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9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6A3C782-BE16-462D-9B42-8B76E0D8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2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541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8"/>
            <a:ext cx="3475038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487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541" y="6605487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98E01A3-6AE0-4BB5-AC7C-7CC28D90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25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E01A3-6AE0-4BB5-AC7C-7CC28D906E2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5EC4E69-1161-45AB-AE20-512721C6537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F1D4D87-412B-42D3-817C-C20168E3D8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ew_S._Tanenbaum" TargetMode="External"/><Relationship Id="rId2" Type="http://schemas.openxmlformats.org/officeDocument/2006/relationships/hyperlink" Target="https://www.pearson.com/us/higher-education/program/Tanenbaum-Modern-Operating-Systems-4th-Edition/PGM8073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vu.nl/~herbertb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8610600" cy="2181664"/>
          </a:xfrm>
        </p:spPr>
        <p:txBody>
          <a:bodyPr>
            <a:noAutofit/>
          </a:bodyPr>
          <a:lstStyle/>
          <a:p>
            <a:pPr algn="l"/>
            <a:endParaRPr lang="en-US" sz="2000" b="1" dirty="0">
              <a:solidFill>
                <a:schemeClr val="tx2"/>
              </a:solidFill>
              <a:latin typeface="Constantia" pitchFamily="18" charset="0"/>
            </a:endParaRPr>
          </a:p>
          <a:p>
            <a:pPr algn="l"/>
            <a:endParaRPr lang="en-US" sz="2000" b="1" dirty="0">
              <a:solidFill>
                <a:schemeClr val="tx2"/>
              </a:solidFill>
              <a:latin typeface="Constantia" pitchFamily="18" charset="0"/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  <a:latin typeface="Constantia" pitchFamily="18" charset="0"/>
              </a:rPr>
              <a:t>Instructor: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Khan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Assistant Professor, Department of Computer Science, MAJU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nstantia" pitchFamily="18" charset="0"/>
              </a:rPr>
              <a:t>    </a:t>
            </a:r>
            <a:r>
              <a:rPr lang="en-US" sz="1800" b="1" cap="none" dirty="0">
                <a:solidFill>
                  <a:srgbClr val="0000FF"/>
                </a:solidFill>
                <a:latin typeface="Constantia" pitchFamily="18" charset="0"/>
              </a:rPr>
              <a:t>osamaahmedkhan		             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OCT 4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2021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" y="762000"/>
            <a:ext cx="8839200" cy="335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Constantia" pitchFamily="18" charset="0"/>
              </a:rPr>
              <a:t>Cs 3220:</a:t>
            </a:r>
            <a:br>
              <a:rPr lang="en-US" sz="6000" b="1" dirty="0">
                <a:solidFill>
                  <a:schemeClr val="tx1"/>
                </a:solidFill>
                <a:latin typeface="Constantia" pitchFamily="18" charset="0"/>
              </a:rPr>
            </a:br>
            <a:r>
              <a:rPr lang="en-US" sz="6000" b="1" dirty="0">
                <a:latin typeface="Constantia" pitchFamily="18" charset="0"/>
              </a:rPr>
              <a:t>OPERATING SYSTEMS</a:t>
            </a:r>
            <a:br>
              <a:rPr lang="en-US" sz="6000" b="1" dirty="0">
                <a:solidFill>
                  <a:schemeClr val="tx1"/>
                </a:solidFill>
                <a:latin typeface="Constantia" pitchFamily="18" charset="0"/>
              </a:rPr>
            </a:br>
            <a:br>
              <a:rPr lang="en-US" sz="6000" b="1" dirty="0">
                <a:solidFill>
                  <a:schemeClr val="tx1"/>
                </a:solidFill>
                <a:latin typeface="Constantia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Constantia" pitchFamily="18" charset="0"/>
              </a:rPr>
              <a:t>Lecture 1</a:t>
            </a:r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0080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STATES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84669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43400"/>
            <a:ext cx="5791200" cy="2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22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 Table </a:t>
            </a:r>
            <a:r>
              <a:rPr lang="en-US" dirty="0"/>
              <a:t>(for each Process)</a:t>
            </a:r>
          </a:p>
          <a:p>
            <a:pPr lvl="1"/>
            <a:r>
              <a:rPr lang="en-US" sz="2200" dirty="0"/>
              <a:t>Process Control Blocks (PCBs)</a:t>
            </a:r>
          </a:p>
          <a:p>
            <a:pPr lvl="2"/>
            <a:r>
              <a:rPr lang="en-US" sz="2000" dirty="0"/>
              <a:t>Information saved to be retrieved later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05150"/>
            <a:ext cx="59055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9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Interrupt Vector</a:t>
            </a:r>
          </a:p>
          <a:p>
            <a:pPr lvl="1"/>
            <a:r>
              <a:rPr lang="en-US" sz="2400" dirty="0"/>
              <a:t>Small part of Memory</a:t>
            </a:r>
          </a:p>
          <a:p>
            <a:pPr lvl="1"/>
            <a:r>
              <a:rPr lang="en-US" sz="2400" dirty="0"/>
              <a:t>Contains address of Interrupt Service Procedure</a:t>
            </a:r>
          </a:p>
          <a:p>
            <a:pPr lvl="1"/>
            <a:endParaRPr lang="en-US" sz="2200" dirty="0"/>
          </a:p>
          <a:p>
            <a:r>
              <a:rPr lang="en-US" sz="2600" b="1" dirty="0"/>
              <a:t>Interrupt Hardware</a:t>
            </a:r>
          </a:p>
          <a:p>
            <a:pPr lvl="1" algn="just"/>
            <a:r>
              <a:rPr lang="en-US" sz="2400" dirty="0"/>
              <a:t>Moves a Process’ PCBs onto Stack on receiving an Interrupt</a:t>
            </a:r>
          </a:p>
          <a:p>
            <a:pPr lvl="1" algn="just"/>
            <a:r>
              <a:rPr lang="en-US" sz="2400" dirty="0"/>
              <a:t>Moves back the Process’ PCBs from temporary Stack on finishing the Interrupt request</a:t>
            </a:r>
          </a:p>
          <a:p>
            <a:pPr lvl="1"/>
            <a:endParaRPr lang="en-US" sz="2200" dirty="0"/>
          </a:p>
          <a:p>
            <a:r>
              <a:rPr lang="en-US" sz="2600" b="1" dirty="0"/>
              <a:t>Interrupt Service Procedure</a:t>
            </a:r>
          </a:p>
          <a:p>
            <a:pPr lvl="1" algn="just"/>
            <a:r>
              <a:rPr lang="en-US" sz="2400" dirty="0"/>
              <a:t>Moves the Process’ PCBs from Stack to a temporary Stack</a:t>
            </a:r>
          </a:p>
          <a:p>
            <a:pPr lvl="1" algn="just"/>
            <a:r>
              <a:rPr lang="en-US" sz="2400" dirty="0"/>
              <a:t>Transferring Process’ PCBs (to and fro) is done in 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08435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372"/>
            <a:ext cx="9144000" cy="1039427"/>
          </a:xfrm>
        </p:spPr>
        <p:txBody>
          <a:bodyPr>
            <a:noAutofit/>
          </a:bodyPr>
          <a:lstStyle/>
          <a:p>
            <a:r>
              <a:rPr lang="en-US" b="1" dirty="0"/>
              <a:t>modeling multiprogramming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105400"/>
              </a:xfrm>
            </p:spPr>
            <p:txBody>
              <a:bodyPr/>
              <a:lstStyle/>
              <a:p>
                <a:r>
                  <a:rPr lang="en-US" b="1" dirty="0"/>
                  <a:t>Increases</a:t>
                </a:r>
                <a:r>
                  <a:rPr lang="en-US" dirty="0"/>
                  <a:t> CPU Utilization</a:t>
                </a:r>
              </a:p>
              <a:p>
                <a:pPr algn="just"/>
                <a:r>
                  <a:rPr lang="en-US" dirty="0"/>
                  <a:t>On average a Process requires 20% of the CPU time</a:t>
                </a:r>
              </a:p>
              <a:p>
                <a:pPr algn="just"/>
                <a:r>
                  <a:rPr lang="en-US" dirty="0"/>
                  <a:t>How many Processes are required to make the CPU completely busy?</a:t>
                </a:r>
              </a:p>
              <a:p>
                <a:endParaRPr lang="en-US" dirty="0"/>
              </a:p>
              <a:p>
                <a:pPr algn="just"/>
                <a:r>
                  <a:rPr lang="en-US" dirty="0"/>
                  <a:t>If a Process on average spends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of its time waiting for I/O requests to complete,</a:t>
                </a:r>
              </a:p>
              <a:p>
                <a:pPr lvl="1" algn="just"/>
                <a:r>
                  <a:rPr lang="en-US" sz="2200" dirty="0"/>
                  <a:t>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Independent</a:t>
                </a:r>
                <a:r>
                  <a:rPr lang="en-US" sz="2200" dirty="0"/>
                  <a:t> Processes in Memory at once, the probability that all Processes are waiting for I/O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𝐶𝑃𝑈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𝑈𝑡𝑖𝑙𝑖𝑧𝑎𝑡𝑖𝑜𝑛</m:t>
                    </m:r>
                    <m:r>
                      <a:rPr lang="en-US" sz="2200" i="1" dirty="0" smtClean="0">
                        <a:latin typeface="Cambria Math"/>
                      </a:rPr>
                      <m:t> = 1 − 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 algn="just"/>
                <a:r>
                  <a:rPr lang="en-US" sz="2200" dirty="0"/>
                  <a:t>What would be the CPU Utilization if all the Processes are waiting for I/O at a particular instant?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105400"/>
              </a:xfrm>
              <a:blipFill rotWithShape="1">
                <a:blip r:embed="rId2"/>
                <a:stretch>
                  <a:fillRect t="-95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4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08372"/>
            <a:ext cx="9144000" cy="1039427"/>
          </a:xfrm>
        </p:spPr>
        <p:txBody>
          <a:bodyPr>
            <a:noAutofit/>
          </a:bodyPr>
          <a:lstStyle/>
          <a:p>
            <a:r>
              <a:rPr lang="en-US" b="1" dirty="0"/>
              <a:t>modeling multiprogramming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8490"/>
            <a:ext cx="8446784" cy="47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87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if the Processes are considered </a:t>
                </a:r>
                <a:r>
                  <a:rPr lang="en-US" b="1" dirty="0"/>
                  <a:t>Dependent</a:t>
                </a:r>
                <a:r>
                  <a:rPr lang="en-US" dirty="0"/>
                  <a:t>?</a:t>
                </a:r>
              </a:p>
              <a:p>
                <a:pPr algn="just"/>
                <a:r>
                  <a:rPr lang="en-US" dirty="0"/>
                  <a:t>In a computer with 8GB Memory, with the OS taking up 2GB and each User Process also taking up 2GB,</a:t>
                </a:r>
              </a:p>
              <a:p>
                <a:pPr lvl="1"/>
                <a:r>
                  <a:rPr lang="en-US" sz="2200" dirty="0"/>
                  <a:t>How many User Processes can exist </a:t>
                </a:r>
                <a:r>
                  <a:rPr lang="en-US" sz="2200" b="1" dirty="0"/>
                  <a:t>concurrently</a:t>
                </a:r>
                <a:r>
                  <a:rPr lang="en-US" sz="2200" dirty="0"/>
                  <a:t>?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𝑝</m:t>
                    </m:r>
                    <m:r>
                      <a:rPr lang="en-US" sz="2200" i="1" dirty="0" smtClean="0">
                        <a:latin typeface="Cambria Math"/>
                      </a:rPr>
                      <m:t>=0.8</m:t>
                    </m:r>
                  </m:oMath>
                </a14:m>
                <a:r>
                  <a:rPr lang="en-US" sz="2200" dirty="0"/>
                  <a:t>, calculate CPU Utilization and CPU Waste</a:t>
                </a:r>
              </a:p>
              <a:p>
                <a:r>
                  <a:rPr lang="en-US" dirty="0"/>
                  <a:t>If another 8GB Memory is added into the system,</a:t>
                </a:r>
              </a:p>
              <a:p>
                <a:pPr lvl="1"/>
                <a:r>
                  <a:rPr lang="en-US" sz="2200" dirty="0"/>
                  <a:t>How many User Processes can exist concurrently?</a:t>
                </a:r>
              </a:p>
              <a:p>
                <a:pPr lvl="1"/>
                <a:r>
                  <a:rPr lang="en-US" sz="2200" dirty="0"/>
                  <a:t>What will be the </a:t>
                </a:r>
                <a:r>
                  <a:rPr lang="en-US" sz="2200" b="1" dirty="0"/>
                  <a:t>Throughput</a:t>
                </a:r>
                <a:r>
                  <a:rPr lang="en-US" sz="2200" dirty="0"/>
                  <a:t>?</a:t>
                </a:r>
                <a:endParaRPr lang="en-US" sz="2200" b="1" dirty="0"/>
              </a:p>
              <a:p>
                <a:r>
                  <a:rPr lang="en-US" dirty="0"/>
                  <a:t>If another 8GB Memory is added into the system,</a:t>
                </a:r>
              </a:p>
              <a:p>
                <a:pPr lvl="1"/>
                <a:r>
                  <a:rPr lang="en-US" sz="2200" dirty="0"/>
                  <a:t>What will be the Throughput?</a:t>
                </a:r>
              </a:p>
              <a:p>
                <a:pPr lvl="1" algn="just"/>
                <a:r>
                  <a:rPr lang="en-US" sz="2200" dirty="0"/>
                  <a:t>What is the </a:t>
                </a:r>
                <a:r>
                  <a:rPr lang="en-US" sz="2200" b="1" dirty="0"/>
                  <a:t>reason</a:t>
                </a:r>
                <a:r>
                  <a:rPr lang="en-US" sz="2200" dirty="0"/>
                  <a:t> behind change in increase in Throughput for same changes made into the system?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029200"/>
              </a:xfrm>
              <a:blipFill rotWithShape="1">
                <a:blip r:embed="rId2"/>
                <a:stretch>
                  <a:fillRect t="-97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408372"/>
            <a:ext cx="9144000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modeling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27241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1F1388B-EBED-43FC-96B8-B6F0720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b="1" dirty="0"/>
              <a:t>Websites for Book &amp; Authors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F50867-1EB0-4552-AFCF-689451A3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dirty="0">
                <a:hlinkClick r:id="rId2"/>
              </a:rPr>
              <a:t>Modern Operating Systems, 4</a:t>
            </a:r>
            <a:r>
              <a:rPr lang="en-US" b="1" baseline="30000" dirty="0">
                <a:hlinkClick r:id="rId2"/>
              </a:rPr>
              <a:t>th</a:t>
            </a:r>
            <a:r>
              <a:rPr lang="en-US" b="1" dirty="0">
                <a:hlinkClick r:id="rId2"/>
              </a:rPr>
              <a:t> Edition</a:t>
            </a:r>
            <a:endParaRPr lang="en-US" b="1" dirty="0">
              <a:hlinkClick r:id=""/>
            </a:endParaRPr>
          </a:p>
          <a:p>
            <a:endParaRPr lang="en-US" b="1" dirty="0"/>
          </a:p>
          <a:p>
            <a:r>
              <a:rPr lang="en-US" b="1" dirty="0">
                <a:hlinkClick r:id="rId3"/>
              </a:rPr>
              <a:t>Andrew Stuart Tanenbaum</a:t>
            </a:r>
            <a:endParaRPr lang="en-US" b="1" dirty="0"/>
          </a:p>
          <a:p>
            <a:r>
              <a:rPr lang="en-US" b="1" dirty="0">
                <a:hlinkClick r:id="rId4"/>
              </a:rPr>
              <a:t>Herbert Bos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511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processes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Most </a:t>
            </a:r>
            <a:r>
              <a:rPr lang="en-US" sz="2600" b="1" dirty="0"/>
              <a:t>Central Concept</a:t>
            </a:r>
            <a:r>
              <a:rPr lang="en-US" sz="2600" dirty="0"/>
              <a:t> in an Operating System</a:t>
            </a:r>
          </a:p>
          <a:p>
            <a:r>
              <a:rPr lang="en-US" sz="2600" b="1" dirty="0"/>
              <a:t>Abstraction</a:t>
            </a:r>
            <a:r>
              <a:rPr lang="en-US" sz="2600" dirty="0"/>
              <a:t> (Instance) of a Running Program</a:t>
            </a:r>
          </a:p>
          <a:p>
            <a:pPr lvl="1"/>
            <a:r>
              <a:rPr lang="en-US" sz="2400" dirty="0"/>
              <a:t>Process = Design (Program) + Input + Output + State</a:t>
            </a:r>
          </a:p>
          <a:p>
            <a:pPr algn="just"/>
            <a:r>
              <a:rPr lang="en-US" sz="2600" b="1" dirty="0"/>
              <a:t>Concurrent</a:t>
            </a:r>
            <a:r>
              <a:rPr lang="en-US" sz="2600" dirty="0"/>
              <a:t> operations even on a single Processor (current assumption)</a:t>
            </a:r>
          </a:p>
          <a:p>
            <a:pPr lvl="1"/>
            <a:r>
              <a:rPr lang="en-US" sz="2400" dirty="0"/>
              <a:t>Illusion of </a:t>
            </a:r>
            <a:r>
              <a:rPr lang="en-US" sz="2400" b="1" dirty="0"/>
              <a:t>Parallelism</a:t>
            </a:r>
          </a:p>
          <a:p>
            <a:pPr lvl="1" algn="just"/>
            <a:r>
              <a:rPr lang="en-US" sz="2400" b="1" dirty="0"/>
              <a:t>Multiprogramming</a:t>
            </a:r>
            <a:r>
              <a:rPr lang="en-US" sz="2400" dirty="0"/>
              <a:t>: Processor switches from process to process quickly (</a:t>
            </a:r>
            <a:r>
              <a:rPr lang="en-US" sz="2400" b="1" dirty="0"/>
              <a:t>usually</a:t>
            </a:r>
            <a:r>
              <a:rPr lang="en-US" sz="2400" dirty="0"/>
              <a:t> every tens or hundreds of milliseconds)</a:t>
            </a:r>
          </a:p>
          <a:p>
            <a:pPr lvl="1"/>
            <a:r>
              <a:rPr lang="en-US" sz="2400" dirty="0"/>
              <a:t>Sequential processing</a:t>
            </a:r>
          </a:p>
          <a:p>
            <a:pPr lvl="1"/>
            <a:r>
              <a:rPr lang="en-US" sz="2400" b="1" dirty="0"/>
              <a:t>PseudoParallelism</a:t>
            </a:r>
          </a:p>
          <a:p>
            <a:r>
              <a:rPr lang="en-US" sz="2600" dirty="0"/>
              <a:t>Shares I/O and other resources in a system</a:t>
            </a:r>
          </a:p>
          <a:p>
            <a:pPr algn="just"/>
            <a:r>
              <a:rPr lang="en-US" sz="2600" dirty="0"/>
              <a:t>Should not be programmed with built-in assumptions about timing</a:t>
            </a:r>
          </a:p>
          <a:p>
            <a:r>
              <a:rPr lang="en-US" sz="2600" dirty="0"/>
              <a:t>Multiple Processes can run the same program</a:t>
            </a:r>
          </a:p>
        </p:txBody>
      </p:sp>
    </p:spTree>
    <p:extLst>
      <p:ext uri="{BB962C8B-B14F-4D97-AF65-F5344CB8AC3E}">
        <p14:creationId xmlns:p14="http://schemas.microsoft.com/office/powerpoint/2010/main" val="218027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Counter (Instruction Counter)</a:t>
            </a:r>
          </a:p>
          <a:p>
            <a:pPr lvl="1"/>
            <a:r>
              <a:rPr lang="en-US" sz="2200" dirty="0"/>
              <a:t>Indicates where a Processor is in its Program sequence</a:t>
            </a:r>
          </a:p>
          <a:p>
            <a:pPr lvl="1" algn="just"/>
            <a:r>
              <a:rPr lang="en-US" sz="2200" dirty="0"/>
              <a:t>Holds memory address of next instruction to be fetched</a:t>
            </a:r>
          </a:p>
          <a:p>
            <a:pPr lvl="1"/>
            <a:r>
              <a:rPr lang="en-US" sz="2200" b="1" dirty="0"/>
              <a:t>Physical</a:t>
            </a:r>
            <a:r>
              <a:rPr lang="en-US" sz="2200" dirty="0"/>
              <a:t> vs. </a:t>
            </a:r>
            <a:r>
              <a:rPr lang="en-US" sz="2200" b="1" dirty="0"/>
              <a:t>Logical </a:t>
            </a:r>
            <a:r>
              <a:rPr lang="en-US" sz="2200" dirty="0"/>
              <a:t>Program Counters</a:t>
            </a:r>
          </a:p>
        </p:txBody>
      </p:sp>
    </p:spTree>
    <p:extLst>
      <p:ext uri="{BB962C8B-B14F-4D97-AF65-F5344CB8AC3E}">
        <p14:creationId xmlns:p14="http://schemas.microsoft.com/office/powerpoint/2010/main" val="377493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98576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924800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87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Events</a:t>
            </a:r>
            <a:r>
              <a:rPr lang="en-US" sz="2600" dirty="0"/>
              <a:t> which cause a process to be created: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System initialization</a:t>
            </a:r>
          </a:p>
          <a:p>
            <a:pPr marL="1200150" lvl="2" indent="-514350">
              <a:buFont typeface="+mj-lt"/>
              <a:buAutoNum type="romanLcPeriod"/>
            </a:pPr>
            <a:r>
              <a:rPr lang="en-US" sz="2200" dirty="0"/>
              <a:t>Foreground processes (interacting with users)</a:t>
            </a:r>
          </a:p>
          <a:p>
            <a:pPr marL="1200150" lvl="2" indent="-514350">
              <a:buFont typeface="+mj-lt"/>
              <a:buAutoNum type="romanLcPeriod"/>
            </a:pPr>
            <a:r>
              <a:rPr lang="en-US" sz="2200" dirty="0"/>
              <a:t>Background processes (specific functions, </a:t>
            </a:r>
            <a:r>
              <a:rPr lang="en-US" sz="2200" b="1" dirty="0"/>
              <a:t>Daemons</a:t>
            </a:r>
            <a:r>
              <a:rPr lang="en-US" sz="2200" dirty="0"/>
              <a:t>)</a:t>
            </a:r>
            <a:endParaRPr lang="en-US" sz="2000" dirty="0"/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User’s request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A running process calling another process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Batch job initiation</a:t>
            </a:r>
          </a:p>
          <a:p>
            <a:pPr algn="just"/>
            <a:r>
              <a:rPr lang="en-US" sz="2600" dirty="0"/>
              <a:t>These events are associated with a </a:t>
            </a:r>
            <a:r>
              <a:rPr lang="en-US" sz="2600" b="1" dirty="0"/>
              <a:t>running process (Parent process)</a:t>
            </a:r>
          </a:p>
          <a:p>
            <a:r>
              <a:rPr lang="en-US" sz="2600" dirty="0"/>
              <a:t>Executes a system call for process creation</a:t>
            </a:r>
          </a:p>
          <a:p>
            <a:pPr lvl="1"/>
            <a:r>
              <a:rPr lang="en-US" sz="2400" dirty="0"/>
              <a:t>Windows - CreateProcess</a:t>
            </a:r>
          </a:p>
          <a:p>
            <a:pPr lvl="1"/>
            <a:r>
              <a:rPr lang="en-US" sz="2400" dirty="0"/>
              <a:t>Unix - fork</a:t>
            </a:r>
          </a:p>
          <a:p>
            <a:pPr algn="just"/>
            <a:r>
              <a:rPr lang="en-US" sz="2600" dirty="0"/>
              <a:t>Address spaces of Parent and Child processes are </a:t>
            </a:r>
            <a:r>
              <a:rPr lang="en-US" sz="2600" b="1" dirty="0"/>
              <a:t>unique</a:t>
            </a:r>
            <a:r>
              <a:rPr lang="en-US" sz="2600" dirty="0"/>
              <a:t> and </a:t>
            </a:r>
            <a:r>
              <a:rPr lang="en-US" sz="2600" b="1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353446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Events</a:t>
            </a:r>
            <a:r>
              <a:rPr lang="en-US" dirty="0"/>
              <a:t> which cause a process to be terminated:</a:t>
            </a:r>
          </a:p>
          <a:p>
            <a:pPr lvl="1"/>
            <a:r>
              <a:rPr lang="en-US" sz="2200" b="1" dirty="0"/>
              <a:t>Voluntary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dirty="0"/>
              <a:t>Normal Exit</a:t>
            </a:r>
          </a:p>
          <a:p>
            <a:pPr lvl="3"/>
            <a:r>
              <a:rPr lang="en-US" sz="1800" dirty="0"/>
              <a:t>Windows - ExitProcess</a:t>
            </a:r>
          </a:p>
          <a:p>
            <a:pPr lvl="3"/>
            <a:r>
              <a:rPr lang="en-US" sz="1800" dirty="0"/>
              <a:t>Unix - exit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dirty="0"/>
              <a:t>Simple Error Exit</a:t>
            </a:r>
          </a:p>
          <a:p>
            <a:pPr lvl="1"/>
            <a:r>
              <a:rPr lang="en-US" sz="2200" b="1" dirty="0"/>
              <a:t>Involuntary</a:t>
            </a: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000" dirty="0"/>
              <a:t>Fatal Error Exit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000" dirty="0"/>
              <a:t>Killed by another process</a:t>
            </a:r>
          </a:p>
          <a:p>
            <a:pPr lvl="3"/>
            <a:r>
              <a:rPr lang="en-US" sz="1800" dirty="0"/>
              <a:t>Windows - TerminateProcess</a:t>
            </a:r>
          </a:p>
          <a:p>
            <a:pPr lvl="3"/>
            <a:r>
              <a:rPr lang="en-US" sz="1800" dirty="0"/>
              <a:t>Unix - kill</a:t>
            </a:r>
          </a:p>
          <a:p>
            <a:pPr lvl="3" algn="just"/>
            <a:r>
              <a:rPr lang="en-US" sz="1800" dirty="0"/>
              <a:t>Child processes are not terminated (on killing a Parent process) and vice versa in Windows and Unix</a:t>
            </a:r>
          </a:p>
        </p:txBody>
      </p:sp>
    </p:spTree>
    <p:extLst>
      <p:ext uri="{BB962C8B-B14F-4D97-AF65-F5344CB8AC3E}">
        <p14:creationId xmlns:p14="http://schemas.microsoft.com/office/powerpoint/2010/main" val="265910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Unix</a:t>
            </a:r>
          </a:p>
          <a:p>
            <a:pPr lvl="1"/>
            <a:r>
              <a:rPr lang="en-US" sz="2200" dirty="0"/>
              <a:t>Process Group</a:t>
            </a:r>
          </a:p>
          <a:p>
            <a:pPr lvl="2"/>
            <a:r>
              <a:rPr lang="en-US" sz="2000" dirty="0"/>
              <a:t>Information is delivered to </a:t>
            </a:r>
            <a:r>
              <a:rPr lang="en-US" sz="2000" b="1" dirty="0"/>
              <a:t>all</a:t>
            </a:r>
            <a:r>
              <a:rPr lang="en-US" sz="2000" dirty="0"/>
              <a:t> members of the group</a:t>
            </a:r>
          </a:p>
          <a:p>
            <a:pPr lvl="2" algn="just"/>
            <a:r>
              <a:rPr lang="en-US" sz="2000" dirty="0"/>
              <a:t>Each member might take </a:t>
            </a:r>
            <a:r>
              <a:rPr lang="en-US" sz="2000" b="1" dirty="0"/>
              <a:t>different</a:t>
            </a:r>
            <a:r>
              <a:rPr lang="en-US" sz="2000" dirty="0"/>
              <a:t> action on receiving the information</a:t>
            </a:r>
            <a:endParaRPr lang="en-US" dirty="0"/>
          </a:p>
          <a:p>
            <a:pPr lvl="1"/>
            <a:r>
              <a:rPr lang="en-US" sz="2200" dirty="0"/>
              <a:t>Root process – </a:t>
            </a:r>
            <a:r>
              <a:rPr lang="en-US" sz="2200" dirty="0" err="1"/>
              <a:t>init</a:t>
            </a:r>
            <a:endParaRPr lang="en-US" sz="2200" dirty="0"/>
          </a:p>
          <a:p>
            <a:pPr lvl="1"/>
            <a:r>
              <a:rPr lang="en-US" sz="2200" dirty="0"/>
              <a:t>Parent process can not disinherit a Child process</a:t>
            </a:r>
          </a:p>
          <a:p>
            <a:pPr marL="411480" lvl="1" indent="0">
              <a:buNone/>
            </a:pPr>
            <a:endParaRPr lang="en-US" sz="2200" dirty="0"/>
          </a:p>
          <a:p>
            <a:r>
              <a:rPr lang="en-US" b="1" dirty="0"/>
              <a:t>Windows</a:t>
            </a:r>
            <a:endParaRPr lang="en-US" sz="2600" b="1" dirty="0"/>
          </a:p>
          <a:p>
            <a:pPr lvl="1"/>
            <a:r>
              <a:rPr lang="en-US" sz="2200" dirty="0"/>
              <a:t>Process Tree</a:t>
            </a:r>
          </a:p>
          <a:p>
            <a:pPr lvl="1" algn="just"/>
            <a:r>
              <a:rPr lang="en-US" sz="2200" dirty="0"/>
              <a:t>Parent process is given a token </a:t>
            </a:r>
            <a:r>
              <a:rPr lang="en-US" sz="2200" b="1" dirty="0"/>
              <a:t>(handle)</a:t>
            </a:r>
            <a:r>
              <a:rPr lang="en-US" sz="2200" dirty="0"/>
              <a:t> to control the Child process</a:t>
            </a:r>
          </a:p>
          <a:p>
            <a:pPr lvl="1" algn="just"/>
            <a:r>
              <a:rPr lang="en-US" sz="2200" dirty="0"/>
              <a:t>Parent process can disinherit a Child process by passing the token to some other process</a:t>
            </a:r>
            <a:endParaRPr lang="en-US" sz="2200" b="1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5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Running</a:t>
            </a:r>
          </a:p>
          <a:p>
            <a:pPr lvl="1"/>
            <a:r>
              <a:rPr lang="en-US" sz="2200" dirty="0"/>
              <a:t>Using the Processor</a:t>
            </a:r>
          </a:p>
          <a:p>
            <a:r>
              <a:rPr lang="en-US" b="1" dirty="0"/>
              <a:t>Ready</a:t>
            </a:r>
          </a:p>
          <a:p>
            <a:pPr lvl="1"/>
            <a:r>
              <a:rPr lang="en-US" sz="2200" dirty="0"/>
              <a:t>Waiting for its turn to use the Processor</a:t>
            </a:r>
          </a:p>
          <a:p>
            <a:pPr lvl="1"/>
            <a:r>
              <a:rPr lang="en-US" sz="2200" dirty="0"/>
              <a:t>Resource problem</a:t>
            </a:r>
          </a:p>
          <a:p>
            <a:r>
              <a:rPr lang="en-US" b="1" dirty="0"/>
              <a:t>Blocked</a:t>
            </a:r>
          </a:p>
          <a:p>
            <a:pPr lvl="1"/>
            <a:r>
              <a:rPr lang="en-US" sz="2200" dirty="0"/>
              <a:t>Waiting for complete input in order to be ready</a:t>
            </a:r>
          </a:p>
          <a:p>
            <a:pPr lvl="1"/>
            <a:r>
              <a:rPr lang="en-US" sz="2200" dirty="0"/>
              <a:t>Inherent problem</a:t>
            </a:r>
          </a:p>
        </p:txBody>
      </p:sp>
    </p:spTree>
    <p:extLst>
      <p:ext uri="{BB962C8B-B14F-4D97-AF65-F5344CB8AC3E}">
        <p14:creationId xmlns:p14="http://schemas.microsoft.com/office/powerpoint/2010/main" val="315427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14685</TotalTime>
  <Words>703</Words>
  <Application>Microsoft Office PowerPoint</Application>
  <PresentationFormat>On-screen Show (4:3)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Cambria Math</vt:lpstr>
      <vt:lpstr>Century Gothic</vt:lpstr>
      <vt:lpstr>Constantia</vt:lpstr>
      <vt:lpstr>Apothecary</vt:lpstr>
      <vt:lpstr>Cs 3220: OPERATING SYSTEMS  Lecture 1</vt:lpstr>
      <vt:lpstr>Websites for Book &amp; Authors</vt:lpstr>
      <vt:lpstr>PowerPoint Presentation</vt:lpstr>
      <vt:lpstr>processes</vt:lpstr>
      <vt:lpstr>process model</vt:lpstr>
      <vt:lpstr>process creation</vt:lpstr>
      <vt:lpstr>process TERMINAtion</vt:lpstr>
      <vt:lpstr>process HIERARCHIES</vt:lpstr>
      <vt:lpstr>process STATES</vt:lpstr>
      <vt:lpstr>process STATES</vt:lpstr>
      <vt:lpstr>implementation of processes</vt:lpstr>
      <vt:lpstr>implementation of processes</vt:lpstr>
      <vt:lpstr>modeling multiprogramming</vt:lpstr>
      <vt:lpstr>modeling multiprogramming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Osama khan.</cp:lastModifiedBy>
  <cp:revision>169</cp:revision>
  <cp:lastPrinted>2019-04-28T14:58:47Z</cp:lastPrinted>
  <dcterms:created xsi:type="dcterms:W3CDTF">2018-02-15T00:46:34Z</dcterms:created>
  <dcterms:modified xsi:type="dcterms:W3CDTF">2021-10-04T11:37:49Z</dcterms:modified>
</cp:coreProperties>
</file>