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9" r:id="rId3"/>
    <p:sldId id="258" r:id="rId4"/>
    <p:sldId id="269" r:id="rId5"/>
    <p:sldId id="270" r:id="rId6"/>
    <p:sldId id="271"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2958"/>
    <a:srgbClr val="FFCC00"/>
    <a:srgbClr val="0A15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963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32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317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27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736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37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842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291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477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856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053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209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260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6/1/2022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249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2">
              <a:lumMod val="85000"/>
              <a:lumOff val="1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6/1/2022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697917"/>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22441" y="946369"/>
            <a:ext cx="4166282" cy="918662"/>
          </a:xfrm>
        </p:spPr>
        <p:txBody>
          <a:bodyPr/>
          <a:lstStyle/>
          <a:p>
            <a:pPr algn="ctr"/>
            <a:r>
              <a:rPr lang="en-US" sz="4400" b="0" dirty="0" smtClean="0">
                <a:solidFill>
                  <a:schemeClr val="bg1"/>
                </a:solidFill>
                <a:effectLst>
                  <a:outerShdw blurRad="38100" dist="38100" dir="2700000" algn="tl">
                    <a:srgbClr val="000000">
                      <a:alpha val="43137"/>
                    </a:srgbClr>
                  </a:outerShdw>
                </a:effectLst>
                <a:latin typeface="Castellar" panose="020A0402060406010301" pitchFamily="18" charset="0"/>
              </a:rPr>
              <a:t>Developers</a:t>
            </a:r>
            <a:endParaRPr lang="en-US" sz="4400" b="0" dirty="0">
              <a:solidFill>
                <a:schemeClr val="bg1"/>
              </a:solidFill>
              <a:effectLst>
                <a:outerShdw blurRad="38100" dist="38100" dir="2700000" algn="tl">
                  <a:srgbClr val="000000">
                    <a:alpha val="43137"/>
                  </a:srgbClr>
                </a:outerShdw>
              </a:effectLst>
              <a:latin typeface="Castellar" panose="020A0402060406010301"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88" y="-536710"/>
            <a:ext cx="5179761" cy="3884821"/>
          </a:xfrm>
          <a:prstGeom prst="rect">
            <a:avLst/>
          </a:prstGeom>
          <a:ln>
            <a:noFill/>
          </a:ln>
          <a:effectLst>
            <a:outerShdw blurRad="292100" dist="139700" dir="2700000" algn="tl" rotWithShape="0">
              <a:srgbClr val="333333">
                <a:alpha val="65000"/>
              </a:srgbClr>
            </a:outerShdw>
          </a:effectLst>
        </p:spPr>
      </p:pic>
      <p:sp>
        <p:nvSpPr>
          <p:cNvPr id="7" name="Title 3"/>
          <p:cNvSpPr txBox="1">
            <a:spLocks/>
          </p:cNvSpPr>
          <p:nvPr/>
        </p:nvSpPr>
        <p:spPr>
          <a:xfrm>
            <a:off x="159434" y="2162374"/>
            <a:ext cx="11873133" cy="171625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0" dirty="0">
                <a:solidFill>
                  <a:schemeClr val="bg1"/>
                </a:solidFill>
              </a:rPr>
              <a:t>We provide software solution for</a:t>
            </a:r>
          </a:p>
          <a:p>
            <a:pPr algn="ctr"/>
            <a:r>
              <a:rPr lang="en-US" sz="3200" b="0" dirty="0">
                <a:solidFill>
                  <a:schemeClr val="bg1"/>
                </a:solidFill>
              </a:rPr>
              <a:t>your every problem.</a:t>
            </a:r>
          </a:p>
        </p:txBody>
      </p:sp>
      <p:sp>
        <p:nvSpPr>
          <p:cNvPr id="9" name="Rectangle 8"/>
          <p:cNvSpPr/>
          <p:nvPr/>
        </p:nvSpPr>
        <p:spPr>
          <a:xfrm>
            <a:off x="874959" y="6183279"/>
            <a:ext cx="3310523" cy="388696"/>
          </a:xfrm>
          <a:prstGeom prst="rect">
            <a:avLst/>
          </a:prstGeom>
        </p:spPr>
        <p:txBody>
          <a:bodyPr wrap="none">
            <a:spAutoFit/>
          </a:bodyPr>
          <a:lstStyle/>
          <a:p>
            <a:pPr algn="ctr">
              <a:lnSpc>
                <a:spcPct val="107000"/>
              </a:lnSpc>
              <a:spcAft>
                <a:spcPts val="800"/>
              </a:spcAft>
            </a:pPr>
            <a:r>
              <a:rPr lang="en-US" b="1" dirty="0">
                <a:solidFill>
                  <a:srgbClr val="FFFFFF"/>
                </a:solidFill>
                <a:latin typeface="Californian FB" panose="0207040306080B030204" pitchFamily="18" charset="0"/>
                <a:ea typeface="Calibri" panose="020F0502020204030204" pitchFamily="34" charset="0"/>
                <a:cs typeface="Times New Roman" panose="02020603050405020304" pitchFamily="18" charset="0"/>
              </a:rPr>
              <a:t>A </a:t>
            </a:r>
            <a:r>
              <a:rPr lang="en-US" b="1" dirty="0" smtClean="0">
                <a:solidFill>
                  <a:srgbClr val="FFFFFF"/>
                </a:solidFill>
                <a:latin typeface="Californian FB" panose="0207040306080B030204" pitchFamily="18" charset="0"/>
                <a:ea typeface="Calibri" panose="020F0502020204030204" pitchFamily="34" charset="0"/>
                <a:cs typeface="Times New Roman" panose="02020603050405020304" pitchFamily="18" charset="0"/>
              </a:rPr>
              <a:t>project idea by FA developers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8932171" y="5498333"/>
            <a:ext cx="2113014" cy="388696"/>
          </a:xfrm>
          <a:prstGeom prst="rect">
            <a:avLst/>
          </a:prstGeom>
        </p:spPr>
        <p:txBody>
          <a:bodyPr wrap="none">
            <a:spAutoFit/>
          </a:bodyPr>
          <a:lstStyle/>
          <a:p>
            <a:pPr algn="ctr">
              <a:lnSpc>
                <a:spcPct val="107000"/>
              </a:lnSpc>
              <a:spcAft>
                <a:spcPts val="800"/>
              </a:spcAft>
            </a:pPr>
            <a:r>
              <a:rPr lang="en-US" dirty="0">
                <a:solidFill>
                  <a:srgbClr val="FFC000"/>
                </a:solidFill>
                <a:latin typeface="Arial Black" panose="020B0A04020102020204" pitchFamily="34" charset="0"/>
                <a:ea typeface="Calibri" panose="020F0502020204030204" pitchFamily="34" charset="0"/>
                <a:cs typeface="Times New Roman" panose="02020603050405020304" pitchFamily="18" charset="0"/>
              </a:rPr>
              <a:t>Team Members</a:t>
            </a:r>
            <a:endParaRPr lang="en-US" sz="10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8039587" y="5931864"/>
            <a:ext cx="3898181" cy="312650"/>
          </a:xfrm>
          <a:prstGeom prst="rect">
            <a:avLst/>
          </a:prstGeom>
        </p:spPr>
        <p:txBody>
          <a:bodyPr wrap="square">
            <a:spAutoFit/>
          </a:bodyPr>
          <a:lstStyle/>
          <a:p>
            <a:pPr algn="ctr">
              <a:lnSpc>
                <a:spcPct val="107000"/>
              </a:lnSpc>
              <a:spcAft>
                <a:spcPts val="800"/>
              </a:spcAft>
            </a:pPr>
            <a:r>
              <a:rPr lang="en-US" sz="1400" dirty="0" smtClean="0">
                <a:solidFill>
                  <a:srgbClr val="FFFFFF"/>
                </a:solidFill>
                <a:latin typeface="Arial Black" panose="020B0A04020102020204" pitchFamily="34" charset="0"/>
                <a:ea typeface="Calibri" panose="020F0502020204030204" pitchFamily="34" charset="0"/>
                <a:cs typeface="Times New Roman" panose="02020603050405020304" pitchFamily="18" charset="0"/>
              </a:rPr>
              <a:t>Muhammad </a:t>
            </a:r>
            <a:r>
              <a:rPr lang="en-US" sz="1400" dirty="0">
                <a:solidFill>
                  <a:srgbClr val="FFFFFF"/>
                </a:solidFill>
                <a:latin typeface="Arial Black" panose="020B0A04020102020204" pitchFamily="34" charset="0"/>
                <a:ea typeface="Calibri" panose="020F0502020204030204" pitchFamily="34" charset="0"/>
                <a:cs typeface="Times New Roman" panose="02020603050405020304" pitchFamily="18" charset="0"/>
              </a:rPr>
              <a:t>Fahad (FA19-BSSE-0014</a:t>
            </a:r>
            <a:r>
              <a:rPr lang="en-US" sz="1400" dirty="0" smtClean="0">
                <a:solidFill>
                  <a:srgbClr val="FFFFFF"/>
                </a:solidFill>
                <a:latin typeface="Arial Black" panose="020B0A0402010202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65" y="5198309"/>
            <a:ext cx="3393910" cy="1034196"/>
          </a:xfrm>
          <a:prstGeom prst="rect">
            <a:avLst/>
          </a:prstGeom>
        </p:spPr>
      </p:pic>
    </p:spTree>
    <p:extLst>
      <p:ext uri="{BB962C8B-B14F-4D97-AF65-F5344CB8AC3E}">
        <p14:creationId xmlns:p14="http://schemas.microsoft.com/office/powerpoint/2010/main" val="618172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0" dirty="0">
                <a:solidFill>
                  <a:schemeClr val="bg1"/>
                </a:solidFill>
                <a:effectLst>
                  <a:outerShdw blurRad="38100" dist="38100" dir="2700000" algn="tl">
                    <a:srgbClr val="000000">
                      <a:alpha val="43137"/>
                    </a:srgbClr>
                  </a:outerShdw>
                </a:effectLst>
              </a:rPr>
              <a:t>Background</a:t>
            </a:r>
          </a:p>
        </p:txBody>
      </p:sp>
      <p:sp>
        <p:nvSpPr>
          <p:cNvPr id="3" name="Content Placeholder 2"/>
          <p:cNvSpPr>
            <a:spLocks noGrp="1"/>
          </p:cNvSpPr>
          <p:nvPr>
            <p:ph sz="half" idx="1"/>
          </p:nvPr>
        </p:nvSpPr>
        <p:spPr>
          <a:xfrm>
            <a:off x="577223" y="2218353"/>
            <a:ext cx="6464300" cy="4483100"/>
          </a:xfrm>
        </p:spPr>
        <p:txBody>
          <a:bodyPr>
            <a:normAutofit/>
          </a:bodyPr>
          <a:lstStyle/>
          <a:p>
            <a:pPr marL="0" indent="0" algn="just">
              <a:buNone/>
            </a:pPr>
            <a:r>
              <a:rPr lang="en-US" dirty="0"/>
              <a:t>This </a:t>
            </a:r>
            <a:r>
              <a:rPr lang="en-US" dirty="0" smtClean="0"/>
              <a:t>application is created because the owner want an application that can be easily accessible always on the users devices and it will also help user to make orders and also inform them about every single process from orders to deliveries, special offers and new arrivals. So that the person don’t have to visit the website everyday to see about their order, new offers and arrivals.</a:t>
            </a:r>
            <a:endParaRPr lang="en-US" dirty="0"/>
          </a:p>
        </p:txBody>
      </p:sp>
      <p:sp>
        <p:nvSpPr>
          <p:cNvPr id="4" name="Rectangle 3"/>
          <p:cNvSpPr/>
          <p:nvPr/>
        </p:nvSpPr>
        <p:spPr>
          <a:xfrm>
            <a:off x="7781519" y="4614450"/>
            <a:ext cx="3108543" cy="421654"/>
          </a:xfrm>
          <a:prstGeom prst="rect">
            <a:avLst/>
          </a:prstGeom>
        </p:spPr>
        <p:txBody>
          <a:bodyPr wrap="none">
            <a:spAutoFit/>
          </a:bodyPr>
          <a:lstStyle/>
          <a:p>
            <a:pPr algn="ctr">
              <a:lnSpc>
                <a:spcPct val="107000"/>
              </a:lnSpc>
              <a:spcAft>
                <a:spcPts val="800"/>
              </a:spcAft>
            </a:pPr>
            <a:r>
              <a:rPr lang="en-US" sz="2000" b="1" dirty="0" smtClean="0">
                <a:solidFill>
                  <a:srgbClr val="FFC000"/>
                </a:solidFill>
                <a:latin typeface="Californian FB" panose="0207040306080B030204" pitchFamily="18" charset="0"/>
                <a:ea typeface="Calibri" panose="020F0502020204030204" pitchFamily="34" charset="0"/>
                <a:cs typeface="Times New Roman" panose="02020603050405020304" pitchFamily="18" charset="0"/>
              </a:rPr>
              <a:t>Wear unique, to be unique</a:t>
            </a:r>
            <a:endParaRPr lang="en-US" sz="20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36824" y="3518085"/>
            <a:ext cx="3597934" cy="1096365"/>
          </a:xfrm>
        </p:spPr>
      </p:pic>
    </p:spTree>
    <p:extLst>
      <p:ext uri="{BB962C8B-B14F-4D97-AF65-F5344CB8AC3E}">
        <p14:creationId xmlns:p14="http://schemas.microsoft.com/office/powerpoint/2010/main" val="29556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7188"/>
            <a:ext cx="12192000" cy="970450"/>
          </a:xfrm>
        </p:spPr>
        <p:txBody>
          <a:bodyPr/>
          <a:lstStyle/>
          <a:p>
            <a:pPr algn="ctr"/>
            <a:r>
              <a:rPr lang="en-US" sz="6000" b="0" dirty="0" smtClean="0">
                <a:solidFill>
                  <a:schemeClr val="bg1"/>
                </a:solidFill>
                <a:effectLst>
                  <a:outerShdw blurRad="38100" dist="38100" dir="2700000" algn="tl">
                    <a:srgbClr val="000000">
                      <a:alpha val="43137"/>
                    </a:srgbClr>
                  </a:outerShdw>
                </a:effectLst>
              </a:rPr>
              <a:t>The Appropriate Quality Model </a:t>
            </a:r>
            <a:endParaRPr lang="en-US" sz="6000" b="0"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27424" y="3130898"/>
            <a:ext cx="10554574" cy="3277486"/>
          </a:xfrm>
        </p:spPr>
        <p:txBody>
          <a:bodyPr>
            <a:normAutofit/>
          </a:bodyPr>
          <a:lstStyle/>
          <a:p>
            <a:pPr marL="0" indent="0" algn="just">
              <a:buNone/>
            </a:pPr>
            <a:r>
              <a:rPr lang="en-US" sz="2400" b="1" dirty="0" smtClean="0">
                <a:solidFill>
                  <a:srgbClr val="FFCC00"/>
                </a:solidFill>
              </a:rPr>
              <a:t>F</a:t>
            </a:r>
            <a:r>
              <a:rPr lang="en-US" sz="1600" b="1" dirty="0" smtClean="0">
                <a:solidFill>
                  <a:srgbClr val="FFCC00"/>
                </a:solidFill>
              </a:rPr>
              <a:t>unctionality: </a:t>
            </a:r>
            <a:r>
              <a:rPr lang="en-US" dirty="0" smtClean="0"/>
              <a:t>All the functionality of the application can be a part of quality model in FURPS.</a:t>
            </a:r>
            <a:endParaRPr lang="en-US" sz="1600" dirty="0" smtClean="0">
              <a:solidFill>
                <a:srgbClr val="FFCC00"/>
              </a:solidFill>
            </a:endParaRPr>
          </a:p>
          <a:p>
            <a:pPr marL="0" indent="0" algn="just">
              <a:buNone/>
            </a:pPr>
            <a:r>
              <a:rPr lang="en-US" sz="1600" u="sng" dirty="0" smtClean="0">
                <a:solidFill>
                  <a:srgbClr val="FFCC00"/>
                </a:solidFill>
              </a:rPr>
              <a:t>URPS ( Non-functional Requirement)</a:t>
            </a:r>
          </a:p>
          <a:p>
            <a:pPr marL="0" indent="0" algn="just">
              <a:buNone/>
            </a:pPr>
            <a:r>
              <a:rPr lang="en-US" sz="2400" b="1" dirty="0" smtClean="0">
                <a:solidFill>
                  <a:srgbClr val="FFCC00"/>
                </a:solidFill>
              </a:rPr>
              <a:t>U</a:t>
            </a:r>
            <a:r>
              <a:rPr lang="en-US" sz="1600" b="1" dirty="0" smtClean="0">
                <a:solidFill>
                  <a:srgbClr val="FFCC00"/>
                </a:solidFill>
              </a:rPr>
              <a:t>sability: </a:t>
            </a:r>
            <a:r>
              <a:rPr lang="en-US" dirty="0" smtClean="0"/>
              <a:t>The UI/UX experience can be made better in the FURPS quality model as it is focus.</a:t>
            </a:r>
            <a:endParaRPr lang="en-US" sz="2400" dirty="0" smtClean="0">
              <a:solidFill>
                <a:srgbClr val="FFCC00"/>
              </a:solidFill>
            </a:endParaRPr>
          </a:p>
          <a:p>
            <a:pPr marL="0" indent="0" algn="just">
              <a:buNone/>
            </a:pPr>
            <a:r>
              <a:rPr lang="en-US" sz="2400" b="1" dirty="0" smtClean="0">
                <a:solidFill>
                  <a:srgbClr val="FFCC00"/>
                </a:solidFill>
              </a:rPr>
              <a:t>R</a:t>
            </a:r>
            <a:r>
              <a:rPr lang="en-US" sz="1600" b="1" dirty="0" smtClean="0">
                <a:solidFill>
                  <a:srgbClr val="FFCC00"/>
                </a:solidFill>
              </a:rPr>
              <a:t>eliability: </a:t>
            </a:r>
            <a:r>
              <a:rPr lang="en-US" dirty="0" smtClean="0"/>
              <a:t>The application can be made to be more better responsive, and availability </a:t>
            </a:r>
            <a:endParaRPr lang="en-US" sz="2400" dirty="0" smtClean="0">
              <a:solidFill>
                <a:srgbClr val="FFCC00"/>
              </a:solidFill>
            </a:endParaRPr>
          </a:p>
          <a:p>
            <a:pPr marL="0" indent="0" algn="just">
              <a:buNone/>
            </a:pPr>
            <a:r>
              <a:rPr lang="en-US" sz="2400" b="1" dirty="0" smtClean="0">
                <a:solidFill>
                  <a:srgbClr val="FFCC00"/>
                </a:solidFill>
              </a:rPr>
              <a:t>P</a:t>
            </a:r>
            <a:r>
              <a:rPr lang="en-US" sz="1600" b="1" dirty="0" smtClean="0">
                <a:solidFill>
                  <a:srgbClr val="FFCC00"/>
                </a:solidFill>
              </a:rPr>
              <a:t>erformance: </a:t>
            </a:r>
            <a:r>
              <a:rPr lang="en-US" dirty="0" smtClean="0"/>
              <a:t>The performance part focus on the better response of the application.</a:t>
            </a:r>
            <a:endParaRPr lang="en-US" sz="2400" dirty="0" smtClean="0">
              <a:solidFill>
                <a:srgbClr val="FFCC00"/>
              </a:solidFill>
            </a:endParaRPr>
          </a:p>
          <a:p>
            <a:pPr marL="0" indent="0" algn="just">
              <a:buNone/>
            </a:pPr>
            <a:r>
              <a:rPr lang="en-US" sz="2400" b="1" dirty="0" smtClean="0">
                <a:solidFill>
                  <a:srgbClr val="FFCC00"/>
                </a:solidFill>
              </a:rPr>
              <a:t>S</a:t>
            </a:r>
            <a:r>
              <a:rPr lang="en-US" sz="1600" b="1" dirty="0" smtClean="0">
                <a:solidFill>
                  <a:srgbClr val="FFCC00"/>
                </a:solidFill>
              </a:rPr>
              <a:t>upportability: </a:t>
            </a:r>
            <a:r>
              <a:rPr lang="en-US" dirty="0" smtClean="0"/>
              <a:t>The supportability increases the application maintainability and testability.</a:t>
            </a:r>
            <a:endParaRPr lang="en-US" dirty="0"/>
          </a:p>
        </p:txBody>
      </p:sp>
      <p:sp>
        <p:nvSpPr>
          <p:cNvPr id="4" name="Content Placeholder 2"/>
          <p:cNvSpPr txBox="1">
            <a:spLocks/>
          </p:cNvSpPr>
          <p:nvPr/>
        </p:nvSpPr>
        <p:spPr>
          <a:xfrm>
            <a:off x="810000" y="3403387"/>
            <a:ext cx="10554574" cy="20703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dirty="0"/>
          </a:p>
        </p:txBody>
      </p:sp>
      <p:sp>
        <p:nvSpPr>
          <p:cNvPr id="6" name="Rectangle 5"/>
          <p:cNvSpPr/>
          <p:nvPr/>
        </p:nvSpPr>
        <p:spPr>
          <a:xfrm>
            <a:off x="810000" y="2493084"/>
            <a:ext cx="10554574" cy="461665"/>
          </a:xfrm>
          <a:prstGeom prst="rect">
            <a:avLst/>
          </a:prstGeom>
        </p:spPr>
        <p:txBody>
          <a:bodyPr wrap="square">
            <a:spAutoFit/>
          </a:bodyPr>
          <a:lstStyle/>
          <a:p>
            <a:pPr algn="just"/>
            <a:r>
              <a:rPr lang="en-US" dirty="0" smtClean="0"/>
              <a:t>I selected </a:t>
            </a:r>
            <a:r>
              <a:rPr lang="en-US" sz="2400" b="1" dirty="0" smtClean="0">
                <a:solidFill>
                  <a:srgbClr val="FFCC00"/>
                </a:solidFill>
              </a:rPr>
              <a:t>FURPS </a:t>
            </a:r>
            <a:r>
              <a:rPr lang="en-US" dirty="0" smtClean="0"/>
              <a:t>selected as the model of quality  </a:t>
            </a:r>
            <a:r>
              <a:rPr lang="en-US" sz="2400" b="1" dirty="0" smtClean="0">
                <a:solidFill>
                  <a:srgbClr val="FFCC00"/>
                </a:solidFill>
              </a:rPr>
              <a:t>FURPS</a:t>
            </a:r>
            <a:r>
              <a:rPr lang="en-US" b="1" dirty="0" smtClean="0">
                <a:solidFill>
                  <a:srgbClr val="FFCC00"/>
                </a:solidFill>
              </a:rPr>
              <a:t>  </a:t>
            </a:r>
            <a:r>
              <a:rPr lang="en-US" dirty="0" smtClean="0"/>
              <a:t>has following characteristics</a:t>
            </a:r>
            <a:r>
              <a:rPr lang="en-US" sz="2400" b="1" dirty="0" smtClean="0">
                <a:solidFill>
                  <a:srgbClr val="FFCC00"/>
                </a:solidFill>
              </a:rPr>
              <a:t> </a:t>
            </a:r>
            <a:endParaRPr lang="en-US" sz="2400" dirty="0"/>
          </a:p>
        </p:txBody>
      </p:sp>
    </p:spTree>
    <p:extLst>
      <p:ext uri="{BB962C8B-B14F-4D97-AF65-F5344CB8AC3E}">
        <p14:creationId xmlns:p14="http://schemas.microsoft.com/office/powerpoint/2010/main" val="333315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nodePh="1">
                                  <p:stCondLst>
                                    <p:cond delay="0"/>
                                  </p:stCondLst>
                                  <p:endCondLst>
                                    <p:cond evt="begin" delay="0">
                                      <p:tn val="35"/>
                                    </p:cond>
                                  </p:end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0" dirty="0" smtClean="0">
                <a:solidFill>
                  <a:schemeClr val="bg1"/>
                </a:solidFill>
                <a:effectLst>
                  <a:outerShdw blurRad="38100" dist="38100" dir="2700000" algn="tl">
                    <a:srgbClr val="000000">
                      <a:alpha val="43137"/>
                    </a:srgbClr>
                  </a:outerShdw>
                </a:effectLst>
              </a:rPr>
              <a:t>Why FURPS?</a:t>
            </a:r>
            <a:endParaRPr lang="en-US" sz="6000" b="0"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0000" y="2240924"/>
            <a:ext cx="10554574" cy="4430332"/>
          </a:xfrm>
        </p:spPr>
        <p:txBody>
          <a:bodyPr>
            <a:normAutofit/>
          </a:bodyPr>
          <a:lstStyle/>
          <a:p>
            <a:pPr marL="0" indent="0" algn="just">
              <a:buNone/>
            </a:pPr>
            <a:r>
              <a:rPr lang="en-US" dirty="0" smtClean="0"/>
              <a:t>The reason to select the </a:t>
            </a:r>
            <a:r>
              <a:rPr lang="en-US" b="1" dirty="0" smtClean="0">
                <a:solidFill>
                  <a:srgbClr val="FFC000"/>
                </a:solidFill>
              </a:rPr>
              <a:t>FURPS</a:t>
            </a:r>
            <a:r>
              <a:rPr lang="en-US" dirty="0" smtClean="0"/>
              <a:t> as the quality model for the application are following below:</a:t>
            </a:r>
          </a:p>
          <a:p>
            <a:pPr algn="just"/>
            <a:r>
              <a:rPr lang="en-US" dirty="0" smtClean="0"/>
              <a:t>The functionality of the application can be cover by the functionality part.</a:t>
            </a:r>
          </a:p>
          <a:p>
            <a:pPr algn="just"/>
            <a:r>
              <a:rPr lang="en-US" dirty="0" smtClean="0"/>
              <a:t>As we talk about non functionality requirement the e-commerce application need Usability, Reliability, Performance and Supportability cover most of the quality attribute the e-commerce website need.</a:t>
            </a:r>
          </a:p>
          <a:p>
            <a:pPr algn="just"/>
            <a:r>
              <a:rPr lang="en-US" dirty="0" smtClean="0"/>
              <a:t>As it cover most of the requirement to meet for the ecommerce application it can be a part of quality in every update because of the focus of the following attributes available in </a:t>
            </a:r>
            <a:r>
              <a:rPr lang="en-US" b="1" dirty="0" smtClean="0">
                <a:solidFill>
                  <a:srgbClr val="FFC000"/>
                </a:solidFill>
              </a:rPr>
              <a:t>FURPS.</a:t>
            </a:r>
            <a:endParaRPr lang="en-US" b="1" dirty="0">
              <a:solidFill>
                <a:srgbClr val="FFC000"/>
              </a:solidFill>
            </a:endParaRPr>
          </a:p>
        </p:txBody>
      </p:sp>
      <p:sp>
        <p:nvSpPr>
          <p:cNvPr id="4" name="Content Placeholder 2"/>
          <p:cNvSpPr txBox="1">
            <a:spLocks/>
          </p:cNvSpPr>
          <p:nvPr/>
        </p:nvSpPr>
        <p:spPr>
          <a:xfrm>
            <a:off x="810000" y="3403387"/>
            <a:ext cx="10554574" cy="20703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dirty="0"/>
          </a:p>
        </p:txBody>
      </p:sp>
    </p:spTree>
    <p:extLst>
      <p:ext uri="{BB962C8B-B14F-4D97-AF65-F5344CB8AC3E}">
        <p14:creationId xmlns:p14="http://schemas.microsoft.com/office/powerpoint/2010/main" val="352497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nodePh="1">
                                  <p:stCondLst>
                                    <p:cond delay="0"/>
                                  </p:stCondLst>
                                  <p:endCondLst>
                                    <p:cond evt="begin" delay="0">
                                      <p:tn val="25"/>
                                    </p:cond>
                                  </p:end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0" dirty="0" smtClean="0">
                <a:solidFill>
                  <a:schemeClr val="bg1"/>
                </a:solidFill>
                <a:effectLst>
                  <a:outerShdw blurRad="38100" dist="38100" dir="2700000" algn="tl">
                    <a:srgbClr val="000000">
                      <a:alpha val="43137"/>
                    </a:srgbClr>
                  </a:outerShdw>
                </a:effectLst>
              </a:rPr>
              <a:t>Cost of Quality</a:t>
            </a:r>
            <a:endParaRPr lang="en-US" sz="6000" b="0"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10000" y="2240924"/>
            <a:ext cx="10554574" cy="4430332"/>
          </a:xfrm>
        </p:spPr>
        <p:txBody>
          <a:bodyPr>
            <a:normAutofit/>
          </a:bodyPr>
          <a:lstStyle/>
          <a:p>
            <a:pPr marL="0" indent="0">
              <a:buNone/>
            </a:pPr>
            <a:r>
              <a:rPr lang="en-US" dirty="0" smtClean="0"/>
              <a:t>As the requirement are more clear we make sure to calculate the cost and appraisal cost is higher than other due to the reason there is more chances of bug fixing then the failures and other factors.</a:t>
            </a:r>
          </a:p>
          <a:p>
            <a:r>
              <a:rPr lang="en-US" dirty="0" smtClean="0"/>
              <a:t>PC </a:t>
            </a:r>
            <a:r>
              <a:rPr lang="en-US" dirty="0"/>
              <a:t>= Prevention Cost = 5000$</a:t>
            </a:r>
          </a:p>
          <a:p>
            <a:r>
              <a:rPr lang="en-US" dirty="0" smtClean="0"/>
              <a:t>AC </a:t>
            </a:r>
            <a:r>
              <a:rPr lang="en-US" dirty="0"/>
              <a:t>= Appraisal Cost = 10,000 $</a:t>
            </a:r>
          </a:p>
          <a:p>
            <a:r>
              <a:rPr lang="en-US" dirty="0" smtClean="0"/>
              <a:t>IFC </a:t>
            </a:r>
            <a:r>
              <a:rPr lang="en-US" dirty="0"/>
              <a:t>= Internal Failure Cost = </a:t>
            </a:r>
            <a:r>
              <a:rPr lang="en-US" dirty="0" smtClean="0"/>
              <a:t>5000$</a:t>
            </a:r>
          </a:p>
          <a:p>
            <a:r>
              <a:rPr lang="en-US" dirty="0" smtClean="0"/>
              <a:t>EFC = External Failure Cost = 5000$</a:t>
            </a:r>
          </a:p>
          <a:p>
            <a:pPr marL="0" indent="0">
              <a:buNone/>
            </a:pPr>
            <a:r>
              <a:rPr lang="en-US" b="1" dirty="0" smtClean="0"/>
              <a:t>	</a:t>
            </a:r>
            <a:r>
              <a:rPr lang="en-US" b="1" dirty="0" smtClean="0">
                <a:solidFill>
                  <a:srgbClr val="FFC000"/>
                </a:solidFill>
              </a:rPr>
              <a:t>Cost </a:t>
            </a:r>
            <a:r>
              <a:rPr lang="en-US" b="1" dirty="0">
                <a:solidFill>
                  <a:srgbClr val="FFC000"/>
                </a:solidFill>
              </a:rPr>
              <a:t>of Quality </a:t>
            </a:r>
            <a:r>
              <a:rPr lang="en-US" b="1" dirty="0"/>
              <a:t>= P C + A C + IFC + EFC = </a:t>
            </a:r>
            <a:r>
              <a:rPr lang="en-US" b="1" dirty="0">
                <a:solidFill>
                  <a:srgbClr val="FFC000"/>
                </a:solidFill>
              </a:rPr>
              <a:t>20,000</a:t>
            </a:r>
            <a:r>
              <a:rPr lang="en-US" b="1" dirty="0" smtClean="0">
                <a:solidFill>
                  <a:srgbClr val="FFC000"/>
                </a:solidFill>
              </a:rPr>
              <a:t>$</a:t>
            </a:r>
            <a:endParaRPr lang="en-US" dirty="0">
              <a:solidFill>
                <a:srgbClr val="FFC000"/>
              </a:solidFill>
            </a:endParaRPr>
          </a:p>
          <a:p>
            <a:pPr marL="0" indent="0" algn="just">
              <a:buNone/>
            </a:pPr>
            <a:endParaRPr lang="en-US" b="1" dirty="0">
              <a:solidFill>
                <a:srgbClr val="FFC000"/>
              </a:solidFill>
            </a:endParaRPr>
          </a:p>
        </p:txBody>
      </p:sp>
      <p:sp>
        <p:nvSpPr>
          <p:cNvPr id="4" name="Content Placeholder 2"/>
          <p:cNvSpPr txBox="1">
            <a:spLocks/>
          </p:cNvSpPr>
          <p:nvPr/>
        </p:nvSpPr>
        <p:spPr>
          <a:xfrm>
            <a:off x="810000" y="3403387"/>
            <a:ext cx="10554574" cy="20703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dirty="0"/>
          </a:p>
        </p:txBody>
      </p:sp>
    </p:spTree>
    <p:extLst>
      <p:ext uri="{BB962C8B-B14F-4D97-AF65-F5344CB8AC3E}">
        <p14:creationId xmlns:p14="http://schemas.microsoft.com/office/powerpoint/2010/main" val="3694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nodePh="1">
                                  <p:stCondLst>
                                    <p:cond delay="0"/>
                                  </p:stCondLst>
                                  <p:endCondLst>
                                    <p:cond evt="begin" delay="0">
                                      <p:tn val="35"/>
                                    </p:cond>
                                  </p:end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0" dirty="0" smtClean="0">
                <a:solidFill>
                  <a:schemeClr val="bg1"/>
                </a:solidFill>
                <a:effectLst>
                  <a:outerShdw blurRad="38100" dist="38100" dir="2700000" algn="tl">
                    <a:srgbClr val="000000">
                      <a:alpha val="43137"/>
                    </a:srgbClr>
                  </a:outerShdw>
                </a:effectLst>
              </a:rPr>
              <a:t>Functionalities</a:t>
            </a:r>
            <a:endParaRPr lang="en-US" sz="6000" b="0" dirty="0">
              <a:solidFill>
                <a:schemeClr val="bg1"/>
              </a:solidFill>
              <a:effectLst>
                <a:outerShdw blurRad="38100" dist="38100" dir="2700000" algn="tl">
                  <a:srgbClr val="000000">
                    <a:alpha val="43137"/>
                  </a:srgbClr>
                </a:outerShdw>
              </a:effectLst>
            </a:endParaRPr>
          </a:p>
        </p:txBody>
      </p:sp>
      <p:sp>
        <p:nvSpPr>
          <p:cNvPr id="4" name="Content Placeholder 2"/>
          <p:cNvSpPr txBox="1">
            <a:spLocks/>
          </p:cNvSpPr>
          <p:nvPr/>
        </p:nvSpPr>
        <p:spPr>
          <a:xfrm>
            <a:off x="810000" y="3403387"/>
            <a:ext cx="10554574" cy="20703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62" y="2287842"/>
            <a:ext cx="3503202" cy="22310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863" y="2287842"/>
            <a:ext cx="3842847" cy="223109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6326" y="2287842"/>
            <a:ext cx="3137650" cy="224378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7179" y="4616705"/>
            <a:ext cx="3847401" cy="203554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0349" y="4616705"/>
            <a:ext cx="3600396" cy="2029566"/>
          </a:xfrm>
          <a:prstGeom prst="rect">
            <a:avLst/>
          </a:prstGeom>
        </p:spPr>
      </p:pic>
    </p:spTree>
    <p:extLst>
      <p:ext uri="{BB962C8B-B14F-4D97-AF65-F5344CB8AC3E}">
        <p14:creationId xmlns:p14="http://schemas.microsoft.com/office/powerpoint/2010/main" val="188253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973" y="161835"/>
            <a:ext cx="8975725" cy="5208137"/>
          </a:xfrm>
          <a:prstGeom prst="rect">
            <a:avLst/>
          </a:prstGeom>
        </p:spPr>
      </p:pic>
      <p:sp>
        <p:nvSpPr>
          <p:cNvPr id="14" name="Rectangle 13"/>
          <p:cNvSpPr/>
          <p:nvPr/>
        </p:nvSpPr>
        <p:spPr>
          <a:xfrm>
            <a:off x="3188029" y="5369972"/>
            <a:ext cx="5755615" cy="1200329"/>
          </a:xfrm>
          <a:prstGeom prst="rect">
            <a:avLst/>
          </a:prstGeom>
        </p:spPr>
        <p:txBody>
          <a:bodyPr wrap="none">
            <a:spAutoFit/>
          </a:bodyPr>
          <a:lstStyle/>
          <a:p>
            <a:r>
              <a:rPr lang="en-US" sz="7200" dirty="0" smtClean="0">
                <a:effectLst>
                  <a:outerShdw blurRad="38100" dist="38100" dir="2700000" algn="tl">
                    <a:srgbClr val="000000">
                      <a:alpha val="43137"/>
                    </a:srgbClr>
                  </a:outerShdw>
                </a:effectLst>
                <a:latin typeface="Felix Titling" panose="04060505060202020A04" pitchFamily="82" charset="0"/>
              </a:rPr>
              <a:t>Thank You</a:t>
            </a:r>
            <a:endParaRPr lang="en-US" sz="7200" dirty="0">
              <a:effectLst>
                <a:outerShdw blurRad="38100" dist="38100" dir="2700000" algn="tl">
                  <a:srgbClr val="000000">
                    <a:alpha val="43137"/>
                  </a:srgbClr>
                </a:outerShdw>
              </a:effectLst>
              <a:latin typeface="Felix Titling" panose="04060505060202020A04" pitchFamily="82" charset="0"/>
            </a:endParaRPr>
          </a:p>
        </p:txBody>
      </p:sp>
    </p:spTree>
    <p:extLst>
      <p:ext uri="{BB962C8B-B14F-4D97-AF65-F5344CB8AC3E}">
        <p14:creationId xmlns:p14="http://schemas.microsoft.com/office/powerpoint/2010/main" val="20516468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9F9F9F"/>
      </a:accent4>
      <a:accent5>
        <a:srgbClr val="5F5F5F"/>
      </a:accent5>
      <a:accent6>
        <a:srgbClr val="4D4D4D"/>
      </a:accent6>
      <a:hlink>
        <a:srgbClr val="6C6C6C"/>
      </a:hlink>
      <a:folHlink>
        <a:srgbClr val="91919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1076</TotalTime>
  <Words>370</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 Black</vt:lpstr>
      <vt:lpstr>Calibri</vt:lpstr>
      <vt:lpstr>Californian FB</vt:lpstr>
      <vt:lpstr>Castellar</vt:lpstr>
      <vt:lpstr>Century Gothic</vt:lpstr>
      <vt:lpstr>Felix Titling</vt:lpstr>
      <vt:lpstr>Times New Roman</vt:lpstr>
      <vt:lpstr>Wingdings 2</vt:lpstr>
      <vt:lpstr>Quotable</vt:lpstr>
      <vt:lpstr>Developers</vt:lpstr>
      <vt:lpstr>Background</vt:lpstr>
      <vt:lpstr>The Appropriate Quality Model </vt:lpstr>
      <vt:lpstr>Why FURPS?</vt:lpstr>
      <vt:lpstr>Cost of Quality</vt:lpstr>
      <vt:lpstr>Functionalities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Amin</dc:creator>
  <cp:lastModifiedBy>Ahmed Amin</cp:lastModifiedBy>
  <cp:revision>53</cp:revision>
  <dcterms:created xsi:type="dcterms:W3CDTF">2021-06-16T06:28:52Z</dcterms:created>
  <dcterms:modified xsi:type="dcterms:W3CDTF">2022-06-01T04:08:40Z</dcterms:modified>
</cp:coreProperties>
</file>