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entury Gothic Paneuropean" panose="020B0604020202020204" charset="0"/>
      <p:regular r:id="rId14"/>
    </p:embeddedFont>
    <p:embeddedFont>
      <p:font typeface="Century Gothic Paneuropean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22049" y="930526"/>
            <a:ext cx="12243902" cy="4090218"/>
          </a:xfrm>
          <a:prstGeom prst="rect">
            <a:avLst/>
          </a:prstGeom>
        </p:spPr>
        <p:txBody>
          <a:bodyPr lIns="0" tIns="0" rIns="0" bIns="0" rtlCol="0" anchor="t">
            <a:spAutoFit/>
          </a:bodyPr>
          <a:lstStyle/>
          <a:p>
            <a:pPr algn="ctr">
              <a:lnSpc>
                <a:spcPts val="16449"/>
              </a:lnSpc>
            </a:pPr>
            <a:r>
              <a:rPr lang="en-US" sz="11749" b="1">
                <a:solidFill>
                  <a:srgbClr val="000000"/>
                </a:solidFill>
                <a:latin typeface="Century Gothic Paneuropean Bold"/>
                <a:ea typeface="Century Gothic Paneuropean Bold"/>
                <a:cs typeface="Century Gothic Paneuropean Bold"/>
                <a:sym typeface="Century Gothic Paneuropean Bold"/>
              </a:rPr>
              <a:t>BAHASA INDONESIA</a:t>
            </a:r>
          </a:p>
        </p:txBody>
      </p:sp>
      <p:sp>
        <p:nvSpPr>
          <p:cNvPr id="3" name="TextBox 3"/>
          <p:cNvSpPr txBox="1"/>
          <p:nvPr/>
        </p:nvSpPr>
        <p:spPr>
          <a:xfrm>
            <a:off x="4404995" y="6901212"/>
            <a:ext cx="8522150" cy="1058648"/>
          </a:xfrm>
          <a:prstGeom prst="rect">
            <a:avLst/>
          </a:prstGeom>
        </p:spPr>
        <p:txBody>
          <a:bodyPr lIns="0" tIns="0" rIns="0" bIns="0" rtlCol="0" anchor="t">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Pertemuan 1</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Freeform 2"/>
          <p:cNvSpPr/>
          <p:nvPr/>
        </p:nvSpPr>
        <p:spPr>
          <a:xfrm>
            <a:off x="430272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685887" y="3799723"/>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08671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201282" y="3541604"/>
            <a:ext cx="3484605" cy="705763"/>
          </a:xfrm>
          <a:prstGeom prst="line">
            <a:avLst/>
          </a:prstGeom>
          <a:ln w="38100" cap="flat">
            <a:solidFill>
              <a:srgbClr val="494848"/>
            </a:solidFill>
            <a:prstDash val="solid"/>
            <a:headEnd type="none" w="sm" len="sm"/>
            <a:tailEnd type="none" w="sm" len="sm"/>
          </a:ln>
        </p:spPr>
      </p:sp>
      <p:sp>
        <p:nvSpPr>
          <p:cNvPr id="6" name="AutoShape 6"/>
          <p:cNvSpPr/>
          <p:nvPr/>
        </p:nvSpPr>
        <p:spPr>
          <a:xfrm flipV="1">
            <a:off x="9584441" y="3541604"/>
            <a:ext cx="3502276" cy="625520"/>
          </a:xfrm>
          <a:prstGeom prst="line">
            <a:avLst/>
          </a:prstGeom>
          <a:ln w="38100" cap="flat">
            <a:solidFill>
              <a:srgbClr val="494848"/>
            </a:solidFill>
            <a:prstDash val="solid"/>
            <a:headEnd type="none" w="sm" len="sm"/>
            <a:tailEnd type="none" w="sm" len="sm"/>
          </a:ln>
        </p:spPr>
      </p:sp>
      <p:sp>
        <p:nvSpPr>
          <p:cNvPr id="7" name="TextBox 7"/>
          <p:cNvSpPr txBox="1"/>
          <p:nvPr/>
        </p:nvSpPr>
        <p:spPr>
          <a:xfrm>
            <a:off x="3504833" y="1393850"/>
            <a:ext cx="13947442" cy="1885950"/>
          </a:xfrm>
          <a:prstGeom prst="rect">
            <a:avLst/>
          </a:prstGeom>
        </p:spPr>
        <p:txBody>
          <a:bodyPr lIns="0" tIns="0" rIns="0" bIns="0" rtlCol="0" anchor="t">
            <a:spAutoFit/>
          </a:bodyPr>
          <a:lstStyle/>
          <a:p>
            <a:pPr marL="0" lvl="0" indent="0" algn="ctr">
              <a:lnSpc>
                <a:spcPts val="7437"/>
              </a:lnSpc>
              <a:spcBef>
                <a:spcPct val="0"/>
              </a:spcBef>
            </a:pPr>
            <a:r>
              <a:rPr lang="en-US" sz="6197" b="1">
                <a:solidFill>
                  <a:srgbClr val="FAE7BC"/>
                </a:solidFill>
                <a:latin typeface="Century Gothic Paneuropean Bold"/>
                <a:ea typeface="Century Gothic Paneuropean Bold"/>
                <a:cs typeface="Century Gothic Paneuropean Bold"/>
                <a:sym typeface="Century Gothic Paneuropean Bold"/>
              </a:rPr>
              <a:t>PERAN BAHASA INDONESIA DALAM PENULISAN ILMIAH/LAPORAN</a:t>
            </a:r>
          </a:p>
        </p:txBody>
      </p:sp>
      <p:sp>
        <p:nvSpPr>
          <p:cNvPr id="8" name="Freeform 8"/>
          <p:cNvSpPr/>
          <p:nvPr/>
        </p:nvSpPr>
        <p:spPr>
          <a:xfrm rot="1175679">
            <a:off x="13751863" y="4365194"/>
            <a:ext cx="5075752" cy="4843198"/>
          </a:xfrm>
          <a:custGeom>
            <a:avLst/>
            <a:gdLst/>
            <a:ahLst/>
            <a:cxnLst/>
            <a:rect l="l" t="t" r="r" b="b"/>
            <a:pathLst>
              <a:path w="5075752" h="4843198">
                <a:moveTo>
                  <a:pt x="0" y="0"/>
                </a:moveTo>
                <a:lnTo>
                  <a:pt x="5075752" y="0"/>
                </a:lnTo>
                <a:lnTo>
                  <a:pt x="5075752" y="4843197"/>
                </a:lnTo>
                <a:lnTo>
                  <a:pt x="0" y="48431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175679">
            <a:off x="4575288" y="4477600"/>
            <a:ext cx="4840145" cy="4618386"/>
          </a:xfrm>
          <a:custGeom>
            <a:avLst/>
            <a:gdLst/>
            <a:ahLst/>
            <a:cxnLst/>
            <a:rect l="l" t="t" r="r" b="b"/>
            <a:pathLst>
              <a:path w="4840145" h="4618386">
                <a:moveTo>
                  <a:pt x="0" y="0"/>
                </a:moveTo>
                <a:lnTo>
                  <a:pt x="4840145" y="0"/>
                </a:lnTo>
                <a:lnTo>
                  <a:pt x="4840145" y="4618385"/>
                </a:lnTo>
                <a:lnTo>
                  <a:pt x="0" y="46183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175679">
            <a:off x="104608" y="4176873"/>
            <a:ext cx="4949169" cy="4722414"/>
          </a:xfrm>
          <a:custGeom>
            <a:avLst/>
            <a:gdLst/>
            <a:ahLst/>
            <a:cxnLst/>
            <a:rect l="l" t="t" r="r" b="b"/>
            <a:pathLst>
              <a:path w="4949169" h="4722414">
                <a:moveTo>
                  <a:pt x="0" y="0"/>
                </a:moveTo>
                <a:lnTo>
                  <a:pt x="4949169" y="0"/>
                </a:lnTo>
                <a:lnTo>
                  <a:pt x="4949169" y="4722415"/>
                </a:lnTo>
                <a:lnTo>
                  <a:pt x="0" y="4722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652567" y="6451111"/>
            <a:ext cx="3712958" cy="431296"/>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Pengantar</a:t>
            </a:r>
          </a:p>
        </p:txBody>
      </p:sp>
      <p:sp>
        <p:nvSpPr>
          <p:cNvPr id="12" name="Freeform 12"/>
          <p:cNvSpPr/>
          <p:nvPr/>
        </p:nvSpPr>
        <p:spPr>
          <a:xfrm flipH="1">
            <a:off x="-907384" y="-362538"/>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175679">
            <a:off x="8969239" y="4355697"/>
            <a:ext cx="5461526" cy="5211297"/>
          </a:xfrm>
          <a:custGeom>
            <a:avLst/>
            <a:gdLst/>
            <a:ahLst/>
            <a:cxnLst/>
            <a:rect l="l" t="t" r="r" b="b"/>
            <a:pathLst>
              <a:path w="5461526" h="5211297">
                <a:moveTo>
                  <a:pt x="0" y="0"/>
                </a:moveTo>
                <a:lnTo>
                  <a:pt x="5461526" y="0"/>
                </a:lnTo>
                <a:lnTo>
                  <a:pt x="5461526" y="5211297"/>
                </a:lnTo>
                <a:lnTo>
                  <a:pt x="0" y="5211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5051325" y="6200562"/>
            <a:ext cx="3951554" cy="932393"/>
          </a:xfrm>
          <a:prstGeom prst="rect">
            <a:avLst/>
          </a:prstGeom>
        </p:spPr>
        <p:txBody>
          <a:bodyPr lIns="0" tIns="0" rIns="0" bIns="0" rtlCol="0" anchor="t">
            <a:spAutoFit/>
          </a:bodyPr>
          <a:lstStyle/>
          <a:p>
            <a:pPr algn="ctr">
              <a:lnSpc>
                <a:spcPts val="3754"/>
              </a:lnSpc>
            </a:pPr>
            <a:r>
              <a:rPr lang="en-US" sz="2681">
                <a:solidFill>
                  <a:srgbClr val="000000"/>
                </a:solidFill>
                <a:latin typeface="Century Gothic Paneuropean"/>
                <a:ea typeface="Century Gothic Paneuropean"/>
                <a:cs typeface="Century Gothic Paneuropean"/>
                <a:sym typeface="Century Gothic Paneuropean"/>
              </a:rPr>
              <a:t>Pengembangan Terminologi Ilmiah</a:t>
            </a:r>
          </a:p>
        </p:txBody>
      </p:sp>
      <p:sp>
        <p:nvSpPr>
          <p:cNvPr id="15" name="TextBox 15"/>
          <p:cNvSpPr txBox="1"/>
          <p:nvPr/>
        </p:nvSpPr>
        <p:spPr>
          <a:xfrm>
            <a:off x="9584441" y="6279501"/>
            <a:ext cx="3951554" cy="932393"/>
          </a:xfrm>
          <a:prstGeom prst="rect">
            <a:avLst/>
          </a:prstGeom>
        </p:spPr>
        <p:txBody>
          <a:bodyPr lIns="0" tIns="0" rIns="0" bIns="0" rtlCol="0" anchor="t">
            <a:spAutoFit/>
          </a:bodyPr>
          <a:lstStyle/>
          <a:p>
            <a:pPr algn="ctr">
              <a:lnSpc>
                <a:spcPts val="3754"/>
              </a:lnSpc>
            </a:pPr>
            <a:r>
              <a:rPr lang="en-US" sz="2681">
                <a:solidFill>
                  <a:srgbClr val="000000"/>
                </a:solidFill>
                <a:latin typeface="Century Gothic Paneuropean"/>
                <a:ea typeface="Century Gothic Paneuropean"/>
                <a:cs typeface="Century Gothic Paneuropean"/>
                <a:sym typeface="Century Gothic Paneuropean"/>
              </a:rPr>
              <a:t>Penyebaran Ilmu Pengetahuan</a:t>
            </a:r>
          </a:p>
        </p:txBody>
      </p:sp>
      <p:sp>
        <p:nvSpPr>
          <p:cNvPr id="16" name="TextBox 16"/>
          <p:cNvSpPr txBox="1"/>
          <p:nvPr/>
        </p:nvSpPr>
        <p:spPr>
          <a:xfrm>
            <a:off x="14225799" y="6471337"/>
            <a:ext cx="3951554" cy="932393"/>
          </a:xfrm>
          <a:prstGeom prst="rect">
            <a:avLst/>
          </a:prstGeom>
        </p:spPr>
        <p:txBody>
          <a:bodyPr lIns="0" tIns="0" rIns="0" bIns="0" rtlCol="0" anchor="t">
            <a:spAutoFit/>
          </a:bodyPr>
          <a:lstStyle/>
          <a:p>
            <a:pPr algn="ctr">
              <a:lnSpc>
                <a:spcPts val="3754"/>
              </a:lnSpc>
            </a:pPr>
            <a:r>
              <a:rPr lang="en-US" sz="2681">
                <a:solidFill>
                  <a:srgbClr val="000000"/>
                </a:solidFill>
                <a:latin typeface="Century Gothic Paneuropean"/>
                <a:ea typeface="Century Gothic Paneuropean"/>
                <a:cs typeface="Century Gothic Paneuropean"/>
                <a:sym typeface="Century Gothic Paneuropean"/>
              </a:rPr>
              <a:t>Media Komunikasi dan Penemuan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4030951" y="3438933"/>
            <a:ext cx="14061655" cy="2794000"/>
          </a:xfrm>
          <a:prstGeom prst="rect">
            <a:avLst/>
          </a:prstGeom>
        </p:spPr>
        <p:txBody>
          <a:bodyPr lIns="0" tIns="0" rIns="0" bIns="0" rtlCol="0" anchor="t">
            <a:spAutoFit/>
          </a:bodyPr>
          <a:lstStyle/>
          <a:p>
            <a:pPr algn="l">
              <a:lnSpc>
                <a:spcPts val="5599"/>
              </a:lnSpc>
            </a:pPr>
            <a:r>
              <a:rPr lang="en-US" sz="3999">
                <a:solidFill>
                  <a:srgbClr val="FAE7BC"/>
                </a:solidFill>
                <a:latin typeface="Century Gothic Paneuropean"/>
                <a:ea typeface="Century Gothic Paneuropean"/>
                <a:cs typeface="Century Gothic Paneuropean"/>
                <a:sym typeface="Century Gothic Paneuropean"/>
              </a:rPr>
              <a:t>Dalam penulisan karya ilmiah, bahasa Indonesia yang digunakan adalah bahasa Indonesia ragam ilmiah atau ragam ilmu pengetahuan, yang memiliki ciri l</a:t>
            </a:r>
            <a:r>
              <a:rPr lang="en-US" sz="3999" b="1">
                <a:solidFill>
                  <a:srgbClr val="FFFFFF"/>
                </a:solidFill>
                <a:latin typeface="Century Gothic Paneuropean Bold"/>
                <a:ea typeface="Century Gothic Paneuropean Bold"/>
                <a:cs typeface="Century Gothic Paneuropean Bold"/>
                <a:sym typeface="Century Gothic Paneuropean Bold"/>
              </a:rPr>
              <a:t>ugas, jelas, formal, dan bebas dari ambiguitas</a:t>
            </a:r>
            <a:r>
              <a:rPr lang="en-US" sz="3999">
                <a:solidFill>
                  <a:srgbClr val="FAE7BC"/>
                </a:solidFill>
                <a:latin typeface="Century Gothic Paneuropean"/>
                <a:ea typeface="Century Gothic Paneuropean"/>
                <a:cs typeface="Century Gothic Paneuropean"/>
                <a:sym typeface="Century Gothic Paneuropean"/>
              </a:rPr>
              <a:t>.</a:t>
            </a:r>
          </a:p>
        </p:txBody>
      </p:sp>
      <p:pic>
        <p:nvPicPr>
          <p:cNvPr id="3" name="Picture 3"/>
          <p:cNvPicPr>
            <a:picLocks noChangeAspect="1"/>
          </p:cNvPicPr>
          <p:nvPr/>
        </p:nvPicPr>
        <p:blipFill>
          <a:blip r:embed="rId2"/>
          <a:stretch>
            <a:fillRect/>
          </a:stretch>
        </p:blipFill>
        <p:spPr>
          <a:xfrm>
            <a:off x="-369699" y="2655840"/>
            <a:ext cx="4436386" cy="4436386"/>
          </a:xfrm>
          <a:prstGeom prst="rect">
            <a:avLst/>
          </a:prstGeom>
        </p:spPr>
      </p:pic>
      <p:sp>
        <p:nvSpPr>
          <p:cNvPr id="4" name="Freeform 4"/>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5073816" y="3975664"/>
            <a:ext cx="8688208" cy="3601917"/>
          </a:xfrm>
          <a:prstGeom prst="rect">
            <a:avLst/>
          </a:prstGeom>
        </p:spPr>
        <p:txBody>
          <a:bodyPr lIns="0" tIns="0" rIns="0" bIns="0" rtlCol="0" anchor="t">
            <a:spAutoFit/>
          </a:bodyPr>
          <a:lstStyle/>
          <a:p>
            <a:pPr algn="ctr">
              <a:lnSpc>
                <a:spcPts val="13373"/>
              </a:lnSpc>
            </a:pPr>
            <a:r>
              <a:rPr lang="en-US" sz="16716" b="1">
                <a:solidFill>
                  <a:srgbClr val="FAE7BC"/>
                </a:solidFill>
                <a:latin typeface="Century Gothic Paneuropean Bold"/>
                <a:ea typeface="Century Gothic Paneuropean Bold"/>
                <a:cs typeface="Century Gothic Paneuropean Bold"/>
                <a:sym typeface="Century Gothic Paneuropean Bold"/>
              </a:rPr>
              <a:t>TERIMA </a:t>
            </a:r>
          </a:p>
          <a:p>
            <a:pPr marL="0" lvl="0" indent="0" algn="ctr">
              <a:lnSpc>
                <a:spcPts val="13373"/>
              </a:lnSpc>
            </a:pPr>
            <a:r>
              <a:rPr lang="en-US" sz="16716" b="1">
                <a:solidFill>
                  <a:srgbClr val="FAE7BC"/>
                </a:solidFill>
                <a:latin typeface="Century Gothic Paneuropean Bold"/>
                <a:ea typeface="Century Gothic Paneuropean Bold"/>
                <a:cs typeface="Century Gothic Paneuropean Bold"/>
                <a:sym typeface="Century Gothic Paneuropean Bold"/>
              </a:rPr>
              <a:t>KASIH</a:t>
            </a:r>
          </a:p>
        </p:txBody>
      </p:sp>
      <p:sp>
        <p:nvSpPr>
          <p:cNvPr id="3" name="Freeform 3"/>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664261" y="6677503"/>
            <a:ext cx="6103108" cy="4114800"/>
          </a:xfrm>
          <a:custGeom>
            <a:avLst/>
            <a:gdLst/>
            <a:ahLst/>
            <a:cxnLst/>
            <a:rect l="l" t="t" r="r" b="b"/>
            <a:pathLst>
              <a:path w="6103108" h="4114800">
                <a:moveTo>
                  <a:pt x="0" y="0"/>
                </a:moveTo>
                <a:lnTo>
                  <a:pt x="6103109" y="0"/>
                </a:lnTo>
                <a:lnTo>
                  <a:pt x="6103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flipV="1">
            <a:off x="12184892" y="-1028700"/>
            <a:ext cx="6103108" cy="4114800"/>
          </a:xfrm>
          <a:custGeom>
            <a:avLst/>
            <a:gdLst/>
            <a:ahLst/>
            <a:cxnLst/>
            <a:rect l="l" t="t" r="r" b="b"/>
            <a:pathLst>
              <a:path w="6103108" h="4114800">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254823" y="-455023"/>
            <a:ext cx="5040401" cy="4114800"/>
          </a:xfrm>
          <a:custGeom>
            <a:avLst/>
            <a:gdLst/>
            <a:ahLst/>
            <a:cxnLst/>
            <a:rect l="l" t="t" r="r" b="b"/>
            <a:pathLst>
              <a:path w="5040401" h="4114800">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572605" y="6043612"/>
            <a:ext cx="2369825" cy="2300885"/>
          </a:xfrm>
          <a:custGeom>
            <a:avLst/>
            <a:gdLst/>
            <a:ahLst/>
            <a:cxnLst/>
            <a:rect l="l" t="t" r="r" b="b"/>
            <a:pathLst>
              <a:path w="2369825" h="230088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4076268" y="2789464"/>
            <a:ext cx="14061655" cy="2024381"/>
          </a:xfrm>
          <a:prstGeom prst="rect">
            <a:avLst/>
          </a:prstGeom>
        </p:spPr>
        <p:txBody>
          <a:bodyPr lIns="0" tIns="0" rIns="0" bIns="0" rtlCol="0" anchor="t">
            <a:spAutoFit/>
          </a:bodyPr>
          <a:lstStyle/>
          <a:p>
            <a:pPr algn="l">
              <a:lnSpc>
                <a:spcPts val="8119"/>
              </a:lnSpc>
            </a:pPr>
            <a:r>
              <a:rPr lang="en-US" sz="5799">
                <a:solidFill>
                  <a:srgbClr val="FAE7BC"/>
                </a:solidFill>
                <a:latin typeface="Century Gothic Paneuropean"/>
                <a:ea typeface="Century Gothic Paneuropean"/>
                <a:cs typeface="Century Gothic Paneuropean"/>
                <a:sym typeface="Century Gothic Paneuropean"/>
              </a:rPr>
              <a:t>KEDUDUKAN DAN FUNGSI BAHASA</a:t>
            </a:r>
          </a:p>
          <a:p>
            <a:pPr algn="l">
              <a:lnSpc>
                <a:spcPts val="8119"/>
              </a:lnSpc>
            </a:pPr>
            <a:endParaRPr lang="en-US" sz="5799">
              <a:solidFill>
                <a:srgbClr val="FAE7BC"/>
              </a:solidFill>
              <a:latin typeface="Century Gothic Paneuropean"/>
              <a:ea typeface="Century Gothic Paneuropean"/>
              <a:cs typeface="Century Gothic Paneuropean"/>
              <a:sym typeface="Century Gothic Paneuropean"/>
            </a:endParaRPr>
          </a:p>
        </p:txBody>
      </p:sp>
      <p:pic>
        <p:nvPicPr>
          <p:cNvPr id="3" name="Picture 3"/>
          <p:cNvPicPr>
            <a:picLocks noChangeAspect="1"/>
          </p:cNvPicPr>
          <p:nvPr/>
        </p:nvPicPr>
        <p:blipFill>
          <a:blip r:embed="rId2"/>
          <a:stretch>
            <a:fillRect/>
          </a:stretch>
        </p:blipFill>
        <p:spPr>
          <a:xfrm>
            <a:off x="-369699" y="2655840"/>
            <a:ext cx="4436386" cy="4436386"/>
          </a:xfrm>
          <a:prstGeom prst="rect">
            <a:avLst/>
          </a:prstGeom>
        </p:spPr>
      </p:pic>
      <p:sp>
        <p:nvSpPr>
          <p:cNvPr id="4" name="Freeform 4"/>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4226345" y="5029200"/>
            <a:ext cx="14061655" cy="995681"/>
          </a:xfrm>
          <a:prstGeom prst="rect">
            <a:avLst/>
          </a:prstGeom>
        </p:spPr>
        <p:txBody>
          <a:bodyPr lIns="0" tIns="0" rIns="0" bIns="0" rtlCol="0" anchor="t">
            <a:spAutoFit/>
          </a:bodyPr>
          <a:lstStyle/>
          <a:p>
            <a:pPr algn="l">
              <a:lnSpc>
                <a:spcPts val="8119"/>
              </a:lnSpc>
            </a:pPr>
            <a:r>
              <a:rPr lang="en-US" sz="5799">
                <a:solidFill>
                  <a:srgbClr val="FAE7BC"/>
                </a:solidFill>
                <a:latin typeface="Century Gothic Paneuropean"/>
                <a:ea typeface="Century Gothic Paneuropean"/>
                <a:cs typeface="Century Gothic Paneuropean"/>
                <a:sym typeface="Century Gothic Paneuropean"/>
              </a:rPr>
              <a:t>RAGAM BAHASA INDONESIA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6584536" y="4691390"/>
            <a:ext cx="9439293" cy="3498850"/>
          </a:xfrm>
          <a:prstGeom prst="rect">
            <a:avLst/>
          </a:prstGeom>
        </p:spPr>
        <p:txBody>
          <a:bodyPr lIns="0" tIns="0" rIns="0" bIns="0" rtlCol="0" anchor="t">
            <a:spAutoFit/>
          </a:bodyPr>
          <a:lstStyle/>
          <a:p>
            <a:pPr algn="l">
              <a:lnSpc>
                <a:spcPts val="5599"/>
              </a:lnSpc>
            </a:pPr>
            <a:r>
              <a:rPr lang="en-US" sz="3999">
                <a:solidFill>
                  <a:srgbClr val="FAE7BC"/>
                </a:solidFill>
                <a:latin typeface="Century Gothic Paneuropean"/>
                <a:ea typeface="Century Gothic Paneuropean"/>
                <a:cs typeface="Century Gothic Paneuropean"/>
                <a:sym typeface="Century Gothic Paneuropean"/>
              </a:rPr>
              <a:t>Bahasa adalah sistem lambang yang bermakna, arbiter, konvensional, dan produktif ysng dipergunakan oleh setip individu dan anggota sosial untuk berkomunikasi.</a:t>
            </a:r>
          </a:p>
        </p:txBody>
      </p:sp>
      <p:sp>
        <p:nvSpPr>
          <p:cNvPr id="3" name="TextBox 3"/>
          <p:cNvSpPr txBox="1"/>
          <p:nvPr/>
        </p:nvSpPr>
        <p:spPr>
          <a:xfrm>
            <a:off x="4744200" y="2130705"/>
            <a:ext cx="12311689" cy="1000125"/>
          </a:xfrm>
          <a:prstGeom prst="rect">
            <a:avLst/>
          </a:prstGeom>
        </p:spPr>
        <p:txBody>
          <a:bodyPr lIns="0" tIns="0" rIns="0" bIns="0" rtlCol="0" anchor="t">
            <a:spAutoFit/>
          </a:bodyPr>
          <a:lstStyle/>
          <a:p>
            <a:pPr marL="0" lvl="0" indent="0" algn="ctr">
              <a:lnSpc>
                <a:spcPts val="7800"/>
              </a:lnSpc>
            </a:pPr>
            <a:r>
              <a:rPr lang="en-US" sz="6500" b="1">
                <a:solidFill>
                  <a:srgbClr val="FAE7BC"/>
                </a:solidFill>
                <a:latin typeface="Century Gothic Paneuropean Bold"/>
                <a:ea typeface="Century Gothic Paneuropean Bold"/>
                <a:cs typeface="Century Gothic Paneuropean Bold"/>
                <a:sym typeface="Century Gothic Paneuropean Bold"/>
              </a:rPr>
              <a:t>HAKIKAT BAHASA INDONESIA</a:t>
            </a:r>
          </a:p>
        </p:txBody>
      </p:sp>
      <p:pic>
        <p:nvPicPr>
          <p:cNvPr id="4" name="Picture 4"/>
          <p:cNvPicPr>
            <a:picLocks noChangeAspect="1"/>
          </p:cNvPicPr>
          <p:nvPr/>
        </p:nvPicPr>
        <p:blipFill>
          <a:blip r:embed="rId2"/>
          <a:stretch>
            <a:fillRect/>
          </a:stretch>
        </p:blipFill>
        <p:spPr>
          <a:xfrm>
            <a:off x="100215" y="3243570"/>
            <a:ext cx="4436386" cy="4436386"/>
          </a:xfrm>
          <a:prstGeom prst="rect">
            <a:avLst/>
          </a:prstGeom>
        </p:spPr>
      </p:pic>
      <p:sp>
        <p:nvSpPr>
          <p:cNvPr id="5" name="Freeform 5"/>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6584536" y="3518019"/>
            <a:ext cx="11025398" cy="763796"/>
          </a:xfrm>
          <a:prstGeom prst="rect">
            <a:avLst/>
          </a:prstGeom>
        </p:spPr>
        <p:txBody>
          <a:bodyPr lIns="0" tIns="0" rIns="0" bIns="0" rtlCol="0" anchor="t">
            <a:spAutoFit/>
          </a:bodyPr>
          <a:lstStyle/>
          <a:p>
            <a:pPr algn="l">
              <a:lnSpc>
                <a:spcPts val="6201"/>
              </a:lnSpc>
            </a:pPr>
            <a:r>
              <a:rPr lang="en-US" sz="4429">
                <a:solidFill>
                  <a:srgbClr val="FFFFFF"/>
                </a:solidFill>
                <a:latin typeface="Century Gothic Paneuropean"/>
                <a:ea typeface="Century Gothic Paneuropean"/>
                <a:cs typeface="Century Gothic Paneuropean"/>
                <a:sym typeface="Century Gothic Paneuropean"/>
              </a:rPr>
              <a:t>Pengertian Bahasa Indonesia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3294545" y="3861351"/>
            <a:ext cx="14722073" cy="3575684"/>
          </a:xfrm>
          <a:prstGeom prst="rect">
            <a:avLst/>
          </a:prstGeom>
        </p:spPr>
        <p:txBody>
          <a:bodyPr lIns="0" tIns="0" rIns="0" bIns="0" rtlCol="0" anchor="t">
            <a:spAutoFit/>
          </a:bodyPr>
          <a:lstStyle/>
          <a:p>
            <a:pPr algn="l">
              <a:lnSpc>
                <a:spcPts val="4763"/>
              </a:lnSpc>
            </a:pPr>
            <a:r>
              <a:rPr lang="en-US" sz="3402">
                <a:solidFill>
                  <a:srgbClr val="FFFFFF"/>
                </a:solidFill>
                <a:latin typeface="Century Gothic Paneuropean"/>
                <a:ea typeface="Century Gothic Paneuropean"/>
                <a:cs typeface="Century Gothic Paneuropean"/>
                <a:sym typeface="Century Gothic Paneuropean"/>
              </a:rPr>
              <a:t>Bahasa Indonesia berawal dari bahasa Melayu Riau yang kemudian secara sistematis diperbaharui seiring dengan perkembangan zaman. Pembaharuan tersebut dilakukan dengan menstandarkan bahasa Indonesia melalui Tata Bahasa dan Kamus Besar Bahasa Indonesia. Sejak awal penanggalan modern, bahasa Melayu telah digunakan sebagai lingua franca.</a:t>
            </a:r>
          </a:p>
        </p:txBody>
      </p:sp>
      <p:sp>
        <p:nvSpPr>
          <p:cNvPr id="3" name="TextBox 3"/>
          <p:cNvSpPr txBox="1"/>
          <p:nvPr/>
        </p:nvSpPr>
        <p:spPr>
          <a:xfrm>
            <a:off x="3565927" y="2022535"/>
            <a:ext cx="13059424" cy="1000125"/>
          </a:xfrm>
          <a:prstGeom prst="rect">
            <a:avLst/>
          </a:prstGeom>
        </p:spPr>
        <p:txBody>
          <a:bodyPr lIns="0" tIns="0" rIns="0" bIns="0" rtlCol="0" anchor="t">
            <a:spAutoFit/>
          </a:bodyPr>
          <a:lstStyle/>
          <a:p>
            <a:pPr marL="0" lvl="0" indent="0" algn="ctr">
              <a:lnSpc>
                <a:spcPts val="7800"/>
              </a:lnSpc>
            </a:pPr>
            <a:r>
              <a:rPr lang="en-US" sz="6500" b="1">
                <a:solidFill>
                  <a:srgbClr val="FAE7BC"/>
                </a:solidFill>
                <a:latin typeface="Century Gothic Paneuropean Bold"/>
                <a:ea typeface="Century Gothic Paneuropean Bold"/>
                <a:cs typeface="Century Gothic Paneuropean Bold"/>
                <a:sym typeface="Century Gothic Paneuropean Bold"/>
              </a:rPr>
              <a:t>SEJARAH BAHASA INDONESIA</a:t>
            </a:r>
          </a:p>
        </p:txBody>
      </p:sp>
      <p:pic>
        <p:nvPicPr>
          <p:cNvPr id="4" name="Picture 4"/>
          <p:cNvPicPr>
            <a:picLocks noChangeAspect="1"/>
          </p:cNvPicPr>
          <p:nvPr/>
        </p:nvPicPr>
        <p:blipFill>
          <a:blip r:embed="rId2"/>
          <a:stretch>
            <a:fillRect/>
          </a:stretch>
        </p:blipFill>
        <p:spPr>
          <a:xfrm>
            <a:off x="-145631" y="3620177"/>
            <a:ext cx="3579889" cy="3579889"/>
          </a:xfrm>
          <a:prstGeom prst="rect">
            <a:avLst/>
          </a:prstGeom>
        </p:spPr>
      </p:pic>
      <p:sp>
        <p:nvSpPr>
          <p:cNvPr id="5" name="Freeform 5"/>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5228576" y="1097552"/>
            <a:ext cx="13059424" cy="1000125"/>
          </a:xfrm>
          <a:prstGeom prst="rect">
            <a:avLst/>
          </a:prstGeom>
        </p:spPr>
        <p:txBody>
          <a:bodyPr lIns="0" tIns="0" rIns="0" bIns="0" rtlCol="0" anchor="t">
            <a:spAutoFit/>
          </a:bodyPr>
          <a:lstStyle/>
          <a:p>
            <a:pPr marL="0" lvl="0" indent="0" algn="ctr">
              <a:lnSpc>
                <a:spcPts val="7800"/>
              </a:lnSpc>
            </a:pPr>
            <a:r>
              <a:rPr lang="en-US" sz="6500" b="1">
                <a:solidFill>
                  <a:srgbClr val="FAE7BC"/>
                </a:solidFill>
                <a:latin typeface="Century Gothic Paneuropean Bold"/>
                <a:ea typeface="Century Gothic Paneuropean Bold"/>
                <a:cs typeface="Century Gothic Paneuropean Bold"/>
                <a:sym typeface="Century Gothic Paneuropean Bold"/>
              </a:rPr>
              <a:t>SEJARAH BAHASA INDONESIA</a:t>
            </a:r>
          </a:p>
        </p:txBody>
      </p:sp>
      <p:pic>
        <p:nvPicPr>
          <p:cNvPr id="3" name="Picture 3"/>
          <p:cNvPicPr>
            <a:picLocks noChangeAspect="1"/>
          </p:cNvPicPr>
          <p:nvPr/>
        </p:nvPicPr>
        <p:blipFill>
          <a:blip r:embed="rId2"/>
          <a:stretch>
            <a:fillRect/>
          </a:stretch>
        </p:blipFill>
        <p:spPr>
          <a:xfrm>
            <a:off x="12980" y="3620177"/>
            <a:ext cx="3579889" cy="3579889"/>
          </a:xfrm>
          <a:prstGeom prst="rect">
            <a:avLst/>
          </a:prstGeom>
        </p:spPr>
      </p:pic>
      <p:sp>
        <p:nvSpPr>
          <p:cNvPr id="4" name="Freeform 4"/>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701879" y="2708438"/>
            <a:ext cx="13264836" cy="6240145"/>
          </a:xfrm>
          <a:prstGeom prst="rect">
            <a:avLst/>
          </a:prstGeom>
        </p:spPr>
        <p:txBody>
          <a:bodyPr lIns="0" tIns="0" rIns="0" bIns="0" rtlCol="0" anchor="t">
            <a:spAutoFit/>
          </a:bodyPr>
          <a:lstStyle/>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Secara umum ada beberapa alasan bahasa Melayu Riau dipilih menjadi bahasa Indonesia:</a:t>
            </a:r>
          </a:p>
          <a:p>
            <a:pPr algn="l">
              <a:lnSpc>
                <a:spcPts val="3079"/>
              </a:lnSpc>
            </a:pPr>
            <a:endParaRPr lang="en-US" sz="2199">
              <a:solidFill>
                <a:srgbClr val="FFFFFF"/>
              </a:solidFill>
              <a:latin typeface="Century Gothic Paneuropean"/>
              <a:ea typeface="Century Gothic Paneuropean"/>
              <a:cs typeface="Century Gothic Paneuropean"/>
              <a:sym typeface="Century Gothic Paneuropean"/>
            </a:endParaRPr>
          </a:p>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1.bahasa Melayu sudah merupakan lingua franca di Indonesia, bahasa perhubungan, dan bahasa perdagangan;</a:t>
            </a:r>
          </a:p>
          <a:p>
            <a:pPr algn="l">
              <a:lnSpc>
                <a:spcPts val="3079"/>
              </a:lnSpc>
            </a:pPr>
            <a:endParaRPr lang="en-US" sz="2199">
              <a:solidFill>
                <a:srgbClr val="FFFFFF"/>
              </a:solidFill>
              <a:latin typeface="Century Gothic Paneuropean"/>
              <a:ea typeface="Century Gothic Paneuropean"/>
              <a:cs typeface="Century Gothic Paneuropean"/>
              <a:sym typeface="Century Gothic Paneuropean"/>
            </a:endParaRPr>
          </a:p>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2.sistem bahasa Melayu sederhana, mudah dipelajari karena dalam bahasa melayu tidak dikenal tingkatan bahasa (bahasa kasar dan bahasa halus);</a:t>
            </a:r>
          </a:p>
          <a:p>
            <a:pPr algn="l">
              <a:lnSpc>
                <a:spcPts val="3079"/>
              </a:lnSpc>
            </a:pPr>
            <a:endParaRPr lang="en-US" sz="2199">
              <a:solidFill>
                <a:srgbClr val="FFFFFF"/>
              </a:solidFill>
              <a:latin typeface="Century Gothic Paneuropean"/>
              <a:ea typeface="Century Gothic Paneuropean"/>
              <a:cs typeface="Century Gothic Paneuropean"/>
              <a:sym typeface="Century Gothic Paneuropean"/>
            </a:endParaRPr>
          </a:p>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3.jika bahasa Jawa yang digunakan sebagai bahasa nasional, suku-suku lain akan merasa dijajah oleh suku Jawa yang merupakan suku mayoritas di Republik Indonesia;</a:t>
            </a:r>
          </a:p>
          <a:p>
            <a:pPr algn="l">
              <a:lnSpc>
                <a:spcPts val="3079"/>
              </a:lnSpc>
            </a:pPr>
            <a:endParaRPr lang="en-US" sz="2199">
              <a:solidFill>
                <a:srgbClr val="FFFFFF"/>
              </a:solidFill>
              <a:latin typeface="Century Gothic Paneuropean"/>
              <a:ea typeface="Century Gothic Paneuropean"/>
              <a:cs typeface="Century Gothic Paneuropean"/>
              <a:sym typeface="Century Gothic Paneuropean"/>
            </a:endParaRPr>
          </a:p>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4.suku jawa, suku sunda, dan suku-suku yang lainnya dengan sukarela menerima bahasa Melayu menjadi bahasa Indonesia sebagai bahasa nasional;</a:t>
            </a:r>
          </a:p>
          <a:p>
            <a:pPr algn="l">
              <a:lnSpc>
                <a:spcPts val="3079"/>
              </a:lnSpc>
            </a:pPr>
            <a:endParaRPr lang="en-US" sz="2199">
              <a:solidFill>
                <a:srgbClr val="FFFFFF"/>
              </a:solidFill>
              <a:latin typeface="Century Gothic Paneuropean"/>
              <a:ea typeface="Century Gothic Paneuropean"/>
              <a:cs typeface="Century Gothic Paneuropean"/>
              <a:sym typeface="Century Gothic Paneuropean"/>
            </a:endParaRPr>
          </a:p>
          <a:p>
            <a:pPr algn="l">
              <a:lnSpc>
                <a:spcPts val="3079"/>
              </a:lnSpc>
            </a:pPr>
            <a:r>
              <a:rPr lang="en-US" sz="2199">
                <a:solidFill>
                  <a:srgbClr val="FFFFFF"/>
                </a:solidFill>
                <a:latin typeface="Century Gothic Paneuropean"/>
                <a:ea typeface="Century Gothic Paneuropean"/>
                <a:cs typeface="Century Gothic Paneuropean"/>
                <a:sym typeface="Century Gothic Paneuropean"/>
              </a:rPr>
              <a:t>5. bahasa Melayu mempunyai kesanggupan untuk dipakai sebagai bahasa kebudayaan dalam arti yang luas.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4215986" y="2424660"/>
            <a:ext cx="13536740" cy="6607093"/>
          </a:xfrm>
          <a:prstGeom prst="rect">
            <a:avLst/>
          </a:prstGeom>
        </p:spPr>
        <p:txBody>
          <a:bodyPr lIns="0" tIns="0" rIns="0" bIns="0" rtlCol="0" anchor="t">
            <a:spAutoFit/>
          </a:bodyPr>
          <a:lstStyle/>
          <a:p>
            <a:pPr algn="l">
              <a:lnSpc>
                <a:spcPts val="4379"/>
              </a:lnSpc>
            </a:pPr>
            <a:r>
              <a:rPr lang="en-US" sz="3128">
                <a:solidFill>
                  <a:srgbClr val="FFFFFF"/>
                </a:solidFill>
                <a:latin typeface="Century Gothic Paneuropean"/>
                <a:ea typeface="Century Gothic Paneuropean"/>
                <a:cs typeface="Century Gothic Paneuropean"/>
                <a:sym typeface="Century Gothic Paneuropean"/>
              </a:rPr>
              <a:t>Bahasa Indonesia mempunyai kedudukan yang sangat penting karena bahasa Indonesia bahasa Nasional, kedudukannya di atas bahasa-bahasa daerah. Selain itu, dalam Undang-Undang Dasar 1945 tercantum pasal khusus (Bab XV, Pasal 36) mengenai kedudukan bahasa Indonesia yang menyatakan bahwa bahasa Negara adalah bahasa Indonesia. </a:t>
            </a:r>
            <a:r>
              <a:rPr lang="en-US" sz="3128" b="1">
                <a:solidFill>
                  <a:srgbClr val="FFFFFF"/>
                </a:solidFill>
                <a:latin typeface="Century Gothic Paneuropean Bold"/>
                <a:ea typeface="Century Gothic Paneuropean Bold"/>
                <a:cs typeface="Century Gothic Paneuropean Bold"/>
                <a:sym typeface="Century Gothic Paneuropean Bold"/>
              </a:rPr>
              <a:t>Bahasa Indonesia memiliki fungsi sejalan dengan kedudukan bahasa Indonesia sebagai bahasa nasional dan bahasa negara</a:t>
            </a:r>
            <a:r>
              <a:rPr lang="en-US" sz="3128">
                <a:solidFill>
                  <a:srgbClr val="FFFFFF"/>
                </a:solidFill>
                <a:latin typeface="Century Gothic Paneuropean"/>
                <a:ea typeface="Century Gothic Paneuropean"/>
                <a:cs typeface="Century Gothic Paneuropean"/>
                <a:sym typeface="Century Gothic Paneuropean"/>
              </a:rPr>
              <a:t>. Dengan kata lain, </a:t>
            </a:r>
            <a:r>
              <a:rPr lang="en-US" sz="3128" b="1">
                <a:solidFill>
                  <a:srgbClr val="FFFFFF"/>
                </a:solidFill>
                <a:latin typeface="Century Gothic Paneuropean Bold"/>
                <a:ea typeface="Century Gothic Paneuropean Bold"/>
                <a:cs typeface="Century Gothic Paneuropean Bold"/>
                <a:sym typeface="Century Gothic Paneuropean Bold"/>
              </a:rPr>
              <a:t>ada dua macam kedudukan bahasa Indonesia. Pertama, bahasa Indonesia berkedudukan sebagai bahasa nasional </a:t>
            </a:r>
            <a:r>
              <a:rPr lang="en-US" sz="3128">
                <a:solidFill>
                  <a:srgbClr val="FFFFFF"/>
                </a:solidFill>
                <a:latin typeface="Century Gothic Paneuropean"/>
                <a:ea typeface="Century Gothic Paneuropean"/>
                <a:cs typeface="Century Gothic Paneuropean"/>
                <a:sym typeface="Century Gothic Paneuropean"/>
              </a:rPr>
              <a:t>sesuai dengan Sumpah Pemuda 1928; dan </a:t>
            </a:r>
            <a:r>
              <a:rPr lang="en-US" sz="3128" b="1">
                <a:solidFill>
                  <a:srgbClr val="FFFFFF"/>
                </a:solidFill>
                <a:latin typeface="Century Gothic Paneuropean Bold"/>
                <a:ea typeface="Century Gothic Paneuropean Bold"/>
                <a:cs typeface="Century Gothic Paneuropean Bold"/>
                <a:sym typeface="Century Gothic Paneuropean Bold"/>
              </a:rPr>
              <a:t>kedua, bahasa Indonesia berkedudukan sebagai bahasa Negara </a:t>
            </a:r>
            <a:r>
              <a:rPr lang="en-US" sz="3128">
                <a:solidFill>
                  <a:srgbClr val="FFFFFF"/>
                </a:solidFill>
                <a:latin typeface="Century Gothic Paneuropean"/>
                <a:ea typeface="Century Gothic Paneuropean"/>
                <a:cs typeface="Century Gothic Paneuropean"/>
                <a:sym typeface="Century Gothic Paneuropean"/>
              </a:rPr>
              <a:t>sesuai dengan Undang-Undang Dasar 1945</a:t>
            </a:r>
          </a:p>
        </p:txBody>
      </p:sp>
      <p:sp>
        <p:nvSpPr>
          <p:cNvPr id="3" name="TextBox 3"/>
          <p:cNvSpPr txBox="1"/>
          <p:nvPr/>
        </p:nvSpPr>
        <p:spPr>
          <a:xfrm>
            <a:off x="5605228" y="28575"/>
            <a:ext cx="13059424" cy="1990725"/>
          </a:xfrm>
          <a:prstGeom prst="rect">
            <a:avLst/>
          </a:prstGeom>
        </p:spPr>
        <p:txBody>
          <a:bodyPr lIns="0" tIns="0" rIns="0" bIns="0" rtlCol="0" anchor="t">
            <a:spAutoFit/>
          </a:bodyPr>
          <a:lstStyle/>
          <a:p>
            <a:pPr marL="0" lvl="0" indent="0" algn="ctr">
              <a:lnSpc>
                <a:spcPts val="7800"/>
              </a:lnSpc>
            </a:pPr>
            <a:r>
              <a:rPr lang="en-US" sz="6500" b="1">
                <a:solidFill>
                  <a:srgbClr val="FAE7BC"/>
                </a:solidFill>
                <a:latin typeface="Century Gothic Paneuropean Bold"/>
                <a:ea typeface="Century Gothic Paneuropean Bold"/>
                <a:cs typeface="Century Gothic Paneuropean Bold"/>
                <a:sym typeface="Century Gothic Paneuropean Bold"/>
              </a:rPr>
              <a:t>FUNGSI DAN KEDUDUKAN BAHASA INDONESIA</a:t>
            </a:r>
          </a:p>
        </p:txBody>
      </p:sp>
      <p:pic>
        <p:nvPicPr>
          <p:cNvPr id="4" name="Picture 4"/>
          <p:cNvPicPr>
            <a:picLocks noChangeAspect="1"/>
          </p:cNvPicPr>
          <p:nvPr/>
        </p:nvPicPr>
        <p:blipFill>
          <a:blip r:embed="rId2"/>
          <a:stretch>
            <a:fillRect/>
          </a:stretch>
        </p:blipFill>
        <p:spPr>
          <a:xfrm>
            <a:off x="-58395" y="2835055"/>
            <a:ext cx="4436386" cy="4436386"/>
          </a:xfrm>
          <a:prstGeom prst="rect">
            <a:avLst/>
          </a:prstGeom>
        </p:spPr>
      </p:pic>
      <p:sp>
        <p:nvSpPr>
          <p:cNvPr id="5" name="Freeform 5"/>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V="1">
            <a:off x="12144465" y="8107935"/>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Freeform 2"/>
          <p:cNvSpPr/>
          <p:nvPr/>
        </p:nvSpPr>
        <p:spPr>
          <a:xfrm>
            <a:off x="430272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961724" y="307491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08671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flipV="1">
            <a:off x="5201282" y="3522554"/>
            <a:ext cx="3760442" cy="19050"/>
          </a:xfrm>
          <a:prstGeom prst="line">
            <a:avLst/>
          </a:prstGeom>
          <a:ln w="38100" cap="flat">
            <a:solidFill>
              <a:srgbClr val="494848"/>
            </a:solidFill>
            <a:prstDash val="solid"/>
            <a:headEnd type="none" w="sm" len="sm"/>
            <a:tailEnd type="none" w="sm" len="sm"/>
          </a:ln>
        </p:spPr>
      </p:sp>
      <p:sp>
        <p:nvSpPr>
          <p:cNvPr id="6" name="AutoShape 6"/>
          <p:cNvSpPr/>
          <p:nvPr/>
        </p:nvSpPr>
        <p:spPr>
          <a:xfrm>
            <a:off x="9860278" y="3524882"/>
            <a:ext cx="3226440" cy="16722"/>
          </a:xfrm>
          <a:prstGeom prst="line">
            <a:avLst/>
          </a:prstGeom>
          <a:ln w="38100" cap="flat">
            <a:solidFill>
              <a:srgbClr val="494848"/>
            </a:solidFill>
            <a:prstDash val="solid"/>
            <a:headEnd type="none" w="sm" len="sm"/>
            <a:tailEnd type="none" w="sm" len="sm"/>
          </a:ln>
        </p:spPr>
      </p:sp>
      <p:sp>
        <p:nvSpPr>
          <p:cNvPr id="7" name="TextBox 7"/>
          <p:cNvSpPr txBox="1"/>
          <p:nvPr/>
        </p:nvSpPr>
        <p:spPr>
          <a:xfrm>
            <a:off x="4229910" y="1188960"/>
            <a:ext cx="13947442" cy="1885950"/>
          </a:xfrm>
          <a:prstGeom prst="rect">
            <a:avLst/>
          </a:prstGeom>
        </p:spPr>
        <p:txBody>
          <a:bodyPr lIns="0" tIns="0" rIns="0" bIns="0" rtlCol="0" anchor="t">
            <a:spAutoFit/>
          </a:bodyPr>
          <a:lstStyle/>
          <a:p>
            <a:pPr marL="0" lvl="0" indent="0" algn="ctr">
              <a:lnSpc>
                <a:spcPts val="7437"/>
              </a:lnSpc>
              <a:spcBef>
                <a:spcPct val="0"/>
              </a:spcBef>
            </a:pPr>
            <a:r>
              <a:rPr lang="en-US" sz="6197" b="1">
                <a:solidFill>
                  <a:srgbClr val="FAE7BC"/>
                </a:solidFill>
                <a:latin typeface="Century Gothic Paneuropean Bold"/>
                <a:ea typeface="Century Gothic Paneuropean Bold"/>
                <a:cs typeface="Century Gothic Paneuropean Bold"/>
                <a:sym typeface="Century Gothic Paneuropean Bold"/>
              </a:rPr>
              <a:t>BAHASA INDONESIA SEBAGAI BAHASA NASIONAL</a:t>
            </a:r>
          </a:p>
        </p:txBody>
      </p:sp>
      <p:sp>
        <p:nvSpPr>
          <p:cNvPr id="8" name="Freeform 8"/>
          <p:cNvSpPr/>
          <p:nvPr/>
        </p:nvSpPr>
        <p:spPr>
          <a:xfrm rot="1175679">
            <a:off x="13597382" y="4468123"/>
            <a:ext cx="4408001" cy="4206041"/>
          </a:xfrm>
          <a:custGeom>
            <a:avLst/>
            <a:gdLst/>
            <a:ahLst/>
            <a:cxnLst/>
            <a:rect l="l" t="t" r="r" b="b"/>
            <a:pathLst>
              <a:path w="4408001" h="4206041">
                <a:moveTo>
                  <a:pt x="0" y="0"/>
                </a:moveTo>
                <a:lnTo>
                  <a:pt x="4408002" y="0"/>
                </a:lnTo>
                <a:lnTo>
                  <a:pt x="4408002" y="4206042"/>
                </a:lnTo>
                <a:lnTo>
                  <a:pt x="0" y="42060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175679">
            <a:off x="3939132" y="4587550"/>
            <a:ext cx="4408001" cy="4206041"/>
          </a:xfrm>
          <a:custGeom>
            <a:avLst/>
            <a:gdLst/>
            <a:ahLst/>
            <a:cxnLst/>
            <a:rect l="l" t="t" r="r" b="b"/>
            <a:pathLst>
              <a:path w="4408001" h="4206041">
                <a:moveTo>
                  <a:pt x="0" y="0"/>
                </a:moveTo>
                <a:lnTo>
                  <a:pt x="4408001" y="0"/>
                </a:lnTo>
                <a:lnTo>
                  <a:pt x="4408001" y="4206042"/>
                </a:lnTo>
                <a:lnTo>
                  <a:pt x="0" y="42060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rot="1175679">
            <a:off x="33692" y="4587550"/>
            <a:ext cx="4408001" cy="4206041"/>
          </a:xfrm>
          <a:custGeom>
            <a:avLst/>
            <a:gdLst/>
            <a:ahLst/>
            <a:cxnLst/>
            <a:rect l="l" t="t" r="r" b="b"/>
            <a:pathLst>
              <a:path w="4408001" h="4206041">
                <a:moveTo>
                  <a:pt x="0" y="0"/>
                </a:moveTo>
                <a:lnTo>
                  <a:pt x="4408001" y="0"/>
                </a:lnTo>
                <a:lnTo>
                  <a:pt x="4408001" y="4206042"/>
                </a:lnTo>
                <a:lnTo>
                  <a:pt x="0" y="42060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389004" y="5826535"/>
            <a:ext cx="3712958" cy="2221996"/>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INDONESIA BERFUNGSI SEBAGAI LAMBANG KEBANGGAAN NASIONAL</a:t>
            </a:r>
          </a:p>
        </p:txBody>
      </p:sp>
      <p:sp>
        <p:nvSpPr>
          <p:cNvPr id="13" name="Freeform 13"/>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175679">
            <a:off x="8402593" y="4461843"/>
            <a:ext cx="4756887" cy="4538942"/>
          </a:xfrm>
          <a:custGeom>
            <a:avLst/>
            <a:gdLst/>
            <a:ahLst/>
            <a:cxnLst/>
            <a:rect l="l" t="t" r="r" b="b"/>
            <a:pathLst>
              <a:path w="4756887" h="4538942">
                <a:moveTo>
                  <a:pt x="0" y="0"/>
                </a:moveTo>
                <a:lnTo>
                  <a:pt x="4756887" y="0"/>
                </a:lnTo>
                <a:lnTo>
                  <a:pt x="4756887" y="4538941"/>
                </a:lnTo>
                <a:lnTo>
                  <a:pt x="0" y="45389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4340558" y="5820341"/>
            <a:ext cx="3712958" cy="1774321"/>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INDONESIA BERFUNGSI SEBAGAI LAMBANG IDENTITAS NASIONAL</a:t>
            </a:r>
          </a:p>
        </p:txBody>
      </p:sp>
      <p:sp>
        <p:nvSpPr>
          <p:cNvPr id="16" name="TextBox 16"/>
          <p:cNvSpPr txBox="1"/>
          <p:nvPr/>
        </p:nvSpPr>
        <p:spPr>
          <a:xfrm>
            <a:off x="8805260" y="5686810"/>
            <a:ext cx="3951554" cy="2361721"/>
          </a:xfrm>
          <a:prstGeom prst="rect">
            <a:avLst/>
          </a:prstGeom>
        </p:spPr>
        <p:txBody>
          <a:bodyPr lIns="0" tIns="0" rIns="0" bIns="0" rtlCol="0" anchor="t">
            <a:spAutoFit/>
          </a:bodyPr>
          <a:lstStyle/>
          <a:p>
            <a:pPr algn="ctr">
              <a:lnSpc>
                <a:spcPts val="3754"/>
              </a:lnSpc>
            </a:pPr>
            <a:r>
              <a:rPr lang="en-US" sz="2681">
                <a:solidFill>
                  <a:srgbClr val="000000"/>
                </a:solidFill>
                <a:latin typeface="Century Gothic Paneuropean"/>
                <a:ea typeface="Century Gothic Paneuropean"/>
                <a:cs typeface="Century Gothic Paneuropean"/>
                <a:sym typeface="Century Gothic Paneuropean"/>
              </a:rPr>
              <a:t>BAHASA INDONESIA BERFUNGSI SEBAGAI ALAT PEMERSATU ALAT PEMERSATU BERBAGAI SUKU BANGSA</a:t>
            </a:r>
          </a:p>
        </p:txBody>
      </p:sp>
      <p:sp>
        <p:nvSpPr>
          <p:cNvPr id="17" name="TextBox 17"/>
          <p:cNvSpPr txBox="1"/>
          <p:nvPr/>
        </p:nvSpPr>
        <p:spPr>
          <a:xfrm>
            <a:off x="13944904" y="5596503"/>
            <a:ext cx="3712958" cy="2221996"/>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INDONESIA BERFUNGSI SEBAGAI ALAT PERHUBUNGAN ANTARDAERAH DAN ANTARBUDAYA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Freeform 2"/>
          <p:cNvSpPr/>
          <p:nvPr/>
        </p:nvSpPr>
        <p:spPr>
          <a:xfrm>
            <a:off x="430272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961724" y="307491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086718" y="3093960"/>
            <a:ext cx="898554" cy="895287"/>
          </a:xfrm>
          <a:custGeom>
            <a:avLst/>
            <a:gdLst/>
            <a:ahLst/>
            <a:cxnLst/>
            <a:rect l="l" t="t" r="r" b="b"/>
            <a:pathLst>
              <a:path w="898554" h="895287">
                <a:moveTo>
                  <a:pt x="0" y="0"/>
                </a:moveTo>
                <a:lnTo>
                  <a:pt x="898554" y="0"/>
                </a:lnTo>
                <a:lnTo>
                  <a:pt x="898554" y="895287"/>
                </a:lnTo>
                <a:lnTo>
                  <a:pt x="0" y="8952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flipV="1">
            <a:off x="5201282" y="3522554"/>
            <a:ext cx="3760442" cy="19050"/>
          </a:xfrm>
          <a:prstGeom prst="line">
            <a:avLst/>
          </a:prstGeom>
          <a:ln w="38100" cap="flat">
            <a:solidFill>
              <a:srgbClr val="494848"/>
            </a:solidFill>
            <a:prstDash val="solid"/>
            <a:headEnd type="none" w="sm" len="sm"/>
            <a:tailEnd type="none" w="sm" len="sm"/>
          </a:ln>
        </p:spPr>
      </p:sp>
      <p:sp>
        <p:nvSpPr>
          <p:cNvPr id="6" name="AutoShape 6"/>
          <p:cNvSpPr/>
          <p:nvPr/>
        </p:nvSpPr>
        <p:spPr>
          <a:xfrm>
            <a:off x="9860278" y="3524882"/>
            <a:ext cx="3226440" cy="16722"/>
          </a:xfrm>
          <a:prstGeom prst="line">
            <a:avLst/>
          </a:prstGeom>
          <a:ln w="38100" cap="flat">
            <a:solidFill>
              <a:srgbClr val="494848"/>
            </a:solidFill>
            <a:prstDash val="solid"/>
            <a:headEnd type="none" w="sm" len="sm"/>
            <a:tailEnd type="none" w="sm" len="sm"/>
          </a:ln>
        </p:spPr>
      </p:sp>
      <p:sp>
        <p:nvSpPr>
          <p:cNvPr id="7" name="TextBox 7"/>
          <p:cNvSpPr txBox="1"/>
          <p:nvPr/>
        </p:nvSpPr>
        <p:spPr>
          <a:xfrm>
            <a:off x="4229910" y="1188960"/>
            <a:ext cx="13947442" cy="1885950"/>
          </a:xfrm>
          <a:prstGeom prst="rect">
            <a:avLst/>
          </a:prstGeom>
        </p:spPr>
        <p:txBody>
          <a:bodyPr lIns="0" tIns="0" rIns="0" bIns="0" rtlCol="0" anchor="t">
            <a:spAutoFit/>
          </a:bodyPr>
          <a:lstStyle/>
          <a:p>
            <a:pPr marL="0" lvl="0" indent="0" algn="ctr">
              <a:lnSpc>
                <a:spcPts val="7437"/>
              </a:lnSpc>
              <a:spcBef>
                <a:spcPct val="0"/>
              </a:spcBef>
            </a:pPr>
            <a:r>
              <a:rPr lang="en-US" sz="6197" b="1">
                <a:solidFill>
                  <a:srgbClr val="FAE7BC"/>
                </a:solidFill>
                <a:latin typeface="Century Gothic Paneuropean Bold"/>
                <a:ea typeface="Century Gothic Paneuropean Bold"/>
                <a:cs typeface="Century Gothic Paneuropean Bold"/>
                <a:sym typeface="Century Gothic Paneuropean Bold"/>
              </a:rPr>
              <a:t>BAHASA INDONESIA SEBAGAI BAHASA NEGARA</a:t>
            </a:r>
          </a:p>
        </p:txBody>
      </p:sp>
      <p:sp>
        <p:nvSpPr>
          <p:cNvPr id="8" name="Freeform 8"/>
          <p:cNvSpPr/>
          <p:nvPr/>
        </p:nvSpPr>
        <p:spPr>
          <a:xfrm rot="1175679">
            <a:off x="14113635" y="4683772"/>
            <a:ext cx="4408001" cy="4206041"/>
          </a:xfrm>
          <a:custGeom>
            <a:avLst/>
            <a:gdLst/>
            <a:ahLst/>
            <a:cxnLst/>
            <a:rect l="l" t="t" r="r" b="b"/>
            <a:pathLst>
              <a:path w="4408001" h="4206041">
                <a:moveTo>
                  <a:pt x="0" y="0"/>
                </a:moveTo>
                <a:lnTo>
                  <a:pt x="4408002" y="0"/>
                </a:lnTo>
                <a:lnTo>
                  <a:pt x="4408002" y="4206041"/>
                </a:lnTo>
                <a:lnTo>
                  <a:pt x="0" y="42060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rot="1175679">
            <a:off x="4575288" y="4477600"/>
            <a:ext cx="4840145" cy="4618386"/>
          </a:xfrm>
          <a:custGeom>
            <a:avLst/>
            <a:gdLst/>
            <a:ahLst/>
            <a:cxnLst/>
            <a:rect l="l" t="t" r="r" b="b"/>
            <a:pathLst>
              <a:path w="4840145" h="4618386">
                <a:moveTo>
                  <a:pt x="0" y="0"/>
                </a:moveTo>
                <a:lnTo>
                  <a:pt x="4840145" y="0"/>
                </a:lnTo>
                <a:lnTo>
                  <a:pt x="4840145" y="4618385"/>
                </a:lnTo>
                <a:lnTo>
                  <a:pt x="0" y="46183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1175679">
            <a:off x="104608" y="4176873"/>
            <a:ext cx="4949169" cy="4722414"/>
          </a:xfrm>
          <a:custGeom>
            <a:avLst/>
            <a:gdLst/>
            <a:ahLst/>
            <a:cxnLst/>
            <a:rect l="l" t="t" r="r" b="b"/>
            <a:pathLst>
              <a:path w="4949169" h="4722414">
                <a:moveTo>
                  <a:pt x="0" y="0"/>
                </a:moveTo>
                <a:lnTo>
                  <a:pt x="4949169" y="0"/>
                </a:lnTo>
                <a:lnTo>
                  <a:pt x="4949169" y="4722415"/>
                </a:lnTo>
                <a:lnTo>
                  <a:pt x="0" y="47224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389004" y="6050373"/>
            <a:ext cx="3712958" cy="1774321"/>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INDONESIA BERFUNGSI SEBAGAI BAHASA RESMI KENEGARAAN</a:t>
            </a:r>
          </a:p>
        </p:txBody>
      </p:sp>
      <p:sp>
        <p:nvSpPr>
          <p:cNvPr id="12" name="Freeform 12"/>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rot="1175679">
            <a:off x="8969239" y="4355697"/>
            <a:ext cx="5461526" cy="5211297"/>
          </a:xfrm>
          <a:custGeom>
            <a:avLst/>
            <a:gdLst/>
            <a:ahLst/>
            <a:cxnLst/>
            <a:rect l="l" t="t" r="r" b="b"/>
            <a:pathLst>
              <a:path w="5461526" h="5211297">
                <a:moveTo>
                  <a:pt x="0" y="0"/>
                </a:moveTo>
                <a:lnTo>
                  <a:pt x="5461526" y="0"/>
                </a:lnTo>
                <a:lnTo>
                  <a:pt x="5461526" y="5211297"/>
                </a:lnTo>
                <a:lnTo>
                  <a:pt x="0" y="52112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5051325" y="5751810"/>
            <a:ext cx="3951554" cy="1820373"/>
          </a:xfrm>
          <a:prstGeom prst="rect">
            <a:avLst/>
          </a:prstGeom>
        </p:spPr>
        <p:txBody>
          <a:bodyPr lIns="0" tIns="0" rIns="0" bIns="0" rtlCol="0" anchor="t">
            <a:spAutoFit/>
          </a:bodyPr>
          <a:lstStyle/>
          <a:p>
            <a:pPr algn="ctr">
              <a:lnSpc>
                <a:spcPts val="3614"/>
              </a:lnSpc>
            </a:pPr>
            <a:r>
              <a:rPr lang="en-US" sz="2581">
                <a:solidFill>
                  <a:srgbClr val="000000"/>
                </a:solidFill>
                <a:latin typeface="Century Gothic Paneuropean"/>
                <a:ea typeface="Century Gothic Paneuropean"/>
                <a:cs typeface="Century Gothic Paneuropean"/>
                <a:sym typeface="Century Gothic Paneuropean"/>
              </a:rPr>
              <a:t>BAHASA INDONESIA BERFUNGSI SEBAGAI BAHASA PENGANTAR DI DUNIA PENDIDIKAN</a:t>
            </a:r>
          </a:p>
        </p:txBody>
      </p:sp>
      <p:sp>
        <p:nvSpPr>
          <p:cNvPr id="15" name="TextBox 15"/>
          <p:cNvSpPr txBox="1"/>
          <p:nvPr/>
        </p:nvSpPr>
        <p:spPr>
          <a:xfrm>
            <a:off x="9812504" y="5384992"/>
            <a:ext cx="3951554" cy="3313258"/>
          </a:xfrm>
          <a:prstGeom prst="rect">
            <a:avLst/>
          </a:prstGeom>
        </p:spPr>
        <p:txBody>
          <a:bodyPr lIns="0" tIns="0" rIns="0" bIns="0" rtlCol="0" anchor="t">
            <a:spAutoFit/>
          </a:bodyPr>
          <a:lstStyle/>
          <a:p>
            <a:pPr algn="ctr">
              <a:lnSpc>
                <a:spcPts val="3754"/>
              </a:lnSpc>
            </a:pPr>
            <a:r>
              <a:rPr lang="en-US" sz="2681">
                <a:solidFill>
                  <a:srgbClr val="000000"/>
                </a:solidFill>
                <a:latin typeface="Century Gothic Paneuropean"/>
                <a:ea typeface="Century Gothic Paneuropean"/>
                <a:cs typeface="Century Gothic Paneuropean"/>
                <a:sym typeface="Century Gothic Paneuropean"/>
              </a:rPr>
              <a:t>BAHASA INDONESIA BERFUNGSI SEBAGAI ALAT PERHUBUNGAN DI TINGKAT NASIONAL UNTUK KEPENTINGAN PEMBANGUNAN DAN PEMERINTAHAN</a:t>
            </a:r>
          </a:p>
        </p:txBody>
      </p:sp>
      <p:sp>
        <p:nvSpPr>
          <p:cNvPr id="16" name="TextBox 16"/>
          <p:cNvSpPr txBox="1"/>
          <p:nvPr/>
        </p:nvSpPr>
        <p:spPr>
          <a:xfrm>
            <a:off x="14575042" y="5706785"/>
            <a:ext cx="3712958" cy="2669671"/>
          </a:xfrm>
          <a:prstGeom prst="rect">
            <a:avLst/>
          </a:prstGeom>
        </p:spPr>
        <p:txBody>
          <a:bodyPr lIns="0" tIns="0" rIns="0" bIns="0" rtlCol="0" anchor="t">
            <a:spAutoFit/>
          </a:bodyPr>
          <a:lstStyle/>
          <a:p>
            <a:pPr algn="ctr">
              <a:lnSpc>
                <a:spcPts val="3527"/>
              </a:lnSpc>
            </a:pPr>
            <a:r>
              <a:rPr lang="en-US" sz="2519">
                <a:solidFill>
                  <a:srgbClr val="000000"/>
                </a:solidFill>
                <a:latin typeface="Century Gothic Paneuropean"/>
                <a:ea typeface="Century Gothic Paneuropean"/>
                <a:cs typeface="Century Gothic Paneuropean"/>
                <a:sym typeface="Century Gothic Paneuropean"/>
              </a:rPr>
              <a:t>BAHASA INDONESIA BERFUNGSI SEBAGAI ALAT PENGEMBANGAN KEBUDAYAAN, ILMU PENGETAHUAN, DAN TEKNOLOGI.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232"/>
        </a:solidFill>
        <a:effectLst/>
      </p:bgPr>
    </p:bg>
    <p:spTree>
      <p:nvGrpSpPr>
        <p:cNvPr id="1" name=""/>
        <p:cNvGrpSpPr/>
        <p:nvPr/>
      </p:nvGrpSpPr>
      <p:grpSpPr>
        <a:xfrm>
          <a:off x="0" y="0"/>
          <a:ext cx="0" cy="0"/>
          <a:chOff x="0" y="0"/>
          <a:chExt cx="0" cy="0"/>
        </a:xfrm>
      </p:grpSpPr>
      <p:sp>
        <p:nvSpPr>
          <p:cNvPr id="2" name="TextBox 2"/>
          <p:cNvSpPr txBox="1"/>
          <p:nvPr/>
        </p:nvSpPr>
        <p:spPr>
          <a:xfrm>
            <a:off x="4211048" y="4975839"/>
            <a:ext cx="12883406" cy="2794000"/>
          </a:xfrm>
          <a:prstGeom prst="rect">
            <a:avLst/>
          </a:prstGeom>
        </p:spPr>
        <p:txBody>
          <a:bodyPr lIns="0" tIns="0" rIns="0" bIns="0" rtlCol="0" anchor="t">
            <a:spAutoFit/>
          </a:bodyPr>
          <a:lstStyle/>
          <a:p>
            <a:pPr algn="l">
              <a:lnSpc>
                <a:spcPts val="5599"/>
              </a:lnSpc>
            </a:pPr>
            <a:r>
              <a:rPr lang="en-US" sz="3999">
                <a:solidFill>
                  <a:srgbClr val="FAE7BC"/>
                </a:solidFill>
                <a:latin typeface="Century Gothic Paneuropean"/>
                <a:ea typeface="Century Gothic Paneuropean"/>
                <a:cs typeface="Century Gothic Paneuropean"/>
                <a:sym typeface="Century Gothic Paneuropean"/>
              </a:rPr>
              <a:t>Bahasa Indonesia memiliki peran penting dalam penulisan ilmiah atau laporan, berfungsi sebagai sarana komunikasi ilmiah baik dalam pendidikan formal maupun dalam publikasi hasil penelitian</a:t>
            </a:r>
          </a:p>
        </p:txBody>
      </p:sp>
      <p:sp>
        <p:nvSpPr>
          <p:cNvPr id="3" name="TextBox 3"/>
          <p:cNvSpPr txBox="1"/>
          <p:nvPr/>
        </p:nvSpPr>
        <p:spPr>
          <a:xfrm>
            <a:off x="3712140" y="1602377"/>
            <a:ext cx="12311689" cy="1390650"/>
          </a:xfrm>
          <a:prstGeom prst="rect">
            <a:avLst/>
          </a:prstGeom>
        </p:spPr>
        <p:txBody>
          <a:bodyPr lIns="0" tIns="0" rIns="0" bIns="0" rtlCol="0" anchor="t">
            <a:spAutoFit/>
          </a:bodyPr>
          <a:lstStyle/>
          <a:p>
            <a:pPr marL="0" lvl="0" indent="0" algn="ctr">
              <a:lnSpc>
                <a:spcPts val="5520"/>
              </a:lnSpc>
            </a:pPr>
            <a:r>
              <a:rPr lang="en-US" sz="4600" b="1">
                <a:solidFill>
                  <a:srgbClr val="FAE7BC"/>
                </a:solidFill>
                <a:latin typeface="Century Gothic Paneuropean Bold"/>
                <a:ea typeface="Century Gothic Paneuropean Bold"/>
                <a:cs typeface="Century Gothic Paneuropean Bold"/>
                <a:sym typeface="Century Gothic Paneuropean Bold"/>
              </a:rPr>
              <a:t>PERAN BAHASA INDONESIA DALAM PENULISAN ILMIAH/LAPORAN</a:t>
            </a:r>
          </a:p>
        </p:txBody>
      </p:sp>
      <p:pic>
        <p:nvPicPr>
          <p:cNvPr id="4" name="Picture 4"/>
          <p:cNvPicPr>
            <a:picLocks noChangeAspect="1"/>
          </p:cNvPicPr>
          <p:nvPr/>
        </p:nvPicPr>
        <p:blipFill>
          <a:blip r:embed="rId2"/>
          <a:stretch>
            <a:fillRect/>
          </a:stretch>
        </p:blipFill>
        <p:spPr>
          <a:xfrm>
            <a:off x="-35737" y="2655840"/>
            <a:ext cx="4436386" cy="4436386"/>
          </a:xfrm>
          <a:prstGeom prst="rect">
            <a:avLst/>
          </a:prstGeom>
        </p:spPr>
      </p:pic>
      <p:sp>
        <p:nvSpPr>
          <p:cNvPr id="5" name="Freeform 5"/>
          <p:cNvSpPr/>
          <p:nvPr/>
        </p:nvSpPr>
        <p:spPr>
          <a:xfrm flipH="1">
            <a:off x="-91673" y="0"/>
            <a:ext cx="7315200" cy="3204754"/>
          </a:xfrm>
          <a:custGeom>
            <a:avLst/>
            <a:gdLst/>
            <a:ahLst/>
            <a:cxnLst/>
            <a:rect l="l" t="t" r="r" b="b"/>
            <a:pathLst>
              <a:path w="7315200" h="3204754">
                <a:moveTo>
                  <a:pt x="7315200" y="0"/>
                </a:moveTo>
                <a:lnTo>
                  <a:pt x="0" y="0"/>
                </a:lnTo>
                <a:lnTo>
                  <a:pt x="0" y="3204754"/>
                </a:lnTo>
                <a:lnTo>
                  <a:pt x="7315200" y="3204754"/>
                </a:lnTo>
                <a:lnTo>
                  <a:pt x="73152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V="1">
            <a:off x="11578846" y="7201590"/>
            <a:ext cx="7315200" cy="3204754"/>
          </a:xfrm>
          <a:custGeom>
            <a:avLst/>
            <a:gdLst/>
            <a:ahLst/>
            <a:cxnLst/>
            <a:rect l="l" t="t" r="r" b="b"/>
            <a:pathLst>
              <a:path w="7315200" h="3204754">
                <a:moveTo>
                  <a:pt x="0" y="3204754"/>
                </a:moveTo>
                <a:lnTo>
                  <a:pt x="7315200" y="3204754"/>
                </a:lnTo>
                <a:lnTo>
                  <a:pt x="7315200" y="0"/>
                </a:lnTo>
                <a:lnTo>
                  <a:pt x="0" y="0"/>
                </a:lnTo>
                <a:lnTo>
                  <a:pt x="0" y="3204754"/>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4211048" y="3677087"/>
            <a:ext cx="13472531" cy="655210"/>
          </a:xfrm>
          <a:prstGeom prst="rect">
            <a:avLst/>
          </a:prstGeom>
        </p:spPr>
        <p:txBody>
          <a:bodyPr lIns="0" tIns="0" rIns="0" bIns="0" rtlCol="0" anchor="t">
            <a:spAutoFit/>
          </a:bodyPr>
          <a:lstStyle/>
          <a:p>
            <a:pPr algn="l">
              <a:lnSpc>
                <a:spcPts val="5361"/>
              </a:lnSpc>
            </a:pPr>
            <a:r>
              <a:rPr lang="en-US" sz="3829">
                <a:solidFill>
                  <a:srgbClr val="FFFFFF"/>
                </a:solidFill>
                <a:latin typeface="Century Gothic Paneuropean"/>
                <a:ea typeface="Century Gothic Paneuropean"/>
                <a:cs typeface="Century Gothic Paneuropean"/>
                <a:sym typeface="Century Gothic Paneuropean"/>
              </a:rPr>
              <a:t>Hakikat Peran Bahasa Indonesia dalam Penulisan Ilmiah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Custom</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 Paneuropean</vt:lpstr>
      <vt:lpstr>Arial</vt:lpstr>
      <vt:lpstr>Century Gothic Paneuropean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INA TRPL</dc:title>
  <cp:lastModifiedBy>luki aswar</cp:lastModifiedBy>
  <cp:revision>2</cp:revision>
  <dcterms:created xsi:type="dcterms:W3CDTF">2006-08-16T00:00:00Z</dcterms:created>
  <dcterms:modified xsi:type="dcterms:W3CDTF">2025-02-24T08:49:55Z</dcterms:modified>
  <dc:identifier>DAGf_NxKkNA</dc:identifier>
</cp:coreProperties>
</file>