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5.png" ContentType="image/png"/>
  <Override PartName="/ppt/media/image16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15.jpeg" ContentType="image/jpeg"/>
  <Override PartName="/ppt/media/image17.png" ContentType="image/png"/>
  <Override PartName="/ppt/media/image18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Haga clic para modificar el estilo de título del patrón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s-V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12/07/16</a:t>
            </a:r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A369B2-D502-4101-A544-9DB6379E2872}" type="slidenum">
              <a:rPr b="0" lang="es-V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5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6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Haga clic para modificar el estilo de título del patrón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LevelHaga clic para modificar el estilo de texto del patrón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Segundo nivel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Tercer nivel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Cuarto nivel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nivel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s-V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12/07/16</a:t>
            </a:r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898457-49DE-4BFC-A43E-1D57431248A3}" type="slidenum">
              <a:rPr b="0" lang="es-V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es.wikipedia.org/wiki/Gesti%C3%B3n_de_Proyectos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PROYECTO FINAL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512920" y="4497120"/>
            <a:ext cx="3438360" cy="2070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s-V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Integrantes: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V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Kenia Da Silva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V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Miguel Faggioni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V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Miguel Hurtado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V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Coromoto Raidi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Definición de Calidad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(Mapa Conceptual)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2" name="Imagen 1" descr=""/>
          <p:cNvPicPr/>
          <p:nvPr/>
        </p:nvPicPr>
        <p:blipFill>
          <a:blip r:embed="rId1"/>
          <a:stretch/>
        </p:blipFill>
        <p:spPr>
          <a:xfrm>
            <a:off x="5390640" y="2246760"/>
            <a:ext cx="6456960" cy="4425840"/>
          </a:xfrm>
          <a:prstGeom prst="rect">
            <a:avLst/>
          </a:prstGeom>
          <a:ln w="9360"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287280" y="2730240"/>
            <a:ext cx="44017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V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 calidad de este proyecto se basa en: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0" lang="es-V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s-V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 planificación.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0" lang="es-V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Aseguramiento.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0" lang="es-V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s-V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de la calidad.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Organigrama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5" name="Imagen 3" descr=""/>
          <p:cNvPicPr/>
          <p:nvPr/>
        </p:nvPicPr>
        <p:blipFill>
          <a:blip r:embed="rId1"/>
          <a:srcRect l="25322" t="15979" r="33606" b="13425"/>
          <a:stretch/>
        </p:blipFill>
        <p:spPr>
          <a:xfrm>
            <a:off x="2408400" y="2073600"/>
            <a:ext cx="6529320" cy="46285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Riesgos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mc:AlternateContent>
    <mc:Choice Requires="p14">
      <p:transition spd="slow">
        <p14:prism isInverted="tru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¿Qué es el PMI?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680400" y="3866040"/>
            <a:ext cx="3184920" cy="238860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 rot="1465200">
            <a:off x="7097040" y="3130200"/>
            <a:ext cx="4723920" cy="1618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340160" y="4353120"/>
            <a:ext cx="35798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Organización internacional sin fines de lucro que asocia a profesionales relacionados con la </a:t>
            </a:r>
            <a:r>
              <a:rPr b="1" lang="es-VE" sz="1800" spc="-1" strike="noStrike" u="sng">
                <a:solidFill>
                  <a:srgbClr val="4bf7ed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3"/>
              </a:rPr>
              <a:t>Gestión de Proyectos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blinds dir="vert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Guía PMBOK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2682720"/>
            <a:ext cx="1859040" cy="111528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del Alcance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045520" y="2682720"/>
            <a:ext cx="1859040" cy="111528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del Tiempo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4090680" y="2682720"/>
            <a:ext cx="1859040" cy="111528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Costos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0" y="3984480"/>
            <a:ext cx="1859040" cy="1115280"/>
          </a:xfrm>
          <a:prstGeom prst="rect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Calidad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2045520" y="3984480"/>
            <a:ext cx="1859040" cy="1115280"/>
          </a:xfrm>
          <a:prstGeom prst="rect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Integración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090680" y="3984480"/>
            <a:ext cx="1859040" cy="111528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Recursos Humanos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0" y="5285880"/>
            <a:ext cx="1859040" cy="111528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Comunicaciones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2045520" y="5285880"/>
            <a:ext cx="1859040" cy="111528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Riesgos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4090680" y="5285880"/>
            <a:ext cx="1859040" cy="1115280"/>
          </a:xfrm>
          <a:prstGeom prst="rect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0600" prstMaterial="metal">
            <a:bevelT prst="relaxedInset" w="101600" h="80600"/>
            <a:bevelB prst="relaxedInset" w="80600" h="80600"/>
          </a:sp3d>
        </p:spPr>
        <p:style>
          <a:lnRef idx="0"/>
          <a:fillRef idx="0"/>
          <a:effectRef idx="1"/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Gestión de Adquisiciones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6374160" y="2319120"/>
            <a:ext cx="1073880" cy="402480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9720" tIns="1709640" bIns="904680" anchor="ctr"/>
          <a:p>
            <a:pPr algn="ctr">
              <a:lnSpc>
                <a:spcPct val="90000"/>
              </a:lnSpc>
            </a:pPr>
            <a:r>
              <a:rPr b="0" lang="es-V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Iniciación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6406560" y="2560680"/>
            <a:ext cx="1009440" cy="133992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>
            <a:off x="7480800" y="2319120"/>
            <a:ext cx="1073880" cy="4024800"/>
          </a:xfrm>
          <a:prstGeom prst="roundRect">
            <a:avLst>
              <a:gd name="adj" fmla="val 10000"/>
            </a:avLst>
          </a:prstGeom>
          <a:solidFill>
            <a:schemeClr val="accent4">
              <a:hueOff val="4931011"/>
              <a:satOff val="-3503"/>
              <a:lumOff val="-112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9720" tIns="1709640" bIns="904680" anchor="ctr"/>
          <a:p>
            <a:pPr algn="ctr">
              <a:lnSpc>
                <a:spcPct val="90000"/>
              </a:lnSpc>
            </a:pPr>
            <a:r>
              <a:rPr b="0" lang="es-V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Planeación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7512840" y="2560680"/>
            <a:ext cx="1009440" cy="1339920"/>
          </a:xfrm>
          <a:prstGeom prst="ellipse">
            <a:avLst/>
          </a:prstGeom>
          <a:blipFill>
            <a:blip r:embed="rId2"/>
            <a:stretch>
              <a:fillRect l="-4997" t="0" r="-4997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8587080" y="2319120"/>
            <a:ext cx="1073880" cy="4024800"/>
          </a:xfrm>
          <a:prstGeom prst="roundRect">
            <a:avLst>
              <a:gd name="adj" fmla="val 10000"/>
            </a:avLst>
          </a:prstGeom>
          <a:solidFill>
            <a:schemeClr val="accent4">
              <a:hueOff val="9862022"/>
              <a:satOff val="-7005"/>
              <a:lumOff val="-225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9720" tIns="1709640" bIns="904680" anchor="ctr"/>
          <a:p>
            <a:pPr algn="ctr">
              <a:lnSpc>
                <a:spcPct val="90000"/>
              </a:lnSpc>
            </a:pPr>
            <a:r>
              <a:rPr b="0" lang="es-V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Ejecución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8619120" y="2560680"/>
            <a:ext cx="1009440" cy="1339920"/>
          </a:xfrm>
          <a:prstGeom prst="ellipse">
            <a:avLst/>
          </a:prstGeom>
          <a:blipFill>
            <a:blip r:embed="rId3"/>
            <a:stretch>
              <a:fillRect l="-1931692" t="0" r="-1931692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0" name="CustomShape 17"/>
          <p:cNvSpPr/>
          <p:nvPr/>
        </p:nvSpPr>
        <p:spPr>
          <a:xfrm>
            <a:off x="9693360" y="2319120"/>
            <a:ext cx="1073880" cy="4024800"/>
          </a:xfrm>
          <a:prstGeom prst="roundRect">
            <a:avLst>
              <a:gd name="adj" fmla="val 10000"/>
            </a:avLst>
          </a:prstGeom>
          <a:solidFill>
            <a:schemeClr val="accent4">
              <a:hueOff val="14793033"/>
              <a:satOff val="-10508"/>
              <a:lumOff val="-338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9720" tIns="1709640" bIns="904680" anchor="ctr"/>
          <a:p>
            <a:pPr algn="ctr">
              <a:lnSpc>
                <a:spcPct val="90000"/>
              </a:lnSpc>
            </a:pPr>
            <a:r>
              <a:rPr b="0" lang="es-V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>
            <a:off x="9725760" y="2560680"/>
            <a:ext cx="1009440" cy="1339920"/>
          </a:xfrm>
          <a:prstGeom prst="ellipse">
            <a:avLst/>
          </a:prstGeom>
          <a:blipFill>
            <a:blip r:embed="rId4"/>
            <a:stretch>
              <a:fillRect l="-8997" t="0" r="-8997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2" name="CustomShape 19"/>
          <p:cNvSpPr/>
          <p:nvPr/>
        </p:nvSpPr>
        <p:spPr>
          <a:xfrm>
            <a:off x="10799640" y="2319120"/>
            <a:ext cx="1073880" cy="4024800"/>
          </a:xfrm>
          <a:prstGeom prst="roundRect">
            <a:avLst>
              <a:gd name="adj" fmla="val 10000"/>
            </a:avLst>
          </a:prstGeom>
          <a:solidFill>
            <a:schemeClr val="accent4">
              <a:hueOff val="19724044"/>
              <a:satOff val="-14010"/>
              <a:lumOff val="-450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9720" rIns="99720" tIns="1709640" bIns="904680" anchor="ctr"/>
          <a:p>
            <a:pPr algn="ctr">
              <a:lnSpc>
                <a:spcPct val="90000"/>
              </a:lnSpc>
            </a:pPr>
            <a:r>
              <a:rPr b="0" lang="es-V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Cierre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0"/>
          <p:cNvSpPr/>
          <p:nvPr/>
        </p:nvSpPr>
        <p:spPr>
          <a:xfrm>
            <a:off x="10832040" y="2560680"/>
            <a:ext cx="1009440" cy="13399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4" name="CustomShape 21"/>
          <p:cNvSpPr/>
          <p:nvPr/>
        </p:nvSpPr>
        <p:spPr>
          <a:xfrm>
            <a:off x="6594120" y="5539320"/>
            <a:ext cx="5059440" cy="603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MARIO RUNNERS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461520" y="2305440"/>
            <a:ext cx="5210280" cy="3327480"/>
          </a:xfrm>
          <a:prstGeom prst="rect">
            <a:avLst/>
          </a:prstGeom>
          <a:ln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2"/>
          <a:stretch/>
        </p:blipFill>
        <p:spPr>
          <a:xfrm>
            <a:off x="8555040" y="2305440"/>
            <a:ext cx="3477960" cy="2074680"/>
          </a:xfrm>
          <a:prstGeom prst="rect">
            <a:avLst/>
          </a:prstGeom>
          <a:ln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3"/>
          <a:srcRect l="0" t="0" r="49247" b="0"/>
          <a:stretch/>
        </p:blipFill>
        <p:spPr>
          <a:xfrm>
            <a:off x="5964120" y="3668760"/>
            <a:ext cx="2226600" cy="26866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Acta Constitutiva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WBS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Árbol de Navegación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3" name="Imagen 3" descr=""/>
          <p:cNvPicPr/>
          <p:nvPr/>
        </p:nvPicPr>
        <p:blipFill>
          <a:blip r:embed="rId1"/>
          <a:srcRect l="9562" t="11048" r="9075" b="12018"/>
          <a:stretch/>
        </p:blipFill>
        <p:spPr>
          <a:xfrm>
            <a:off x="1040040" y="2202120"/>
            <a:ext cx="9253800" cy="4384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Cronograma del Proyecto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0400" y="2336760"/>
            <a:ext cx="10945440" cy="3802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 utilizaron las fases del PMI para dividir las tareas a realizar en el proyecto y así tener una organización más detallada de las actividades a realizar y el tiempo que cada una tomará. En las siguientes imágenes se muestran las fases con sus respectivas tareas: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2294280" y="4232520"/>
            <a:ext cx="7239240" cy="1514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Cronograma del Proyecto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8" name="Content Placeholder 3" descr=""/>
          <p:cNvPicPr/>
          <p:nvPr/>
        </p:nvPicPr>
        <p:blipFill>
          <a:blip r:embed="rId1"/>
          <a:stretch/>
        </p:blipFill>
        <p:spPr>
          <a:xfrm>
            <a:off x="235080" y="2106000"/>
            <a:ext cx="4663080" cy="2399760"/>
          </a:xfrm>
          <a:prstGeom prst="rect">
            <a:avLst/>
          </a:prstGeom>
          <a:ln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210960" y="4726800"/>
            <a:ext cx="4687200" cy="1504080"/>
          </a:xfrm>
          <a:prstGeom prst="rect">
            <a:avLst/>
          </a:prstGeom>
          <a:ln>
            <a:noFill/>
          </a:ln>
        </p:spPr>
      </p:pic>
      <p:pic>
        <p:nvPicPr>
          <p:cNvPr id="130" name="Picture 5" descr=""/>
          <p:cNvPicPr/>
          <p:nvPr/>
        </p:nvPicPr>
        <p:blipFill>
          <a:blip r:embed="rId3"/>
          <a:stretch/>
        </p:blipFill>
        <p:spPr>
          <a:xfrm>
            <a:off x="5275800" y="3150720"/>
            <a:ext cx="6510960" cy="2047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77</TotalTime>
  <Application>LibreOffice/5.1.4.2$Linux_X86_64 LibreOffice_project/10m0$Build-2</Application>
  <Words>156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2015-06-30T00:38:10Z</dcterms:created>
  <dc:creator>Coromoto Raidi</dc:creator>
  <dc:description/>
  <dc:language>en-US</dc:language>
  <cp:lastModifiedBy>Miguel Faggioni</cp:lastModifiedBy>
  <dcterms:modified xsi:type="dcterms:W3CDTF">2015-08-14T18:12:47Z</dcterms:modified>
  <cp:revision>10</cp:revision>
  <dc:subject/>
  <dc:title>PROYECTO FINAL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