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ora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raSemiBold-bold.fntdata"/><Relationship Id="rId23" Type="http://schemas.openxmlformats.org/officeDocument/2006/relationships/font" Target="fonts/LoraSemiBold-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oraSemiBold-boldItalic.fntdata"/><Relationship Id="rId25" Type="http://schemas.openxmlformats.org/officeDocument/2006/relationships/font" Target="fonts/Lora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p:nvPr>
            <p:ph idx="2" type="pic"/>
          </p:nvPr>
        </p:nvSpPr>
        <p:spPr>
          <a:xfrm>
            <a:off x="5183188" y="987425"/>
            <a:ext cx="6172200" cy="4873625"/>
          </a:xfrm>
          <a:prstGeom prst="rect">
            <a:avLst/>
          </a:prstGeom>
          <a:noFill/>
          <a:ln>
            <a:noFill/>
          </a:ln>
        </p:spPr>
      </p:sp>
      <p:sp>
        <p:nvSpPr>
          <p:cNvPr id="82" name="Google Shape;82;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jp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jp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3" name="Google Shape;103;p16"/>
          <p:cNvPicPr preferRelativeResize="0"/>
          <p:nvPr/>
        </p:nvPicPr>
        <p:blipFill rotWithShape="1">
          <a:blip r:embed="rId3">
            <a:alphaModFix/>
          </a:blip>
          <a:srcRect b="553" l="0" r="0" t="553"/>
          <a:stretch/>
        </p:blipFill>
        <p:spPr>
          <a:xfrm>
            <a:off x="3520088" y="10"/>
            <a:ext cx="8668512" cy="6857989"/>
          </a:xfrm>
          <a:prstGeom prst="rect">
            <a:avLst/>
          </a:prstGeom>
          <a:noFill/>
          <a:ln>
            <a:noFill/>
          </a:ln>
        </p:spPr>
      </p:pic>
      <p:sp>
        <p:nvSpPr>
          <p:cNvPr id="104" name="Google Shape;104;p16"/>
          <p:cNvSpPr/>
          <p:nvPr/>
        </p:nvSpPr>
        <p:spPr>
          <a:xfrm>
            <a:off x="3" y="0"/>
            <a:ext cx="9339300" cy="6858000"/>
          </a:xfrm>
          <a:prstGeom prst="rect">
            <a:avLst/>
          </a:prstGeom>
          <a:gradFill>
            <a:gsLst>
              <a:gs pos="0">
                <a:srgbClr val="000000">
                  <a:alpha val="0"/>
                </a:srgbClr>
              </a:gs>
              <a:gs pos="33000">
                <a:srgbClr val="000000">
                  <a:alpha val="63529"/>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6"/>
          <p:cNvSpPr txBox="1"/>
          <p:nvPr>
            <p:ph type="ctrTitle"/>
          </p:nvPr>
        </p:nvSpPr>
        <p:spPr>
          <a:xfrm>
            <a:off x="477981" y="1198563"/>
            <a:ext cx="4023300" cy="3204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Times New Roman"/>
              <a:buNone/>
            </a:pPr>
            <a:r>
              <a:rPr lang="en-US" sz="4800">
                <a:latin typeface="Times New Roman"/>
                <a:ea typeface="Times New Roman"/>
                <a:cs typeface="Times New Roman"/>
                <a:sym typeface="Times New Roman"/>
              </a:rPr>
              <a:t>Data Science Project</a:t>
            </a:r>
            <a:endParaRPr sz="4800">
              <a:latin typeface="Times New Roman"/>
              <a:ea typeface="Times New Roman"/>
              <a:cs typeface="Times New Roman"/>
              <a:sym typeface="Times New Roman"/>
            </a:endParaRPr>
          </a:p>
        </p:txBody>
      </p:sp>
      <p:sp>
        <p:nvSpPr>
          <p:cNvPr id="106" name="Google Shape;106;p16"/>
          <p:cNvSpPr txBox="1"/>
          <p:nvPr>
            <p:ph idx="1" type="subTitle"/>
          </p:nvPr>
        </p:nvSpPr>
        <p:spPr>
          <a:xfrm>
            <a:off x="335105" y="4762972"/>
            <a:ext cx="4023300" cy="1208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115000"/>
              </a:lnSpc>
              <a:spcBef>
                <a:spcPts val="1200"/>
              </a:spcBef>
              <a:spcAft>
                <a:spcPts val="0"/>
              </a:spcAft>
              <a:buClr>
                <a:schemeClr val="dk1"/>
              </a:buClr>
              <a:buSzPts val="688"/>
              <a:buFont typeface="Arial"/>
              <a:buNone/>
            </a:pPr>
            <a:r>
              <a:rPr lang="en-US" sz="4800">
                <a:solidFill>
                  <a:srgbClr val="FFFFFF"/>
                </a:solidFill>
                <a:latin typeface="Arial"/>
                <a:ea typeface="Arial"/>
                <a:cs typeface="Arial"/>
                <a:sym typeface="Arial"/>
              </a:rPr>
              <a:t>Supervised by:Dr Sherif ALetreby</a:t>
            </a:r>
            <a:endParaRPr sz="48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lt1"/>
              </a:buClr>
              <a:buSzPct val="100000"/>
              <a:buNone/>
            </a:pPr>
            <a:r>
              <a:t/>
            </a:r>
            <a:endParaRPr sz="3600">
              <a:latin typeface="Times New Roman"/>
              <a:ea typeface="Times New Roman"/>
              <a:cs typeface="Times New Roman"/>
              <a:sym typeface="Times New Roman"/>
            </a:endParaRPr>
          </a:p>
        </p:txBody>
      </p:sp>
      <p:sp>
        <p:nvSpPr>
          <p:cNvPr id="107" name="Google Shape;107;p16"/>
          <p:cNvSpPr/>
          <p:nvPr/>
        </p:nvSpPr>
        <p:spPr>
          <a:xfrm rot="5400000">
            <a:off x="759921" y="346791"/>
            <a:ext cx="146304" cy="7040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16"/>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6"/>
          <p:cNvSpPr txBox="1"/>
          <p:nvPr/>
        </p:nvSpPr>
        <p:spPr>
          <a:xfrm>
            <a:off x="12007270" y="6657945"/>
            <a:ext cx="184730" cy="20005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Calibri"/>
              <a:ea typeface="Calibri"/>
              <a:cs typeface="Calibri"/>
              <a:sym typeface="Calibri"/>
            </a:endParaRPr>
          </a:p>
        </p:txBody>
      </p:sp>
      <p:sp>
        <p:nvSpPr>
          <p:cNvPr id="110" name="Google Shape;110;p16"/>
          <p:cNvSpPr txBox="1"/>
          <p:nvPr/>
        </p:nvSpPr>
        <p:spPr>
          <a:xfrm>
            <a:off x="406400" y="5894917"/>
            <a:ext cx="3113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T.A: Eng Ahmed Kamal &amp;</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        Eng Mai</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5"/>
          <p:cNvPicPr preferRelativeResize="0"/>
          <p:nvPr/>
        </p:nvPicPr>
        <p:blipFill rotWithShape="1">
          <a:blip r:embed="rId3">
            <a:alphaModFix/>
          </a:blip>
          <a:srcRect b="7783" l="0" r="0" t="7784"/>
          <a:stretch/>
        </p:blipFill>
        <p:spPr>
          <a:xfrm>
            <a:off x="-7672" y="-2321"/>
            <a:ext cx="12199406" cy="6862644"/>
          </a:xfrm>
          <a:prstGeom prst="rect">
            <a:avLst/>
          </a:prstGeom>
          <a:noFill/>
          <a:ln>
            <a:noFill/>
          </a:ln>
        </p:spPr>
      </p:pic>
      <p:sp>
        <p:nvSpPr>
          <p:cNvPr id="199" name="Google Shape;199;p25"/>
          <p:cNvSpPr txBox="1"/>
          <p:nvPr/>
        </p:nvSpPr>
        <p:spPr>
          <a:xfrm>
            <a:off x="3951817" y="131234"/>
            <a:ext cx="4288366"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sng" cap="none" strike="noStrike">
                <a:solidFill>
                  <a:schemeClr val="lt1"/>
                </a:solidFill>
                <a:latin typeface="Times New Roman"/>
                <a:ea typeface="Times New Roman"/>
                <a:cs typeface="Times New Roman"/>
                <a:sym typeface="Times New Roman"/>
              </a:rPr>
              <a:t>Project Analysis</a:t>
            </a:r>
            <a:endParaRPr b="0" i="0" sz="1800" u="sng" cap="none" strike="noStrike">
              <a:solidFill>
                <a:schemeClr val="lt1"/>
              </a:solidFill>
              <a:latin typeface="Calibri"/>
              <a:ea typeface="Calibri"/>
              <a:cs typeface="Calibri"/>
              <a:sym typeface="Calibri"/>
            </a:endParaRPr>
          </a:p>
        </p:txBody>
      </p:sp>
      <p:pic>
        <p:nvPicPr>
          <p:cNvPr id="200" name="Google Shape;200;p25"/>
          <p:cNvPicPr preferRelativeResize="0"/>
          <p:nvPr/>
        </p:nvPicPr>
        <p:blipFill rotWithShape="1">
          <a:blip r:embed="rId4">
            <a:alphaModFix/>
          </a:blip>
          <a:srcRect b="0" l="9341" r="9342" t="0"/>
          <a:stretch/>
        </p:blipFill>
        <p:spPr>
          <a:xfrm>
            <a:off x="402434" y="1252915"/>
            <a:ext cx="7565227" cy="5233232"/>
          </a:xfrm>
          <a:prstGeom prst="rect">
            <a:avLst/>
          </a:prstGeom>
          <a:noFill/>
          <a:ln>
            <a:noFill/>
          </a:ln>
        </p:spPr>
      </p:pic>
      <p:sp>
        <p:nvSpPr>
          <p:cNvPr id="201" name="Google Shape;201;p25"/>
          <p:cNvSpPr txBox="1"/>
          <p:nvPr/>
        </p:nvSpPr>
        <p:spPr>
          <a:xfrm>
            <a:off x="8312944" y="2262186"/>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20</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show pie plot with the values of department col</a:t>
            </a:r>
            <a:endParaRPr b="0" i="0" sz="2000" u="none" cap="none" strike="noStrike">
              <a:solidFill>
                <a:schemeClr val="lt1"/>
              </a:solidFill>
              <a:latin typeface="Times New Roman"/>
              <a:ea typeface="Times New Roman"/>
              <a:cs typeface="Times New Roman"/>
              <a:sym typeface="Times New Roman"/>
            </a:endParaRPr>
          </a:p>
        </p:txBody>
      </p:sp>
      <p:sp>
        <p:nvSpPr>
          <p:cNvPr id="202" name="Google Shape;202;p25"/>
          <p:cNvSpPr txBox="1"/>
          <p:nvPr/>
        </p:nvSpPr>
        <p:spPr>
          <a:xfrm>
            <a:off x="8423650" y="4421325"/>
            <a:ext cx="635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21</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count how many values are</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repeated in this column</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7726" l="0" r="0" t="7735"/>
          <a:stretch/>
        </p:blipFill>
        <p:spPr>
          <a:xfrm>
            <a:off x="9526" y="-2321"/>
            <a:ext cx="12184854" cy="6862644"/>
          </a:xfrm>
          <a:prstGeom prst="rect">
            <a:avLst/>
          </a:prstGeom>
          <a:noFill/>
          <a:ln>
            <a:noFill/>
          </a:ln>
        </p:spPr>
      </p:pic>
      <p:sp>
        <p:nvSpPr>
          <p:cNvPr id="208" name="Google Shape;208;p26"/>
          <p:cNvSpPr txBox="1"/>
          <p:nvPr/>
        </p:nvSpPr>
        <p:spPr>
          <a:xfrm>
            <a:off x="4188618" y="128587"/>
            <a:ext cx="4374355"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none" cap="none" strike="noStrike">
              <a:solidFill>
                <a:schemeClr val="lt1"/>
              </a:solidFill>
              <a:latin typeface="Calibri"/>
              <a:ea typeface="Calibri"/>
              <a:cs typeface="Calibri"/>
              <a:sym typeface="Calibri"/>
            </a:endParaRPr>
          </a:p>
        </p:txBody>
      </p:sp>
      <p:pic>
        <p:nvPicPr>
          <p:cNvPr id="209" name="Google Shape;209;p26"/>
          <p:cNvPicPr preferRelativeResize="0"/>
          <p:nvPr/>
        </p:nvPicPr>
        <p:blipFill rotWithShape="1">
          <a:blip r:embed="rId4">
            <a:alphaModFix/>
          </a:blip>
          <a:srcRect b="0" l="6240" r="6239" t="0"/>
          <a:stretch/>
        </p:blipFill>
        <p:spPr>
          <a:xfrm>
            <a:off x="459317" y="1472519"/>
            <a:ext cx="7981949" cy="5130046"/>
          </a:xfrm>
          <a:prstGeom prst="rect">
            <a:avLst/>
          </a:prstGeom>
          <a:noFill/>
          <a:ln>
            <a:noFill/>
          </a:ln>
        </p:spPr>
      </p:pic>
      <p:sp>
        <p:nvSpPr>
          <p:cNvPr id="210" name="Google Shape;210;p26"/>
          <p:cNvSpPr txBox="1"/>
          <p:nvPr/>
        </p:nvSpPr>
        <p:spPr>
          <a:xfrm>
            <a:off x="8717492" y="2651125"/>
            <a:ext cx="2827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22</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Visualize each feature by histogram to find outliers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16" name="Google Shape;216;p27"/>
          <p:cNvSpPr txBox="1"/>
          <p:nvPr/>
        </p:nvSpPr>
        <p:spPr>
          <a:xfrm>
            <a:off x="3856567" y="78317"/>
            <a:ext cx="4351866"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1" i="0" sz="1800" u="sng" cap="none" strike="noStrike">
              <a:solidFill>
                <a:schemeClr val="lt1"/>
              </a:solidFill>
              <a:latin typeface="Calibri"/>
              <a:ea typeface="Calibri"/>
              <a:cs typeface="Calibri"/>
              <a:sym typeface="Calibri"/>
            </a:endParaRPr>
          </a:p>
        </p:txBody>
      </p:sp>
      <p:pic>
        <p:nvPicPr>
          <p:cNvPr id="217" name="Google Shape;217;p27"/>
          <p:cNvPicPr preferRelativeResize="0"/>
          <p:nvPr/>
        </p:nvPicPr>
        <p:blipFill rotWithShape="1">
          <a:blip r:embed="rId4">
            <a:alphaModFix/>
          </a:blip>
          <a:srcRect b="0" l="8874" r="8881" t="0"/>
          <a:stretch/>
        </p:blipFill>
        <p:spPr>
          <a:xfrm>
            <a:off x="438150" y="1377269"/>
            <a:ext cx="7315200" cy="5003046"/>
          </a:xfrm>
          <a:prstGeom prst="rect">
            <a:avLst/>
          </a:prstGeom>
          <a:noFill/>
          <a:ln>
            <a:noFill/>
          </a:ln>
        </p:spPr>
      </p:pic>
      <p:sp>
        <p:nvSpPr>
          <p:cNvPr id="218" name="Google Shape;218;p27"/>
          <p:cNvSpPr txBox="1"/>
          <p:nvPr/>
        </p:nvSpPr>
        <p:spPr>
          <a:xfrm>
            <a:off x="8369300" y="2413000"/>
            <a:ext cx="2965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23</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make correlation matrix starting with No. of workers and descending</a:t>
            </a:r>
            <a:endParaRPr b="0" i="0" sz="2000" u="none" cap="none" strike="noStrike">
              <a:solidFill>
                <a:schemeClr val="lt1"/>
              </a:solidFill>
              <a:latin typeface="Times New Roman"/>
              <a:ea typeface="Times New Roman"/>
              <a:cs typeface="Times New Roman"/>
              <a:sym typeface="Times New Roman"/>
            </a:endParaRPr>
          </a:p>
        </p:txBody>
      </p:sp>
      <p:sp>
        <p:nvSpPr>
          <p:cNvPr id="219" name="Google Shape;219;p27"/>
          <p:cNvSpPr txBox="1"/>
          <p:nvPr/>
        </p:nvSpPr>
        <p:spPr>
          <a:xfrm>
            <a:off x="8401600" y="4410300"/>
            <a:ext cx="635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24 &amp; 25</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drop department because it is low</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then show the dimensions</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8"/>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25" name="Google Shape;225;p28"/>
          <p:cNvSpPr txBox="1"/>
          <p:nvPr/>
        </p:nvSpPr>
        <p:spPr>
          <a:xfrm>
            <a:off x="4205817" y="184151"/>
            <a:ext cx="445770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400" u="none" cap="none" strike="noStrike">
              <a:solidFill>
                <a:srgbClr val="000000"/>
              </a:solidFill>
              <a:latin typeface="Arial"/>
              <a:ea typeface="Arial"/>
              <a:cs typeface="Arial"/>
              <a:sym typeface="Arial"/>
            </a:endParaRPr>
          </a:p>
        </p:txBody>
      </p:sp>
      <p:pic>
        <p:nvPicPr>
          <p:cNvPr id="226" name="Google Shape;226;p28"/>
          <p:cNvPicPr preferRelativeResize="0"/>
          <p:nvPr/>
        </p:nvPicPr>
        <p:blipFill rotWithShape="1">
          <a:blip r:embed="rId4">
            <a:alphaModFix/>
          </a:blip>
          <a:srcRect b="0" l="7476" r="7467" t="0"/>
          <a:stretch/>
        </p:blipFill>
        <p:spPr>
          <a:xfrm>
            <a:off x="438151" y="1504269"/>
            <a:ext cx="7421030" cy="4907795"/>
          </a:xfrm>
          <a:prstGeom prst="rect">
            <a:avLst/>
          </a:prstGeom>
          <a:noFill/>
          <a:ln>
            <a:noFill/>
          </a:ln>
        </p:spPr>
      </p:pic>
      <p:sp>
        <p:nvSpPr>
          <p:cNvPr id="227" name="Google Shape;227;p28"/>
          <p:cNvSpPr txBox="1"/>
          <p:nvPr/>
        </p:nvSpPr>
        <p:spPr>
          <a:xfrm>
            <a:off x="8264525" y="2414050"/>
            <a:ext cx="3400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26</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calculate the IQR and print it</a:t>
            </a:r>
            <a:endParaRPr b="0" i="0" sz="2000" u="none" cap="none" strike="noStrike">
              <a:solidFill>
                <a:schemeClr val="lt1"/>
              </a:solidFill>
              <a:latin typeface="Times New Roman"/>
              <a:ea typeface="Times New Roman"/>
              <a:cs typeface="Times New Roman"/>
              <a:sym typeface="Times New Roman"/>
            </a:endParaRPr>
          </a:p>
        </p:txBody>
      </p:sp>
      <p:sp>
        <p:nvSpPr>
          <p:cNvPr id="228" name="Google Shape;228;p28"/>
          <p:cNvSpPr txBox="1"/>
          <p:nvPr/>
        </p:nvSpPr>
        <p:spPr>
          <a:xfrm>
            <a:off x="8271933" y="3545417"/>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27</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remove the less than Q1 and greater than Q3</a:t>
            </a:r>
            <a:endParaRPr b="0" i="0" sz="1400" u="none" cap="none" strike="noStrike">
              <a:solidFill>
                <a:srgbClr val="000000"/>
              </a:solidFill>
              <a:latin typeface="Arial"/>
              <a:ea typeface="Arial"/>
              <a:cs typeface="Arial"/>
              <a:sym typeface="Arial"/>
            </a:endParaRPr>
          </a:p>
        </p:txBody>
      </p:sp>
      <p:sp>
        <p:nvSpPr>
          <p:cNvPr id="229" name="Google Shape;229;p28"/>
          <p:cNvSpPr txBox="1"/>
          <p:nvPr/>
        </p:nvSpPr>
        <p:spPr>
          <a:xfrm>
            <a:off x="8313400" y="4958400"/>
            <a:ext cx="6350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29</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use min max to normalize the data</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9"/>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35" name="Google Shape;235;p29"/>
          <p:cNvSpPr txBox="1"/>
          <p:nvPr/>
        </p:nvSpPr>
        <p:spPr>
          <a:xfrm>
            <a:off x="3983567" y="120650"/>
            <a:ext cx="4224866"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none" cap="none" strike="noStrike">
              <a:solidFill>
                <a:schemeClr val="lt1"/>
              </a:solidFill>
              <a:latin typeface="Calibri"/>
              <a:ea typeface="Calibri"/>
              <a:cs typeface="Calibri"/>
              <a:sym typeface="Calibri"/>
            </a:endParaRPr>
          </a:p>
        </p:txBody>
      </p:sp>
      <p:pic>
        <p:nvPicPr>
          <p:cNvPr id="236" name="Google Shape;236;p29"/>
          <p:cNvPicPr preferRelativeResize="0"/>
          <p:nvPr/>
        </p:nvPicPr>
        <p:blipFill rotWithShape="1">
          <a:blip r:embed="rId4">
            <a:alphaModFix/>
          </a:blip>
          <a:srcRect b="0" l="11443" r="11443" t="0"/>
          <a:stretch/>
        </p:blipFill>
        <p:spPr>
          <a:xfrm>
            <a:off x="334434" y="1292602"/>
            <a:ext cx="7177618" cy="5235878"/>
          </a:xfrm>
          <a:prstGeom prst="rect">
            <a:avLst/>
          </a:prstGeom>
          <a:noFill/>
          <a:ln>
            <a:noFill/>
          </a:ln>
        </p:spPr>
      </p:pic>
      <p:sp>
        <p:nvSpPr>
          <p:cNvPr id="237" name="Google Shape;237;p29"/>
          <p:cNvSpPr txBox="1"/>
          <p:nvPr/>
        </p:nvSpPr>
        <p:spPr>
          <a:xfrm>
            <a:off x="7832725" y="1658400"/>
            <a:ext cx="2932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IN 30</a:t>
            </a:r>
            <a:endParaRPr b="1"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assign the label to var then drop the label column</a:t>
            </a:r>
            <a:endParaRPr b="0" i="0" sz="2000" u="none" cap="none" strike="noStrike">
              <a:solidFill>
                <a:schemeClr val="lt1"/>
              </a:solidFill>
              <a:latin typeface="Times New Roman"/>
              <a:ea typeface="Times New Roman"/>
              <a:cs typeface="Times New Roman"/>
              <a:sym typeface="Times New Roman"/>
            </a:endParaRPr>
          </a:p>
        </p:txBody>
      </p:sp>
      <p:sp>
        <p:nvSpPr>
          <p:cNvPr id="238" name="Google Shape;238;p29"/>
          <p:cNvSpPr txBox="1"/>
          <p:nvPr/>
        </p:nvSpPr>
        <p:spPr>
          <a:xfrm>
            <a:off x="7843308" y="4050242"/>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32</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perform the linear regression algorithm </a:t>
            </a:r>
            <a:endParaRPr b="0" i="0" sz="1800" u="none" cap="none" strike="noStrike">
              <a:solidFill>
                <a:schemeClr val="lt1"/>
              </a:solidFill>
              <a:latin typeface="Calibri"/>
              <a:ea typeface="Calibri"/>
              <a:cs typeface="Calibri"/>
              <a:sym typeface="Calibri"/>
            </a:endParaRPr>
          </a:p>
        </p:txBody>
      </p:sp>
      <p:sp>
        <p:nvSpPr>
          <p:cNvPr id="239" name="Google Shape;239;p29"/>
          <p:cNvSpPr txBox="1"/>
          <p:nvPr/>
        </p:nvSpPr>
        <p:spPr>
          <a:xfrm>
            <a:off x="7817908" y="2943225"/>
            <a:ext cx="2764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31</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split the data to 80% train and 20% test</a:t>
            </a:r>
            <a:endParaRPr b="0" i="0" sz="2000" u="none" cap="none" strike="noStrike">
              <a:solidFill>
                <a:schemeClr val="lt1"/>
              </a:solidFill>
              <a:latin typeface="Times New Roman"/>
              <a:ea typeface="Times New Roman"/>
              <a:cs typeface="Times New Roman"/>
              <a:sym typeface="Times New Roman"/>
            </a:endParaRPr>
          </a:p>
        </p:txBody>
      </p:sp>
      <p:sp>
        <p:nvSpPr>
          <p:cNvPr id="240" name="Google Shape;240;p29"/>
          <p:cNvSpPr txBox="1"/>
          <p:nvPr/>
        </p:nvSpPr>
        <p:spPr>
          <a:xfrm>
            <a:off x="7885350" y="5283275"/>
            <a:ext cx="635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33</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test the data and calculate the mean</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square error</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0"/>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46" name="Google Shape;246;p30"/>
          <p:cNvSpPr txBox="1"/>
          <p:nvPr/>
        </p:nvSpPr>
        <p:spPr>
          <a:xfrm>
            <a:off x="3983567" y="196850"/>
            <a:ext cx="4224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none" cap="none" strike="noStrike">
              <a:solidFill>
                <a:schemeClr val="lt1"/>
              </a:solidFill>
              <a:latin typeface="Calibri"/>
              <a:ea typeface="Calibri"/>
              <a:cs typeface="Calibri"/>
              <a:sym typeface="Calibri"/>
            </a:endParaRPr>
          </a:p>
        </p:txBody>
      </p:sp>
      <p:pic>
        <p:nvPicPr>
          <p:cNvPr id="247" name="Google Shape;247;p30"/>
          <p:cNvPicPr preferRelativeResize="0"/>
          <p:nvPr/>
        </p:nvPicPr>
        <p:blipFill rotWithShape="1">
          <a:blip r:embed="rId4">
            <a:alphaModFix/>
          </a:blip>
          <a:srcRect b="0" l="4664" r="24553" t="0"/>
          <a:stretch/>
        </p:blipFill>
        <p:spPr>
          <a:xfrm>
            <a:off x="205125" y="1198500"/>
            <a:ext cx="9202000" cy="4895701"/>
          </a:xfrm>
          <a:prstGeom prst="rect">
            <a:avLst/>
          </a:prstGeom>
          <a:noFill/>
          <a:ln>
            <a:noFill/>
          </a:ln>
        </p:spPr>
      </p:pic>
      <p:sp>
        <p:nvSpPr>
          <p:cNvPr id="248" name="Google Shape;248;p30"/>
          <p:cNvSpPr txBox="1"/>
          <p:nvPr/>
        </p:nvSpPr>
        <p:spPr>
          <a:xfrm>
            <a:off x="9549550" y="1830250"/>
            <a:ext cx="2356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IN 31</a:t>
            </a:r>
            <a:endParaRPr b="1"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Split the data and</a:t>
            </a:r>
            <a:endParaRPr b="1"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use the function</a:t>
            </a:r>
            <a:r>
              <a:rPr b="1" i="0" lang="en-US" sz="2000" u="none" cap="none" strike="noStrike">
                <a:solidFill>
                  <a:srgbClr val="FF0000"/>
                </a:solidFill>
                <a:latin typeface="Times New Roman"/>
                <a:ea typeface="Times New Roman"/>
                <a:cs typeface="Times New Roman"/>
                <a:sym typeface="Times New Roman"/>
              </a:rPr>
              <a:t> </a:t>
            </a:r>
            <a:endParaRPr b="1" i="0" sz="2000" u="none" cap="none" strike="noStrike">
              <a:solidFill>
                <a:srgbClr val="FF0000"/>
              </a:solidFill>
              <a:latin typeface="Times New Roman"/>
              <a:ea typeface="Times New Roman"/>
              <a:cs typeface="Times New Roman"/>
              <a:sym typeface="Times New Roman"/>
            </a:endParaRPr>
          </a:p>
        </p:txBody>
      </p:sp>
      <p:sp>
        <p:nvSpPr>
          <p:cNvPr id="249" name="Google Shape;249;p30"/>
          <p:cNvSpPr txBox="1"/>
          <p:nvPr/>
        </p:nvSpPr>
        <p:spPr>
          <a:xfrm>
            <a:off x="9603375" y="3206550"/>
            <a:ext cx="9360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IN 43</a:t>
            </a:r>
            <a:endParaRPr b="1"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perform the decision </a:t>
            </a:r>
            <a:endParaRPr b="1"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tree algorithm </a:t>
            </a:r>
            <a:endParaRPr b="1" i="0" sz="2000" u="none" cap="none" strike="noStrike">
              <a:solidFill>
                <a:schemeClr val="lt1"/>
              </a:solidFill>
              <a:latin typeface="Times New Roman"/>
              <a:ea typeface="Times New Roman"/>
              <a:cs typeface="Times New Roman"/>
              <a:sym typeface="Times New Roman"/>
            </a:endParaRPr>
          </a:p>
        </p:txBody>
      </p:sp>
      <p:sp>
        <p:nvSpPr>
          <p:cNvPr id="250" name="Google Shape;250;p30"/>
          <p:cNvSpPr txBox="1"/>
          <p:nvPr/>
        </p:nvSpPr>
        <p:spPr>
          <a:xfrm>
            <a:off x="9608425" y="4787950"/>
            <a:ext cx="24987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FF0000"/>
                </a:solidFill>
                <a:latin typeface="Times New Roman"/>
                <a:ea typeface="Times New Roman"/>
                <a:cs typeface="Times New Roman"/>
                <a:sym typeface="Times New Roman"/>
              </a:rPr>
              <a:t>IN 48</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test the data and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calculate the mean</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square error &amp; Rmse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1"/>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56" name="Google Shape;256;p31"/>
          <p:cNvSpPr txBox="1"/>
          <p:nvPr/>
        </p:nvSpPr>
        <p:spPr>
          <a:xfrm>
            <a:off x="3983567" y="120650"/>
            <a:ext cx="4224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none" cap="none" strike="noStrike">
              <a:solidFill>
                <a:schemeClr val="lt1"/>
              </a:solidFill>
              <a:latin typeface="Calibri"/>
              <a:ea typeface="Calibri"/>
              <a:cs typeface="Calibri"/>
              <a:sym typeface="Calibri"/>
            </a:endParaRPr>
          </a:p>
        </p:txBody>
      </p:sp>
      <p:pic>
        <p:nvPicPr>
          <p:cNvPr id="257" name="Google Shape;257;p31"/>
          <p:cNvPicPr preferRelativeResize="0"/>
          <p:nvPr/>
        </p:nvPicPr>
        <p:blipFill rotWithShape="1">
          <a:blip r:embed="rId4">
            <a:alphaModFix/>
          </a:blip>
          <a:srcRect b="13549" l="10390" r="14741" t="4273"/>
          <a:stretch/>
        </p:blipFill>
        <p:spPr>
          <a:xfrm>
            <a:off x="276300" y="1040100"/>
            <a:ext cx="9393149" cy="5460375"/>
          </a:xfrm>
          <a:prstGeom prst="rect">
            <a:avLst/>
          </a:prstGeom>
          <a:noFill/>
          <a:ln>
            <a:noFill/>
          </a:ln>
        </p:spPr>
      </p:pic>
      <p:sp>
        <p:nvSpPr>
          <p:cNvPr id="258" name="Google Shape;258;p31"/>
          <p:cNvSpPr txBox="1"/>
          <p:nvPr/>
        </p:nvSpPr>
        <p:spPr>
          <a:xfrm>
            <a:off x="9913225" y="2059925"/>
            <a:ext cx="2184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39</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Perform the SVM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algorithm </a:t>
            </a:r>
            <a:endParaRPr b="0" i="0" sz="2000" u="none" cap="none" strike="noStrike">
              <a:solidFill>
                <a:schemeClr val="lt1"/>
              </a:solidFill>
              <a:latin typeface="Times New Roman"/>
              <a:ea typeface="Times New Roman"/>
              <a:cs typeface="Times New Roman"/>
              <a:sym typeface="Times New Roman"/>
            </a:endParaRPr>
          </a:p>
        </p:txBody>
      </p:sp>
      <p:sp>
        <p:nvSpPr>
          <p:cNvPr id="259" name="Google Shape;259;p31"/>
          <p:cNvSpPr txBox="1"/>
          <p:nvPr/>
        </p:nvSpPr>
        <p:spPr>
          <a:xfrm>
            <a:off x="9913225" y="4127800"/>
            <a:ext cx="2184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41</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test the data and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calculate the mean</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square error</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2"/>
          <p:cNvPicPr preferRelativeResize="0"/>
          <p:nvPr/>
        </p:nvPicPr>
        <p:blipFill rotWithShape="1">
          <a:blip r:embed="rId3">
            <a:alphaModFix/>
          </a:blip>
          <a:srcRect b="7727" l="0" r="0" t="7727"/>
          <a:stretch/>
        </p:blipFill>
        <p:spPr>
          <a:xfrm>
            <a:off x="4234" y="-2323"/>
            <a:ext cx="12183532" cy="6862645"/>
          </a:xfrm>
          <a:prstGeom prst="rect">
            <a:avLst/>
          </a:prstGeom>
          <a:noFill/>
          <a:ln>
            <a:noFill/>
          </a:ln>
        </p:spPr>
      </p:pic>
      <p:sp>
        <p:nvSpPr>
          <p:cNvPr id="265" name="Google Shape;265;p32"/>
          <p:cNvSpPr txBox="1"/>
          <p:nvPr/>
        </p:nvSpPr>
        <p:spPr>
          <a:xfrm>
            <a:off x="3952875" y="2524300"/>
            <a:ext cx="5905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Lora SemiBold"/>
                <a:ea typeface="Lora SemiBold"/>
                <a:cs typeface="Lora SemiBold"/>
                <a:sym typeface="Lora SemiBold"/>
              </a:rPr>
              <a:t>The End</a:t>
            </a:r>
            <a:endParaRPr b="0" i="0" sz="1400" u="none" cap="none" strike="noStrike">
              <a:solidFill>
                <a:srgbClr val="000000"/>
              </a:solidFill>
              <a:latin typeface="Lora SemiBold"/>
              <a:ea typeface="Lora SemiBold"/>
              <a:cs typeface="Lora SemiBold"/>
              <a:sym typeface="Lor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14" name="Shape 114"/>
        <p:cNvGrpSpPr/>
        <p:nvPr/>
      </p:nvGrpSpPr>
      <p:grpSpPr>
        <a:xfrm>
          <a:off x="0" y="0"/>
          <a:ext cx="0" cy="0"/>
          <a:chOff x="0" y="0"/>
          <a:chExt cx="0" cy="0"/>
        </a:xfrm>
      </p:grpSpPr>
      <p:pic>
        <p:nvPicPr>
          <p:cNvPr id="115" name="Google Shape;115;p17"/>
          <p:cNvPicPr preferRelativeResize="0"/>
          <p:nvPr>
            <p:ph idx="1" type="body"/>
          </p:nvPr>
        </p:nvPicPr>
        <p:blipFill rotWithShape="1">
          <a:blip r:embed="rId3">
            <a:alphaModFix/>
          </a:blip>
          <a:srcRect b="6536" l="0" r="0" t="6543"/>
          <a:stretch/>
        </p:blipFill>
        <p:spPr>
          <a:xfrm>
            <a:off x="532" y="531"/>
            <a:ext cx="12250500" cy="6856800"/>
          </a:xfrm>
          <a:prstGeom prst="rect">
            <a:avLst/>
          </a:prstGeom>
          <a:noFill/>
          <a:ln>
            <a:noFill/>
          </a:ln>
        </p:spPr>
      </p:pic>
      <p:sp>
        <p:nvSpPr>
          <p:cNvPr id="116" name="Google Shape;116;p17"/>
          <p:cNvSpPr txBox="1"/>
          <p:nvPr/>
        </p:nvSpPr>
        <p:spPr>
          <a:xfrm>
            <a:off x="2605087" y="1450180"/>
            <a:ext cx="7743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Mohammed Fahd                   41820009</a:t>
            </a:r>
            <a:endParaRPr b="0" i="0" sz="1400" u="none" cap="none" strike="noStrike">
              <a:solidFill>
                <a:schemeClr val="dk1"/>
              </a:solidFill>
              <a:latin typeface="Arial"/>
              <a:ea typeface="Arial"/>
              <a:cs typeface="Arial"/>
              <a:sym typeface="Arial"/>
            </a:endParaRPr>
          </a:p>
        </p:txBody>
      </p:sp>
      <p:sp>
        <p:nvSpPr>
          <p:cNvPr id="117" name="Google Shape;117;p17"/>
          <p:cNvSpPr txBox="1"/>
          <p:nvPr/>
        </p:nvSpPr>
        <p:spPr>
          <a:xfrm>
            <a:off x="2855119" y="176212"/>
            <a:ext cx="6279353"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sng" cap="none" strike="noStrike">
                <a:solidFill>
                  <a:schemeClr val="dk1"/>
                </a:solidFill>
                <a:latin typeface="Times New Roman"/>
                <a:ea typeface="Times New Roman"/>
                <a:cs typeface="Times New Roman"/>
                <a:sym typeface="Times New Roman"/>
              </a:rPr>
              <a:t>Team Members:</a:t>
            </a:r>
            <a:endParaRPr b="0" i="0" sz="1800" u="sng" cap="none" strike="noStrike">
              <a:solidFill>
                <a:schemeClr val="dk1"/>
              </a:solidFill>
              <a:latin typeface="Calibri"/>
              <a:ea typeface="Calibri"/>
              <a:cs typeface="Calibri"/>
              <a:sym typeface="Calibri"/>
            </a:endParaRPr>
          </a:p>
        </p:txBody>
      </p:sp>
      <p:sp>
        <p:nvSpPr>
          <p:cNvPr id="118" name="Google Shape;118;p17"/>
          <p:cNvSpPr txBox="1"/>
          <p:nvPr/>
        </p:nvSpPr>
        <p:spPr>
          <a:xfrm>
            <a:off x="2593181" y="4069556"/>
            <a:ext cx="7434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Omar Ahmed		                   41910335</a:t>
            </a:r>
            <a:endParaRPr b="0" i="0" sz="1400" u="none" cap="none" strike="noStrike">
              <a:solidFill>
                <a:schemeClr val="dk1"/>
              </a:solidFill>
              <a:latin typeface="Arial"/>
              <a:ea typeface="Arial"/>
              <a:cs typeface="Arial"/>
              <a:sym typeface="Arial"/>
            </a:endParaRPr>
          </a:p>
        </p:txBody>
      </p:sp>
      <p:sp>
        <p:nvSpPr>
          <p:cNvPr id="119" name="Google Shape;119;p17"/>
          <p:cNvSpPr txBox="1"/>
          <p:nvPr/>
        </p:nvSpPr>
        <p:spPr>
          <a:xfrm>
            <a:off x="2676526" y="2093118"/>
            <a:ext cx="7350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Ayman Saad                          41910306</a:t>
            </a:r>
            <a:endParaRPr b="0" i="0" sz="1400" u="none" cap="none" strike="noStrike">
              <a:solidFill>
                <a:schemeClr val="dk1"/>
              </a:solidFill>
              <a:latin typeface="Arial"/>
              <a:ea typeface="Arial"/>
              <a:cs typeface="Arial"/>
              <a:sym typeface="Arial"/>
            </a:endParaRPr>
          </a:p>
        </p:txBody>
      </p:sp>
      <p:sp>
        <p:nvSpPr>
          <p:cNvPr id="120" name="Google Shape;120;p17"/>
          <p:cNvSpPr txBox="1"/>
          <p:nvPr/>
        </p:nvSpPr>
        <p:spPr>
          <a:xfrm>
            <a:off x="4010025" y="3248024"/>
            <a:ext cx="27431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7"/>
          <p:cNvSpPr txBox="1"/>
          <p:nvPr/>
        </p:nvSpPr>
        <p:spPr>
          <a:xfrm>
            <a:off x="2640800" y="3426625"/>
            <a:ext cx="7505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Ebrahim hammam                 41910296</a:t>
            </a:r>
            <a:endParaRPr b="0" i="0" sz="1400" u="none" cap="none" strike="noStrike">
              <a:solidFill>
                <a:schemeClr val="dk1"/>
              </a:solidFill>
              <a:latin typeface="Arial"/>
              <a:ea typeface="Arial"/>
              <a:cs typeface="Arial"/>
              <a:sym typeface="Arial"/>
            </a:endParaRPr>
          </a:p>
        </p:txBody>
      </p:sp>
      <p:sp>
        <p:nvSpPr>
          <p:cNvPr id="122" name="Google Shape;122;p17"/>
          <p:cNvSpPr txBox="1"/>
          <p:nvPr/>
        </p:nvSpPr>
        <p:spPr>
          <a:xfrm>
            <a:off x="2676525" y="2783680"/>
            <a:ext cx="7422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Mohamed Bahaa                   41810113</a:t>
            </a:r>
            <a:endParaRPr b="0" i="0" sz="1400" u="none" cap="none" strike="noStrike">
              <a:solidFill>
                <a:schemeClr val="dk1"/>
              </a:solidFill>
              <a:latin typeface="Arial"/>
              <a:ea typeface="Arial"/>
              <a:cs typeface="Arial"/>
              <a:sym typeface="Arial"/>
            </a:endParaRPr>
          </a:p>
        </p:txBody>
      </p:sp>
      <p:sp>
        <p:nvSpPr>
          <p:cNvPr id="123" name="Google Shape;123;p17"/>
          <p:cNvSpPr txBox="1"/>
          <p:nvPr/>
        </p:nvSpPr>
        <p:spPr>
          <a:xfrm>
            <a:off x="2557450" y="4712500"/>
            <a:ext cx="77439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Hassan Salem                         41910283</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Ammar mohammed               41910387</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38200" y="306784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t/>
            </a:r>
            <a:endParaRPr b="1">
              <a:latin typeface="Times New Roman"/>
              <a:ea typeface="Times New Roman"/>
              <a:cs typeface="Times New Roman"/>
              <a:sym typeface="Times New Roman"/>
            </a:endParaRPr>
          </a:p>
        </p:txBody>
      </p:sp>
      <p:pic>
        <p:nvPicPr>
          <p:cNvPr id="129" name="Google Shape;129;p18"/>
          <p:cNvPicPr preferRelativeResize="0"/>
          <p:nvPr>
            <p:ph idx="1" type="body"/>
          </p:nvPr>
        </p:nvPicPr>
        <p:blipFill rotWithShape="1">
          <a:blip r:embed="rId3">
            <a:alphaModFix/>
          </a:blip>
          <a:srcRect b="7827" l="0" r="0" t="7827"/>
          <a:stretch/>
        </p:blipFill>
        <p:spPr>
          <a:xfrm>
            <a:off x="2381" y="795"/>
            <a:ext cx="12201900" cy="6856800"/>
          </a:xfrm>
          <a:prstGeom prst="rect">
            <a:avLst/>
          </a:prstGeom>
          <a:noFill/>
          <a:ln>
            <a:noFill/>
          </a:ln>
        </p:spPr>
      </p:pic>
      <p:sp>
        <p:nvSpPr>
          <p:cNvPr id="130" name="Google Shape;130;p18"/>
          <p:cNvSpPr txBox="1"/>
          <p:nvPr/>
        </p:nvSpPr>
        <p:spPr>
          <a:xfrm>
            <a:off x="3688556" y="342899"/>
            <a:ext cx="482679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Times New Roman"/>
                <a:ea typeface="Times New Roman"/>
                <a:cs typeface="Times New Roman"/>
                <a:sym typeface="Times New Roman"/>
              </a:rPr>
              <a:t>About The Project</a:t>
            </a:r>
            <a:endParaRPr b="0" i="0" sz="1800" u="none" cap="none" strike="noStrike">
              <a:solidFill>
                <a:schemeClr val="dk1"/>
              </a:solidFill>
              <a:latin typeface="Calibri"/>
              <a:ea typeface="Calibri"/>
              <a:cs typeface="Calibri"/>
              <a:sym typeface="Calibri"/>
            </a:endParaRPr>
          </a:p>
        </p:txBody>
      </p:sp>
      <p:sp>
        <p:nvSpPr>
          <p:cNvPr id="131" name="Google Shape;131;p18"/>
          <p:cNvSpPr txBox="1"/>
          <p:nvPr/>
        </p:nvSpPr>
        <p:spPr>
          <a:xfrm>
            <a:off x="533400" y="1664493"/>
            <a:ext cx="991076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highlight>
                  <a:schemeClr val="dk1"/>
                </a:highlight>
                <a:latin typeface="Times New Roman"/>
                <a:ea typeface="Times New Roman"/>
                <a:cs typeface="Times New Roman"/>
                <a:sym typeface="Times New Roman"/>
              </a:rPr>
              <a:t>Prediction of Garment Employees Data Set we did it using python and analysing  dataset</a:t>
            </a:r>
            <a:endParaRPr b="1" i="0" sz="2400" u="none" cap="none" strike="noStrike">
              <a:solidFill>
                <a:schemeClr val="lt1"/>
              </a:solidFill>
              <a:highlight>
                <a:schemeClr val="dk1"/>
              </a:highlight>
              <a:latin typeface="Times New Roman"/>
              <a:ea typeface="Times New Roman"/>
              <a:cs typeface="Times New Roman"/>
              <a:sym typeface="Times New Roman"/>
            </a:endParaRPr>
          </a:p>
        </p:txBody>
      </p:sp>
      <p:sp>
        <p:nvSpPr>
          <p:cNvPr id="132" name="Google Shape;132;p18"/>
          <p:cNvSpPr txBox="1"/>
          <p:nvPr/>
        </p:nvSpPr>
        <p:spPr>
          <a:xfrm>
            <a:off x="176212" y="3789097"/>
            <a:ext cx="38385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chemeClr val="lt1"/>
                </a:solidFill>
                <a:latin typeface="Times New Roman"/>
                <a:ea typeface="Times New Roman"/>
                <a:cs typeface="Times New Roman"/>
                <a:sym typeface="Times New Roman"/>
              </a:rPr>
              <a:t>Project Idea Definition:</a:t>
            </a:r>
            <a:endParaRPr b="0" i="0" sz="1400" u="none" cap="none" strike="noStrike">
              <a:solidFill>
                <a:srgbClr val="000000"/>
              </a:solidFill>
              <a:latin typeface="Arial"/>
              <a:ea typeface="Arial"/>
              <a:cs typeface="Arial"/>
              <a:sym typeface="Arial"/>
            </a:endParaRPr>
          </a:p>
        </p:txBody>
      </p:sp>
      <p:sp>
        <p:nvSpPr>
          <p:cNvPr id="133" name="Google Shape;133;p18"/>
          <p:cNvSpPr txBox="1"/>
          <p:nvPr/>
        </p:nvSpPr>
        <p:spPr>
          <a:xfrm>
            <a:off x="176194" y="4322342"/>
            <a:ext cx="110418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highlight>
                  <a:schemeClr val="dk1"/>
                </a:highlight>
                <a:latin typeface="Times New Roman"/>
                <a:ea typeface="Times New Roman"/>
                <a:cs typeface="Times New Roman"/>
                <a:sym typeface="Times New Roman"/>
              </a:rPr>
              <a:t>The Garment Industry is one of the key examples of the industrial globalization of this modern era. It is a highly labour-intensive industry with lots of manual processes. Satisfying the huge global demand for garment products is mostly dependent on the production and delivery performance of the employees in the garment manufacturing companies. So, it is highly desirable among the decision makers in the garments industry to track, analyse and predict the productivity performance of the working teams in their factories. This dataset can be used for regression purpose by predicting the productivity range (0-1) or for classification purpose by transforming the productivity range (0-1) into different classes.</a:t>
            </a:r>
            <a:endParaRPr b="0" i="0" sz="2000" u="none" cap="none" strike="noStrike">
              <a:solidFill>
                <a:schemeClr val="lt1"/>
              </a:solidFill>
              <a:highlight>
                <a:schemeClr val="dk1"/>
              </a:highlight>
              <a:latin typeface="Times New Roman"/>
              <a:ea typeface="Times New Roman"/>
              <a:cs typeface="Times New Roman"/>
              <a:sym typeface="Times New Roman"/>
            </a:endParaRPr>
          </a:p>
        </p:txBody>
      </p:sp>
      <p:sp>
        <p:nvSpPr>
          <p:cNvPr id="134" name="Google Shape;134;p18"/>
          <p:cNvSpPr txBox="1"/>
          <p:nvPr/>
        </p:nvSpPr>
        <p:spPr>
          <a:xfrm>
            <a:off x="628650" y="2501900"/>
            <a:ext cx="5187950"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highlight>
                  <a:schemeClr val="dk1"/>
                </a:highlight>
                <a:latin typeface="Times New Roman"/>
                <a:ea typeface="Times New Roman"/>
                <a:cs typeface="Times New Roman"/>
                <a:sym typeface="Times New Roman"/>
              </a:rPr>
              <a:t>data-driven approach : Classification, Regression</a:t>
            </a:r>
            <a:endParaRPr b="0" i="0" sz="1800" u="none" cap="none" strike="noStrike">
              <a:solidFill>
                <a:schemeClr val="lt1"/>
              </a:solidFill>
              <a:highlight>
                <a:schemeClr val="dk1"/>
              </a:highlight>
              <a:latin typeface="Times New Roman"/>
              <a:ea typeface="Times New Roman"/>
              <a:cs typeface="Times New Roman"/>
              <a:sym typeface="Times New Roman"/>
            </a:endParaRPr>
          </a:p>
        </p:txBody>
      </p:sp>
      <p:sp>
        <p:nvSpPr>
          <p:cNvPr id="135" name="Google Shape;135;p18"/>
          <p:cNvSpPr txBox="1"/>
          <p:nvPr/>
        </p:nvSpPr>
        <p:spPr>
          <a:xfrm>
            <a:off x="633942" y="3353858"/>
            <a:ext cx="3240616"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highlight>
                  <a:srgbClr val="000000"/>
                </a:highlight>
                <a:latin typeface="Times New Roman"/>
                <a:ea typeface="Times New Roman"/>
                <a:cs typeface="Times New Roman"/>
                <a:sym typeface="Times New Roman"/>
              </a:rPr>
              <a:t>Number of Instances: 1197</a:t>
            </a:r>
            <a:endParaRPr b="0" i="0" sz="1800" u="none" cap="none" strike="noStrike">
              <a:solidFill>
                <a:schemeClr val="lt1"/>
              </a:solidFill>
              <a:highlight>
                <a:srgbClr val="000000"/>
              </a:highlight>
              <a:latin typeface="Times New Roman"/>
              <a:ea typeface="Times New Roman"/>
              <a:cs typeface="Times New Roman"/>
              <a:sym typeface="Times New Roman"/>
            </a:endParaRPr>
          </a:p>
        </p:txBody>
      </p:sp>
      <p:sp>
        <p:nvSpPr>
          <p:cNvPr id="136" name="Google Shape;136;p18"/>
          <p:cNvSpPr txBox="1"/>
          <p:nvPr/>
        </p:nvSpPr>
        <p:spPr>
          <a:xfrm>
            <a:off x="628650" y="2882900"/>
            <a:ext cx="3060000" cy="369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highlight>
                  <a:schemeClr val="dk1"/>
                </a:highlight>
                <a:latin typeface="Times New Roman"/>
                <a:ea typeface="Times New Roman"/>
                <a:cs typeface="Times New Roman"/>
                <a:sym typeface="Times New Roman"/>
              </a:rPr>
              <a:t>Number of Attributes: 15</a:t>
            </a:r>
            <a:endParaRPr b="0" i="0" sz="1800" u="none" cap="none" strike="noStrike">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42" name="Google Shape;142;p19"/>
          <p:cNvPicPr preferRelativeResize="0"/>
          <p:nvPr>
            <p:ph idx="1" type="body"/>
          </p:nvPr>
        </p:nvPicPr>
        <p:blipFill rotWithShape="1">
          <a:blip r:embed="rId3">
            <a:alphaModFix/>
          </a:blip>
          <a:srcRect b="7841" l="0" r="0" t="7841"/>
          <a:stretch/>
        </p:blipFill>
        <p:spPr>
          <a:xfrm>
            <a:off x="7" y="6004"/>
            <a:ext cx="12187200" cy="6846000"/>
          </a:xfrm>
          <a:prstGeom prst="rect">
            <a:avLst/>
          </a:prstGeom>
          <a:noFill/>
          <a:ln>
            <a:noFill/>
          </a:ln>
        </p:spPr>
      </p:pic>
      <p:sp>
        <p:nvSpPr>
          <p:cNvPr id="143" name="Google Shape;143;p19"/>
          <p:cNvSpPr txBox="1"/>
          <p:nvPr/>
        </p:nvSpPr>
        <p:spPr>
          <a:xfrm>
            <a:off x="9451181" y="2146288"/>
            <a:ext cx="23199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a:t>
            </a:r>
            <a:r>
              <a:rPr b="0" i="0" lang="en-US" sz="2000" u="none" cap="none" strike="noStrike">
                <a:solidFill>
                  <a:schemeClr val="lt1"/>
                </a:solidFill>
                <a:latin typeface="Times New Roman"/>
                <a:ea typeface="Times New Roman"/>
                <a:cs typeface="Times New Roman"/>
                <a:sym typeface="Times New Roman"/>
              </a:rPr>
              <a:t>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We use pandas lib to read the data</a:t>
            </a:r>
            <a:endParaRPr b="0" i="0" sz="2000" u="none" cap="none" strike="noStrike">
              <a:solidFill>
                <a:schemeClr val="lt1"/>
              </a:solidFill>
              <a:latin typeface="Times New Roman"/>
              <a:ea typeface="Times New Roman"/>
              <a:cs typeface="Times New Roman"/>
              <a:sym typeface="Times New Roman"/>
            </a:endParaRPr>
          </a:p>
        </p:txBody>
      </p:sp>
      <p:sp>
        <p:nvSpPr>
          <p:cNvPr id="144" name="Google Shape;144;p19"/>
          <p:cNvSpPr txBox="1"/>
          <p:nvPr/>
        </p:nvSpPr>
        <p:spPr>
          <a:xfrm>
            <a:off x="3105150" y="366712"/>
            <a:ext cx="520779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1" i="0" sz="1800" u="sng" cap="none" strike="noStrike">
              <a:solidFill>
                <a:schemeClr val="lt1"/>
              </a:solidFill>
              <a:latin typeface="Calibri"/>
              <a:ea typeface="Calibri"/>
              <a:cs typeface="Calibri"/>
              <a:sym typeface="Calibri"/>
            </a:endParaRPr>
          </a:p>
        </p:txBody>
      </p:sp>
      <p:sp>
        <p:nvSpPr>
          <p:cNvPr id="145" name="Google Shape;145;p19"/>
          <p:cNvSpPr txBox="1"/>
          <p:nvPr/>
        </p:nvSpPr>
        <p:spPr>
          <a:xfrm>
            <a:off x="9451186" y="3307039"/>
            <a:ext cx="2743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2</a:t>
            </a:r>
            <a:r>
              <a:rPr b="0" i="0" lang="en-US" sz="2000" u="none" cap="none" strike="noStrike">
                <a:solidFill>
                  <a:schemeClr val="lt1"/>
                </a:solidFill>
                <a:latin typeface="Times New Roman"/>
                <a:ea typeface="Times New Roman"/>
                <a:cs typeface="Times New Roman"/>
                <a:sym typeface="Times New Roman"/>
              </a:rPr>
              <a:t>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show first 5 records</a:t>
            </a:r>
            <a:endParaRPr b="0" i="0" sz="2000" u="none" cap="none" strike="noStrike">
              <a:solidFill>
                <a:schemeClr val="lt1"/>
              </a:solidFill>
              <a:latin typeface="Times New Roman"/>
              <a:ea typeface="Times New Roman"/>
              <a:cs typeface="Times New Roman"/>
              <a:sym typeface="Times New Roman"/>
            </a:endParaRPr>
          </a:p>
        </p:txBody>
      </p:sp>
      <p:pic>
        <p:nvPicPr>
          <p:cNvPr id="146" name="Google Shape;146;p19"/>
          <p:cNvPicPr preferRelativeResize="0"/>
          <p:nvPr/>
        </p:nvPicPr>
        <p:blipFill rotWithShape="1">
          <a:blip r:embed="rId4">
            <a:alphaModFix/>
          </a:blip>
          <a:srcRect b="2969" l="8856" r="8600" t="0"/>
          <a:stretch/>
        </p:blipFill>
        <p:spPr>
          <a:xfrm>
            <a:off x="762000" y="1212350"/>
            <a:ext cx="8524877" cy="5412825"/>
          </a:xfrm>
          <a:prstGeom prst="rect">
            <a:avLst/>
          </a:prstGeom>
          <a:noFill/>
          <a:ln>
            <a:noFill/>
          </a:ln>
        </p:spPr>
      </p:pic>
      <p:sp>
        <p:nvSpPr>
          <p:cNvPr id="147" name="Google Shape;147;p19"/>
          <p:cNvSpPr txBox="1"/>
          <p:nvPr/>
        </p:nvSpPr>
        <p:spPr>
          <a:xfrm>
            <a:off x="9451175" y="4284775"/>
            <a:ext cx="252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3</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show random records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0"/>
          <p:cNvPicPr preferRelativeResize="0"/>
          <p:nvPr/>
        </p:nvPicPr>
        <p:blipFill rotWithShape="1">
          <a:blip r:embed="rId3">
            <a:alphaModFix/>
          </a:blip>
          <a:srcRect b="7705" l="0" r="0" t="7698"/>
          <a:stretch/>
        </p:blipFill>
        <p:spPr>
          <a:xfrm>
            <a:off x="-2380" y="-2321"/>
            <a:ext cx="12196760" cy="6874550"/>
          </a:xfrm>
          <a:prstGeom prst="rect">
            <a:avLst/>
          </a:prstGeom>
          <a:noFill/>
          <a:ln>
            <a:noFill/>
          </a:ln>
        </p:spPr>
      </p:pic>
      <p:sp>
        <p:nvSpPr>
          <p:cNvPr id="153" name="Google Shape;153;p20"/>
          <p:cNvSpPr txBox="1"/>
          <p:nvPr/>
        </p:nvSpPr>
        <p:spPr>
          <a:xfrm>
            <a:off x="3855243" y="164305"/>
            <a:ext cx="45886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none" cap="none" strike="noStrike">
              <a:solidFill>
                <a:schemeClr val="dk1"/>
              </a:solidFill>
              <a:latin typeface="Calibri"/>
              <a:ea typeface="Calibri"/>
              <a:cs typeface="Calibri"/>
              <a:sym typeface="Calibri"/>
            </a:endParaRPr>
          </a:p>
        </p:txBody>
      </p:sp>
      <p:pic>
        <p:nvPicPr>
          <p:cNvPr id="154" name="Google Shape;154;p20"/>
          <p:cNvPicPr preferRelativeResize="0"/>
          <p:nvPr/>
        </p:nvPicPr>
        <p:blipFill rotWithShape="1">
          <a:blip r:embed="rId4">
            <a:alphaModFix/>
          </a:blip>
          <a:srcRect b="0" l="8877" r="7767" t="0"/>
          <a:stretch/>
        </p:blipFill>
        <p:spPr>
          <a:xfrm>
            <a:off x="382925" y="1157675"/>
            <a:ext cx="8229600" cy="5553757"/>
          </a:xfrm>
          <a:prstGeom prst="rect">
            <a:avLst/>
          </a:prstGeom>
          <a:noFill/>
          <a:ln>
            <a:noFill/>
          </a:ln>
        </p:spPr>
      </p:pic>
      <p:sp>
        <p:nvSpPr>
          <p:cNvPr id="155" name="Google Shape;155;p20"/>
          <p:cNvSpPr txBox="1"/>
          <p:nvPr/>
        </p:nvSpPr>
        <p:spPr>
          <a:xfrm>
            <a:off x="9066742" y="2196583"/>
            <a:ext cx="3007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4</a:t>
            </a:r>
            <a:r>
              <a:rPr b="0" i="0" lang="en-US" sz="2000" u="none" cap="none" strike="noStrike">
                <a:solidFill>
                  <a:schemeClr val="lt1"/>
                </a:solidFill>
                <a:latin typeface="Times New Roman"/>
                <a:ea typeface="Times New Roman"/>
                <a:cs typeface="Times New Roman"/>
                <a:sym typeface="Times New Roman"/>
              </a:rPr>
              <a:t>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show all dataset information</a:t>
            </a:r>
            <a:endParaRPr b="0"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9153525" y="4386250"/>
            <a:ext cx="8229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5</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know if null values</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is existing in a column</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1"/>
          <p:cNvPicPr preferRelativeResize="0"/>
          <p:nvPr/>
        </p:nvPicPr>
        <p:blipFill rotWithShape="1">
          <a:blip r:embed="rId3">
            <a:alphaModFix/>
          </a:blip>
          <a:srcRect b="7769" l="0" r="0" t="7777"/>
          <a:stretch/>
        </p:blipFill>
        <p:spPr>
          <a:xfrm>
            <a:off x="-2380" y="-2322"/>
            <a:ext cx="12196760" cy="6862644"/>
          </a:xfrm>
          <a:prstGeom prst="rect">
            <a:avLst/>
          </a:prstGeom>
          <a:noFill/>
          <a:ln>
            <a:noFill/>
          </a:ln>
        </p:spPr>
      </p:pic>
      <p:sp>
        <p:nvSpPr>
          <p:cNvPr id="162" name="Google Shape;162;p21"/>
          <p:cNvSpPr txBox="1"/>
          <p:nvPr/>
        </p:nvSpPr>
        <p:spPr>
          <a:xfrm>
            <a:off x="3569494" y="92868"/>
            <a:ext cx="4481511"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0" i="0" sz="1800" u="sng" cap="none" strike="noStrike">
              <a:solidFill>
                <a:schemeClr val="lt1"/>
              </a:solidFill>
              <a:latin typeface="Calibri"/>
              <a:ea typeface="Calibri"/>
              <a:cs typeface="Calibri"/>
              <a:sym typeface="Calibri"/>
            </a:endParaRPr>
          </a:p>
        </p:txBody>
      </p:sp>
      <p:pic>
        <p:nvPicPr>
          <p:cNvPr id="163" name="Google Shape;163;p21"/>
          <p:cNvPicPr preferRelativeResize="0"/>
          <p:nvPr/>
        </p:nvPicPr>
        <p:blipFill rotWithShape="1">
          <a:blip r:embed="rId4">
            <a:alphaModFix/>
          </a:blip>
          <a:srcRect b="0" l="9687" r="9582" t="0"/>
          <a:stretch/>
        </p:blipFill>
        <p:spPr>
          <a:xfrm>
            <a:off x="400050" y="1195750"/>
            <a:ext cx="8201026" cy="5514674"/>
          </a:xfrm>
          <a:prstGeom prst="rect">
            <a:avLst/>
          </a:prstGeom>
          <a:noFill/>
          <a:ln>
            <a:noFill/>
          </a:ln>
        </p:spPr>
      </p:pic>
      <p:sp>
        <p:nvSpPr>
          <p:cNvPr id="164" name="Google Shape;164;p21"/>
          <p:cNvSpPr txBox="1"/>
          <p:nvPr/>
        </p:nvSpPr>
        <p:spPr>
          <a:xfrm>
            <a:off x="8869098" y="2623608"/>
            <a:ext cx="3050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6</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sum all null values in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each column</a:t>
            </a:r>
            <a:endParaRPr b="0" i="0" sz="2000" u="none" cap="none" strike="noStrike">
              <a:solidFill>
                <a:schemeClr val="lt1"/>
              </a:solidFill>
              <a:latin typeface="Times New Roman"/>
              <a:ea typeface="Times New Roman"/>
              <a:cs typeface="Times New Roman"/>
              <a:sym typeface="Times New Roman"/>
            </a:endParaRPr>
          </a:p>
        </p:txBody>
      </p:sp>
      <p:sp>
        <p:nvSpPr>
          <p:cNvPr id="165" name="Google Shape;165;p21"/>
          <p:cNvSpPr txBox="1"/>
          <p:nvPr/>
        </p:nvSpPr>
        <p:spPr>
          <a:xfrm>
            <a:off x="8905081" y="4071407"/>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7</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fill the null values with zer0s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b="7769" l="0" r="0" t="7777"/>
          <a:stretch/>
        </p:blipFill>
        <p:spPr>
          <a:xfrm>
            <a:off x="-2381" y="-2322"/>
            <a:ext cx="12196760" cy="6862644"/>
          </a:xfrm>
          <a:prstGeom prst="rect">
            <a:avLst/>
          </a:prstGeom>
          <a:noFill/>
          <a:ln>
            <a:noFill/>
          </a:ln>
        </p:spPr>
      </p:pic>
      <p:sp>
        <p:nvSpPr>
          <p:cNvPr id="171" name="Google Shape;171;p22"/>
          <p:cNvSpPr txBox="1"/>
          <p:nvPr/>
        </p:nvSpPr>
        <p:spPr>
          <a:xfrm>
            <a:off x="4010025" y="152398"/>
            <a:ext cx="4029073"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Calibri"/>
                <a:ea typeface="Calibri"/>
                <a:cs typeface="Calibri"/>
                <a:sym typeface="Calibri"/>
              </a:rPr>
              <a:t>Project Analysis</a:t>
            </a:r>
            <a:endParaRPr b="1" i="0" sz="4400" u="sng" cap="none" strike="noStrike">
              <a:solidFill>
                <a:schemeClr val="lt1"/>
              </a:solidFill>
              <a:latin typeface="Calibri"/>
              <a:ea typeface="Calibri"/>
              <a:cs typeface="Calibri"/>
              <a:sym typeface="Calibri"/>
            </a:endParaRPr>
          </a:p>
        </p:txBody>
      </p:sp>
      <p:pic>
        <p:nvPicPr>
          <p:cNvPr id="172" name="Google Shape;172;p22"/>
          <p:cNvPicPr preferRelativeResize="0"/>
          <p:nvPr/>
        </p:nvPicPr>
        <p:blipFill rotWithShape="1">
          <a:blip r:embed="rId4">
            <a:alphaModFix/>
          </a:blip>
          <a:srcRect b="0" l="7313" r="9855" t="0"/>
          <a:stretch/>
        </p:blipFill>
        <p:spPr>
          <a:xfrm>
            <a:off x="390525" y="1288625"/>
            <a:ext cx="7845701" cy="5328250"/>
          </a:xfrm>
          <a:prstGeom prst="rect">
            <a:avLst/>
          </a:prstGeom>
          <a:noFill/>
          <a:ln>
            <a:noFill/>
          </a:ln>
        </p:spPr>
      </p:pic>
      <p:sp>
        <p:nvSpPr>
          <p:cNvPr id="173" name="Google Shape;173;p22"/>
          <p:cNvSpPr txBox="1"/>
          <p:nvPr/>
        </p:nvSpPr>
        <p:spPr>
          <a:xfrm>
            <a:off x="8560858" y="1855259"/>
            <a:ext cx="3240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8</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get all values name in quarter column </a:t>
            </a:r>
            <a:endParaRPr b="0" i="0" sz="1400" u="none" cap="none" strike="noStrike">
              <a:solidFill>
                <a:srgbClr val="000000"/>
              </a:solidFill>
              <a:latin typeface="Arial"/>
              <a:ea typeface="Arial"/>
              <a:cs typeface="Arial"/>
              <a:sym typeface="Arial"/>
            </a:endParaRPr>
          </a:p>
        </p:txBody>
      </p:sp>
      <p:sp>
        <p:nvSpPr>
          <p:cNvPr id="174" name="Google Shape;174;p22"/>
          <p:cNvSpPr txBox="1"/>
          <p:nvPr/>
        </p:nvSpPr>
        <p:spPr>
          <a:xfrm>
            <a:off x="8535875" y="3485100"/>
            <a:ext cx="635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9</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label each quarter by a NO.</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in order then assign it to the dset</a:t>
            </a:r>
            <a:endParaRPr b="0" i="0" sz="2000" u="none" cap="none" strike="noStrike">
              <a:solidFill>
                <a:schemeClr val="lt1"/>
              </a:solidFill>
              <a:latin typeface="Times New Roman"/>
              <a:ea typeface="Times New Roman"/>
              <a:cs typeface="Times New Roman"/>
              <a:sym typeface="Times New Roman"/>
            </a:endParaRPr>
          </a:p>
        </p:txBody>
      </p:sp>
      <p:sp>
        <p:nvSpPr>
          <p:cNvPr id="175" name="Google Shape;175;p22"/>
          <p:cNvSpPr txBox="1"/>
          <p:nvPr/>
        </p:nvSpPr>
        <p:spPr>
          <a:xfrm>
            <a:off x="8505975" y="5084575"/>
            <a:ext cx="635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11 &amp; 12</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we do the same with the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department column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3"/>
          <p:cNvPicPr preferRelativeResize="0"/>
          <p:nvPr/>
        </p:nvPicPr>
        <p:blipFill rotWithShape="1">
          <a:blip r:embed="rId3">
            <a:alphaModFix/>
          </a:blip>
          <a:srcRect b="7769" l="0" r="0" t="7777"/>
          <a:stretch/>
        </p:blipFill>
        <p:spPr>
          <a:xfrm>
            <a:off x="-2379" y="-2322"/>
            <a:ext cx="12196760" cy="6862644"/>
          </a:xfrm>
          <a:prstGeom prst="rect">
            <a:avLst/>
          </a:prstGeom>
          <a:noFill/>
          <a:ln>
            <a:noFill/>
          </a:ln>
        </p:spPr>
      </p:pic>
      <p:sp>
        <p:nvSpPr>
          <p:cNvPr id="181" name="Google Shape;181;p23"/>
          <p:cNvSpPr txBox="1"/>
          <p:nvPr/>
        </p:nvSpPr>
        <p:spPr>
          <a:xfrm>
            <a:off x="3676650" y="128587"/>
            <a:ext cx="451723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sng" cap="none" strike="noStrike">
                <a:solidFill>
                  <a:schemeClr val="lt1"/>
                </a:solidFill>
                <a:latin typeface="Times New Roman"/>
                <a:ea typeface="Times New Roman"/>
                <a:cs typeface="Times New Roman"/>
                <a:sym typeface="Times New Roman"/>
              </a:rPr>
              <a:t>Project Analysis</a:t>
            </a:r>
            <a:endParaRPr b="1" i="0" sz="1800" u="sng" cap="none" strike="noStrike">
              <a:solidFill>
                <a:schemeClr val="lt1"/>
              </a:solidFill>
              <a:latin typeface="Calibri"/>
              <a:ea typeface="Calibri"/>
              <a:cs typeface="Calibri"/>
              <a:sym typeface="Calibri"/>
            </a:endParaRPr>
          </a:p>
        </p:txBody>
      </p:sp>
      <p:pic>
        <p:nvPicPr>
          <p:cNvPr id="182" name="Google Shape;182;p23"/>
          <p:cNvPicPr preferRelativeResize="0"/>
          <p:nvPr/>
        </p:nvPicPr>
        <p:blipFill rotWithShape="1">
          <a:blip r:embed="rId4">
            <a:alphaModFix/>
          </a:blip>
          <a:srcRect b="0" l="8557" r="6212" t="0"/>
          <a:stretch/>
        </p:blipFill>
        <p:spPr>
          <a:xfrm>
            <a:off x="253575" y="1275400"/>
            <a:ext cx="8037773" cy="5305001"/>
          </a:xfrm>
          <a:prstGeom prst="rect">
            <a:avLst/>
          </a:prstGeom>
          <a:noFill/>
          <a:ln>
            <a:noFill/>
          </a:ln>
        </p:spPr>
      </p:pic>
      <p:sp>
        <p:nvSpPr>
          <p:cNvPr id="183" name="Google Shape;183;p23"/>
          <p:cNvSpPr txBox="1"/>
          <p:nvPr/>
        </p:nvSpPr>
        <p:spPr>
          <a:xfrm>
            <a:off x="8612717" y="4675717"/>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16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to check the data types</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of each column </a:t>
            </a:r>
            <a:endParaRPr b="0" i="0" sz="2000" u="none" cap="none" strike="noStrike">
              <a:solidFill>
                <a:schemeClr val="lt1"/>
              </a:solidFill>
              <a:latin typeface="Times New Roman"/>
              <a:ea typeface="Times New Roman"/>
              <a:cs typeface="Times New Roman"/>
              <a:sym typeface="Times New Roman"/>
            </a:endParaRPr>
          </a:p>
        </p:txBody>
      </p:sp>
      <p:sp>
        <p:nvSpPr>
          <p:cNvPr id="184" name="Google Shape;184;p23"/>
          <p:cNvSpPr txBox="1"/>
          <p:nvPr/>
        </p:nvSpPr>
        <p:spPr>
          <a:xfrm>
            <a:off x="8579908" y="2657475"/>
            <a:ext cx="2743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14 &amp; 15</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we do the same with the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lt1"/>
                </a:solidFill>
                <a:latin typeface="Times New Roman"/>
                <a:ea typeface="Times New Roman"/>
                <a:cs typeface="Times New Roman"/>
                <a:sym typeface="Times New Roman"/>
              </a:rPr>
              <a:t>days column </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8095" l="0" r="0" t="8095"/>
          <a:stretch/>
        </p:blipFill>
        <p:spPr>
          <a:xfrm>
            <a:off x="-1057" y="-23488"/>
            <a:ext cx="12290688" cy="6862644"/>
          </a:xfrm>
          <a:prstGeom prst="rect">
            <a:avLst/>
          </a:prstGeom>
          <a:noFill/>
          <a:ln>
            <a:noFill/>
          </a:ln>
        </p:spPr>
      </p:pic>
      <p:sp>
        <p:nvSpPr>
          <p:cNvPr id="190" name="Google Shape;190;p24"/>
          <p:cNvSpPr txBox="1"/>
          <p:nvPr/>
        </p:nvSpPr>
        <p:spPr>
          <a:xfrm>
            <a:off x="4140994" y="104774"/>
            <a:ext cx="3910011"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sng" cap="none" strike="noStrike">
                <a:solidFill>
                  <a:schemeClr val="lt1"/>
                </a:solidFill>
                <a:latin typeface="Times New Roman"/>
                <a:ea typeface="Times New Roman"/>
                <a:cs typeface="Times New Roman"/>
                <a:sym typeface="Times New Roman"/>
              </a:rPr>
              <a:t>Project Analysis</a:t>
            </a:r>
            <a:endParaRPr b="0" i="0" sz="1400" u="none" cap="none" strike="noStrike">
              <a:solidFill>
                <a:srgbClr val="000000"/>
              </a:solidFill>
              <a:latin typeface="Arial"/>
              <a:ea typeface="Arial"/>
              <a:cs typeface="Arial"/>
              <a:sym typeface="Arial"/>
            </a:endParaRPr>
          </a:p>
        </p:txBody>
      </p:sp>
      <p:pic>
        <p:nvPicPr>
          <p:cNvPr id="191" name="Google Shape;191;p24"/>
          <p:cNvPicPr preferRelativeResize="0"/>
          <p:nvPr/>
        </p:nvPicPr>
        <p:blipFill rotWithShape="1">
          <a:blip r:embed="rId4">
            <a:alphaModFix/>
          </a:blip>
          <a:srcRect b="0" l="6124" r="6116" t="0"/>
          <a:stretch/>
        </p:blipFill>
        <p:spPr>
          <a:xfrm>
            <a:off x="283370" y="1288634"/>
            <a:ext cx="8220072" cy="5268950"/>
          </a:xfrm>
          <a:prstGeom prst="rect">
            <a:avLst/>
          </a:prstGeom>
          <a:noFill/>
          <a:ln>
            <a:noFill/>
          </a:ln>
        </p:spPr>
      </p:pic>
      <p:sp>
        <p:nvSpPr>
          <p:cNvPr id="192" name="Google Shape;192;p24"/>
          <p:cNvSpPr txBox="1"/>
          <p:nvPr/>
        </p:nvSpPr>
        <p:spPr>
          <a:xfrm>
            <a:off x="8867775" y="2566987"/>
            <a:ext cx="2743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17</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drop the date column </a:t>
            </a:r>
            <a:endParaRPr b="0" i="0" sz="1400" u="none" cap="none" strike="noStrike">
              <a:solidFill>
                <a:srgbClr val="000000"/>
              </a:solidFill>
              <a:latin typeface="Arial"/>
              <a:ea typeface="Arial"/>
              <a:cs typeface="Arial"/>
              <a:sym typeface="Arial"/>
            </a:endParaRPr>
          </a:p>
        </p:txBody>
      </p:sp>
      <p:sp>
        <p:nvSpPr>
          <p:cNvPr id="193" name="Google Shape;193;p24"/>
          <p:cNvSpPr txBox="1"/>
          <p:nvPr/>
        </p:nvSpPr>
        <p:spPr>
          <a:xfrm>
            <a:off x="8887725" y="4076075"/>
            <a:ext cx="6350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IN 18 &amp; 19</a:t>
            </a:r>
            <a:endParaRPr b="0" i="0" sz="20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import some libraries for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visualization then plot x and y</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and use the heatmap to see the</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lt1"/>
                </a:solidFill>
                <a:latin typeface="Times New Roman"/>
                <a:ea typeface="Times New Roman"/>
                <a:cs typeface="Times New Roman"/>
                <a:sym typeface="Times New Roman"/>
              </a:rPr>
              <a:t>relations between each feature</a:t>
            </a:r>
            <a:endParaRPr b="0"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