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9AC074-4FA1-4101-AD05-747F753CCF28}" type="datetimeFigureOut">
              <a:rPr lang="id-ID" smtClean="0"/>
              <a:pPr/>
              <a:t>06/11/2023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1BDD35-E606-4D10-BC4F-55C1611C389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smadnick/www/wp/2014-0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55" y="908720"/>
            <a:ext cx="8458200" cy="16058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Basis Data </a:t>
            </a:r>
            <a:r>
              <a:rPr lang="en-US" dirty="0" err="1"/>
              <a:t>Terdistribusi</a:t>
            </a:r>
            <a:br>
              <a:rPr lang="en-US" dirty="0"/>
            </a:br>
            <a:r>
              <a:rPr lang="en-US"/>
              <a:t>DESIGN BDT,</a:t>
            </a:r>
            <a:br>
              <a:rPr lang="en-US" dirty="0"/>
            </a:br>
            <a:r>
              <a:rPr lang="en-ID" dirty="0" err="1"/>
              <a:t>Fragmentasi</a:t>
            </a:r>
            <a:r>
              <a:rPr lang="en-ID" dirty="0"/>
              <a:t>, </a:t>
            </a:r>
            <a:r>
              <a:rPr lang="en-ID" dirty="0" err="1"/>
              <a:t>Replikasi</a:t>
            </a:r>
            <a:r>
              <a:rPr lang="en-ID" dirty="0"/>
              <a:t> dan </a:t>
            </a:r>
            <a:r>
              <a:rPr lang="en-ID" dirty="0" err="1"/>
              <a:t>alokasi</a:t>
            </a:r>
            <a:r>
              <a:rPr lang="en-ID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</a:t>
            </a:r>
            <a:r>
              <a:rPr lang="id-ID"/>
              <a:t>elemahan pada fragmentasi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Cost untuk union atau join saat kita menginginkan data dari dua fragment.</a:t>
            </a:r>
            <a:endParaRPr lang="en-US"/>
          </a:p>
          <a:p>
            <a:pPr lvl="0"/>
            <a:endParaRPr lang="en-US"/>
          </a:p>
          <a:p>
            <a:pPr lvl="0"/>
            <a:r>
              <a:rPr lang="id-ID"/>
              <a:t>Cost untuk integrity checking fragmen yang tersebar dalam beberapa site.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Teknik Fragmentasi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/>
              <a:t>Fragmentasi Horizontal</a:t>
            </a:r>
            <a:endParaRPr lang="en-US"/>
          </a:p>
          <a:p>
            <a:pPr marL="118872" indent="0">
              <a:buNone/>
            </a:pPr>
            <a:r>
              <a:rPr lang="en-US"/>
              <a:t>Fragmentasi berdasarkan tupel. Setiap fragment memilki subset dari tupel relasi. Relasi r dibagi ke dalam sejumlah subset r1, r2,.., rn, masing-masing berisi dari sejumlah tupel relasi r. </a:t>
            </a:r>
          </a:p>
        </p:txBody>
      </p:sp>
    </p:spTree>
    <p:extLst>
      <p:ext uri="{BB962C8B-B14F-4D97-AF65-F5344CB8AC3E}">
        <p14:creationId xmlns:p14="http://schemas.microsoft.com/office/powerpoint/2010/main" val="266121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1"/>
            <a:ext cx="8305800" cy="4953000"/>
          </a:xfrm>
        </p:spPr>
        <p:txBody>
          <a:bodyPr/>
          <a:lstStyle/>
          <a:p>
            <a:pPr marL="118872" indent="0">
              <a:buNone/>
            </a:pPr>
            <a:r>
              <a:rPr lang="en-US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90700"/>
            <a:ext cx="7691438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94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Vertically Fragmentation: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7848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Vertical</a:t>
            </a:r>
            <a:r>
              <a:rPr lang="id-ID"/>
              <a:t> Fragmentation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Tujuan Utama Fragmentasi Vertikal;  untuk membagi sebuah tabel ke dalam  tabel-tabel yang lebih kecil sedemikian rupa  sehingga user aplikasi hanya berjalan dalam satu tabel.</a:t>
            </a:r>
          </a:p>
          <a:p>
            <a:endParaRPr lang="en-US" sz="2000" b="1"/>
          </a:p>
          <a:p>
            <a:r>
              <a:rPr lang="en-US" sz="2000"/>
              <a:t>Dengan Pendekaatan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/>
              <a:t>Pendekatan Kelompok / Grouping</a:t>
            </a:r>
          </a:p>
          <a:p>
            <a:pPr lvl="1"/>
            <a:r>
              <a:rPr lang="en-US" sz="2000"/>
              <a:t>Dimiulai dengan dengan menempatkan setiap atribut ke dalam fragment, setahap demi setahap terhadap fragment yang lain sampai yang terpenuhi</a:t>
            </a:r>
          </a:p>
          <a:p>
            <a:pPr lvl="1"/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 b="1"/>
              <a:t>Pendekatan Pemecahan / Splitting</a:t>
            </a:r>
          </a:p>
          <a:p>
            <a:pPr lvl="1"/>
            <a:r>
              <a:rPr lang="en-US" sz="2000"/>
              <a:t>Dimulai dengan sebuah tabel kemudian proses pembagian di lakukan berdasarkan pada pola akses aplikasi terhadap setiap atribut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81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Kebutuhan Informasi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:r>
                  <a:rPr lang="en-US"/>
                  <a:t>Pada fragmentasi vertical di butuhkan informasi yang berhubungan dengan aplikasi :</a:t>
                </a:r>
              </a:p>
              <a:p>
                <a:pPr marL="118872" indent="0">
                  <a:buNone/>
                </a:pPr>
                <a:endParaRPr lang="en-US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b="1">
                    <a:solidFill>
                      <a:schemeClr val="accent5">
                        <a:lumMod val="75000"/>
                      </a:schemeClr>
                    </a:solidFill>
                  </a:rPr>
                  <a:t>Attribute affinities </a:t>
                </a:r>
                <a:r>
                  <a:rPr lang="en-US" sz="3000"/>
                  <a:t>; yang mengindikasikan “bagaimana relasi antar atribut ?”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300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b="1">
                    <a:solidFill>
                      <a:schemeClr val="accent5">
                        <a:lumMod val="75000"/>
                      </a:schemeClr>
                    </a:solidFill>
                  </a:rPr>
                  <a:t>Attribut usage values</a:t>
                </a:r>
              </a:p>
              <a:p>
                <a:pPr marL="676656" lvl="2" indent="0">
                  <a:buNone/>
                </a:pPr>
                <a:r>
                  <a:rPr lang="en-US"/>
                  <a:t>Himpunan Query Q= {q1, q2…q</a:t>
                </a:r>
                <a:r>
                  <a:rPr lang="en-US" baseline="-25000"/>
                  <a:t>n</a:t>
                </a:r>
                <a:r>
                  <a:rPr lang="en-US"/>
                  <a:t>} yang akan jalan di Tabel R[A</a:t>
                </a:r>
                <a:r>
                  <a:rPr lang="en-US" baseline="-25000"/>
                  <a:t>1</a:t>
                </a:r>
                <a:r>
                  <a:rPr lang="en-US"/>
                  <a:t>, A</a:t>
                </a:r>
                <a:r>
                  <a:rPr lang="en-US" baseline="-25000"/>
                  <a:t>2</a:t>
                </a:r>
                <a:r>
                  <a:rPr lang="en-US"/>
                  <a:t>…A</a:t>
                </a:r>
                <a:r>
                  <a:rPr lang="en-US" baseline="-25000"/>
                  <a:t>n</a:t>
                </a:r>
                <a:r>
                  <a:rPr lang="en-US"/>
                  <a:t>] maka akan mengahasilkan attribute </a:t>
                </a:r>
                <a:r>
                  <a:rPr lang="en-US" b="1" i="1"/>
                  <a:t>usage values (use)</a:t>
                </a:r>
              </a:p>
              <a:p>
                <a:pPr marL="676656" lvl="2" indent="0">
                  <a:buNone/>
                </a:pPr>
                <a:endParaRPr lang="en-US" b="1" i="1"/>
              </a:p>
              <a:p>
                <a:pPr marL="676656" lvl="2" indent="0">
                  <a:buNone/>
                </a:pPr>
                <a:r>
                  <a:rPr lang="en-US" b="1" i="1"/>
                  <a:t>Use (q</a:t>
                </a:r>
                <a:r>
                  <a:rPr lang="en-US" b="1" i="1" baseline="-25000"/>
                  <a:t>i</a:t>
                </a:r>
                <a:r>
                  <a:rPr lang="en-US" b="1" i="1"/>
                  <a:t>, A</a:t>
                </a:r>
                <a:r>
                  <a:rPr lang="en-US" b="1" i="1" baseline="-25000"/>
                  <a:t>j</a:t>
                </a:r>
                <a:r>
                  <a:rPr lang="en-US" b="1" i="1"/>
                  <a:t>)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 </m:t>
                        </m:r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𝒋𝒊𝒌𝒂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𝒂𝒕𝒓𝒊𝒃𝒖𝒕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𝑨𝒋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𝒅𝒊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𝒂𝒌𝒔𝒆𝒔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𝒐𝒍𝒆𝒉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𝒒𝒖𝒆𝒓𝒚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𝒒𝒊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𝒋𝒊𝒌𝒂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𝒔𝒆𝒃𝒂𝒍𝒊𝒌𝒏𝒚𝒂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                                                  </m:t>
                            </m:r>
                          </m:e>
                          <m:e/>
                        </m:eqArr>
                      </m:e>
                    </m:d>
                  </m:oMath>
                </a14:m>
                <a:endParaRPr lang="en-US" b="1" i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2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Tahapan proses Fragmentasi Vertical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/>
              <a:t>Contoh pada Tabel PROJ dengan atribut PNO,PNAME, BUDGET, dan LOC. Andaikan atribut PNO=A1, BUDGET=A3, dan LOC=A4</a:t>
            </a:r>
          </a:p>
          <a:p>
            <a:pPr marL="118872" indent="0">
              <a:buNone/>
            </a:pPr>
            <a:endParaRPr lang="en-US"/>
          </a:p>
          <a:p>
            <a:pPr marL="118872" indent="0">
              <a:buNone/>
            </a:pPr>
            <a:r>
              <a:rPr lang="en-US"/>
              <a:t>Misalkan di buat 4 query terhadap tabel PROJ sbb :</a:t>
            </a:r>
          </a:p>
          <a:p>
            <a:pPr marL="411480" lvl="1" indent="0">
              <a:buNone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q1 : SELECT BUDGET FROM PROJ WHERE LOC=VALUE</a:t>
            </a:r>
          </a:p>
          <a:p>
            <a:pPr marL="411480" lvl="1" indent="0">
              <a:buNone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q2:SELECT BUDGET FROM PROJ WHERE BUDGET&gt;value</a:t>
            </a:r>
          </a:p>
          <a:p>
            <a:pPr marL="411480" lvl="1" indent="0">
              <a:buNone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q3:SELECT LOC FROM PROJ WHERE BUDGET&gt;value</a:t>
            </a:r>
          </a:p>
          <a:p>
            <a:pPr marL="411480" lvl="1" indent="0">
              <a:buNone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q4:SELECT PNAME FROM PROJ WHERE LOC=Value</a:t>
            </a:r>
          </a:p>
          <a:p>
            <a:pPr marL="118872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970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Langkah-langkah Fragmentasi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/>
              <a:t>Menentukan bagaimana akases setiap query (q</a:t>
            </a:r>
            <a:r>
              <a:rPr lang="en-US" baseline="-25000"/>
              <a:t>i</a:t>
            </a:r>
            <a:r>
              <a:rPr lang="en-US"/>
              <a:t>) pada setiap atribut (A</a:t>
            </a:r>
            <a:r>
              <a:rPr lang="en-US" baseline="-25000"/>
              <a:t>j</a:t>
            </a:r>
            <a:r>
              <a:rPr lang="en-US"/>
              <a:t>)</a:t>
            </a:r>
          </a:p>
          <a:p>
            <a:pPr marL="118872" indent="0">
              <a:buNone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0"/>
            <a:ext cx="396240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048000"/>
            <a:ext cx="43053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562600"/>
            <a:ext cx="376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: jika query q1 mengakses Atribut A1</a:t>
            </a:r>
          </a:p>
          <a:p>
            <a:r>
              <a:rPr lang="en-US"/>
              <a:t>0 : jika query q1 tidak mengakses A1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258" y="5501045"/>
            <a:ext cx="5006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Bentuk ini dapat di buat matrik  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use (q</a:t>
            </a:r>
            <a:r>
              <a:rPr lang="en-US" sz="2400" b="1" baseline="-2500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,A</a:t>
            </a:r>
            <a:r>
              <a:rPr lang="en-US" sz="2400" b="1" baseline="-2500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Dan berikutnya di sebut M</a:t>
            </a:r>
            <a:r>
              <a:rPr lang="en-US" sz="2000" b="1" baseline="-25000">
                <a:solidFill>
                  <a:schemeClr val="accent3">
                    <a:lumMod val="75000"/>
                  </a:schemeClr>
                </a:solidFill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125982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/>
              <a:t>Menentukan frekwensi akses query q</a:t>
            </a:r>
            <a:r>
              <a:rPr lang="en-US" baseline="-25000"/>
              <a:t>i</a:t>
            </a:r>
            <a:r>
              <a:rPr lang="en-US"/>
              <a:t> pada setiap lokasi</a:t>
            </a:r>
          </a:p>
          <a:p>
            <a:pPr marL="118872" indent="0">
              <a:buNone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590800"/>
            <a:ext cx="358140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1" y="2743200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Buat matrik dari setiap lokasi mengakses query-query yang selanjutnya disebut matrik  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en-US" sz="2400" b="1" baseline="-25000">
                <a:solidFill>
                  <a:schemeClr val="accent3">
                    <a:lumMod val="75000"/>
                  </a:schemeClr>
                </a:solidFill>
              </a:rPr>
              <a:t>frek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37338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55410" y="4739775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 andaikan 3 lokasi yang berbeda dengan frekuensi akses setiap query 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(acc</a:t>
            </a:r>
            <a:r>
              <a:rPr lang="en-US" sz="2400" b="1" baseline="-2500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(q</a:t>
            </a:r>
            <a:r>
              <a:rPr lang="en-US" sz="2400" b="1" baseline="-25000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6068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/>
          <a:lstStyle/>
          <a:p>
            <a:pPr marL="633222" indent="-514350">
              <a:buFont typeface="+mj-lt"/>
              <a:buAutoNum type="arabicPeriod" startAt="3"/>
            </a:pPr>
            <a:r>
              <a:rPr lang="en-US" sz="2400"/>
              <a:t>Membuat matrik Affinitas untuk menggambarkan hubungan antar atribut  dan akses aplikasi pada terhadap attribut. Dinamakan matrik </a:t>
            </a:r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en-US" sz="2400" b="1" baseline="-25000">
                <a:solidFill>
                  <a:schemeClr val="accent3">
                    <a:lumMod val="75000"/>
                  </a:schemeClr>
                </a:solidFill>
              </a:rPr>
              <a:t>aff</a:t>
            </a:r>
          </a:p>
          <a:p>
            <a:pPr marL="118872" indent="0">
              <a:buNone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45" y="2819400"/>
            <a:ext cx="446477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600" y="5029200"/>
            <a:ext cx="513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Pada baris Ke A</a:t>
            </a:r>
            <a:r>
              <a:rPr lang="en-US" baseline="-25000"/>
              <a:t>2</a:t>
            </a:r>
            <a:r>
              <a:rPr lang="en-US"/>
              <a:t> dan Kolom A</a:t>
            </a:r>
            <a:r>
              <a:rPr lang="en-US" baseline="-25000"/>
              <a:t>1</a:t>
            </a:r>
            <a:r>
              <a:rPr lang="en-US"/>
              <a:t> di isikan angka yang menggambarkan hubungan antar kedua atribut  ybs. Dengan mencari besar angka afinitas. Perhatikan bahwa matrik dg berukuran i x i.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199494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Lingkup </a:t>
            </a:r>
            <a:r>
              <a:rPr lang="en-US" sz="4800">
                <a:solidFill>
                  <a:srgbClr val="00B050"/>
                </a:solidFill>
              </a:rPr>
              <a:t>Design BDT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id-ID" dirty="0"/>
              <a:t>meliputi bagaimana letak data dan program dalam suatu jaringan</a:t>
            </a:r>
            <a:endParaRPr lang="en-US" dirty="0"/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r>
              <a:rPr lang="en-US" dirty="0"/>
              <a:t>K</a:t>
            </a:r>
            <a:r>
              <a:rPr lang="id-ID" dirty="0"/>
              <a:t>asus Sistem Database Tersebar</a:t>
            </a:r>
            <a:r>
              <a:rPr lang="en-US" dirty="0"/>
              <a:t> :</a:t>
            </a:r>
          </a:p>
          <a:p>
            <a:pPr marL="633412" indent="-514350">
              <a:buFont typeface="+mj-lt"/>
              <a:buAutoNum type="arabicPeriod"/>
            </a:pPr>
            <a:r>
              <a:rPr lang="id-ID" dirty="0"/>
              <a:t>distribusi dari Distributed DBMS software </a:t>
            </a:r>
            <a:endParaRPr lang="en-US" dirty="0"/>
          </a:p>
          <a:p>
            <a:pPr marL="633412" indent="-514350">
              <a:buFont typeface="+mj-lt"/>
              <a:buAutoNum type="arabicPeriod"/>
            </a:pPr>
            <a:r>
              <a:rPr lang="id-ID" dirty="0"/>
              <a:t>distribusi program aplikasi yang memerlukan 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9624"/>
            <a:ext cx="8534400" cy="1484376"/>
          </a:xfrm>
        </p:spPr>
        <p:txBody>
          <a:bodyPr>
            <a:normAutofit fontScale="90000"/>
          </a:bodyPr>
          <a:lstStyle/>
          <a:p>
            <a:r>
              <a:rPr lang="en-US" sz="3600"/>
              <a:t>Untuk mendapatkan afinitas di pergunakan 2 matrik terdahulu yaitu matrik </a:t>
            </a:r>
            <a:r>
              <a:rPr lang="en-US"/>
              <a:t>m</a:t>
            </a:r>
            <a:r>
              <a:rPr lang="en-US" baseline="-25000"/>
              <a:t>use</a:t>
            </a:r>
            <a:r>
              <a:rPr lang="en-US"/>
              <a:t> dan m</a:t>
            </a:r>
            <a:r>
              <a:rPr lang="en-US" baseline="-25000"/>
              <a:t>frek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1"/>
            <a:ext cx="8839200" cy="4953000"/>
          </a:xfrm>
        </p:spPr>
        <p:txBody>
          <a:bodyPr/>
          <a:lstStyle/>
          <a:p>
            <a:pPr marL="118872" indent="0">
              <a:buNone/>
            </a:pPr>
            <a:r>
              <a:rPr lang="en-US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495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1600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57A-42AC-6D02-9E92-A4389E39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- 6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11FE-E18B-F734-7EF3-39AF5062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Paper ( </a:t>
            </a:r>
            <a:r>
              <a:rPr lang="en-ID" sz="2000" dirty="0" err="1"/>
              <a:t>bahan</a:t>
            </a:r>
            <a:r>
              <a:rPr lang="en-ID" sz="2000" dirty="0"/>
              <a:t> </a:t>
            </a:r>
            <a:r>
              <a:rPr lang="en-ID" sz="2000" dirty="0" err="1"/>
              <a:t>diskusi</a:t>
            </a:r>
            <a:r>
              <a:rPr lang="en-ID" sz="2000" dirty="0"/>
              <a:t>) tittle </a:t>
            </a:r>
            <a:r>
              <a:rPr lang="en-ID" sz="2000" i="1" dirty="0"/>
              <a:t>Distributed Database Design Bottom Up </a:t>
            </a:r>
            <a:r>
              <a:rPr lang="en-ID" sz="2000" dirty="0"/>
              <a:t>… link </a:t>
            </a:r>
            <a:r>
              <a:rPr lang="en-ID" sz="2000" dirty="0" err="1"/>
              <a:t>url</a:t>
            </a:r>
            <a:r>
              <a:rPr lang="en-ID" sz="2000" dirty="0"/>
              <a:t> </a:t>
            </a:r>
            <a:r>
              <a:rPr lang="en-ID" sz="2000" dirty="0">
                <a:hlinkClick r:id="rId2"/>
              </a:rPr>
              <a:t>http://web.mit.edu/smadnick/www/wp/2014-08.pdf</a:t>
            </a:r>
            <a:r>
              <a:rPr lang="en-ID" sz="2000" dirty="0"/>
              <a:t> </a:t>
            </a:r>
          </a:p>
          <a:p>
            <a:pPr marL="0" indent="0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952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Organisasi dari Sistem Tersebar dapat ditinjau dari 3 sisi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625609"/>
          </a:xfrm>
        </p:spPr>
        <p:txBody>
          <a:bodyPr/>
          <a:lstStyle/>
          <a:p>
            <a:pPr lvl="1"/>
            <a:r>
              <a:rPr lang="id-ID" dirty="0"/>
              <a:t>Level Sharing</a:t>
            </a:r>
            <a:endParaRPr lang="en-US" dirty="0"/>
          </a:p>
          <a:p>
            <a:pPr lvl="1"/>
            <a:r>
              <a:rPr lang="id-ID" dirty="0"/>
              <a:t>Pola Akses</a:t>
            </a:r>
            <a:endParaRPr lang="en-US" dirty="0"/>
          </a:p>
          <a:p>
            <a:pPr lvl="1"/>
            <a:r>
              <a:rPr lang="id-ID" dirty="0"/>
              <a:t>Level pengetahuan tentang pola akses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1"/>
            <a:ext cx="8077200" cy="365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Tinjauan dari sisi level sharing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/>
              <a:t>No Sharing: Setiap aplikasi dan datanya dieksekusi di satu site </a:t>
            </a:r>
            <a:endParaRPr lang="en-US"/>
          </a:p>
          <a:p>
            <a:pPr lvl="0"/>
            <a:endParaRPr lang="en-US"/>
          </a:p>
          <a:p>
            <a:pPr lvl="0"/>
            <a:r>
              <a:rPr lang="id-ID"/>
              <a:t>Data Sharing: Semua program ada di seluruh site, sementara data tidak</a:t>
            </a:r>
            <a:endParaRPr lang="en-US"/>
          </a:p>
          <a:p>
            <a:pPr lvl="0"/>
            <a:endParaRPr lang="en-US"/>
          </a:p>
          <a:p>
            <a:pPr lvl="0"/>
            <a:r>
              <a:rPr lang="id-ID"/>
              <a:t>Data Plus Program Sharing: Program dan Data, keduanya disharing.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Tinjauan dari pola 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625609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id-ID" sz="4000" dirty="0"/>
              <a:t>Akan lebih mudah dalam perencanaan dana manajemennya kalau pola aksesnya adala static. Tapi kenyataannya, susah untuk menemukan pola akses yang static ini dalam aplikasi terdistribusi</a:t>
            </a:r>
            <a:r>
              <a:rPr lang="en-US" sz="4000" dirty="0"/>
              <a:t>.</a:t>
            </a:r>
          </a:p>
          <a:p>
            <a:pPr marL="118872" indent="0" algn="ctr">
              <a:buNone/>
            </a:pPr>
            <a:r>
              <a:rPr lang="en-US" sz="4000" dirty="0"/>
              <a:t> </a:t>
            </a:r>
          </a:p>
          <a:p>
            <a:pPr marL="118872" indent="0" algn="ctr">
              <a:buNone/>
            </a:pPr>
            <a:endParaRPr lang="en-US" sz="4000" dirty="0"/>
          </a:p>
          <a:p>
            <a:pPr marL="118872" indent="0" algn="ctr">
              <a:buNone/>
            </a:pPr>
            <a:endParaRPr lang="en-US" sz="4000" dirty="0"/>
          </a:p>
          <a:p>
            <a:pPr marL="118872" indent="0" algn="ctr">
              <a:buNone/>
            </a:pPr>
            <a:endParaRPr lang="en-US" sz="4000" dirty="0"/>
          </a:p>
          <a:p>
            <a:pPr marL="118872" indent="0" algn="ctr">
              <a:buNone/>
            </a:pPr>
            <a:endParaRPr lang="en-US" sz="4000" dirty="0"/>
          </a:p>
          <a:p>
            <a:pPr marL="118872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78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Tinjauan dari sisi level pengetahuan tentang pola akses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8991600" cy="4953000"/>
          </a:xfrm>
        </p:spPr>
        <p:txBody>
          <a:bodyPr/>
          <a:lstStyle/>
          <a:p>
            <a:r>
              <a:rPr lang="id-ID"/>
              <a:t>pertama adalah perancang sama sekali tidak mempunyai pengetahuan tentang bagaimana pola user mengakses database</a:t>
            </a:r>
            <a:r>
              <a:rPr lang="en-US"/>
              <a:t> (karena teoritis sekali)</a:t>
            </a:r>
          </a:p>
          <a:p>
            <a:r>
              <a:rPr lang="en-US"/>
              <a:t>Diketahui dengan pola</a:t>
            </a:r>
          </a:p>
          <a:p>
            <a:pPr lvl="1"/>
            <a:r>
              <a:rPr lang="id-ID"/>
              <a:t>Complete Information: Pola akses user dapat diprediksi dengan benar.</a:t>
            </a:r>
            <a:endParaRPr lang="en-US" sz="4400"/>
          </a:p>
          <a:p>
            <a:pPr lvl="1"/>
            <a:r>
              <a:rPr lang="id-ID"/>
              <a:t>Partial Information: Sebagian pola akses user saja yang dapat diprediksi.</a:t>
            </a:r>
            <a:endParaRPr lang="en-US" sz="44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id-ID" cap="small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STRATEGI PERANCANGAN SISTEM DATABASE TERSEBAR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Pendekatan perancangan BDT </a:t>
            </a:r>
          </a:p>
          <a:p>
            <a:pPr lvl="1"/>
            <a:r>
              <a:rPr lang="id-ID"/>
              <a:t>Proses perancangan secara Top-Down .</a:t>
            </a:r>
            <a:endParaRPr lang="en-US" sz="4400"/>
          </a:p>
          <a:p>
            <a:pPr lvl="1"/>
            <a:r>
              <a:rPr lang="id-ID"/>
              <a:t> Proses perancangan secara Bottom-Up:</a:t>
            </a:r>
            <a:endParaRPr lang="en-US" sz="4400"/>
          </a:p>
          <a:p>
            <a:pPr marL="768096" lvl="2" indent="0">
              <a:buNone/>
            </a:pPr>
            <a:r>
              <a:rPr lang="id-ID"/>
              <a:t>Berawal dari adanya beberapa database, tugas perancang adalah mengintegrasikan beberapa database itu dalam satu database. Bottom-Up approach sangat cocok untuk kondisi seperti ini. Jadi, titik awal dari perancangan secara Bottom-Up adalah Individual Local Conceptual Schema. Proses perancangannya berupa proses integrasi local schema menjadi global conceptual schema.</a:t>
            </a:r>
            <a:endParaRPr lang="en-US" sz="44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cap="small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STRATEGI </a:t>
            </a:r>
            <a:br>
              <a:rPr lang="en-US" cap="small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d-ID" cap="small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PERANCANGAN </a:t>
            </a:r>
            <a:r>
              <a:rPr lang="en-US" cap="small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BDT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371600"/>
            <a:ext cx="792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7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Alasan pembuatan Fragmentasi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Tempat akses suatu  aplikasi bukan pada seluruh relation/table tapi, hanya pada sebagian atau subset dari suatu relation/table.</a:t>
            </a:r>
            <a:endParaRPr lang="en-US"/>
          </a:p>
          <a:p>
            <a:pPr lvl="0"/>
            <a:r>
              <a:rPr lang="id-ID"/>
              <a:t>Akan memerlukan akses remote data bervolume tinggi.</a:t>
            </a:r>
            <a:endParaRPr lang="en-US"/>
          </a:p>
          <a:p>
            <a:pPr lvl="0"/>
            <a:r>
              <a:rPr lang="id-ID"/>
              <a:t>Memungkinkan eksekusi suatu transaksi/query secara kongkuren.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4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111</TotalTime>
  <Words>789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Cambria Math</vt:lpstr>
      <vt:lpstr>Franklin Gothic Book</vt:lpstr>
      <vt:lpstr>Franklin Gothic Medium</vt:lpstr>
      <vt:lpstr>Wingdings 2</vt:lpstr>
      <vt:lpstr>Trek</vt:lpstr>
      <vt:lpstr>Sistem Basis Data Terdistribusi DESIGN BDT, Fragmentasi, Replikasi dan alokasi data</vt:lpstr>
      <vt:lpstr>Lingkup Design BDT ?</vt:lpstr>
      <vt:lpstr>Organisasi dari Sistem Tersebar dapat ditinjau dari 3 sisi</vt:lpstr>
      <vt:lpstr>Tinjauan dari sisi level sharing </vt:lpstr>
      <vt:lpstr>Tinjauan dari pola akses</vt:lpstr>
      <vt:lpstr>Tinjauan dari sisi level pengetahuan tentang pola akses</vt:lpstr>
      <vt:lpstr>STRATEGI PERANCANGAN SISTEM DATABASE TERSEBAR </vt:lpstr>
      <vt:lpstr>STRATEGI  PERANCANGAN BDT</vt:lpstr>
      <vt:lpstr>Alasan pembuatan Fragmentasi</vt:lpstr>
      <vt:lpstr>Kelemahan pada fragmentasi</vt:lpstr>
      <vt:lpstr>Teknik Fragmentasi</vt:lpstr>
      <vt:lpstr>PowerPoint Presentation</vt:lpstr>
      <vt:lpstr>Vertically Fragmentation:</vt:lpstr>
      <vt:lpstr>Vertical Fragmentation</vt:lpstr>
      <vt:lpstr>Kebutuhan Informasi</vt:lpstr>
      <vt:lpstr>Tahapan proses Fragmentasi Vertical</vt:lpstr>
      <vt:lpstr>Langkah-langkah Fragmentasi</vt:lpstr>
      <vt:lpstr>PowerPoint Presentation</vt:lpstr>
      <vt:lpstr>PowerPoint Presentation</vt:lpstr>
      <vt:lpstr>Untuk mendapatkan afinitas di pergunakan 2 matrik terdahulu yaitu matrik muse dan mfrek</vt:lpstr>
      <vt:lpstr>TUGAS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Sri Erina</cp:lastModifiedBy>
  <cp:revision>11</cp:revision>
  <dcterms:created xsi:type="dcterms:W3CDTF">2015-03-30T03:01:54Z</dcterms:created>
  <dcterms:modified xsi:type="dcterms:W3CDTF">2023-11-06T04:35:14Z</dcterms:modified>
</cp:coreProperties>
</file>