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5087AA6-2808-4172-88D6-E12D0505AFE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008483B-4109-4ACF-A787-A3A64F8B49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MESIN TURING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447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Dhany</a:t>
            </a:r>
            <a:r>
              <a:rPr lang="en-US" sz="2000" dirty="0" smtClean="0"/>
              <a:t> </a:t>
            </a:r>
            <a:r>
              <a:rPr lang="en-US" sz="2000" dirty="0" err="1" smtClean="0"/>
              <a:t>Indra</a:t>
            </a:r>
            <a:r>
              <a:rPr lang="en-US" sz="2000" dirty="0" smtClean="0"/>
              <a:t> </a:t>
            </a:r>
            <a:r>
              <a:rPr lang="en-US" sz="2000" dirty="0" err="1" smtClean="0"/>
              <a:t>Gunawan</a:t>
            </a:r>
            <a:r>
              <a:rPr lang="en-US" sz="2000" dirty="0" smtClean="0"/>
              <a:t>, S.T., </a:t>
            </a:r>
            <a:r>
              <a:rPr lang="en-US" sz="2000" dirty="0" err="1" smtClean="0"/>
              <a:t>M.Kom</a:t>
            </a:r>
            <a:endParaRPr lang="en-US" sz="2000" dirty="0" smtClean="0"/>
          </a:p>
        </p:txBody>
      </p:sp>
      <p:pic>
        <p:nvPicPr>
          <p:cNvPr id="4" name="Picture 2" descr="Berkas:Turing 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04800"/>
            <a:ext cx="9144000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3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Example II</a:t>
            </a:r>
            <a:r>
              <a:rPr lang="en-US" sz="2000" b="1" dirty="0" smtClean="0"/>
              <a:t>:</a:t>
            </a:r>
            <a:endParaRPr lang="en-US" sz="2000" dirty="0"/>
          </a:p>
          <a:p>
            <a:r>
              <a:rPr lang="en-US" sz="2000" dirty="0"/>
              <a:t>Kita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,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Q  = {q</a:t>
            </a:r>
            <a:r>
              <a:rPr lang="en-US" sz="2000" baseline="-25000" dirty="0"/>
              <a:t>0</a:t>
            </a:r>
            <a:r>
              <a:rPr lang="en-US" sz="2000" dirty="0"/>
              <a:t>, 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3</a:t>
            </a:r>
            <a:r>
              <a:rPr lang="en-US" sz="2000" dirty="0"/>
              <a:t>,q</a:t>
            </a:r>
            <a:r>
              <a:rPr lang="en-US" sz="2000" baseline="-25000" dirty="0"/>
              <a:t>4</a:t>
            </a:r>
            <a:r>
              <a:rPr lang="en-US" sz="2000" dirty="0"/>
              <a:t> } </a:t>
            </a:r>
          </a:p>
          <a:p>
            <a:r>
              <a:rPr lang="id-ID" sz="2000" dirty="0"/>
              <a:t>∑</a:t>
            </a:r>
            <a:r>
              <a:rPr lang="en-US" sz="2000" dirty="0"/>
              <a:t>  = {0,1}</a:t>
            </a:r>
          </a:p>
          <a:p>
            <a:r>
              <a:rPr lang="en-US" sz="2000" dirty="0"/>
              <a:t>Γ  = {0,1,X,Y,</a:t>
            </a:r>
            <a:r>
              <a:rPr lang="en-US" sz="2000" strike="sngStrike" dirty="0"/>
              <a:t> b</a:t>
            </a:r>
            <a:r>
              <a:rPr lang="en-US" sz="2000" dirty="0"/>
              <a:t> }</a:t>
            </a:r>
          </a:p>
          <a:p>
            <a:r>
              <a:rPr lang="en-US" sz="2000" dirty="0"/>
              <a:t>S  = { q</a:t>
            </a:r>
            <a:r>
              <a:rPr lang="en-US" sz="2000" baseline="-25000" dirty="0"/>
              <a:t>0</a:t>
            </a:r>
            <a:r>
              <a:rPr lang="en-US" sz="2000" dirty="0"/>
              <a:t>}</a:t>
            </a:r>
          </a:p>
          <a:p>
            <a:r>
              <a:rPr lang="en-US" sz="2000" dirty="0"/>
              <a:t>F  = { q</a:t>
            </a:r>
            <a:r>
              <a:rPr lang="en-US" sz="2000" baseline="-25000" dirty="0"/>
              <a:t>4</a:t>
            </a:r>
            <a:r>
              <a:rPr lang="en-US" sz="2000" dirty="0"/>
              <a:t>} </a:t>
            </a:r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transisinya</a:t>
            </a:r>
            <a:r>
              <a:rPr lang="en-US" sz="2000" dirty="0"/>
              <a:t> </a:t>
            </a:r>
            <a:r>
              <a:rPr lang="en-US" sz="2000" dirty="0" err="1"/>
              <a:t>disajikan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table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96030"/>
              </p:ext>
            </p:extLst>
          </p:nvPr>
        </p:nvGraphicFramePr>
        <p:xfrm>
          <a:off x="2895601" y="3780209"/>
          <a:ext cx="6096000" cy="23157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δ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trike="sngStrike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1,</a:t>
                      </a:r>
                      <a:r>
                        <a:rPr lang="en-US" sz="1300">
                          <a:effectLst/>
                        </a:rPr>
                        <a:t>X, 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3,</a:t>
                      </a:r>
                      <a:r>
                        <a:rPr lang="en-US" sz="1300">
                          <a:effectLst/>
                        </a:rPr>
                        <a:t>Y,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1,</a:t>
                      </a:r>
                      <a:r>
                        <a:rPr lang="en-US" sz="1300">
                          <a:effectLst/>
                        </a:rPr>
                        <a:t> 0, 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2,</a:t>
                      </a:r>
                      <a:r>
                        <a:rPr lang="en-US" sz="1300">
                          <a:effectLst/>
                        </a:rPr>
                        <a:t>Y,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1,</a:t>
                      </a:r>
                      <a:r>
                        <a:rPr lang="en-US" sz="1300">
                          <a:effectLst/>
                        </a:rPr>
                        <a:t>Y,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q2</a:t>
                      </a:r>
                      <a:r>
                        <a:rPr lang="en-US" sz="1300" baseline="-25000">
                          <a:effectLst/>
                        </a:rPr>
                        <a:t>,</a:t>
                      </a:r>
                      <a:r>
                        <a:rPr lang="en-US" sz="1300">
                          <a:effectLst/>
                        </a:rPr>
                        <a:t>0,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0,</a:t>
                      </a:r>
                      <a:r>
                        <a:rPr lang="en-US" sz="1300">
                          <a:effectLst/>
                        </a:rPr>
                        <a:t>X,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2,</a:t>
                      </a:r>
                      <a:r>
                        <a:rPr lang="en-US" sz="1300">
                          <a:effectLst/>
                        </a:rPr>
                        <a:t>Y,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3,</a:t>
                      </a:r>
                      <a:r>
                        <a:rPr lang="en-US" sz="1300">
                          <a:effectLst/>
                        </a:rPr>
                        <a:t>Y,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 q</a:t>
                      </a:r>
                      <a:r>
                        <a:rPr lang="en-US" sz="1300" baseline="-25000">
                          <a:effectLst/>
                        </a:rPr>
                        <a:t>4,</a:t>
                      </a:r>
                      <a:r>
                        <a:rPr lang="en-US" sz="1300" strike="sngStrike">
                          <a:effectLst/>
                        </a:rPr>
                        <a:t>b</a:t>
                      </a:r>
                      <a:r>
                        <a:rPr lang="en-US" sz="1300">
                          <a:effectLst/>
                        </a:rPr>
                        <a:t>, 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3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Kita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beroperasi</a:t>
            </a:r>
            <a:r>
              <a:rPr lang="en-US" sz="2000" dirty="0"/>
              <a:t> (head </a:t>
            </a:r>
            <a:r>
              <a:rPr lang="en-US" sz="2000" dirty="0" err="1"/>
              <a:t>ditunjukkan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↑</a:t>
            </a:r>
            <a:r>
              <a:rPr lang="en-US" sz="2000" dirty="0" smtClean="0"/>
              <a:t>):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2.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3.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4.</a:t>
            </a:r>
            <a:endParaRPr lang="en-US" sz="2000" b="1" dirty="0"/>
          </a:p>
          <a:p>
            <a:endParaRPr lang="en-US" sz="2000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70032"/>
              </p:ext>
            </p:extLst>
          </p:nvPr>
        </p:nvGraphicFramePr>
        <p:xfrm>
          <a:off x="2971800" y="1760220"/>
          <a:ext cx="5943601" cy="3733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2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2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84763" y="1247745"/>
            <a:ext cx="4620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1.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Misalkan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pita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di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baca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: ‘0011</a:t>
            </a:r>
            <a:r>
              <a:rPr lang="en-US" sz="2000" dirty="0" smtClean="0">
                <a:cs typeface="Arial" pitchFamily="34" charset="0"/>
              </a:rPr>
              <a:t>’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203829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q0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7925"/>
              </p:ext>
            </p:extLst>
          </p:nvPr>
        </p:nvGraphicFramePr>
        <p:xfrm>
          <a:off x="3015874" y="3093720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514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33528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7021"/>
              </p:ext>
            </p:extLst>
          </p:nvPr>
        </p:nvGraphicFramePr>
        <p:xfrm>
          <a:off x="3015874" y="4191000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783667" y="447669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q2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8665"/>
              </p:ext>
            </p:extLst>
          </p:nvPr>
        </p:nvGraphicFramePr>
        <p:xfrm>
          <a:off x="3015874" y="5286260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029200" y="554349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q2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1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3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5.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6.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7.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8.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smtClean="0"/>
              <a:t>9.</a:t>
            </a:r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68900"/>
              </p:ext>
            </p:extLst>
          </p:nvPr>
        </p:nvGraphicFramePr>
        <p:xfrm>
          <a:off x="2895600" y="952500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91000" y="1247745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q2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14170"/>
              </p:ext>
            </p:extLst>
          </p:nvPr>
        </p:nvGraphicFramePr>
        <p:xfrm>
          <a:off x="2895600" y="2068541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876194" y="22860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q0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8563"/>
              </p:ext>
            </p:extLst>
          </p:nvPr>
        </p:nvGraphicFramePr>
        <p:xfrm>
          <a:off x="2895600" y="3112452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633446" y="33528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45387"/>
              </p:ext>
            </p:extLst>
          </p:nvPr>
        </p:nvGraphicFramePr>
        <p:xfrm>
          <a:off x="2895600" y="4114800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6393267" y="4410045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02239"/>
              </p:ext>
            </p:extLst>
          </p:nvPr>
        </p:nvGraphicFramePr>
        <p:xfrm>
          <a:off x="2895600" y="5196205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707467" y="54102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q2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2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10.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11.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12.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13.</a:t>
            </a:r>
          </a:p>
          <a:p>
            <a:endParaRPr lang="en-US" sz="2000" b="1" dirty="0"/>
          </a:p>
          <a:p>
            <a:r>
              <a:rPr lang="en-US" sz="2000" b="1" dirty="0" smtClean="0"/>
              <a:t>14.</a:t>
            </a:r>
          </a:p>
          <a:p>
            <a:endParaRPr lang="en-US" sz="2000" b="1" dirty="0"/>
          </a:p>
          <a:p>
            <a:endParaRPr lang="en-US" sz="2000" dirty="0" smtClean="0"/>
          </a:p>
          <a:p>
            <a:r>
              <a:rPr lang="en-US" sz="2000" dirty="0" err="1" smtClean="0"/>
              <a:t>Kesimpulan</a:t>
            </a:r>
            <a:r>
              <a:rPr lang="en-US" sz="2000" dirty="0" smtClean="0"/>
              <a:t> :</a:t>
            </a:r>
          </a:p>
          <a:p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q</a:t>
            </a:r>
            <a:r>
              <a:rPr lang="en-US" sz="2000" baseline="-25000" dirty="0"/>
              <a:t>4</a:t>
            </a:r>
            <a:r>
              <a:rPr lang="en-US" sz="2000" i="1" baseline="-25000" dirty="0"/>
              <a:t>,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.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q</a:t>
            </a:r>
            <a:r>
              <a:rPr lang="en-US" sz="2000" baseline="-25000" dirty="0"/>
              <a:t>4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 err="1"/>
              <a:t>akhir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i="1" dirty="0"/>
              <a:t>input </a:t>
            </a:r>
            <a:r>
              <a:rPr lang="en-US" sz="2000" dirty="0" err="1"/>
              <a:t>tersebut</a:t>
            </a:r>
            <a:r>
              <a:rPr lang="en-US" sz="2000" dirty="0"/>
              <a:t> di </a:t>
            </a:r>
            <a:r>
              <a:rPr lang="en-US" sz="2000" dirty="0" err="1"/>
              <a:t>terima</a:t>
            </a: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10668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q2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8800" y="19050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q0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93266" y="2619345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q3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5267" y="33528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q3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3266" y="41910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q4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25271"/>
              </p:ext>
            </p:extLst>
          </p:nvPr>
        </p:nvGraphicFramePr>
        <p:xfrm>
          <a:off x="2895600" y="857105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44675"/>
              </p:ext>
            </p:extLst>
          </p:nvPr>
        </p:nvGraphicFramePr>
        <p:xfrm>
          <a:off x="2895600" y="1702752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59480"/>
              </p:ext>
            </p:extLst>
          </p:nvPr>
        </p:nvGraphicFramePr>
        <p:xfrm>
          <a:off x="2895600" y="2332819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82008"/>
              </p:ext>
            </p:extLst>
          </p:nvPr>
        </p:nvGraphicFramePr>
        <p:xfrm>
          <a:off x="2895600" y="3074873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95514"/>
              </p:ext>
            </p:extLst>
          </p:nvPr>
        </p:nvGraphicFramePr>
        <p:xfrm>
          <a:off x="2895600" y="3814214"/>
          <a:ext cx="5869305" cy="35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sngStrike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</a:t>
            </a:r>
            <a:r>
              <a:rPr lang="en-US" sz="2000" dirty="0" err="1" smtClean="0"/>
              <a:t>erfungsi</a:t>
            </a:r>
            <a:r>
              <a:rPr lang="en-US" sz="2000" dirty="0" smtClean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formal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.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Dimana</a:t>
            </a:r>
            <a:r>
              <a:rPr lang="en-US" sz="2000" dirty="0"/>
              <a:t> :</a:t>
            </a:r>
          </a:p>
          <a:p>
            <a:r>
              <a:rPr lang="en-US" sz="2000" dirty="0"/>
              <a:t>|­­--  </a:t>
            </a:r>
            <a:r>
              <a:rPr lang="en-US" sz="2000" dirty="0" err="1"/>
              <a:t>adalah</a:t>
            </a:r>
            <a:r>
              <a:rPr lang="en-US" sz="2000" dirty="0"/>
              <a:t> 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keberikutnya</a:t>
            </a:r>
            <a:r>
              <a:rPr lang="en-US" sz="2000" dirty="0"/>
              <a:t>. </a:t>
            </a:r>
          </a:p>
          <a:p>
            <a:r>
              <a:rPr lang="en-US" sz="2000" dirty="0"/>
              <a:t>_ </a:t>
            </a:r>
            <a:r>
              <a:rPr lang="en-US" sz="2000" dirty="0" err="1"/>
              <a:t>adalah</a:t>
            </a:r>
            <a:r>
              <a:rPr lang="en-US" sz="2000" dirty="0"/>
              <a:t> symbol yang </a:t>
            </a:r>
            <a:r>
              <a:rPr lang="en-US" sz="2000" dirty="0" err="1"/>
              <a:t>ditunjuk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/>
              <a:t>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(1) </a:t>
            </a:r>
            <a:r>
              <a:rPr lang="en-US" sz="2000" dirty="0" err="1"/>
              <a:t>sampai</a:t>
            </a:r>
            <a:r>
              <a:rPr lang="en-US" sz="2000" dirty="0"/>
              <a:t> (14)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(q</a:t>
            </a:r>
            <a:r>
              <a:rPr lang="en-US" sz="2000" baseline="-25000" dirty="0"/>
              <a:t>0, ,</a:t>
            </a:r>
            <a:r>
              <a:rPr lang="en-US" sz="2000" u="sng" dirty="0"/>
              <a:t>0</a:t>
            </a:r>
            <a:r>
              <a:rPr lang="en-US" sz="2000" dirty="0"/>
              <a:t>011) |­­-- (q</a:t>
            </a:r>
            <a:r>
              <a:rPr lang="en-US" sz="2000" baseline="-25000" dirty="0"/>
              <a:t>1,</a:t>
            </a:r>
            <a:r>
              <a:rPr lang="en-US" sz="2000" dirty="0"/>
              <a:t>X</a:t>
            </a:r>
            <a:r>
              <a:rPr lang="en-US" sz="2000" u="sng" dirty="0"/>
              <a:t>0</a:t>
            </a:r>
            <a:r>
              <a:rPr lang="en-US" sz="2000" dirty="0"/>
              <a:t>11) |­­-- (q</a:t>
            </a:r>
            <a:r>
              <a:rPr lang="en-US" sz="2000" baseline="-25000" dirty="0"/>
              <a:t>1 ,</a:t>
            </a:r>
            <a:r>
              <a:rPr lang="en-US" sz="2000" dirty="0"/>
              <a:t> X0</a:t>
            </a:r>
            <a:r>
              <a:rPr lang="en-US" sz="2000" u="sng" dirty="0"/>
              <a:t>1</a:t>
            </a:r>
            <a:r>
              <a:rPr lang="en-US" sz="2000" dirty="0"/>
              <a:t>1) |­­-- (q</a:t>
            </a:r>
            <a:r>
              <a:rPr lang="en-US" sz="2000" baseline="-25000" dirty="0"/>
              <a:t>2 ,</a:t>
            </a:r>
            <a:r>
              <a:rPr lang="en-US" sz="2000" dirty="0"/>
              <a:t>X</a:t>
            </a:r>
            <a:r>
              <a:rPr lang="en-US" sz="2000" u="sng" dirty="0"/>
              <a:t>0</a:t>
            </a:r>
            <a:r>
              <a:rPr lang="en-US" sz="2000" dirty="0"/>
              <a:t>Y1) |­­-- (q</a:t>
            </a:r>
            <a:r>
              <a:rPr lang="en-US" sz="2000" baseline="-25000" dirty="0"/>
              <a:t>2 ,</a:t>
            </a:r>
            <a:r>
              <a:rPr lang="en-US" sz="2000" u="sng" dirty="0"/>
              <a:t>X</a:t>
            </a:r>
            <a:r>
              <a:rPr lang="en-US" sz="2000" dirty="0"/>
              <a:t>0Y1) |­­-- (q</a:t>
            </a:r>
            <a:r>
              <a:rPr lang="en-US" sz="2000" baseline="-25000" dirty="0"/>
              <a:t>0 ,</a:t>
            </a:r>
            <a:r>
              <a:rPr lang="en-US" sz="2000" dirty="0"/>
              <a:t>X</a:t>
            </a:r>
            <a:r>
              <a:rPr lang="en-US" sz="2000" u="sng" dirty="0"/>
              <a:t>0</a:t>
            </a:r>
            <a:r>
              <a:rPr lang="en-US" sz="2000" dirty="0"/>
              <a:t>Y1) |­­--(q</a:t>
            </a:r>
            <a:r>
              <a:rPr lang="en-US" sz="2000" baseline="-25000" dirty="0"/>
              <a:t>1,</a:t>
            </a:r>
            <a:r>
              <a:rPr lang="en-US" sz="2000" dirty="0"/>
              <a:t>XX</a:t>
            </a:r>
            <a:r>
              <a:rPr lang="en-US" sz="2000" u="sng" dirty="0"/>
              <a:t>Y</a:t>
            </a:r>
            <a:r>
              <a:rPr lang="en-US" sz="2000" dirty="0"/>
              <a:t>1) |­­--  (q</a:t>
            </a:r>
            <a:r>
              <a:rPr lang="en-US" sz="2000" baseline="-25000" dirty="0"/>
              <a:t>1 ,</a:t>
            </a:r>
            <a:r>
              <a:rPr lang="en-US" sz="2000" dirty="0"/>
              <a:t>XX</a:t>
            </a:r>
            <a:r>
              <a:rPr lang="en-US" sz="2000" u="sng" dirty="0"/>
              <a:t>Y</a:t>
            </a:r>
            <a:r>
              <a:rPr lang="en-US" sz="2000" dirty="0"/>
              <a:t>1) |­­-- (q</a:t>
            </a:r>
            <a:r>
              <a:rPr lang="en-US" sz="2000" baseline="-25000" dirty="0"/>
              <a:t>1 ,</a:t>
            </a:r>
            <a:r>
              <a:rPr lang="en-US" sz="2000" dirty="0"/>
              <a:t>XXY</a:t>
            </a:r>
            <a:r>
              <a:rPr lang="en-US" sz="2000" u="sng" dirty="0"/>
              <a:t>1</a:t>
            </a:r>
            <a:r>
              <a:rPr lang="en-US" sz="2000" dirty="0"/>
              <a:t>) |­­-- (q</a:t>
            </a:r>
            <a:r>
              <a:rPr lang="en-US" sz="2000" baseline="-25000" dirty="0"/>
              <a:t>2 ,</a:t>
            </a:r>
            <a:r>
              <a:rPr lang="en-US" sz="2000" dirty="0"/>
              <a:t>XX</a:t>
            </a:r>
            <a:r>
              <a:rPr lang="en-US" sz="2000" u="sng" dirty="0"/>
              <a:t>Y</a:t>
            </a:r>
            <a:r>
              <a:rPr lang="en-US" sz="2000" dirty="0"/>
              <a:t>Y) |­­--(q</a:t>
            </a:r>
            <a:r>
              <a:rPr lang="en-US" sz="2000" baseline="-25000" dirty="0"/>
              <a:t>2 ,</a:t>
            </a:r>
            <a:r>
              <a:rPr lang="en-US" sz="2000" dirty="0"/>
              <a:t>X</a:t>
            </a:r>
            <a:r>
              <a:rPr lang="en-US" sz="2000" u="sng" dirty="0"/>
              <a:t>X</a:t>
            </a:r>
            <a:r>
              <a:rPr lang="en-US" sz="2000" dirty="0"/>
              <a:t>YY) |­­-- (q</a:t>
            </a:r>
            <a:r>
              <a:rPr lang="en-US" sz="2000" baseline="-25000" dirty="0"/>
              <a:t>0,</a:t>
            </a:r>
            <a:r>
              <a:rPr lang="en-US" sz="2000" dirty="0"/>
              <a:t>XX</a:t>
            </a:r>
            <a:r>
              <a:rPr lang="en-US" sz="2000" u="sng" dirty="0"/>
              <a:t>Y</a:t>
            </a:r>
            <a:r>
              <a:rPr lang="en-US" sz="2000" dirty="0"/>
              <a:t>Y) |­­--(q</a:t>
            </a:r>
            <a:r>
              <a:rPr lang="en-US" sz="2000" baseline="-25000" dirty="0"/>
              <a:t>3 ,</a:t>
            </a:r>
            <a:r>
              <a:rPr lang="en-US" sz="2000" dirty="0"/>
              <a:t>XXY</a:t>
            </a:r>
            <a:r>
              <a:rPr lang="en-US" sz="2000" u="sng" dirty="0"/>
              <a:t>Y</a:t>
            </a:r>
            <a:r>
              <a:rPr lang="en-US" sz="2000" dirty="0"/>
              <a:t>) |­­--(q</a:t>
            </a:r>
            <a:r>
              <a:rPr lang="en-US" sz="2000" baseline="-25000" dirty="0"/>
              <a:t>3 ,</a:t>
            </a:r>
            <a:r>
              <a:rPr lang="en-US" sz="2000" dirty="0" err="1"/>
              <a:t>XXYY</a:t>
            </a:r>
            <a:r>
              <a:rPr lang="en-US" sz="2000" u="sng" strike="sngStrike" dirty="0" err="1"/>
              <a:t>b</a:t>
            </a:r>
            <a:r>
              <a:rPr lang="en-US" sz="2000" dirty="0"/>
              <a:t>) |­­--(q4</a:t>
            </a:r>
            <a:r>
              <a:rPr lang="en-US" sz="2000" baseline="-25000" dirty="0"/>
              <a:t> ,</a:t>
            </a:r>
            <a:r>
              <a:rPr lang="en-US" sz="2000" dirty="0" err="1"/>
              <a:t>XXY</a:t>
            </a:r>
            <a:r>
              <a:rPr lang="en-US" sz="2000" u="sng" dirty="0" err="1"/>
              <a:t>Y</a:t>
            </a:r>
            <a:r>
              <a:rPr lang="en-US" sz="2000" strike="sngStrike" dirty="0" err="1"/>
              <a:t>b</a:t>
            </a:r>
            <a:r>
              <a:rPr lang="en-US" sz="2000" dirty="0"/>
              <a:t>)</a:t>
            </a:r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Loop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terhingga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yang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i="1" dirty="0"/>
              <a:t>state final </a:t>
            </a:r>
            <a:r>
              <a:rPr lang="en-US" sz="2000" dirty="0" err="1"/>
              <a:t>sehingga</a:t>
            </a:r>
            <a:r>
              <a:rPr lang="en-US" sz="2000" dirty="0"/>
              <a:t> input </a:t>
            </a:r>
            <a:r>
              <a:rPr lang="en-US" sz="2000" dirty="0" err="1"/>
              <a:t>selalu</a:t>
            </a:r>
            <a:r>
              <a:rPr lang="en-US" sz="2000" dirty="0"/>
              <a:t> di </a:t>
            </a:r>
            <a:r>
              <a:rPr lang="en-US" sz="2000" dirty="0" err="1"/>
              <a:t>tolak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Q  = { 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3</a:t>
            </a:r>
            <a:r>
              <a:rPr lang="en-US" sz="2000" dirty="0"/>
              <a:t>} </a:t>
            </a:r>
          </a:p>
          <a:p>
            <a:r>
              <a:rPr lang="id-ID" sz="2000" dirty="0"/>
              <a:t>∑</a:t>
            </a:r>
            <a:r>
              <a:rPr lang="en-US" sz="2000" dirty="0"/>
              <a:t>  = {</a:t>
            </a:r>
            <a:r>
              <a:rPr lang="en-US" sz="2000" dirty="0" err="1"/>
              <a:t>a,b</a:t>
            </a:r>
            <a:r>
              <a:rPr lang="en-US" sz="2000" dirty="0"/>
              <a:t>}</a:t>
            </a:r>
          </a:p>
          <a:p>
            <a:r>
              <a:rPr lang="en-US" sz="2000" dirty="0"/>
              <a:t>Γ  = {</a:t>
            </a:r>
            <a:r>
              <a:rPr lang="en-US" sz="2000" dirty="0" err="1"/>
              <a:t>a,b</a:t>
            </a:r>
            <a:r>
              <a:rPr lang="en-US" sz="2000" dirty="0"/>
              <a:t>,</a:t>
            </a:r>
            <a:r>
              <a:rPr lang="en-US" sz="2000" strike="sngStrike" dirty="0"/>
              <a:t> b</a:t>
            </a:r>
            <a:r>
              <a:rPr lang="en-US" sz="2000" dirty="0"/>
              <a:t> }</a:t>
            </a:r>
          </a:p>
          <a:p>
            <a:r>
              <a:rPr lang="en-US" sz="2000" dirty="0"/>
              <a:t>S  = { q</a:t>
            </a:r>
            <a:r>
              <a:rPr lang="en-US" sz="2000" baseline="-25000" dirty="0"/>
              <a:t>1</a:t>
            </a:r>
            <a:r>
              <a:rPr lang="en-US" sz="2000" dirty="0"/>
              <a:t>}</a:t>
            </a:r>
          </a:p>
          <a:p>
            <a:r>
              <a:rPr lang="en-US" sz="2000" dirty="0"/>
              <a:t>F  = { q</a:t>
            </a:r>
            <a:r>
              <a:rPr lang="en-US" sz="2000" baseline="-25000" dirty="0"/>
              <a:t>3</a:t>
            </a:r>
            <a:r>
              <a:rPr lang="en-US" sz="2000" dirty="0"/>
              <a:t>}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Kita </a:t>
            </a:r>
            <a:r>
              <a:rPr lang="en-US" sz="2000" dirty="0" err="1"/>
              <a:t>berikan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tesebut</a:t>
            </a:r>
            <a:r>
              <a:rPr lang="en-US" sz="2000" dirty="0"/>
              <a:t> </a:t>
            </a:r>
            <a:r>
              <a:rPr lang="en-US" sz="2000" i="1" dirty="0"/>
              <a:t>input </a:t>
            </a:r>
            <a:r>
              <a:rPr lang="en-US" sz="2000" dirty="0"/>
              <a:t> : ‘</a:t>
            </a:r>
            <a:r>
              <a:rPr lang="en-US" sz="2000" dirty="0" err="1"/>
              <a:t>ab</a:t>
            </a:r>
            <a:r>
              <a:rPr lang="en-US" sz="2000" dirty="0" smtClean="0"/>
              <a:t>’</a:t>
            </a:r>
            <a:endParaRPr lang="en-US" sz="2000" dirty="0"/>
          </a:p>
          <a:p>
            <a:r>
              <a:rPr lang="en-US" sz="2000" dirty="0"/>
              <a:t>(q</a:t>
            </a:r>
            <a:r>
              <a:rPr lang="en-US" sz="2000" baseline="-25000" dirty="0"/>
              <a:t>1, ,</a:t>
            </a:r>
            <a:r>
              <a:rPr lang="en-US" sz="2000" u="sng" dirty="0" err="1"/>
              <a:t>a</a:t>
            </a:r>
            <a:r>
              <a:rPr lang="en-US" sz="2000" dirty="0" err="1"/>
              <a:t>b</a:t>
            </a:r>
            <a:r>
              <a:rPr lang="en-US" sz="2000" dirty="0"/>
              <a:t>) |­­-- (q</a:t>
            </a:r>
            <a:r>
              <a:rPr lang="en-US" sz="2000" baseline="-25000" dirty="0"/>
              <a:t>2, ,</a:t>
            </a:r>
            <a:r>
              <a:rPr lang="en-US" sz="2000" dirty="0" err="1"/>
              <a:t>a</a:t>
            </a:r>
            <a:r>
              <a:rPr lang="en-US" sz="2000" u="sng" dirty="0" err="1"/>
              <a:t>b</a:t>
            </a:r>
            <a:r>
              <a:rPr lang="en-US" sz="2000" dirty="0"/>
              <a:t>) |­­-- (q</a:t>
            </a:r>
            <a:r>
              <a:rPr lang="en-US" sz="2000" baseline="-25000" dirty="0"/>
              <a:t>1 ,</a:t>
            </a:r>
            <a:r>
              <a:rPr lang="en-US" sz="2000" dirty="0"/>
              <a:t> </a:t>
            </a:r>
            <a:r>
              <a:rPr lang="en-US" sz="2000" baseline="-25000" dirty="0"/>
              <a:t>,</a:t>
            </a:r>
            <a:r>
              <a:rPr lang="en-US" sz="2000" u="sng" dirty="0" err="1"/>
              <a:t>a</a:t>
            </a:r>
            <a:r>
              <a:rPr lang="en-US" sz="2000" dirty="0" err="1"/>
              <a:t>b</a:t>
            </a:r>
            <a:r>
              <a:rPr lang="en-US" sz="2000" dirty="0"/>
              <a:t>) |­­-- (q</a:t>
            </a:r>
            <a:r>
              <a:rPr lang="en-US" sz="2000" baseline="-25000" dirty="0"/>
              <a:t>2, ,</a:t>
            </a:r>
            <a:r>
              <a:rPr lang="en-US" sz="2000" dirty="0" err="1"/>
              <a:t>a</a:t>
            </a:r>
            <a:r>
              <a:rPr lang="en-US" sz="2000" u="sng" dirty="0" err="1"/>
              <a:t>b</a:t>
            </a:r>
            <a:r>
              <a:rPr lang="en-US" sz="2000" dirty="0"/>
              <a:t>) |­­-- (q</a:t>
            </a:r>
            <a:r>
              <a:rPr lang="en-US" sz="2000" baseline="-25000" dirty="0"/>
              <a:t>1 ,</a:t>
            </a:r>
            <a:r>
              <a:rPr lang="en-US" sz="2000" dirty="0"/>
              <a:t> </a:t>
            </a:r>
            <a:r>
              <a:rPr lang="en-US" sz="2000" baseline="-25000" dirty="0"/>
              <a:t>,</a:t>
            </a:r>
            <a:r>
              <a:rPr lang="en-US" sz="2000" u="sng" dirty="0" err="1"/>
              <a:t>a</a:t>
            </a:r>
            <a:r>
              <a:rPr lang="en-US" sz="2000" dirty="0" err="1"/>
              <a:t>b</a:t>
            </a:r>
            <a:r>
              <a:rPr lang="en-US" sz="2000" dirty="0"/>
              <a:t>) |­­-- ……</a:t>
            </a:r>
          </a:p>
          <a:p>
            <a:endParaRPr lang="en-US" sz="2000" dirty="0"/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52379"/>
              </p:ext>
            </p:extLst>
          </p:nvPr>
        </p:nvGraphicFramePr>
        <p:xfrm>
          <a:off x="2895600" y="3657600"/>
          <a:ext cx="5053474" cy="1600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</a:rPr>
                        <a:t>δ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sngStrike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 q</a:t>
                      </a:r>
                      <a:r>
                        <a:rPr lang="en-US" sz="2000" baseline="-25000">
                          <a:effectLst/>
                        </a:rPr>
                        <a:t>2,</a:t>
                      </a:r>
                      <a:r>
                        <a:rPr lang="en-US" sz="2000">
                          <a:effectLst/>
                        </a:rPr>
                        <a:t> a, R)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 q</a:t>
                      </a:r>
                      <a:r>
                        <a:rPr lang="en-US" sz="2000" baseline="-25000">
                          <a:effectLst/>
                        </a:rPr>
                        <a:t>2,</a:t>
                      </a:r>
                      <a:r>
                        <a:rPr lang="en-US" sz="2000">
                          <a:effectLst/>
                        </a:rPr>
                        <a:t>b, R)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 q</a:t>
                      </a:r>
                      <a:r>
                        <a:rPr lang="en-US" sz="2000" baseline="-25000">
                          <a:effectLst/>
                        </a:rPr>
                        <a:t>3,</a:t>
                      </a:r>
                      <a:r>
                        <a:rPr lang="en-US" sz="2000" strike="sngStrike">
                          <a:effectLst/>
                        </a:rPr>
                        <a:t>b</a:t>
                      </a:r>
                      <a:r>
                        <a:rPr lang="en-US" sz="2000">
                          <a:effectLst/>
                        </a:rPr>
                        <a:t>, R)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 q</a:t>
                      </a:r>
                      <a:r>
                        <a:rPr lang="en-US" sz="2000" baseline="-25000">
                          <a:effectLst/>
                        </a:rPr>
                        <a:t>1,</a:t>
                      </a:r>
                      <a:r>
                        <a:rPr lang="en-US" sz="2000">
                          <a:effectLst/>
                        </a:rPr>
                        <a:t>a, L)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 q</a:t>
                      </a:r>
                      <a:r>
                        <a:rPr lang="en-US" sz="2000" baseline="-25000">
                          <a:effectLst/>
                        </a:rPr>
                        <a:t>1,</a:t>
                      </a:r>
                      <a:r>
                        <a:rPr lang="en-US" sz="2000">
                          <a:effectLst/>
                        </a:rPr>
                        <a:t>b, L)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 q</a:t>
                      </a:r>
                      <a:r>
                        <a:rPr lang="en-US" sz="2000" baseline="-25000">
                          <a:effectLst/>
                        </a:rPr>
                        <a:t>3,</a:t>
                      </a:r>
                      <a:r>
                        <a:rPr lang="en-US" sz="2000" strike="sngStrike">
                          <a:effectLst/>
                        </a:rPr>
                        <a:t>b</a:t>
                      </a:r>
                      <a:r>
                        <a:rPr lang="en-US" sz="2000">
                          <a:effectLst/>
                        </a:rPr>
                        <a:t>, L)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Syarat</a:t>
            </a:r>
            <a:r>
              <a:rPr lang="en-US" sz="2000" dirty="0"/>
              <a:t> : 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pita yang </a:t>
            </a:r>
            <a:r>
              <a:rPr lang="en-US" sz="2000" dirty="0" err="1"/>
              <a:t>sama</a:t>
            </a:r>
            <a:r>
              <a:rPr lang="en-US" sz="2000" dirty="0"/>
              <a:t> (</a:t>
            </a:r>
            <a:r>
              <a:rPr lang="id-ID" sz="2000" dirty="0"/>
              <a:t>∑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Γ </a:t>
            </a:r>
            <a:r>
              <a:rPr lang="en-US" sz="2000" dirty="0" err="1" smtClean="0"/>
              <a:t>sama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M</a:t>
            </a:r>
            <a:r>
              <a:rPr lang="en-US" sz="2000" baseline="-25000" dirty="0"/>
              <a:t>1 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M</a:t>
            </a:r>
            <a:r>
              <a:rPr lang="en-US" sz="2000" baseline="-25000" dirty="0"/>
              <a:t>2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M</a:t>
            </a:r>
            <a:r>
              <a:rPr lang="en-US" sz="2000" baseline="-25000" dirty="0"/>
              <a:t>1 </a:t>
            </a:r>
            <a:r>
              <a:rPr lang="en-US" sz="2000" dirty="0"/>
              <a:t>= (Q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id-ID" sz="2000" dirty="0"/>
              <a:t>∑</a:t>
            </a:r>
            <a:r>
              <a:rPr lang="en-US" sz="2000" dirty="0"/>
              <a:t>,  Γ, </a:t>
            </a:r>
            <a:r>
              <a:rPr lang="el-GR" sz="2000" dirty="0"/>
              <a:t>δ</a:t>
            </a:r>
            <a:r>
              <a:rPr lang="en-US" sz="2000" baseline="-25000" dirty="0"/>
              <a:t>1</a:t>
            </a:r>
            <a:r>
              <a:rPr lang="en-US" sz="2000" dirty="0"/>
              <a:t>, S</a:t>
            </a:r>
            <a:r>
              <a:rPr lang="en-US" sz="2000" baseline="-25000" dirty="0"/>
              <a:t>1</a:t>
            </a:r>
            <a:r>
              <a:rPr lang="en-US" sz="2000" dirty="0"/>
              <a:t>, F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strike="sngStrike" dirty="0"/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M</a:t>
            </a:r>
            <a:r>
              <a:rPr lang="en-US" sz="2000" baseline="-25000" dirty="0"/>
              <a:t>2 </a:t>
            </a:r>
            <a:r>
              <a:rPr lang="en-US" sz="2000" dirty="0"/>
              <a:t>= (Q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id-ID" sz="2000" dirty="0"/>
              <a:t>∑</a:t>
            </a:r>
            <a:r>
              <a:rPr lang="en-US" sz="2000" dirty="0"/>
              <a:t>,  Γ, </a:t>
            </a:r>
            <a:r>
              <a:rPr lang="el-GR" sz="2000" dirty="0"/>
              <a:t>δ</a:t>
            </a:r>
            <a:r>
              <a:rPr lang="en-US" sz="2000" baseline="-25000" dirty="0"/>
              <a:t>2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, F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strike="sngStrike" dirty="0"/>
              <a:t>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Kita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M</a:t>
            </a:r>
            <a:r>
              <a:rPr lang="en-US" sz="2000" baseline="-25000" dirty="0"/>
              <a:t>3 </a:t>
            </a:r>
            <a:r>
              <a:rPr lang="en-US" sz="2000" dirty="0"/>
              <a:t>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</a:t>
            </a:r>
            <a:r>
              <a:rPr lang="en-US" sz="2000" baseline="-25000" dirty="0"/>
              <a:t>1 </a:t>
            </a:r>
            <a:r>
              <a:rPr lang="en-US" sz="2000" dirty="0" err="1"/>
              <a:t>dan</a:t>
            </a:r>
            <a:r>
              <a:rPr lang="en-US" sz="2000" dirty="0"/>
              <a:t> M</a:t>
            </a:r>
            <a:r>
              <a:rPr lang="en-US" sz="2000" baseline="-25000" dirty="0"/>
              <a:t>2 , </a:t>
            </a:r>
            <a:r>
              <a:rPr lang="en-US" sz="2000" dirty="0" err="1"/>
              <a:t>atau</a:t>
            </a:r>
            <a:r>
              <a:rPr lang="en-US" sz="2000" dirty="0"/>
              <a:t> M</a:t>
            </a:r>
            <a:r>
              <a:rPr lang="en-US" sz="2000" baseline="-25000" dirty="0"/>
              <a:t>3 </a:t>
            </a:r>
            <a:r>
              <a:rPr lang="en-US" sz="2000" dirty="0"/>
              <a:t>= M</a:t>
            </a:r>
            <a:r>
              <a:rPr lang="en-US" sz="2000" baseline="-25000" dirty="0"/>
              <a:t>1 </a:t>
            </a:r>
            <a:r>
              <a:rPr lang="en-US" sz="2000" dirty="0"/>
              <a:t>M</a:t>
            </a:r>
            <a:r>
              <a:rPr lang="en-US" sz="2000" baseline="-25000" dirty="0"/>
              <a:t>2,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: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M</a:t>
            </a:r>
            <a:r>
              <a:rPr lang="en-US" sz="2000" baseline="-25000" dirty="0"/>
              <a:t>3 </a:t>
            </a:r>
            <a:r>
              <a:rPr lang="en-US" sz="2000" dirty="0"/>
              <a:t>= (Q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id-ID" sz="2000" dirty="0"/>
              <a:t>∑</a:t>
            </a:r>
            <a:r>
              <a:rPr lang="en-US" sz="2000" dirty="0"/>
              <a:t>,  Γ, </a:t>
            </a:r>
            <a:r>
              <a:rPr lang="el-GR" sz="2000" dirty="0"/>
              <a:t>δ</a:t>
            </a:r>
            <a:r>
              <a:rPr lang="en-US" sz="2000" baseline="-25000" dirty="0"/>
              <a:t>3</a:t>
            </a:r>
            <a:r>
              <a:rPr lang="en-US" sz="2000" dirty="0"/>
              <a:t>, S</a:t>
            </a:r>
            <a:r>
              <a:rPr lang="en-US" sz="2000" baseline="-25000" dirty="0"/>
              <a:t>3</a:t>
            </a:r>
            <a:r>
              <a:rPr lang="en-US" sz="2000" dirty="0"/>
              <a:t>, F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strike="sngStrike" dirty="0"/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Dimana</a:t>
            </a:r>
            <a:r>
              <a:rPr lang="en-US" sz="2000" dirty="0"/>
              <a:t> :  Q</a:t>
            </a:r>
            <a:r>
              <a:rPr lang="en-US" sz="2000" baseline="-25000" dirty="0"/>
              <a:t>3  </a:t>
            </a:r>
            <a:r>
              <a:rPr lang="en-US" sz="2000" dirty="0"/>
              <a:t>= Q</a:t>
            </a:r>
            <a:r>
              <a:rPr lang="en-US" sz="2000" baseline="-25000" dirty="0"/>
              <a:t>1  </a:t>
            </a:r>
            <a:r>
              <a:rPr lang="en-US" sz="2000" dirty="0">
                <a:sym typeface="Symbol"/>
              </a:rPr>
              <a:t></a:t>
            </a:r>
            <a:r>
              <a:rPr lang="en-US" sz="2000" dirty="0"/>
              <a:t> Q</a:t>
            </a:r>
            <a:r>
              <a:rPr lang="en-US" sz="2000" baseline="-25000" dirty="0"/>
              <a:t>1 </a:t>
            </a:r>
            <a:endParaRPr lang="en-US" sz="2000" dirty="0"/>
          </a:p>
          <a:p>
            <a:r>
              <a:rPr lang="en-US" sz="2000" dirty="0"/>
              <a:t>	      S</a:t>
            </a:r>
            <a:r>
              <a:rPr lang="en-US" sz="2000" baseline="-25000" dirty="0"/>
              <a:t>3  </a:t>
            </a:r>
            <a:r>
              <a:rPr lang="en-US" sz="2000" dirty="0"/>
              <a:t>= S</a:t>
            </a:r>
            <a:r>
              <a:rPr lang="en-US" sz="2000" baseline="-25000" dirty="0"/>
              <a:t>1</a:t>
            </a:r>
            <a:endParaRPr lang="en-US" sz="2000" dirty="0"/>
          </a:p>
          <a:p>
            <a:r>
              <a:rPr lang="en-US" sz="2000" baseline="-25000" dirty="0"/>
              <a:t>	 </a:t>
            </a:r>
            <a:r>
              <a:rPr lang="en-US" sz="2000" dirty="0"/>
              <a:t>     F</a:t>
            </a:r>
            <a:r>
              <a:rPr lang="en-US" sz="2000" baseline="-25000" dirty="0"/>
              <a:t>3  </a:t>
            </a:r>
            <a:r>
              <a:rPr lang="en-US" sz="2000" dirty="0"/>
              <a:t>= F</a:t>
            </a:r>
            <a:r>
              <a:rPr lang="en-US" sz="2000" baseline="-25000" dirty="0"/>
              <a:t>2</a:t>
            </a:r>
            <a:endParaRPr lang="en-US" sz="2000" dirty="0"/>
          </a:p>
          <a:p>
            <a:r>
              <a:rPr lang="en-US" sz="2000" baseline="-25000" dirty="0"/>
              <a:t> </a:t>
            </a:r>
            <a:endParaRPr lang="en-US" sz="2000" dirty="0"/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</a:t>
            </a:r>
            <a:r>
              <a:rPr lang="en-US" sz="2000" baseline="-25000" dirty="0"/>
              <a:t>3 </a:t>
            </a:r>
            <a:r>
              <a:rPr lang="en-US" sz="2000" dirty="0"/>
              <a:t>(</a:t>
            </a:r>
            <a:r>
              <a:rPr lang="el-GR" sz="2000" dirty="0"/>
              <a:t>δ</a:t>
            </a:r>
            <a:r>
              <a:rPr lang="en-US" sz="2000" baseline="-25000" dirty="0"/>
              <a:t>3</a:t>
            </a:r>
            <a:r>
              <a:rPr lang="en-US" sz="2000" dirty="0"/>
              <a:t>) di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pPr lvl="0"/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baseline="-25000" dirty="0"/>
              <a:t>2</a:t>
            </a:r>
            <a:endParaRPr lang="en-US" sz="2000" dirty="0"/>
          </a:p>
          <a:p>
            <a:pPr lvl="0"/>
            <a:r>
              <a:rPr lang="en-US" sz="2000" dirty="0" err="1"/>
              <a:t>Transisi-transisi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baseline="-25000" dirty="0"/>
              <a:t>1 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i="1" dirty="0"/>
              <a:t>state-state </a:t>
            </a:r>
            <a:r>
              <a:rPr lang="en-US" sz="2000" dirty="0"/>
              <a:t>F</a:t>
            </a:r>
            <a:r>
              <a:rPr lang="en-US" sz="2000" baseline="-25000" dirty="0"/>
              <a:t>1</a:t>
            </a:r>
            <a:endParaRPr lang="en-US" sz="2000" dirty="0"/>
          </a:p>
          <a:p>
            <a:pPr lvl="0"/>
            <a:r>
              <a:rPr lang="en-US" sz="2000" baseline="-25000" dirty="0"/>
              <a:t> </a:t>
            </a:r>
            <a:r>
              <a:rPr lang="en-US" sz="2000" dirty="0" err="1"/>
              <a:t>Transisi-transisi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baseline="-25000" dirty="0"/>
              <a:t>1  </a:t>
            </a:r>
            <a:r>
              <a:rPr lang="en-US" sz="2000" dirty="0"/>
              <a:t>yang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i="1" dirty="0"/>
              <a:t>state-state </a:t>
            </a:r>
            <a:r>
              <a:rPr lang="en-US" sz="2000" dirty="0"/>
              <a:t>F</a:t>
            </a:r>
            <a:r>
              <a:rPr lang="en-US" sz="2000" baseline="-25000" dirty="0"/>
              <a:t>1 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menuju</a:t>
            </a:r>
            <a:r>
              <a:rPr lang="en-US" sz="2000" dirty="0"/>
              <a:t> S</a:t>
            </a:r>
            <a:r>
              <a:rPr lang="en-US" sz="2000" baseline="-25000" dirty="0"/>
              <a:t>2</a:t>
            </a:r>
            <a:endParaRPr lang="en-US" sz="2000" dirty="0"/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Contoh</a:t>
            </a:r>
            <a:r>
              <a:rPr lang="en-US" sz="2000" dirty="0" smtClean="0"/>
              <a:t> ; </a:t>
            </a: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M</a:t>
            </a:r>
            <a:r>
              <a:rPr lang="en-US" sz="2000" baseline="-25000" dirty="0"/>
              <a:t>1 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Q</a:t>
            </a:r>
            <a:r>
              <a:rPr lang="en-US" sz="2000" baseline="-25000" dirty="0"/>
              <a:t>1</a:t>
            </a:r>
            <a:r>
              <a:rPr lang="en-US" sz="2000" dirty="0"/>
              <a:t>  = {q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3</a:t>
            </a:r>
            <a:r>
              <a:rPr lang="en-US" sz="2000" dirty="0"/>
              <a:t>,q</a:t>
            </a:r>
            <a:r>
              <a:rPr lang="en-US" sz="2000" baseline="-25000" dirty="0"/>
              <a:t>4</a:t>
            </a:r>
            <a:r>
              <a:rPr lang="en-US" sz="2000" dirty="0"/>
              <a:t> } </a:t>
            </a:r>
          </a:p>
          <a:p>
            <a:r>
              <a:rPr lang="id-ID" sz="2000" dirty="0"/>
              <a:t>∑</a:t>
            </a:r>
            <a:r>
              <a:rPr lang="en-US" sz="2000" dirty="0"/>
              <a:t>   = {a}</a:t>
            </a:r>
          </a:p>
          <a:p>
            <a:r>
              <a:rPr lang="en-US" sz="2000" dirty="0"/>
              <a:t>Γ   = {a,</a:t>
            </a:r>
            <a:r>
              <a:rPr lang="en-US" sz="2000" strike="sngStrike" dirty="0"/>
              <a:t> b</a:t>
            </a:r>
            <a:r>
              <a:rPr lang="en-US" sz="2000" dirty="0"/>
              <a:t> }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 = { q</a:t>
            </a:r>
            <a:r>
              <a:rPr lang="en-US" sz="2000" baseline="-25000" dirty="0"/>
              <a:t>1</a:t>
            </a:r>
            <a:r>
              <a:rPr lang="en-US" sz="2000" dirty="0"/>
              <a:t>}</a:t>
            </a:r>
          </a:p>
          <a:p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  = { q</a:t>
            </a:r>
            <a:r>
              <a:rPr lang="en-US" sz="2000" baseline="-25000" dirty="0"/>
              <a:t>4</a:t>
            </a:r>
            <a:r>
              <a:rPr lang="en-US" sz="2000" dirty="0"/>
              <a:t>}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transisinya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a)=( q</a:t>
            </a:r>
            <a:r>
              <a:rPr lang="en-US" sz="2000" baseline="-25000" dirty="0"/>
              <a:t>2,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strike="sngStrike" dirty="0"/>
              <a:t>b</a:t>
            </a:r>
            <a:r>
              <a:rPr lang="en-US" sz="2000" dirty="0"/>
              <a:t>)=( q</a:t>
            </a:r>
            <a:r>
              <a:rPr lang="en-US" sz="2000" baseline="-25000" dirty="0"/>
              <a:t>2</a:t>
            </a:r>
            <a:r>
              <a:rPr lang="en-US" sz="2000" strike="sngStrike" baseline="-25000" dirty="0"/>
              <a:t>,</a:t>
            </a:r>
            <a:r>
              <a:rPr lang="en-US" sz="2000" strike="sngStrike" dirty="0"/>
              <a:t>b</a:t>
            </a:r>
            <a:r>
              <a:rPr lang="en-US" sz="2000" dirty="0"/>
              <a:t>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2,</a:t>
            </a:r>
            <a:r>
              <a:rPr lang="en-US" sz="2000" dirty="0"/>
              <a:t>a)=( q</a:t>
            </a:r>
            <a:r>
              <a:rPr lang="en-US" sz="2000" baseline="-25000" dirty="0"/>
              <a:t>3,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2,</a:t>
            </a:r>
            <a:r>
              <a:rPr lang="en-US" sz="2000" strike="sngStrike" dirty="0"/>
              <a:t>b</a:t>
            </a:r>
            <a:r>
              <a:rPr lang="en-US" sz="2000" dirty="0"/>
              <a:t>)=( q</a:t>
            </a:r>
            <a:r>
              <a:rPr lang="en-US" sz="2000" baseline="-25000" dirty="0"/>
              <a:t>3</a:t>
            </a:r>
            <a:r>
              <a:rPr lang="en-US" sz="2000" strike="sngStrike" baseline="-25000" dirty="0"/>
              <a:t>,</a:t>
            </a:r>
            <a:r>
              <a:rPr lang="en-US" sz="2000" strike="sngStrike" dirty="0"/>
              <a:t>b</a:t>
            </a:r>
            <a:r>
              <a:rPr lang="en-US" sz="2000" dirty="0"/>
              <a:t>, L)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3,</a:t>
            </a:r>
            <a:r>
              <a:rPr lang="en-US" sz="2000" dirty="0"/>
              <a:t>a)=( q</a:t>
            </a:r>
            <a:r>
              <a:rPr lang="en-US" sz="2000" baseline="-25000" dirty="0"/>
              <a:t>4,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3,</a:t>
            </a:r>
            <a:r>
              <a:rPr lang="en-US" sz="2000" strike="sngStrike" dirty="0"/>
              <a:t>b</a:t>
            </a:r>
            <a:r>
              <a:rPr lang="en-US" sz="2000" dirty="0"/>
              <a:t>)=( q</a:t>
            </a:r>
            <a:r>
              <a:rPr lang="en-US" sz="2000" baseline="-25000" dirty="0"/>
              <a:t>4</a:t>
            </a:r>
            <a:r>
              <a:rPr lang="en-US" sz="2000" strike="sngStrike" baseline="-25000" dirty="0"/>
              <a:t>,</a:t>
            </a:r>
            <a:r>
              <a:rPr lang="en-US" sz="2000" strike="sngStrike" dirty="0"/>
              <a:t>b</a:t>
            </a:r>
            <a:r>
              <a:rPr lang="en-US" sz="2000" dirty="0"/>
              <a:t>, R)</a:t>
            </a:r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Mesin</a:t>
            </a:r>
            <a:r>
              <a:rPr lang="en-US" sz="2000" dirty="0"/>
              <a:t> M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  = {p</a:t>
            </a:r>
            <a:r>
              <a:rPr lang="en-US" sz="2000" baseline="-25000" dirty="0"/>
              <a:t>1</a:t>
            </a:r>
            <a:r>
              <a:rPr lang="en-US" sz="2000" dirty="0"/>
              <a:t>, p</a:t>
            </a:r>
            <a:r>
              <a:rPr lang="en-US" sz="2000" baseline="-25000" dirty="0"/>
              <a:t>2</a:t>
            </a:r>
            <a:r>
              <a:rPr lang="en-US" sz="2000" dirty="0"/>
              <a:t> } </a:t>
            </a:r>
          </a:p>
          <a:p>
            <a:r>
              <a:rPr lang="id-ID" sz="2000" dirty="0"/>
              <a:t>∑</a:t>
            </a:r>
            <a:r>
              <a:rPr lang="en-US" sz="2000" dirty="0"/>
              <a:t>   = {a}</a:t>
            </a:r>
          </a:p>
          <a:p>
            <a:r>
              <a:rPr lang="en-US" sz="2000" dirty="0"/>
              <a:t>Γ   = {a,</a:t>
            </a:r>
            <a:r>
              <a:rPr lang="en-US" sz="2000" strike="sngStrike" dirty="0"/>
              <a:t> b</a:t>
            </a:r>
            <a:r>
              <a:rPr lang="en-US" sz="2000" dirty="0"/>
              <a:t> }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  = { p</a:t>
            </a:r>
            <a:r>
              <a:rPr lang="en-US" sz="2000" baseline="-25000" dirty="0"/>
              <a:t>1</a:t>
            </a:r>
            <a:r>
              <a:rPr lang="en-US" sz="2000" dirty="0"/>
              <a:t>}</a:t>
            </a:r>
          </a:p>
          <a:p>
            <a:r>
              <a:rPr lang="en-US" sz="2000" dirty="0"/>
              <a:t>F</a:t>
            </a:r>
            <a:r>
              <a:rPr lang="en-US" sz="2000" baseline="-25000" dirty="0"/>
              <a:t>2</a:t>
            </a:r>
            <a:r>
              <a:rPr lang="en-US" sz="2000" dirty="0"/>
              <a:t>  = { p</a:t>
            </a:r>
            <a:r>
              <a:rPr lang="en-US" sz="2000" baseline="-25000" dirty="0"/>
              <a:t>2</a:t>
            </a:r>
            <a:r>
              <a:rPr lang="en-US" sz="2000" dirty="0"/>
              <a:t>}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transisinya</a:t>
            </a:r>
            <a:r>
              <a:rPr lang="en-US" sz="2000" dirty="0"/>
              <a:t> :</a:t>
            </a:r>
          </a:p>
          <a:p>
            <a:r>
              <a:rPr lang="en-US" sz="2000" dirty="0"/>
              <a:t> </a:t>
            </a:r>
          </a:p>
          <a:p>
            <a:r>
              <a:rPr lang="el-GR" sz="2000" dirty="0"/>
              <a:t>δ</a:t>
            </a:r>
            <a:r>
              <a:rPr lang="en-US" sz="2000" dirty="0"/>
              <a:t>(p</a:t>
            </a:r>
            <a:r>
              <a:rPr lang="en-US" sz="2000" baseline="-25000" dirty="0"/>
              <a:t>1,</a:t>
            </a:r>
            <a:r>
              <a:rPr lang="en-US" sz="2000" dirty="0"/>
              <a:t>a)=( p</a:t>
            </a:r>
            <a:r>
              <a:rPr lang="en-US" sz="2000" baseline="-25000" dirty="0"/>
              <a:t>2,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(p</a:t>
            </a:r>
            <a:r>
              <a:rPr lang="en-US" sz="2000" baseline="-25000" dirty="0"/>
              <a:t>1,</a:t>
            </a:r>
            <a:r>
              <a:rPr lang="en-US" sz="2000" strike="sngStrike" dirty="0"/>
              <a:t>b</a:t>
            </a:r>
            <a:r>
              <a:rPr lang="en-US" sz="2000" dirty="0"/>
              <a:t>)=( p</a:t>
            </a:r>
            <a:r>
              <a:rPr lang="en-US" sz="2000" baseline="-25000" dirty="0"/>
              <a:t>2</a:t>
            </a:r>
            <a:r>
              <a:rPr lang="en-US" sz="2000" strike="sngStrike" baseline="-25000" dirty="0"/>
              <a:t>,</a:t>
            </a:r>
            <a:r>
              <a:rPr lang="en-US" sz="2000" dirty="0"/>
              <a:t>a, R)</a:t>
            </a:r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mengkombinasikan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, M</a:t>
            </a:r>
            <a:r>
              <a:rPr lang="en-US" sz="2000" baseline="-25000" dirty="0"/>
              <a:t>3</a:t>
            </a:r>
            <a:r>
              <a:rPr lang="en-US" sz="2000" dirty="0"/>
              <a:t> = M</a:t>
            </a:r>
            <a:r>
              <a:rPr lang="en-US" sz="2000" baseline="-25000" dirty="0"/>
              <a:t>1 </a:t>
            </a:r>
            <a:r>
              <a:rPr lang="en-US" sz="2000" dirty="0"/>
              <a:t>M</a:t>
            </a:r>
            <a:r>
              <a:rPr lang="en-US" sz="2000" baseline="-25000" dirty="0"/>
              <a:t>2 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Q</a:t>
            </a:r>
            <a:r>
              <a:rPr lang="en-US" sz="2000" baseline="-25000" dirty="0"/>
              <a:t>3</a:t>
            </a:r>
            <a:r>
              <a:rPr lang="en-US" sz="2000" dirty="0"/>
              <a:t>  = { 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3</a:t>
            </a:r>
            <a:r>
              <a:rPr lang="en-US" sz="2000" dirty="0"/>
              <a:t>,q</a:t>
            </a:r>
            <a:r>
              <a:rPr lang="en-US" sz="2000" baseline="-25000" dirty="0"/>
              <a:t>4,</a:t>
            </a: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, p</a:t>
            </a:r>
            <a:r>
              <a:rPr lang="en-US" sz="2000" baseline="-25000" dirty="0"/>
              <a:t>2</a:t>
            </a:r>
            <a:r>
              <a:rPr lang="en-US" sz="2000" dirty="0"/>
              <a:t> } </a:t>
            </a:r>
          </a:p>
          <a:p>
            <a:r>
              <a:rPr lang="id-ID" sz="2000" dirty="0"/>
              <a:t>∑</a:t>
            </a:r>
            <a:r>
              <a:rPr lang="en-US" sz="2000" dirty="0"/>
              <a:t>  = {a}</a:t>
            </a:r>
          </a:p>
          <a:p>
            <a:r>
              <a:rPr lang="en-US" sz="2000" dirty="0"/>
              <a:t>Γ  = {a,</a:t>
            </a:r>
            <a:r>
              <a:rPr lang="en-US" sz="2000" strike="sngStrike" dirty="0"/>
              <a:t> b</a:t>
            </a:r>
            <a:r>
              <a:rPr lang="en-US" sz="2000" dirty="0"/>
              <a:t> }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  <a:r>
              <a:rPr lang="en-US" sz="2000" dirty="0"/>
              <a:t>  = { q</a:t>
            </a:r>
            <a:r>
              <a:rPr lang="en-US" sz="2000" baseline="-25000" dirty="0"/>
              <a:t>1</a:t>
            </a:r>
            <a:r>
              <a:rPr lang="en-US" sz="2000" dirty="0"/>
              <a:t>}</a:t>
            </a:r>
          </a:p>
          <a:p>
            <a:r>
              <a:rPr lang="en-US" sz="2000" dirty="0"/>
              <a:t>F</a:t>
            </a:r>
            <a:r>
              <a:rPr lang="en-US" sz="2000" baseline="-25000" dirty="0"/>
              <a:t>3</a:t>
            </a:r>
            <a:r>
              <a:rPr lang="en-US" sz="2000" dirty="0"/>
              <a:t>  = { p</a:t>
            </a:r>
            <a:r>
              <a:rPr lang="en-US" sz="2000" baseline="-25000" dirty="0"/>
              <a:t>2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</a:t>
            </a:r>
            <a:r>
              <a:rPr lang="en-US" sz="2000" baseline="-25000" dirty="0"/>
              <a:t>3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a)=( q</a:t>
            </a:r>
            <a:r>
              <a:rPr lang="en-US" sz="2000" baseline="-25000" dirty="0"/>
              <a:t>2,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strike="sngStrike" dirty="0"/>
              <a:t>b</a:t>
            </a:r>
            <a:r>
              <a:rPr lang="en-US" sz="2000" dirty="0"/>
              <a:t>)=( q</a:t>
            </a:r>
            <a:r>
              <a:rPr lang="en-US" sz="2000" baseline="-25000" dirty="0"/>
              <a:t>2</a:t>
            </a:r>
            <a:r>
              <a:rPr lang="en-US" sz="2000" strike="sngStrike" baseline="-25000" dirty="0"/>
              <a:t>,</a:t>
            </a:r>
            <a:r>
              <a:rPr lang="en-US" sz="2000" strike="sngStrike" dirty="0"/>
              <a:t>b</a:t>
            </a:r>
            <a:r>
              <a:rPr lang="en-US" sz="2000" dirty="0"/>
              <a:t>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2,</a:t>
            </a:r>
            <a:r>
              <a:rPr lang="en-US" sz="2000" dirty="0"/>
              <a:t>a)=( q</a:t>
            </a:r>
            <a:r>
              <a:rPr lang="en-US" sz="2000" baseline="-25000" dirty="0"/>
              <a:t>3,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2,</a:t>
            </a:r>
            <a:r>
              <a:rPr lang="en-US" sz="2000" strike="sngStrike" dirty="0"/>
              <a:t>b</a:t>
            </a:r>
            <a:r>
              <a:rPr lang="en-US" sz="2000" dirty="0"/>
              <a:t>)=( q</a:t>
            </a:r>
            <a:r>
              <a:rPr lang="en-US" sz="2000" baseline="-25000" dirty="0"/>
              <a:t>3</a:t>
            </a:r>
            <a:r>
              <a:rPr lang="en-US" sz="2000" strike="sngStrike" baseline="-25000" dirty="0"/>
              <a:t>,</a:t>
            </a:r>
            <a:r>
              <a:rPr lang="en-US" sz="2000" strike="sngStrike" dirty="0"/>
              <a:t>b</a:t>
            </a:r>
            <a:r>
              <a:rPr lang="en-US" sz="2000" dirty="0"/>
              <a:t>, L)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3,</a:t>
            </a:r>
            <a:r>
              <a:rPr lang="en-US" sz="2000" dirty="0"/>
              <a:t>a)=( p</a:t>
            </a:r>
            <a:r>
              <a:rPr lang="en-US" sz="2000" baseline="-25000" dirty="0"/>
              <a:t>1,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3,</a:t>
            </a:r>
            <a:r>
              <a:rPr lang="en-US" sz="2000" strike="sngStrike" dirty="0"/>
              <a:t>b</a:t>
            </a:r>
            <a:r>
              <a:rPr lang="en-US" sz="2000" dirty="0"/>
              <a:t>)=( p</a:t>
            </a:r>
            <a:r>
              <a:rPr lang="en-US" sz="2000" baseline="-25000" dirty="0"/>
              <a:t>1</a:t>
            </a:r>
            <a:r>
              <a:rPr lang="en-US" sz="2000" strike="sngStrike" baseline="-25000" dirty="0"/>
              <a:t>,</a:t>
            </a:r>
            <a:r>
              <a:rPr lang="en-US" sz="2000" strike="sngStrike" dirty="0"/>
              <a:t>b</a:t>
            </a:r>
            <a:r>
              <a:rPr lang="en-US" sz="2000" dirty="0"/>
              <a:t>, R)</a:t>
            </a:r>
          </a:p>
          <a:p>
            <a:r>
              <a:rPr lang="el-GR" sz="2000" dirty="0"/>
              <a:t>δ</a:t>
            </a:r>
            <a:r>
              <a:rPr lang="en-US" sz="2000" dirty="0"/>
              <a:t>(p</a:t>
            </a:r>
            <a:r>
              <a:rPr lang="en-US" sz="2000" baseline="-25000" dirty="0"/>
              <a:t>1,</a:t>
            </a:r>
            <a:r>
              <a:rPr lang="en-US" sz="2000" dirty="0"/>
              <a:t>a)=( p</a:t>
            </a:r>
            <a:r>
              <a:rPr lang="en-US" sz="2000" baseline="-25000" dirty="0"/>
              <a:t>2,</a:t>
            </a:r>
            <a:r>
              <a:rPr lang="en-US" sz="2000" dirty="0"/>
              <a:t>a, </a:t>
            </a:r>
            <a:r>
              <a:rPr lang="en-US" sz="2000" dirty="0" smtClean="0"/>
              <a:t>R)</a:t>
            </a:r>
          </a:p>
          <a:p>
            <a:r>
              <a:rPr lang="el-GR" sz="2000" dirty="0" smtClean="0"/>
              <a:t>δ</a:t>
            </a:r>
            <a:r>
              <a:rPr lang="en-US" sz="2000" dirty="0"/>
              <a:t>(p</a:t>
            </a:r>
            <a:r>
              <a:rPr lang="en-US" sz="2000" baseline="-25000" dirty="0"/>
              <a:t>1,</a:t>
            </a:r>
            <a:r>
              <a:rPr lang="en-US" sz="2000" strike="sngStrike" dirty="0"/>
              <a:t>b</a:t>
            </a:r>
            <a:r>
              <a:rPr lang="en-US" sz="2000" dirty="0"/>
              <a:t>)=( p</a:t>
            </a:r>
            <a:r>
              <a:rPr lang="en-US" sz="2000" baseline="-25000" dirty="0"/>
              <a:t>2</a:t>
            </a:r>
            <a:r>
              <a:rPr lang="en-US" sz="2000" strike="sngStrike" baseline="-25000" dirty="0"/>
              <a:t>,</a:t>
            </a:r>
            <a:r>
              <a:rPr lang="en-US" sz="2000" dirty="0"/>
              <a:t>a, R)</a:t>
            </a:r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04800" y="1517072"/>
            <a:ext cx="5334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0654" y="1475508"/>
            <a:ext cx="6082145" cy="50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304800" y="2209800"/>
            <a:ext cx="5334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0654" y="2209800"/>
            <a:ext cx="609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895600"/>
            <a:ext cx="609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7" name="Chevron 6"/>
          <p:cNvSpPr/>
          <p:nvPr/>
        </p:nvSpPr>
        <p:spPr>
          <a:xfrm>
            <a:off x="304800" y="2888673"/>
            <a:ext cx="5334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33400"/>
            <a:ext cx="7467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Impact" pitchFamily="34" charset="0"/>
              </a:rPr>
              <a:t>SUB-SUB PEMBAHASAN</a:t>
            </a:r>
            <a:endParaRPr lang="en-US" sz="32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3581400"/>
            <a:ext cx="609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2" name="Chevron 11"/>
          <p:cNvSpPr/>
          <p:nvPr/>
        </p:nvSpPr>
        <p:spPr>
          <a:xfrm>
            <a:off x="304800" y="3581400"/>
            <a:ext cx="5334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4267200"/>
            <a:ext cx="609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4" name="Chevron 13"/>
          <p:cNvSpPr/>
          <p:nvPr/>
        </p:nvSpPr>
        <p:spPr>
          <a:xfrm>
            <a:off x="304800" y="4274127"/>
            <a:ext cx="5334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66800" y="4953000"/>
            <a:ext cx="609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6" name="Chevron 15"/>
          <p:cNvSpPr/>
          <p:nvPr/>
        </p:nvSpPr>
        <p:spPr>
          <a:xfrm>
            <a:off x="304800" y="4953000"/>
            <a:ext cx="5334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934200" y="1752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53400" y="1752600"/>
            <a:ext cx="0" cy="413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54982" y="2438400"/>
            <a:ext cx="1350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05800" y="2438400"/>
            <a:ext cx="0" cy="358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34200" y="3131127"/>
            <a:ext cx="1503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8200" y="3131127"/>
            <a:ext cx="0" cy="304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07382" y="3810000"/>
            <a:ext cx="1503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610600" y="3822123"/>
            <a:ext cx="0" cy="250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07382" y="4523509"/>
            <a:ext cx="165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63000" y="4523509"/>
            <a:ext cx="0" cy="195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31182" y="5209309"/>
            <a:ext cx="1884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15400" y="5209309"/>
            <a:ext cx="0" cy="142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8200" y="1745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38200" y="2438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8200" y="3124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52054" y="381519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8200" y="4495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38200" y="5181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2"/>
            <a:ext cx="6386946" cy="6386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Beberapa</a:t>
            </a:r>
            <a:r>
              <a:rPr lang="en-US" sz="2000" dirty="0"/>
              <a:t> argument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dalil</a:t>
            </a:r>
            <a:r>
              <a:rPr lang="en-US" sz="2000" dirty="0"/>
              <a:t> Turing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defenisi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mekanis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  <a:p>
            <a:r>
              <a:rPr lang="en-US" sz="2000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Semua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computer digital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mengajukan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dipecahkan</a:t>
            </a:r>
            <a:r>
              <a:rPr lang="en-US" sz="2000" dirty="0"/>
              <a:t> </a:t>
            </a:r>
            <a:r>
              <a:rPr lang="en-US" sz="2000" dirty="0" err="1"/>
              <a:t>segan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, yang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Turinf</a:t>
            </a:r>
            <a:r>
              <a:rPr lang="en-US" sz="2000" dirty="0"/>
              <a:t> </a:t>
            </a:r>
            <a:r>
              <a:rPr lang="en-US" sz="2000" dirty="0" err="1"/>
              <a:t>untuknya</a:t>
            </a:r>
            <a:r>
              <a:rPr lang="en-US" sz="20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Model-model alternative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diajukan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mekanis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i="1" dirty="0"/>
              <a:t>power full 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turing</a:t>
            </a:r>
            <a:r>
              <a:rPr lang="en-US" sz="2000" dirty="0"/>
              <a:t>.</a:t>
            </a:r>
          </a:p>
          <a:p>
            <a:endParaRPr lang="en-US" sz="2000" b="1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98613" y="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08708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just">
              <a:buFont typeface="Arial" pitchFamily="34" charset="0"/>
              <a:buChar char="•"/>
            </a:pP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turing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i="1" dirty="0"/>
              <a:t>finite state automata </a:t>
            </a:r>
            <a:r>
              <a:rPr lang="en-US" sz="2000" dirty="0" err="1"/>
              <a:t>atau</a:t>
            </a:r>
            <a:r>
              <a:rPr lang="en-US" sz="2000" i="1" dirty="0"/>
              <a:t> push down automata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komponennya</a:t>
            </a:r>
            <a:r>
              <a:rPr lang="en-US" sz="2000" dirty="0"/>
              <a:t>.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2000" dirty="0" err="1"/>
              <a:t>Mesin</a:t>
            </a:r>
            <a:r>
              <a:rPr lang="en-US" sz="2000" dirty="0"/>
              <a:t> Turing “</a:t>
            </a:r>
            <a:r>
              <a:rPr lang="en-US" sz="2000" dirty="0" err="1"/>
              <a:t>memori</a:t>
            </a:r>
            <a:r>
              <a:rPr lang="en-US" sz="2000" dirty="0"/>
              <a:t>”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pita yang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array (</a:t>
            </a:r>
            <a:r>
              <a:rPr lang="en-US" sz="2000" dirty="0" err="1"/>
              <a:t>deretan</a:t>
            </a:r>
            <a:r>
              <a:rPr lang="en-US" sz="2000" dirty="0"/>
              <a:t>) </a:t>
            </a:r>
            <a:r>
              <a:rPr lang="en-US" sz="2000" dirty="0" err="1"/>
              <a:t>sel-sel</a:t>
            </a:r>
            <a:r>
              <a:rPr lang="en-US" sz="2000" dirty="0"/>
              <a:t> </a:t>
            </a:r>
            <a:r>
              <a:rPr lang="en-US" sz="2000" dirty="0" err="1"/>
              <a:t>penyimpanannya</a:t>
            </a:r>
            <a:r>
              <a:rPr lang="en-US" sz="2000" dirty="0"/>
              <a:t>. 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 </a:t>
            </a:r>
            <a:r>
              <a:rPr lang="en-US" sz="2000" dirty="0" err="1"/>
              <a:t>tunggal</a:t>
            </a:r>
            <a:r>
              <a:rPr lang="en-US" sz="2000" dirty="0"/>
              <a:t>. 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2000" dirty="0"/>
              <a:t>pita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dijelajahi</a:t>
            </a:r>
            <a:r>
              <a:rPr lang="en-US" sz="2000" dirty="0"/>
              <a:t>/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manapun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pita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bagaimanpun</a:t>
            </a:r>
            <a:r>
              <a:rPr lang="en-US" sz="2000" dirty="0"/>
              <a:t>. 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2000" i="1" dirty="0"/>
              <a:t>Head 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kekanan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kekiri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i="1" dirty="0"/>
              <a:t>input </a:t>
            </a:r>
            <a:r>
              <a:rPr lang="en-US" sz="2000" dirty="0" err="1"/>
              <a:t>dari</a:t>
            </a:r>
            <a:r>
              <a:rPr lang="en-US" sz="2000" dirty="0"/>
              <a:t> pita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pita/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pita.</a:t>
            </a:r>
          </a:p>
          <a:p>
            <a:pPr algn="just"/>
            <a:r>
              <a:rPr lang="en-US" sz="2000" dirty="0"/>
              <a:t> </a:t>
            </a:r>
          </a:p>
          <a:p>
            <a:pPr algn="just"/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dianalogikan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computer </a:t>
            </a:r>
            <a:r>
              <a:rPr lang="en-US" sz="2000" dirty="0" err="1"/>
              <a:t>sederhana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, pita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secondary </a:t>
            </a:r>
            <a:r>
              <a:rPr lang="en-US" sz="2000" i="1" dirty="0" err="1"/>
              <a:t>storange</a:t>
            </a:r>
            <a:r>
              <a:rPr lang="en-US" sz="2000" i="1" dirty="0"/>
              <a:t> 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“program”.</a:t>
            </a:r>
          </a:p>
          <a:p>
            <a:pPr algn="just"/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1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08708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secara</a:t>
            </a:r>
            <a:r>
              <a:rPr lang="en-US" sz="2000" dirty="0"/>
              <a:t> formal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7 </a:t>
            </a:r>
            <a:r>
              <a:rPr lang="en-US" sz="2000" dirty="0" err="1"/>
              <a:t>tupel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M</a:t>
            </a:r>
            <a:r>
              <a:rPr lang="en-US" sz="2000" dirty="0"/>
              <a:t>={ Q, </a:t>
            </a:r>
            <a:r>
              <a:rPr lang="id-ID" sz="2000" dirty="0"/>
              <a:t>∑</a:t>
            </a:r>
            <a:r>
              <a:rPr lang="en-US" sz="2000" dirty="0"/>
              <a:t>, Γ,</a:t>
            </a:r>
            <a:r>
              <a:rPr lang="el-GR" sz="2000" dirty="0"/>
              <a:t>δ</a:t>
            </a:r>
            <a:r>
              <a:rPr lang="en-US" sz="2000" dirty="0"/>
              <a:t>, S,F,</a:t>
            </a:r>
            <a:r>
              <a:rPr lang="en-US" sz="2000" strike="sngStrike" dirty="0"/>
              <a:t> b</a:t>
            </a:r>
            <a:r>
              <a:rPr lang="en-US" sz="2000" dirty="0"/>
              <a:t> },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</a:p>
          <a:p>
            <a:r>
              <a:rPr lang="en-US" sz="2000" dirty="0"/>
              <a:t>Q=</a:t>
            </a:r>
            <a:r>
              <a:rPr lang="en-US" sz="2000" dirty="0" err="1"/>
              <a:t>himpunan</a:t>
            </a:r>
            <a:r>
              <a:rPr lang="en-US" sz="2000" dirty="0"/>
              <a:t> state  </a:t>
            </a:r>
          </a:p>
          <a:p>
            <a:r>
              <a:rPr lang="id-ID" sz="2000" dirty="0"/>
              <a:t>∑ </a:t>
            </a:r>
            <a:r>
              <a:rPr lang="en-US" sz="2000" dirty="0"/>
              <a:t>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 </a:t>
            </a:r>
          </a:p>
          <a:p>
            <a:r>
              <a:rPr lang="en-US" sz="2000" dirty="0"/>
              <a:t>Γ 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pita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pita </a:t>
            </a:r>
          </a:p>
          <a:p>
            <a:r>
              <a:rPr lang="el-GR" sz="2000" dirty="0"/>
              <a:t>δ</a:t>
            </a:r>
            <a:r>
              <a:rPr lang="en-US" sz="2000" dirty="0"/>
              <a:t>  =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</a:p>
          <a:p>
            <a:r>
              <a:rPr lang="en-US" sz="2000" dirty="0"/>
              <a:t>S =</a:t>
            </a:r>
            <a:r>
              <a:rPr lang="en-US" sz="2000" i="1" dirty="0"/>
              <a:t>state </a:t>
            </a:r>
            <a:r>
              <a:rPr lang="en-US" sz="2000" dirty="0" err="1"/>
              <a:t>awal</a:t>
            </a:r>
            <a:endParaRPr lang="en-US" sz="2000" dirty="0"/>
          </a:p>
          <a:p>
            <a:r>
              <a:rPr lang="en-US" sz="2000" dirty="0"/>
              <a:t>F =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endParaRPr lang="en-US" sz="2000" dirty="0"/>
          </a:p>
          <a:p>
            <a:r>
              <a:rPr lang="en-US" sz="2000" strike="sngStrike" dirty="0"/>
              <a:t>b</a:t>
            </a:r>
            <a:r>
              <a:rPr lang="en-US" sz="2000" dirty="0"/>
              <a:t> = symbol </a:t>
            </a:r>
            <a:r>
              <a:rPr lang="en-US" sz="2000" dirty="0" err="1"/>
              <a:t>kosong</a:t>
            </a:r>
            <a:r>
              <a:rPr lang="en-US" sz="2000" dirty="0"/>
              <a:t> (</a:t>
            </a:r>
            <a:r>
              <a:rPr lang="en-US" sz="2000" i="1" dirty="0"/>
              <a:t>blank</a:t>
            </a:r>
            <a:r>
              <a:rPr lang="en-US" sz="2000" dirty="0"/>
              <a:t>) (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id-ID" sz="2000" dirty="0"/>
              <a:t>∑</a:t>
            </a:r>
            <a:r>
              <a:rPr lang="en-US" sz="2000" dirty="0"/>
              <a:t>)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pita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ditulisi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symbol </a:t>
            </a:r>
            <a:r>
              <a:rPr lang="en-US" sz="2000" strike="sngStrike" dirty="0"/>
              <a:t>b</a:t>
            </a:r>
            <a:r>
              <a:rPr lang="en-US" sz="2000" dirty="0"/>
              <a:t> (blank).</a:t>
            </a:r>
          </a:p>
          <a:p>
            <a:pPr marL="171450" lvl="0" indent="-171450" algn="just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8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08708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 err="1"/>
              <a:t>Prinsipnya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menggerakkan</a:t>
            </a:r>
            <a:r>
              <a:rPr lang="en-US" sz="2000" b="1" dirty="0"/>
              <a:t> </a:t>
            </a:r>
            <a:r>
              <a:rPr lang="en-US" sz="2000" b="1" dirty="0" err="1"/>
              <a:t>mesin</a:t>
            </a:r>
            <a:r>
              <a:rPr lang="en-US" sz="2000" b="1" dirty="0"/>
              <a:t> Turing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 err="1"/>
              <a:t>semula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symbol yang </a:t>
            </a:r>
            <a:r>
              <a:rPr lang="en-US" sz="2000" dirty="0" err="1"/>
              <a:t>ditunjuk</a:t>
            </a:r>
            <a:r>
              <a:rPr lang="en-US" sz="2000" dirty="0"/>
              <a:t> </a:t>
            </a:r>
            <a:r>
              <a:rPr lang="en-US" sz="2000" i="1" dirty="0"/>
              <a:t>head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Berdasar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: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 err="1"/>
              <a:t>berikutnya</a:t>
            </a:r>
            <a:r>
              <a:rPr lang="en-US" sz="2000" dirty="0"/>
              <a:t>,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pita,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gerakkan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(</a:t>
            </a:r>
            <a:r>
              <a:rPr lang="en-US" sz="2000" i="1" dirty="0"/>
              <a:t>state, </a:t>
            </a:r>
            <a:r>
              <a:rPr lang="en-US" sz="2000" dirty="0"/>
              <a:t>symbol yang di </a:t>
            </a:r>
            <a:r>
              <a:rPr lang="en-US" sz="2000" dirty="0" err="1"/>
              <a:t>tunjukkan</a:t>
            </a:r>
            <a:r>
              <a:rPr lang="en-US" sz="2000" dirty="0"/>
              <a:t> </a:t>
            </a:r>
            <a:r>
              <a:rPr lang="en-US" sz="2000" i="1" dirty="0"/>
              <a:t>head</a:t>
            </a:r>
            <a:r>
              <a:rPr lang="en-US" sz="2000" dirty="0"/>
              <a:t>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,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mesinTuring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</a:t>
            </a:r>
            <a:r>
              <a:rPr lang="en-US" sz="2000" dirty="0" err="1"/>
              <a:t>berhenti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i="1" dirty="0"/>
              <a:t>state final </a:t>
            </a:r>
            <a:r>
              <a:rPr lang="en-US" sz="2000" dirty="0" err="1"/>
              <a:t>berarti</a:t>
            </a:r>
            <a:r>
              <a:rPr lang="en-US" sz="2000" dirty="0"/>
              <a:t> input di </a:t>
            </a:r>
            <a:r>
              <a:rPr lang="en-US" sz="2000" dirty="0" err="1"/>
              <a:t>terima</a:t>
            </a:r>
            <a:r>
              <a:rPr lang="en-US" sz="2000" dirty="0"/>
              <a:t>, </a:t>
            </a:r>
            <a:r>
              <a:rPr lang="en-US" sz="2000" dirty="0" err="1"/>
              <a:t>sebaliknya</a:t>
            </a:r>
            <a:r>
              <a:rPr lang="en-US" sz="2000" dirty="0"/>
              <a:t> </a:t>
            </a:r>
            <a:r>
              <a:rPr lang="en-US" sz="2000" i="1" dirty="0"/>
              <a:t>input</a:t>
            </a:r>
            <a:r>
              <a:rPr lang="en-US" sz="2000" dirty="0"/>
              <a:t> di </a:t>
            </a:r>
            <a:r>
              <a:rPr lang="en-US" sz="2000" dirty="0" err="1"/>
              <a:t>tolak</a:t>
            </a:r>
            <a:r>
              <a:rPr lang="en-US" sz="2000" dirty="0"/>
              <a:t>.</a:t>
            </a:r>
          </a:p>
          <a:p>
            <a:pPr marL="171450" lvl="0" indent="-171450" algn="just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7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08708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Example 1 :</a:t>
            </a:r>
            <a:endParaRPr lang="en-US" sz="2000" dirty="0"/>
          </a:p>
          <a:p>
            <a:r>
              <a:rPr lang="en-US" sz="2000" dirty="0" err="1"/>
              <a:t>Misal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Q  = {q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} </a:t>
            </a:r>
          </a:p>
          <a:p>
            <a:r>
              <a:rPr lang="id-ID" sz="2000" dirty="0"/>
              <a:t>∑</a:t>
            </a:r>
            <a:r>
              <a:rPr lang="en-US" sz="2000" dirty="0"/>
              <a:t>  = {</a:t>
            </a:r>
            <a:r>
              <a:rPr lang="en-US" sz="2000" dirty="0" err="1"/>
              <a:t>a,b</a:t>
            </a:r>
            <a:r>
              <a:rPr lang="en-US" sz="2000" dirty="0"/>
              <a:t>}</a:t>
            </a:r>
          </a:p>
          <a:p>
            <a:r>
              <a:rPr lang="en-US" sz="2000" dirty="0"/>
              <a:t>S  = { q</a:t>
            </a:r>
            <a:r>
              <a:rPr lang="en-US" sz="2000" baseline="-25000" dirty="0"/>
              <a:t>1</a:t>
            </a:r>
            <a:r>
              <a:rPr lang="en-US" sz="2000" dirty="0"/>
              <a:t>}</a:t>
            </a:r>
          </a:p>
          <a:p>
            <a:r>
              <a:rPr lang="en-US" sz="2000" dirty="0"/>
              <a:t>F  =  { q</a:t>
            </a:r>
            <a:r>
              <a:rPr lang="en-US" sz="2000" baseline="-25000" dirty="0"/>
              <a:t>2</a:t>
            </a:r>
            <a:r>
              <a:rPr lang="en-US" sz="2000" dirty="0"/>
              <a:t>}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transisinya</a:t>
            </a:r>
            <a:r>
              <a:rPr lang="en-US" sz="2000" dirty="0"/>
              <a:t> :</a:t>
            </a:r>
          </a:p>
          <a:p>
            <a:r>
              <a:rPr lang="en-US" sz="2000" dirty="0"/>
              <a:t> 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a)=( q</a:t>
            </a:r>
            <a:r>
              <a:rPr lang="en-US" sz="2000" baseline="-25000" dirty="0"/>
              <a:t>1,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b)=( q</a:t>
            </a:r>
            <a:r>
              <a:rPr lang="en-US" sz="2000" baseline="-25000" dirty="0"/>
              <a:t>1,</a:t>
            </a:r>
            <a:r>
              <a:rPr lang="en-US" sz="2000" dirty="0"/>
              <a:t>a, R)</a:t>
            </a:r>
          </a:p>
          <a:p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strike="sngStrike" dirty="0"/>
              <a:t> b</a:t>
            </a:r>
            <a:r>
              <a:rPr lang="en-US" sz="2000" dirty="0"/>
              <a:t>)=( q</a:t>
            </a:r>
            <a:r>
              <a:rPr lang="en-US" sz="2000" baseline="-25000" dirty="0"/>
              <a:t>2,</a:t>
            </a:r>
            <a:r>
              <a:rPr lang="en-US" sz="2000" strike="sngStrike" dirty="0"/>
              <a:t> b</a:t>
            </a:r>
            <a:r>
              <a:rPr lang="en-US" sz="2000" dirty="0"/>
              <a:t>, L)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Notes: </a:t>
            </a:r>
            <a:r>
              <a:rPr lang="en-US" sz="2000" dirty="0" err="1"/>
              <a:t>Pergerakan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: R = right/</a:t>
            </a:r>
            <a:r>
              <a:rPr lang="en-US" sz="2000" dirty="0" err="1"/>
              <a:t>kanan</a:t>
            </a:r>
            <a:r>
              <a:rPr lang="en-US" sz="2000" dirty="0"/>
              <a:t>, L = left/</a:t>
            </a:r>
            <a:r>
              <a:rPr lang="en-US" sz="2000" dirty="0" err="1"/>
              <a:t>kiri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i="1" dirty="0"/>
              <a:t>head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Turing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beroperasi</a:t>
            </a:r>
            <a:r>
              <a:rPr lang="en-US" sz="2000" dirty="0"/>
              <a:t> (head </a:t>
            </a:r>
            <a:r>
              <a:rPr lang="en-US" sz="2000" dirty="0" err="1"/>
              <a:t>ditunjukkan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↑):</a:t>
            </a:r>
          </a:p>
          <a:p>
            <a:pPr lvl="0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08708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 smtClean="0"/>
              <a:t>1.</a:t>
            </a:r>
            <a:r>
              <a:rPr lang="en-US" sz="2000" dirty="0" smtClean="0"/>
              <a:t> </a:t>
            </a:r>
            <a:r>
              <a:rPr lang="en-US" sz="2000" dirty="0" err="1" smtClean="0"/>
              <a:t>Misalkan</a:t>
            </a:r>
            <a:r>
              <a:rPr lang="en-US" sz="2000" dirty="0" smtClean="0"/>
              <a:t> pita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dibaca</a:t>
            </a:r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dirty="0" err="1"/>
              <a:t>abbaa</a:t>
            </a:r>
            <a:r>
              <a:rPr lang="en-US" sz="2000" dirty="0" smtClean="0"/>
              <a:t>’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 smtClean="0"/>
              <a:t>	</a:t>
            </a:r>
          </a:p>
          <a:p>
            <a:pPr lvl="0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a)=( q</a:t>
            </a:r>
            <a:r>
              <a:rPr lang="en-US" sz="2000" baseline="-25000" dirty="0"/>
              <a:t>1,</a:t>
            </a:r>
            <a:r>
              <a:rPr lang="en-US" sz="2000" dirty="0"/>
              <a:t>a, R)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 smtClean="0"/>
              <a:t>kanan</a:t>
            </a:r>
            <a:endParaRPr lang="en-US" sz="2000" dirty="0" smtClean="0"/>
          </a:p>
          <a:p>
            <a:r>
              <a:rPr lang="en-US" sz="2000" b="1" dirty="0" smtClean="0"/>
              <a:t>2.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pPr lvl="0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b)=( q</a:t>
            </a:r>
            <a:r>
              <a:rPr lang="en-US" sz="2000" baseline="-25000" dirty="0"/>
              <a:t>1,</a:t>
            </a:r>
            <a:r>
              <a:rPr lang="en-US" sz="2000" dirty="0"/>
              <a:t>a, R)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menulis</a:t>
            </a:r>
            <a:r>
              <a:rPr lang="en-US" sz="2000" dirty="0"/>
              <a:t> ‘a’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3.</a:t>
            </a:r>
          </a:p>
          <a:p>
            <a:endParaRPr lang="en-US" sz="2000" dirty="0"/>
          </a:p>
          <a:p>
            <a:pPr lvl="0"/>
            <a:r>
              <a:rPr lang="en-US" sz="2000" dirty="0" smtClean="0"/>
              <a:t>			</a:t>
            </a:r>
          </a:p>
          <a:p>
            <a:pPr lvl="0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b)=( q</a:t>
            </a:r>
            <a:r>
              <a:rPr lang="en-US" sz="2000" baseline="-25000" dirty="0"/>
              <a:t>1,</a:t>
            </a:r>
            <a:r>
              <a:rPr lang="en-US" sz="2000" dirty="0"/>
              <a:t>a, R)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menulis</a:t>
            </a:r>
            <a:r>
              <a:rPr lang="en-US" sz="2000" dirty="0"/>
              <a:t> ‘a’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0"/>
            <a:endParaRPr lang="en-US" sz="2000" dirty="0"/>
          </a:p>
          <a:p>
            <a:endParaRPr lang="en-US" sz="2000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57201"/>
              </p:ext>
            </p:extLst>
          </p:nvPr>
        </p:nvGraphicFramePr>
        <p:xfrm>
          <a:off x="2902527" y="966355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61542"/>
              </p:ext>
            </p:extLst>
          </p:nvPr>
        </p:nvGraphicFramePr>
        <p:xfrm>
          <a:off x="2902527" y="286258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51820"/>
              </p:ext>
            </p:extLst>
          </p:nvPr>
        </p:nvGraphicFramePr>
        <p:xfrm>
          <a:off x="2902527" y="465836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572000" y="310509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57600" y="12192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3360" y="493389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9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3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4.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a)=( q</a:t>
            </a:r>
            <a:r>
              <a:rPr lang="en-US" sz="2000" baseline="-25000" dirty="0"/>
              <a:t>1,</a:t>
            </a:r>
            <a:r>
              <a:rPr lang="en-US" sz="2000" dirty="0"/>
              <a:t>a, R)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.</a:t>
            </a:r>
          </a:p>
          <a:p>
            <a:r>
              <a:rPr lang="en-US" sz="2000" b="1" dirty="0" smtClean="0"/>
              <a:t>5.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dirty="0"/>
              <a:t>a)=( q</a:t>
            </a:r>
            <a:r>
              <a:rPr lang="en-US" sz="2000" baseline="-25000" dirty="0"/>
              <a:t>1,</a:t>
            </a:r>
            <a:r>
              <a:rPr lang="en-US" sz="2000" dirty="0"/>
              <a:t>a, R)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.</a:t>
            </a:r>
          </a:p>
          <a:p>
            <a:r>
              <a:rPr lang="en-US" sz="2000" b="1" dirty="0" smtClean="0"/>
              <a:t>6.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/>
              <a:t>(</a:t>
            </a:r>
            <a:r>
              <a:rPr lang="en-US" sz="2000" i="1" dirty="0"/>
              <a:t>head </a:t>
            </a:r>
            <a:r>
              <a:rPr lang="en-US" sz="2000" dirty="0" err="1"/>
              <a:t>menunjuk</a:t>
            </a:r>
            <a:r>
              <a:rPr lang="en-US" sz="2000" strike="sngStrike" dirty="0"/>
              <a:t> b</a:t>
            </a:r>
            <a:r>
              <a:rPr lang="en-US" sz="2000" dirty="0"/>
              <a:t> 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pita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ditulisi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strike="sngStrike" dirty="0"/>
              <a:t>b)</a:t>
            </a:r>
            <a:endParaRPr lang="en-US" sz="2000" dirty="0"/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</a:t>
            </a:r>
            <a:r>
              <a:rPr lang="en-US" sz="2000" strike="sngStrike" dirty="0"/>
              <a:t> b</a:t>
            </a:r>
            <a:r>
              <a:rPr lang="en-US" sz="2000" dirty="0"/>
              <a:t>)=( q</a:t>
            </a:r>
            <a:r>
              <a:rPr lang="en-US" sz="2000" baseline="-25000" dirty="0"/>
              <a:t>1,</a:t>
            </a:r>
            <a:r>
              <a:rPr lang="en-US" sz="2000" strike="sngStrike" dirty="0"/>
              <a:t> b</a:t>
            </a:r>
            <a:r>
              <a:rPr lang="en-US" sz="2000" dirty="0"/>
              <a:t>, L)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   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55988"/>
              </p:ext>
            </p:extLst>
          </p:nvPr>
        </p:nvGraphicFramePr>
        <p:xfrm>
          <a:off x="2902527" y="76708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317067" y="104769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61894"/>
              </p:ext>
            </p:extLst>
          </p:nvPr>
        </p:nvGraphicFramePr>
        <p:xfrm>
          <a:off x="2902527" y="2355273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2800" y="2676435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42542"/>
              </p:ext>
            </p:extLst>
          </p:nvPr>
        </p:nvGraphicFramePr>
        <p:xfrm>
          <a:off x="2902527" y="400558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b</a:t>
                      </a:r>
                      <a:endParaRPr lang="en-US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069667" y="42672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5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0" y="533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b="1" dirty="0"/>
              <a:t> 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turing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27" y="1447800"/>
            <a:ext cx="27432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B. </a:t>
            </a: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Mesin</a:t>
            </a:r>
            <a:r>
              <a:rPr lang="en-US" b="1" dirty="0" smtClean="0"/>
              <a:t> Turing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6927" y="2362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/>
              <a:t>Seketika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Turing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27" y="3276600"/>
            <a:ext cx="273627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D. Loop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(Infinite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E.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Turing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27" y="5105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/>
              <a:t>        F. </a:t>
            </a:r>
            <a:r>
              <a:rPr lang="en-US" b="1" dirty="0" err="1" smtClean="0"/>
              <a:t>Dalil</a:t>
            </a:r>
            <a:r>
              <a:rPr lang="en-US" b="1" dirty="0" smtClean="0"/>
              <a:t> </a:t>
            </a:r>
            <a:r>
              <a:rPr lang="en-US" b="1" dirty="0"/>
              <a:t>Turing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57054" y="471053"/>
            <a:ext cx="6386946" cy="5763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57054" y="381000"/>
            <a:ext cx="6386946" cy="647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7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q</a:t>
            </a:r>
            <a:r>
              <a:rPr lang="en-US" sz="2000" baseline="-25000" dirty="0"/>
              <a:t>2,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turing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 (</a:t>
            </a:r>
            <a:r>
              <a:rPr lang="en-US" sz="2000" i="1" dirty="0"/>
              <a:t>halt state</a:t>
            </a:r>
            <a:r>
              <a:rPr lang="en-US" sz="2000" dirty="0"/>
              <a:t>)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q</a:t>
            </a:r>
            <a:r>
              <a:rPr lang="en-US" sz="2000" baseline="-25000" dirty="0"/>
              <a:t>2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i="1" dirty="0"/>
              <a:t>input 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di </a:t>
            </a:r>
            <a:r>
              <a:rPr lang="en-US" sz="2000" dirty="0" err="1"/>
              <a:t>terima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l-GR" sz="2000" dirty="0"/>
              <a:t>δ</a:t>
            </a:r>
            <a:r>
              <a:rPr lang="en-US" sz="2000" dirty="0"/>
              <a:t>(q</a:t>
            </a:r>
            <a:r>
              <a:rPr lang="en-US" sz="2000" baseline="-25000" dirty="0"/>
              <a:t>1, </a:t>
            </a:r>
            <a:r>
              <a:rPr lang="en-US" sz="2000" strike="sngStrike" dirty="0"/>
              <a:t>b</a:t>
            </a:r>
            <a:r>
              <a:rPr lang="en-US" sz="2000" dirty="0"/>
              <a:t>)=( q</a:t>
            </a:r>
            <a:r>
              <a:rPr lang="en-US" sz="2000" baseline="-25000" dirty="0"/>
              <a:t>1, </a:t>
            </a:r>
            <a:r>
              <a:rPr lang="en-US" sz="2000" strike="sngStrike" dirty="0"/>
              <a:t>b</a:t>
            </a:r>
            <a:r>
              <a:rPr lang="en-US" sz="2000" dirty="0"/>
              <a:t>, L)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i="1" dirty="0"/>
              <a:t>head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92681"/>
              </p:ext>
            </p:extLst>
          </p:nvPr>
        </p:nvGraphicFramePr>
        <p:xfrm>
          <a:off x="2902527" y="76708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b</a:t>
                      </a:r>
                      <a:endParaRPr lang="en-US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155267" y="1066800"/>
            <a:ext cx="10743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State 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130</TotalTime>
  <Words>1924</Words>
  <Application>Microsoft Office PowerPoint</Application>
  <PresentationFormat>On-screen Show (4:3)</PresentationFormat>
  <Paragraphs>552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Impact</vt:lpstr>
      <vt:lpstr>Symbol</vt:lpstr>
      <vt:lpstr>Times New Roman</vt:lpstr>
      <vt:lpstr>NewsPrint</vt:lpstr>
      <vt:lpstr>MESIN 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MESIN TURING</dc:title>
  <dc:creator>Agung</dc:creator>
  <cp:lastModifiedBy>asus</cp:lastModifiedBy>
  <cp:revision>14</cp:revision>
  <dcterms:created xsi:type="dcterms:W3CDTF">2015-06-01T07:16:18Z</dcterms:created>
  <dcterms:modified xsi:type="dcterms:W3CDTF">2025-01-20T03:58:31Z</dcterms:modified>
</cp:coreProperties>
</file>