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94"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78086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41326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15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1925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1266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03079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4250808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353960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371224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7B1DE-C425-494B-8791-FD5BE9CEE203}"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17434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7B1DE-C425-494B-8791-FD5BE9CEE203}"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309828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7B1DE-C425-494B-8791-FD5BE9CEE203}" type="datetimeFigureOut">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51944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7B1DE-C425-494B-8791-FD5BE9CEE203}" type="datetimeFigureOut">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381929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7B1DE-C425-494B-8791-FD5BE9CEE203}" type="datetimeFigureOut">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71645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7B1DE-C425-494B-8791-FD5BE9CEE203}"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142749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F7B1DE-C425-494B-8791-FD5BE9CEE203}"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7C66F-A080-439D-B11B-88A7FD3BD5A1}" type="slidenum">
              <a:rPr lang="en-US" smtClean="0"/>
              <a:t>‹#›</a:t>
            </a:fld>
            <a:endParaRPr lang="en-US"/>
          </a:p>
        </p:txBody>
      </p:sp>
    </p:spTree>
    <p:extLst>
      <p:ext uri="{BB962C8B-B14F-4D97-AF65-F5344CB8AC3E}">
        <p14:creationId xmlns:p14="http://schemas.microsoft.com/office/powerpoint/2010/main" val="369682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F7B1DE-C425-494B-8791-FD5BE9CEE203}" type="datetimeFigureOut">
              <a:rPr lang="en-US" smtClean="0"/>
              <a:t>6/1/2020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97C66F-A080-439D-B11B-88A7FD3BD5A1}" type="slidenum">
              <a:rPr lang="en-US" smtClean="0"/>
              <a:t>‹#›</a:t>
            </a:fld>
            <a:endParaRPr lang="en-US"/>
          </a:p>
        </p:txBody>
      </p:sp>
    </p:spTree>
    <p:extLst>
      <p:ext uri="{BB962C8B-B14F-4D97-AF65-F5344CB8AC3E}">
        <p14:creationId xmlns:p14="http://schemas.microsoft.com/office/powerpoint/2010/main" val="15239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slac.stanford.edu/~perl/HepRApp/" TargetMode="External"/><Relationship Id="rId2" Type="http://schemas.openxmlformats.org/officeDocument/2006/relationships/hyperlink" Target="http://conferences.fnal.gov/g4tutorial/g4cd/Documentation/Visualization/G4WIREDTutorial/G4WIREDTutorial.html" TargetMode="External"/><Relationship Id="rId1" Type="http://schemas.openxmlformats.org/officeDocument/2006/relationships/slideLayout" Target="../slideLayouts/slideLayout2.xml"/><Relationship Id="rId4" Type="http://schemas.openxmlformats.org/officeDocument/2006/relationships/hyperlink" Target="http://geant4.slac.stanford.edu/Presentations/vis/G4DAWNTutorial/G4DAWNTutorial.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4.xml"/><Relationship Id="rId5" Type="http://schemas.openxmlformats.org/officeDocument/2006/relationships/image" Target="../media/image15.gif"/><Relationship Id="rId4" Type="http://schemas.openxmlformats.org/officeDocument/2006/relationships/image" Target="../media/image14.gif"/></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4.xml"/><Relationship Id="rId5" Type="http://schemas.openxmlformats.org/officeDocument/2006/relationships/image" Target="../media/image19.gif"/><Relationship Id="rId4" Type="http://schemas.openxmlformats.org/officeDocument/2006/relationships/image" Target="../media/image18.gif"/></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4.xml"/><Relationship Id="rId5" Type="http://schemas.openxmlformats.org/officeDocument/2006/relationships/image" Target="../media/image23.gif"/><Relationship Id="rId4" Type="http://schemas.openxmlformats.org/officeDocument/2006/relationships/image" Target="../media/image22.gif"/></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38.xml.rels><?xml version="1.0" encoding="UTF-8" standalone="yes"?>
<Relationships xmlns="http://schemas.openxmlformats.org/package/2006/relationships"><Relationship Id="rId3" Type="http://schemas.openxmlformats.org/officeDocument/2006/relationships/hyperlink" Target="http://distfiles.macports.org/geant4/" TargetMode="External"/><Relationship Id="rId7" Type="http://schemas.openxmlformats.org/officeDocument/2006/relationships/hyperlink" Target="http://geant4.slac.stanford.edu/Presentations/vis/G4DAWNTutorial/G4DAWNTutorial.html" TargetMode="External"/><Relationship Id="rId2" Type="http://schemas.openxmlformats.org/officeDocument/2006/relationships/hyperlink" Target="https://www.jlab.org/12gev_phys/packages/sources/geant4/?C=D;O=A" TargetMode="External"/><Relationship Id="rId1" Type="http://schemas.openxmlformats.org/officeDocument/2006/relationships/slideLayout" Target="../slideLayouts/slideLayout2.xml"/><Relationship Id="rId6" Type="http://schemas.openxmlformats.org/officeDocument/2006/relationships/hyperlink" Target="http://www.slac.stanford.edu/~perl/HepRApp/" TargetMode="External"/><Relationship Id="rId5" Type="http://schemas.openxmlformats.org/officeDocument/2006/relationships/hyperlink" Target="http://conferences.fnal.gov/g4tutorial/g4cd/Documentation/Visualization/G4WIREDTutorial/G4WIREDTutorial.html" TargetMode="External"/><Relationship Id="rId4" Type="http://schemas.openxmlformats.org/officeDocument/2006/relationships/hyperlink" Target="http://geant4.web.cern.ch/geant4/UserDocumentation/UserGuides/IntroductionToGeant4/html/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lab.org/12gev_phys/packages/sources/geant4/?C=D;O=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93262" cy="1646302"/>
          </a:xfrm>
        </p:spPr>
        <p:txBody>
          <a:bodyPr/>
          <a:lstStyle/>
          <a:p>
            <a:pPr algn="l"/>
            <a:r>
              <a:rPr lang="en-US" dirty="0" smtClean="0">
                <a:solidFill>
                  <a:schemeClr val="tx1"/>
                </a:solidFill>
              </a:rPr>
              <a:t>Simulation of Proton Beam Passing Through Different materials </a:t>
            </a:r>
            <a:endParaRPr lang="en-US" dirty="0">
              <a:solidFill>
                <a:schemeClr val="tx1"/>
              </a:solidFill>
            </a:endParaRPr>
          </a:p>
        </p:txBody>
      </p:sp>
      <p:sp>
        <p:nvSpPr>
          <p:cNvPr id="3" name="Subtitle 2"/>
          <p:cNvSpPr>
            <a:spLocks noGrp="1"/>
          </p:cNvSpPr>
          <p:nvPr>
            <p:ph type="subTitle" idx="1"/>
          </p:nvPr>
        </p:nvSpPr>
        <p:spPr>
          <a:xfrm>
            <a:off x="347730" y="1666048"/>
            <a:ext cx="10522039" cy="4940814"/>
          </a:xfrm>
        </p:spPr>
        <p:txBody>
          <a:bodyPr/>
          <a:lstStyle/>
          <a:p>
            <a:pPr algn="l"/>
            <a:r>
              <a:rPr lang="en-US" dirty="0" smtClean="0">
                <a:solidFill>
                  <a:schemeClr val="tx1"/>
                </a:solidFill>
              </a:rPr>
              <a:t>Presented by:</a:t>
            </a:r>
          </a:p>
          <a:p>
            <a:pPr algn="ctr"/>
            <a:r>
              <a:rPr lang="en-US" dirty="0" smtClean="0">
                <a:solidFill>
                  <a:schemeClr val="tx1"/>
                </a:solidFill>
              </a:rPr>
              <a:t>Muhammad Farooq 				(2714BE)</a:t>
            </a:r>
          </a:p>
          <a:p>
            <a:pPr algn="l"/>
            <a:r>
              <a:rPr lang="en-US" dirty="0" smtClean="0">
                <a:solidFill>
                  <a:schemeClr val="tx1"/>
                </a:solidFill>
              </a:rPr>
              <a:t>Supervisor: 	</a:t>
            </a:r>
          </a:p>
          <a:p>
            <a:pPr algn="l"/>
            <a:r>
              <a:rPr lang="en-US" dirty="0">
                <a:solidFill>
                  <a:schemeClr val="tx1"/>
                </a:solidFill>
              </a:rPr>
              <a:t>	</a:t>
            </a:r>
            <a:r>
              <a:rPr lang="en-US" dirty="0" smtClean="0">
                <a:solidFill>
                  <a:schemeClr val="tx1"/>
                </a:solidFill>
              </a:rPr>
              <a:t>					Dr. </a:t>
            </a:r>
            <a:r>
              <a:rPr lang="en-US" dirty="0" err="1" smtClean="0">
                <a:solidFill>
                  <a:schemeClr val="tx1"/>
                </a:solidFill>
              </a:rPr>
              <a:t>Talib</a:t>
            </a:r>
            <a:r>
              <a:rPr lang="en-US" dirty="0" smtClean="0">
                <a:solidFill>
                  <a:schemeClr val="tx1"/>
                </a:solidFill>
              </a:rPr>
              <a:t> Hussain </a:t>
            </a:r>
          </a:p>
          <a:p>
            <a:pPr algn="l"/>
            <a:r>
              <a:rPr lang="en-US" dirty="0" smtClean="0">
                <a:solidFill>
                  <a:schemeClr val="tx1"/>
                </a:solidFill>
              </a:rPr>
              <a:t>Panel:</a:t>
            </a:r>
          </a:p>
          <a:p>
            <a:pPr algn="l"/>
            <a:r>
              <a:rPr lang="en-US" dirty="0" smtClean="0">
                <a:solidFill>
                  <a:schemeClr val="tx1"/>
                </a:solidFill>
              </a:rPr>
              <a:t>						Dr. </a:t>
            </a:r>
            <a:r>
              <a:rPr lang="en-US" dirty="0" err="1" smtClean="0">
                <a:solidFill>
                  <a:schemeClr val="tx1"/>
                </a:solidFill>
              </a:rPr>
              <a:t>Ibrar</a:t>
            </a:r>
            <a:r>
              <a:rPr lang="en-US" dirty="0" smtClean="0">
                <a:solidFill>
                  <a:schemeClr val="tx1"/>
                </a:solidFill>
              </a:rPr>
              <a:t> Zafar Ahmad</a:t>
            </a:r>
          </a:p>
          <a:p>
            <a:pPr algn="l"/>
            <a:r>
              <a:rPr lang="en-US" dirty="0">
                <a:solidFill>
                  <a:schemeClr val="tx1"/>
                </a:solidFill>
              </a:rPr>
              <a:t>	</a:t>
            </a:r>
            <a:r>
              <a:rPr lang="en-US" dirty="0" smtClean="0">
                <a:solidFill>
                  <a:schemeClr val="tx1"/>
                </a:solidFill>
              </a:rPr>
              <a:t>					Dr. </a:t>
            </a:r>
            <a:r>
              <a:rPr lang="en-US" dirty="0" err="1" smtClean="0">
                <a:solidFill>
                  <a:schemeClr val="tx1"/>
                </a:solidFill>
              </a:rPr>
              <a:t>Maqsood</a:t>
            </a:r>
            <a:r>
              <a:rPr lang="en-US" dirty="0" smtClean="0">
                <a:solidFill>
                  <a:schemeClr val="tx1"/>
                </a:solidFill>
              </a:rPr>
              <a:t> </a:t>
            </a:r>
          </a:p>
          <a:p>
            <a:pPr algn="l"/>
            <a:r>
              <a:rPr lang="en-US" dirty="0" smtClean="0">
                <a:solidFill>
                  <a:schemeClr val="tx1"/>
                </a:solidFill>
              </a:rPr>
              <a:t>						Dr. Rasheed Ahmad </a:t>
            </a:r>
          </a:p>
          <a:p>
            <a:pPr algn="l"/>
            <a:endParaRPr lang="en-US" dirty="0">
              <a:solidFill>
                <a:schemeClr val="tx1"/>
              </a:solidFill>
            </a:endParaRPr>
          </a:p>
        </p:txBody>
      </p:sp>
    </p:spTree>
    <p:extLst>
      <p:ext uri="{BB962C8B-B14F-4D97-AF65-F5344CB8AC3E}">
        <p14:creationId xmlns:p14="http://schemas.microsoft.com/office/powerpoint/2010/main" val="677218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5" y="0"/>
            <a:ext cx="8596668" cy="579549"/>
          </a:xfrm>
        </p:spPr>
        <p:txBody>
          <a:bodyPr>
            <a:normAutofit fontScale="90000"/>
          </a:bodyPr>
          <a:lstStyle/>
          <a:p>
            <a:r>
              <a:rPr lang="en-US" b="1" dirty="0"/>
              <a:t>Installation of G4</a:t>
            </a:r>
            <a:endParaRPr lang="en-US" dirty="0"/>
          </a:p>
        </p:txBody>
      </p:sp>
      <p:sp>
        <p:nvSpPr>
          <p:cNvPr id="3" name="Content Placeholder 2"/>
          <p:cNvSpPr>
            <a:spLocks noGrp="1"/>
          </p:cNvSpPr>
          <p:nvPr>
            <p:ph idx="1"/>
          </p:nvPr>
        </p:nvSpPr>
        <p:spPr>
          <a:xfrm>
            <a:off x="141668" y="579549"/>
            <a:ext cx="9672033" cy="6278451"/>
          </a:xfrm>
        </p:spPr>
        <p:txBody>
          <a:bodyPr/>
          <a:lstStyle/>
          <a:p>
            <a:r>
              <a:rPr lang="en-US" sz="1200" dirty="0"/>
              <a:t>Select (Tick) the tab </a:t>
            </a:r>
            <a:r>
              <a:rPr lang="en-US" sz="1200" b="1" dirty="0"/>
              <a:t>“GEANT4_USE_OPENGL-WIN32”.</a:t>
            </a:r>
            <a:r>
              <a:rPr lang="en-US" sz="1200" dirty="0"/>
              <a:t>  </a:t>
            </a:r>
          </a:p>
          <a:p>
            <a:r>
              <a:rPr lang="en-US" sz="1200" dirty="0"/>
              <a:t>Click the button of </a:t>
            </a:r>
            <a:r>
              <a:rPr lang="en-US" sz="1200" b="1" dirty="0"/>
              <a:t>‘configure’</a:t>
            </a:r>
            <a:r>
              <a:rPr lang="en-US" sz="1200" dirty="0"/>
              <a:t> as well as to select the button </a:t>
            </a:r>
          </a:p>
          <a:p>
            <a:r>
              <a:rPr lang="en-US" sz="1200" dirty="0"/>
              <a:t>of </a:t>
            </a:r>
            <a:r>
              <a:rPr lang="en-US" sz="1200" b="1" dirty="0"/>
              <a:t>‘generate’</a:t>
            </a:r>
            <a:r>
              <a:rPr lang="en-US" sz="1200" dirty="0"/>
              <a:t>. After doing this process, there will display a</a:t>
            </a:r>
          </a:p>
          <a:p>
            <a:r>
              <a:rPr lang="en-US" sz="1200" dirty="0"/>
              <a:t> message like </a:t>
            </a:r>
            <a:r>
              <a:rPr lang="en-US" sz="1200" b="1" dirty="0"/>
              <a:t>‘Configuring done’</a:t>
            </a:r>
            <a:r>
              <a:rPr lang="en-US" sz="1200" dirty="0"/>
              <a:t> and </a:t>
            </a:r>
            <a:r>
              <a:rPr lang="en-US" sz="1200" b="1" dirty="0"/>
              <a:t>‘Generating done’</a:t>
            </a:r>
            <a:r>
              <a:rPr lang="en-US" sz="1200" dirty="0"/>
              <a:t>. The fig is:</a:t>
            </a:r>
          </a:p>
          <a:p>
            <a:pPr>
              <a:buFont typeface="Arial" panose="020B0604020202020204" pitchFamily="34" charset="0"/>
              <a:buChar char="•"/>
            </a:pPr>
            <a:r>
              <a:rPr lang="en-US" sz="1200" dirty="0"/>
              <a:t>After completing this process.  Open the </a:t>
            </a:r>
            <a:r>
              <a:rPr lang="en-US" sz="1200" b="1" dirty="0"/>
              <a:t>‘Visual Studio 2010’</a:t>
            </a:r>
            <a:r>
              <a:rPr lang="en-US" sz="1200" dirty="0"/>
              <a:t>, </a:t>
            </a:r>
          </a:p>
          <a:p>
            <a:pPr>
              <a:buFont typeface="Arial" panose="020B0604020202020204" pitchFamily="34" charset="0"/>
              <a:buChar char="•"/>
            </a:pPr>
            <a:r>
              <a:rPr lang="en-US" sz="1200" dirty="0"/>
              <a:t>click the ‘File’ tab and open the Project/solution or just press</a:t>
            </a:r>
          </a:p>
          <a:p>
            <a:pPr>
              <a:buFont typeface="Arial" panose="020B0604020202020204" pitchFamily="34" charset="0"/>
              <a:buChar char="•"/>
            </a:pPr>
            <a:r>
              <a:rPr lang="en-US" sz="1200" dirty="0"/>
              <a:t> the (</a:t>
            </a:r>
            <a:r>
              <a:rPr lang="en-US" sz="1200" dirty="0" err="1"/>
              <a:t>Ctrl+Shift+O</a:t>
            </a:r>
            <a:r>
              <a:rPr lang="en-US" sz="1200" dirty="0"/>
              <a:t>). There will show windows and click the file </a:t>
            </a:r>
          </a:p>
          <a:p>
            <a:pPr>
              <a:buFont typeface="Arial" panose="020B0604020202020204" pitchFamily="34" charset="0"/>
              <a:buChar char="•"/>
            </a:pPr>
            <a:r>
              <a:rPr lang="en-US" sz="1200" dirty="0"/>
              <a:t>After completing this process.  Open the </a:t>
            </a:r>
            <a:r>
              <a:rPr lang="en-US" sz="1200" b="1" dirty="0"/>
              <a:t>‘Visual Studio 2010’</a:t>
            </a:r>
            <a:r>
              <a:rPr lang="en-US" sz="1200" dirty="0"/>
              <a:t>,</a:t>
            </a:r>
          </a:p>
          <a:p>
            <a:pPr>
              <a:buFont typeface="Arial" panose="020B0604020202020204" pitchFamily="34" charset="0"/>
              <a:buChar char="•"/>
            </a:pPr>
            <a:r>
              <a:rPr lang="en-US" sz="1200" dirty="0"/>
              <a:t> click the ‘File’ tab and open the Project/solution or just press </a:t>
            </a:r>
          </a:p>
          <a:p>
            <a:pPr>
              <a:buFont typeface="Arial" panose="020B0604020202020204" pitchFamily="34" charset="0"/>
              <a:buChar char="•"/>
            </a:pPr>
            <a:r>
              <a:rPr lang="en-US" sz="1200" dirty="0"/>
              <a:t>the (</a:t>
            </a:r>
            <a:r>
              <a:rPr lang="en-US" sz="1200" dirty="0" err="1"/>
              <a:t>Ctrl+Shift+O</a:t>
            </a:r>
            <a:r>
              <a:rPr lang="en-US" sz="1200" dirty="0"/>
              <a:t>). There will show windows and click the file</a:t>
            </a:r>
          </a:p>
          <a:p>
            <a:pPr>
              <a:buFont typeface="Arial" panose="020B0604020202020204" pitchFamily="34" charset="0"/>
              <a:buChar char="•"/>
            </a:pPr>
            <a:r>
              <a:rPr lang="en-US" sz="1200" dirty="0"/>
              <a:t> Geant4.sln (</a:t>
            </a:r>
            <a:r>
              <a:rPr lang="en-US" sz="1200" dirty="0" err="1"/>
              <a:t>sln</a:t>
            </a:r>
            <a:r>
              <a:rPr lang="en-US" sz="1200" dirty="0"/>
              <a:t> it’s data types) and open it, like this:</a:t>
            </a:r>
          </a:p>
          <a:p>
            <a:pPr>
              <a:buFont typeface="Arial" panose="020B0604020202020204" pitchFamily="34" charset="0"/>
              <a:buChar char="•"/>
            </a:pPr>
            <a:r>
              <a:rPr lang="en-US" sz="1200" dirty="0"/>
              <a:t>There will show a </a:t>
            </a:r>
            <a:r>
              <a:rPr lang="en-US" sz="1200" b="1" dirty="0"/>
              <a:t>“Solution Explorer” and</a:t>
            </a:r>
            <a:r>
              <a:rPr lang="en-US" sz="1200" dirty="0"/>
              <a:t> scroll down the</a:t>
            </a:r>
          </a:p>
          <a:p>
            <a:pPr>
              <a:buFont typeface="Arial" panose="020B0604020202020204" pitchFamily="34" charset="0"/>
              <a:buChar char="•"/>
            </a:pPr>
            <a:r>
              <a:rPr lang="en-US" sz="1200" dirty="0"/>
              <a:t> </a:t>
            </a:r>
            <a:r>
              <a:rPr lang="en-US" sz="1200" b="1" dirty="0"/>
              <a:t>“Solution Explorer”. And again </a:t>
            </a:r>
            <a:r>
              <a:rPr lang="en-US" sz="1200" dirty="0"/>
              <a:t>there will show a tab like </a:t>
            </a:r>
          </a:p>
          <a:p>
            <a:pPr>
              <a:buFont typeface="Arial" panose="020B0604020202020204" pitchFamily="34" charset="0"/>
              <a:buChar char="•"/>
            </a:pPr>
            <a:r>
              <a:rPr lang="en-US" sz="1200" b="1" dirty="0"/>
              <a:t>“INSTALL” </a:t>
            </a:r>
            <a:r>
              <a:rPr lang="en-US" sz="1200" dirty="0"/>
              <a:t>and right click on the </a:t>
            </a:r>
            <a:r>
              <a:rPr lang="en-US" sz="1200" b="1" dirty="0"/>
              <a:t>“INSTALL” </a:t>
            </a:r>
            <a:r>
              <a:rPr lang="en-US" sz="1200" dirty="0"/>
              <a:t>tab. There will</a:t>
            </a:r>
          </a:p>
          <a:p>
            <a:pPr>
              <a:buFont typeface="Arial" panose="020B0604020202020204" pitchFamily="34" charset="0"/>
              <a:buChar char="•"/>
            </a:pPr>
            <a:r>
              <a:rPr lang="en-US" sz="1200" dirty="0"/>
              <a:t> show windows and click on the </a:t>
            </a:r>
            <a:r>
              <a:rPr lang="en-US" sz="1200" b="1" dirty="0"/>
              <a:t>“Build” </a:t>
            </a:r>
            <a:r>
              <a:rPr lang="en-US" sz="1200" dirty="0"/>
              <a:t>tab like below:</a:t>
            </a:r>
          </a:p>
          <a:p>
            <a:pPr>
              <a:buFont typeface="Arial" panose="020B0604020202020204" pitchFamily="34" charset="0"/>
              <a:buChar char="•"/>
            </a:pPr>
            <a:endParaRPr lang="en-US" sz="1200" dirty="0"/>
          </a:p>
          <a:p>
            <a:pPr>
              <a:buFont typeface="Arial" panose="020B0604020202020204" pitchFamily="34" charset="0"/>
              <a:buChar char="•"/>
            </a:pPr>
            <a:endParaRPr lang="en-US" sz="12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t="2329" b="5265"/>
          <a:stretch/>
        </p:blipFill>
        <p:spPr>
          <a:xfrm>
            <a:off x="5311260" y="0"/>
            <a:ext cx="6782002" cy="3503054"/>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t="2227" b="7893"/>
          <a:stretch/>
        </p:blipFill>
        <p:spPr>
          <a:xfrm>
            <a:off x="5311260" y="3503054"/>
            <a:ext cx="6782002" cy="3354946"/>
          </a:xfrm>
          <a:prstGeom prst="rect">
            <a:avLst/>
          </a:prstGeom>
        </p:spPr>
      </p:pic>
    </p:spTree>
    <p:extLst>
      <p:ext uri="{BB962C8B-B14F-4D97-AF65-F5344CB8AC3E}">
        <p14:creationId xmlns:p14="http://schemas.microsoft.com/office/powerpoint/2010/main" val="2177071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60" y="0"/>
            <a:ext cx="8596668" cy="609600"/>
          </a:xfrm>
        </p:spPr>
        <p:txBody>
          <a:bodyPr>
            <a:normAutofit fontScale="90000"/>
          </a:bodyPr>
          <a:lstStyle/>
          <a:p>
            <a:r>
              <a:rPr lang="en-US" b="1" dirty="0"/>
              <a:t>Installation of G4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490452"/>
            <a:ext cx="5594581" cy="371048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594581" y="490451"/>
            <a:ext cx="6597419" cy="3710487"/>
          </a:xfrm>
          <a:prstGeom prst="rect">
            <a:avLst/>
          </a:prstGeom>
        </p:spPr>
      </p:pic>
      <p:sp>
        <p:nvSpPr>
          <p:cNvPr id="7" name="Rectangle 6"/>
          <p:cNvSpPr/>
          <p:nvPr/>
        </p:nvSpPr>
        <p:spPr>
          <a:xfrm>
            <a:off x="424070" y="4326499"/>
            <a:ext cx="11052313" cy="790473"/>
          </a:xfrm>
          <a:prstGeom prst="rect">
            <a:avLst/>
          </a:prstGeom>
        </p:spPr>
        <p:txBody>
          <a:bodyPr wrap="square">
            <a:spAutoFit/>
          </a:bodyPr>
          <a:lstStyle/>
          <a:p>
            <a:pPr algn="ctr">
              <a:lnSpc>
                <a:spcPct val="115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There will show a message the given bellow: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dirty="0">
                <a:latin typeface="Calibri" panose="020F0502020204030204" pitchFamily="34" charset="0"/>
                <a:ea typeface="Calibri" panose="020F0502020204030204" pitchFamily="34" charset="0"/>
                <a:cs typeface="Arial" panose="020B0604020202020204" pitchFamily="34" charset="0"/>
              </a:rPr>
              <a:t>******Build: 70 Succeeded, 0 failed, 0 up-to-date, 0 skipped******</a:t>
            </a:r>
            <a:endParaRPr lang="en-US" dirty="0"/>
          </a:p>
        </p:txBody>
      </p:sp>
      <p:sp>
        <p:nvSpPr>
          <p:cNvPr id="8" name="Rectangle 7"/>
          <p:cNvSpPr/>
          <p:nvPr/>
        </p:nvSpPr>
        <p:spPr>
          <a:xfrm>
            <a:off x="4129885" y="5242532"/>
            <a:ext cx="2929392"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Arial" panose="020B0604020202020204" pitchFamily="34" charset="0"/>
              </a:rPr>
              <a:t> Exit the </a:t>
            </a:r>
            <a:r>
              <a:rPr lang="en-US" b="1" dirty="0">
                <a:latin typeface="Calibri" panose="020F0502020204030204" pitchFamily="34" charset="0"/>
                <a:ea typeface="Calibri" panose="020F0502020204030204" pitchFamily="34" charset="0"/>
                <a:cs typeface="Arial" panose="020B0604020202020204" pitchFamily="34" charset="0"/>
              </a:rPr>
              <a:t>‘Visual Studio 2010’.</a:t>
            </a:r>
            <a:endParaRPr lang="en-US" dirty="0"/>
          </a:p>
        </p:txBody>
      </p:sp>
    </p:spTree>
    <p:extLst>
      <p:ext uri="{BB962C8B-B14F-4D97-AF65-F5344CB8AC3E}">
        <p14:creationId xmlns:p14="http://schemas.microsoft.com/office/powerpoint/2010/main" val="3797168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5" y="30052"/>
            <a:ext cx="8596668" cy="304800"/>
          </a:xfrm>
        </p:spPr>
        <p:txBody>
          <a:bodyPr>
            <a:normAutofit fontScale="90000"/>
          </a:bodyPr>
          <a:lstStyle/>
          <a:p>
            <a:r>
              <a:rPr lang="en-US" sz="1800" b="1" dirty="0"/>
              <a:t>DATA requirement</a:t>
            </a:r>
            <a:endParaRPr lang="en-US" sz="1800" dirty="0"/>
          </a:p>
        </p:txBody>
      </p:sp>
      <p:sp>
        <p:nvSpPr>
          <p:cNvPr id="3" name="Content Placeholder 2"/>
          <p:cNvSpPr>
            <a:spLocks noGrp="1"/>
          </p:cNvSpPr>
          <p:nvPr>
            <p:ph idx="1"/>
          </p:nvPr>
        </p:nvSpPr>
        <p:spPr>
          <a:xfrm>
            <a:off x="0" y="334852"/>
            <a:ext cx="12192000" cy="6523148"/>
          </a:xfrm>
        </p:spPr>
        <p:txBody>
          <a:bodyPr>
            <a:normAutofit fontScale="77500" lnSpcReduction="20000"/>
          </a:bodyPr>
          <a:lstStyle/>
          <a:p>
            <a:pPr>
              <a:buFont typeface="Arial" panose="020B0604020202020204" pitchFamily="34" charset="0"/>
              <a:buChar char="•"/>
            </a:pPr>
            <a:r>
              <a:rPr lang="en-US" sz="1200" b="1" dirty="0"/>
              <a:t>Now download the DATA required for this:</a:t>
            </a:r>
            <a:endParaRPr lang="en-US" sz="1200" dirty="0"/>
          </a:p>
          <a:p>
            <a:pPr>
              <a:buFont typeface="Arial" panose="020B0604020202020204" pitchFamily="34" charset="0"/>
              <a:buChar char="•"/>
            </a:pPr>
            <a:r>
              <a:rPr lang="en-US" sz="1200" b="1" dirty="0"/>
              <a:t>Note: </a:t>
            </a:r>
            <a:r>
              <a:rPr lang="en-US" sz="1200" dirty="0"/>
              <a:t> The Geant4.9.5 DATA is not available again in the CERN website, you can download this from the following link:</a:t>
            </a:r>
          </a:p>
          <a:p>
            <a:pPr>
              <a:buFont typeface="Arial" panose="020B0604020202020204" pitchFamily="34" charset="0"/>
              <a:buChar char="•"/>
            </a:pPr>
            <a:r>
              <a:rPr lang="en-US" sz="1200" b="1" i="1" dirty="0"/>
              <a:t>http://distfiles.macports.org/geant4/</a:t>
            </a:r>
            <a:endParaRPr lang="en-US" sz="1200" dirty="0"/>
          </a:p>
          <a:p>
            <a:pPr>
              <a:buFont typeface="Arial" panose="020B0604020202020204" pitchFamily="34" charset="0"/>
              <a:buChar char="•"/>
            </a:pPr>
            <a:r>
              <a:rPr lang="en-US" sz="1200" dirty="0"/>
              <a:t>After downloading the DATA, unpack it in the following link directory:</a:t>
            </a:r>
          </a:p>
          <a:p>
            <a:pPr>
              <a:buFont typeface="Arial" panose="020B0604020202020204" pitchFamily="34" charset="0"/>
              <a:buChar char="•"/>
            </a:pPr>
            <a:r>
              <a:rPr lang="en-US" sz="1200" b="1" i="1" dirty="0"/>
              <a:t>G:\geant4\geant4_9_5_p01\G4-install\share\Geant4-9.5.1\Data</a:t>
            </a:r>
            <a:endParaRPr lang="en-US" sz="1200" dirty="0"/>
          </a:p>
          <a:p>
            <a:pPr>
              <a:buFont typeface="Arial" panose="020B0604020202020204" pitchFamily="34" charset="0"/>
              <a:buChar char="•"/>
            </a:pPr>
            <a:r>
              <a:rPr lang="en-US" sz="1200" b="1" dirty="0"/>
              <a:t>2.3 PATH Setting</a:t>
            </a:r>
            <a:endParaRPr lang="en-US" sz="1200" dirty="0"/>
          </a:p>
          <a:p>
            <a:pPr>
              <a:buFont typeface="Arial" panose="020B0604020202020204" pitchFamily="34" charset="0"/>
              <a:buChar char="•"/>
            </a:pPr>
            <a:r>
              <a:rPr lang="en-US" sz="1200" dirty="0"/>
              <a:t>After unpacking this data and set the PATH as Environment variables. For this purpose, we set the Variable Name and Variable Values like as that is used this link: </a:t>
            </a:r>
          </a:p>
          <a:p>
            <a:pPr>
              <a:buFont typeface="Arial" panose="020B0604020202020204" pitchFamily="34" charset="0"/>
              <a:buChar char="•"/>
            </a:pPr>
            <a:r>
              <a:rPr lang="en-US" sz="1200" b="1" dirty="0"/>
              <a:t>Control Panel\System and Security\System</a:t>
            </a:r>
            <a:endParaRPr lang="en-US" sz="1200" dirty="0"/>
          </a:p>
          <a:p>
            <a:pPr>
              <a:buFont typeface="Arial" panose="020B0604020202020204" pitchFamily="34" charset="0"/>
              <a:buChar char="•"/>
            </a:pPr>
            <a:r>
              <a:rPr lang="en-US" sz="1200" dirty="0"/>
              <a:t>Here open the </a:t>
            </a:r>
            <a:r>
              <a:rPr lang="en-US" sz="1200" b="1" dirty="0"/>
              <a:t>“Advanced System Settings”,</a:t>
            </a:r>
            <a:r>
              <a:rPr lang="en-US" sz="1200" dirty="0"/>
              <a:t> click on the </a:t>
            </a:r>
            <a:r>
              <a:rPr lang="en-US" sz="1200" b="1" dirty="0"/>
              <a:t>“Environmental Variables” </a:t>
            </a:r>
            <a:r>
              <a:rPr lang="en-US" sz="1200" dirty="0"/>
              <a:t>and use the tabs of </a:t>
            </a:r>
            <a:r>
              <a:rPr lang="en-US" sz="1200" b="1" dirty="0"/>
              <a:t>‘User Variables’</a:t>
            </a:r>
            <a:r>
              <a:rPr lang="en-US" sz="1200" dirty="0"/>
              <a:t>. Click on the </a:t>
            </a:r>
            <a:r>
              <a:rPr lang="en-US" sz="1200" b="1" dirty="0"/>
              <a:t>‘New’, </a:t>
            </a:r>
            <a:r>
              <a:rPr lang="en-US" sz="1200" dirty="0"/>
              <a:t>write the “</a:t>
            </a:r>
            <a:r>
              <a:rPr lang="en-US" sz="1200" b="1" dirty="0"/>
              <a:t>Variable Name” </a:t>
            </a:r>
            <a:r>
              <a:rPr lang="en-US" sz="1200" dirty="0"/>
              <a:t>as </a:t>
            </a:r>
            <a:r>
              <a:rPr lang="en-US" sz="1200" b="1" dirty="0"/>
              <a:t>PATH </a:t>
            </a:r>
            <a:r>
              <a:rPr lang="en-US" sz="1200" dirty="0"/>
              <a:t>and write the “</a:t>
            </a:r>
            <a:r>
              <a:rPr lang="en-US" sz="1200" b="1" dirty="0"/>
              <a:t>Variable Value”</a:t>
            </a:r>
            <a:endParaRPr lang="en-US" sz="1200" dirty="0"/>
          </a:p>
          <a:p>
            <a:pPr>
              <a:buFont typeface="Arial" panose="020B0604020202020204" pitchFamily="34" charset="0"/>
              <a:buChar char="•"/>
            </a:pPr>
            <a:r>
              <a:rPr lang="en-US" sz="1200" b="1" dirty="0"/>
              <a:t>   G:\geant4\geant4_9_5_p01\G4-install\bin</a:t>
            </a:r>
            <a:endParaRPr lang="en-US" sz="1200" dirty="0"/>
          </a:p>
          <a:p>
            <a:r>
              <a:rPr lang="en-US" sz="1200" dirty="0"/>
              <a:t>I will write some of them like below:</a:t>
            </a:r>
          </a:p>
          <a:p>
            <a:r>
              <a:rPr lang="en-US" sz="1500" b="1" dirty="0"/>
              <a:t>Variable Name:</a:t>
            </a:r>
            <a:endParaRPr lang="en-US" sz="1500" dirty="0"/>
          </a:p>
          <a:p>
            <a:r>
              <a:rPr lang="en-US" sz="1500" dirty="0"/>
              <a:t>G4ABLADATA</a:t>
            </a:r>
          </a:p>
          <a:p>
            <a:r>
              <a:rPr lang="en-US" sz="1500" b="1" dirty="0"/>
              <a:t>Variable Value:</a:t>
            </a:r>
            <a:endParaRPr lang="en-US" sz="1500" dirty="0"/>
          </a:p>
          <a:p>
            <a:r>
              <a:rPr lang="en-US" sz="1500" dirty="0"/>
              <a:t>G:\geant4\geant4_9_5_p01\G4-install\share\Geant4-9.5.1\Data\G4ABLA3.0</a:t>
            </a:r>
          </a:p>
          <a:p>
            <a:r>
              <a:rPr lang="en-US" sz="1500" b="1" dirty="0"/>
              <a:t>Variable Name:</a:t>
            </a:r>
            <a:endParaRPr lang="en-US" sz="1500" dirty="0"/>
          </a:p>
          <a:p>
            <a:r>
              <a:rPr lang="en-US" sz="1500" dirty="0"/>
              <a:t>G4ENSDFSTATE</a:t>
            </a:r>
          </a:p>
          <a:p>
            <a:r>
              <a:rPr lang="en-US" sz="1500" b="1" dirty="0"/>
              <a:t>Variable Value:</a:t>
            </a:r>
            <a:endParaRPr lang="en-US" sz="1500" dirty="0"/>
          </a:p>
          <a:p>
            <a:r>
              <a:rPr lang="en-US" sz="1500" dirty="0"/>
              <a:t>G:\geant4\geant4_9_5_p01\G4-install\share\Geant4-9.5.1\Data\G4ENSDFSTATE1.2.3</a:t>
            </a:r>
          </a:p>
          <a:p>
            <a:r>
              <a:rPr lang="en-US" sz="1500" b="1" dirty="0"/>
              <a:t>Variable Name:</a:t>
            </a:r>
            <a:endParaRPr lang="en-US" sz="1500" dirty="0"/>
          </a:p>
          <a:p>
            <a:r>
              <a:rPr lang="en-US" sz="1500" dirty="0"/>
              <a:t>G4LEDATA</a:t>
            </a:r>
          </a:p>
          <a:p>
            <a:r>
              <a:rPr lang="en-US" sz="1500" b="1" dirty="0"/>
              <a:t>Variable Value:</a:t>
            </a:r>
            <a:endParaRPr lang="en-US" sz="1500" dirty="0"/>
          </a:p>
          <a:p>
            <a:r>
              <a:rPr lang="en-US" sz="1500" dirty="0"/>
              <a:t>G:\geant4\geant4_9_5_p01\G4-install\share\Geant4-9.5.1\Data\G4EMLOW6.23</a:t>
            </a:r>
          </a:p>
          <a:p>
            <a:r>
              <a:rPr lang="en-US" sz="1500" b="1" dirty="0"/>
              <a:t>The installation process has been completed.</a:t>
            </a:r>
            <a:endParaRPr lang="en-US" sz="1500" dirty="0"/>
          </a:p>
          <a:p>
            <a:endParaRPr lang="en-US" dirty="0"/>
          </a:p>
        </p:txBody>
      </p:sp>
    </p:spTree>
    <p:extLst>
      <p:ext uri="{BB962C8B-B14F-4D97-AF65-F5344CB8AC3E}">
        <p14:creationId xmlns:p14="http://schemas.microsoft.com/office/powerpoint/2010/main" val="1970886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4" y="0"/>
            <a:ext cx="8596668" cy="373487"/>
          </a:xfrm>
        </p:spPr>
        <p:txBody>
          <a:bodyPr>
            <a:noAutofit/>
          </a:bodyPr>
          <a:lstStyle/>
          <a:p>
            <a:r>
              <a:rPr lang="en-US" sz="1800" b="1" dirty="0"/>
              <a:t>Examples in Geant4</a:t>
            </a:r>
            <a:r>
              <a:rPr lang="en-US" sz="1800" dirty="0"/>
              <a:t/>
            </a:r>
            <a:br>
              <a:rPr lang="en-US" sz="1800" dirty="0"/>
            </a:br>
            <a:endParaRPr lang="en-US" sz="1800" dirty="0"/>
          </a:p>
        </p:txBody>
      </p:sp>
      <p:sp>
        <p:nvSpPr>
          <p:cNvPr id="4" name="Text Placeholder 3"/>
          <p:cNvSpPr>
            <a:spLocks noGrp="1"/>
          </p:cNvSpPr>
          <p:nvPr>
            <p:ph type="body" idx="1"/>
          </p:nvPr>
        </p:nvSpPr>
        <p:spPr>
          <a:xfrm>
            <a:off x="675747" y="2517821"/>
            <a:ext cx="4185623" cy="218942"/>
          </a:xfrm>
        </p:spPr>
        <p:txBody>
          <a:bodyPr/>
          <a:lstStyle/>
          <a:p>
            <a:r>
              <a:rPr lang="en-US" sz="1600" b="1" dirty="0"/>
              <a:t>Example B3</a:t>
            </a:r>
            <a:endParaRPr lang="en-US" sz="1600" dirty="0"/>
          </a:p>
        </p:txBody>
      </p:sp>
      <p:sp>
        <p:nvSpPr>
          <p:cNvPr id="5" name="Content Placeholder 4"/>
          <p:cNvSpPr>
            <a:spLocks noGrp="1"/>
          </p:cNvSpPr>
          <p:nvPr>
            <p:ph sz="half" idx="2"/>
          </p:nvPr>
        </p:nvSpPr>
        <p:spPr>
          <a:xfrm>
            <a:off x="563034" y="566671"/>
            <a:ext cx="4185623" cy="1790164"/>
          </a:xfrm>
        </p:spPr>
        <p:txBody>
          <a:bodyPr/>
          <a:lstStyle/>
          <a:p>
            <a:pPr lvl="0">
              <a:buFont typeface="Arial" panose="020B0604020202020204" pitchFamily="34" charset="0"/>
              <a:buChar char="•"/>
            </a:pPr>
            <a:r>
              <a:rPr lang="en-US" sz="1200" dirty="0"/>
              <a:t>Simple geometry with few solids like boxes, cones and trapezoids</a:t>
            </a:r>
          </a:p>
          <a:p>
            <a:pPr lvl="0">
              <a:buFont typeface="Arial" panose="020B0604020202020204" pitchFamily="34" charset="0"/>
              <a:buChar char="•"/>
            </a:pPr>
            <a:r>
              <a:rPr lang="en-US" sz="1200" dirty="0"/>
              <a:t>Geometry with simple placement</a:t>
            </a:r>
          </a:p>
          <a:p>
            <a:pPr lvl="0">
              <a:buFont typeface="Arial" panose="020B0604020202020204" pitchFamily="34" charset="0"/>
              <a:buChar char="•"/>
            </a:pPr>
            <a:r>
              <a:rPr lang="en-US" sz="1200" dirty="0"/>
              <a:t>For generating the particles, use particle gun</a:t>
            </a:r>
          </a:p>
          <a:p>
            <a:pPr lvl="0">
              <a:buFont typeface="Arial" panose="020B0604020202020204" pitchFamily="34" charset="0"/>
              <a:buChar char="•"/>
            </a:pPr>
            <a:r>
              <a:rPr lang="en-US" sz="1200" dirty="0"/>
              <a:t>There are user action classes</a:t>
            </a:r>
          </a:p>
          <a:p>
            <a:endParaRPr lang="en-US" dirty="0"/>
          </a:p>
        </p:txBody>
      </p:sp>
      <p:sp>
        <p:nvSpPr>
          <p:cNvPr id="6" name="Text Placeholder 5"/>
          <p:cNvSpPr>
            <a:spLocks noGrp="1"/>
          </p:cNvSpPr>
          <p:nvPr>
            <p:ph type="body" sz="quarter" idx="3"/>
          </p:nvPr>
        </p:nvSpPr>
        <p:spPr>
          <a:xfrm>
            <a:off x="4748657" y="347726"/>
            <a:ext cx="4185618" cy="218943"/>
          </a:xfrm>
        </p:spPr>
        <p:txBody>
          <a:bodyPr/>
          <a:lstStyle/>
          <a:p>
            <a:r>
              <a:rPr lang="en-US" sz="1600" b="1" dirty="0"/>
              <a:t>Example B2</a:t>
            </a:r>
            <a:endParaRPr lang="en-US" sz="1600" dirty="0"/>
          </a:p>
        </p:txBody>
      </p:sp>
      <p:sp>
        <p:nvSpPr>
          <p:cNvPr id="7" name="Content Placeholder 6"/>
          <p:cNvSpPr>
            <a:spLocks noGrp="1"/>
          </p:cNvSpPr>
          <p:nvPr>
            <p:ph sz="quarter" idx="4"/>
          </p:nvPr>
        </p:nvSpPr>
        <p:spPr>
          <a:xfrm>
            <a:off x="4748657" y="566670"/>
            <a:ext cx="4185617" cy="1918953"/>
          </a:xfrm>
        </p:spPr>
        <p:txBody>
          <a:bodyPr/>
          <a:lstStyle/>
          <a:p>
            <a:pPr lvl="0">
              <a:buFont typeface="Arial" panose="020B0604020202020204" pitchFamily="34" charset="0"/>
              <a:buChar char="•"/>
            </a:pPr>
            <a:r>
              <a:rPr lang="en-US" sz="1200" dirty="0"/>
              <a:t>Simplify the tracker geometry with applied uniform magnetic field</a:t>
            </a:r>
          </a:p>
          <a:p>
            <a:pPr lvl="0">
              <a:buFont typeface="Arial" panose="020B0604020202020204" pitchFamily="34" charset="0"/>
              <a:buChar char="•"/>
            </a:pPr>
            <a:r>
              <a:rPr lang="en-US" sz="1200" dirty="0"/>
              <a:t>Geometry is simple placement and parameterization</a:t>
            </a:r>
          </a:p>
          <a:p>
            <a:pPr lvl="0">
              <a:buFont typeface="Arial" panose="020B0604020202020204" pitchFamily="34" charset="0"/>
              <a:buChar char="•"/>
            </a:pPr>
            <a:r>
              <a:rPr lang="en-US" sz="1200" dirty="0"/>
              <a:t>Scoring within a tracker via sensitive detector and hits</a:t>
            </a:r>
          </a:p>
          <a:p>
            <a:endParaRPr lang="en-US" dirty="0"/>
          </a:p>
        </p:txBody>
      </p:sp>
      <p:sp>
        <p:nvSpPr>
          <p:cNvPr id="8" name="Text Placeholder 3"/>
          <p:cNvSpPr txBox="1">
            <a:spLocks/>
          </p:cNvSpPr>
          <p:nvPr/>
        </p:nvSpPr>
        <p:spPr>
          <a:xfrm>
            <a:off x="675747" y="334848"/>
            <a:ext cx="4185623" cy="21894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600" b="1" dirty="0"/>
              <a:t>Example B1</a:t>
            </a:r>
            <a:endParaRPr lang="en-US" sz="1600" dirty="0"/>
          </a:p>
        </p:txBody>
      </p:sp>
      <p:sp>
        <p:nvSpPr>
          <p:cNvPr id="9" name="Text Placeholder 3"/>
          <p:cNvSpPr txBox="1">
            <a:spLocks/>
          </p:cNvSpPr>
          <p:nvPr/>
        </p:nvSpPr>
        <p:spPr>
          <a:xfrm>
            <a:off x="4748654" y="2472744"/>
            <a:ext cx="4185623" cy="34773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600" b="1" dirty="0"/>
              <a:t>Example B4</a:t>
            </a:r>
            <a:endParaRPr lang="en-US" sz="1600" dirty="0"/>
          </a:p>
        </p:txBody>
      </p:sp>
      <p:sp>
        <p:nvSpPr>
          <p:cNvPr id="10" name="Content Placeholder 4"/>
          <p:cNvSpPr txBox="1">
            <a:spLocks/>
          </p:cNvSpPr>
          <p:nvPr/>
        </p:nvSpPr>
        <p:spPr>
          <a:xfrm>
            <a:off x="357623" y="2865551"/>
            <a:ext cx="4185623" cy="17901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buFont typeface="Arial" panose="020B0604020202020204" pitchFamily="34" charset="0"/>
              <a:buChar char="•"/>
            </a:pPr>
            <a:r>
              <a:rPr lang="en-US" sz="1200" dirty="0"/>
              <a:t>Schematic Positron Emission Tomography system</a:t>
            </a:r>
          </a:p>
          <a:p>
            <a:pPr lvl="0">
              <a:buFont typeface="Arial" panose="020B0604020202020204" pitchFamily="34" charset="0"/>
              <a:buChar char="•"/>
            </a:pPr>
            <a:r>
              <a:rPr lang="en-US" sz="1200" dirty="0"/>
              <a:t>Geometry with simple rotation placements (G4PVPlacement)</a:t>
            </a:r>
          </a:p>
          <a:p>
            <a:pPr lvl="0">
              <a:buFont typeface="Arial" panose="020B0604020202020204" pitchFamily="34" charset="0"/>
              <a:buChar char="•"/>
            </a:pPr>
            <a:r>
              <a:rPr lang="en-US" sz="1200" dirty="0"/>
              <a:t>Radioactive </a:t>
            </a:r>
            <a:r>
              <a:rPr lang="en-US" sz="1200" dirty="0" smtClean="0"/>
              <a:t>Source</a:t>
            </a:r>
            <a:endParaRPr lang="en-US" sz="1200" dirty="0"/>
          </a:p>
        </p:txBody>
      </p:sp>
      <p:sp>
        <p:nvSpPr>
          <p:cNvPr id="11" name="Content Placeholder 4"/>
          <p:cNvSpPr txBox="1">
            <a:spLocks/>
          </p:cNvSpPr>
          <p:nvPr/>
        </p:nvSpPr>
        <p:spPr>
          <a:xfrm>
            <a:off x="4543246" y="2936383"/>
            <a:ext cx="4185623" cy="22280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buFont typeface="Arial" panose="020B0604020202020204" pitchFamily="34" charset="0"/>
              <a:buChar char="•"/>
            </a:pPr>
            <a:r>
              <a:rPr lang="en-US" sz="1200" dirty="0"/>
              <a:t>The example B4 designed for the Calorimeter with two materials </a:t>
            </a:r>
          </a:p>
          <a:p>
            <a:pPr lvl="0">
              <a:buFont typeface="Arial" panose="020B0604020202020204" pitchFamily="34" charset="0"/>
              <a:buChar char="•"/>
            </a:pPr>
            <a:r>
              <a:rPr lang="en-US" sz="1200" dirty="0"/>
              <a:t>The geometry with (G4 Replica) </a:t>
            </a:r>
          </a:p>
          <a:p>
            <a:pPr lvl="0">
              <a:buFont typeface="Arial" panose="020B0604020202020204" pitchFamily="34" charset="0"/>
              <a:buChar char="•"/>
            </a:pPr>
            <a:r>
              <a:rPr lang="en-US" sz="1200" dirty="0"/>
              <a:t>There are Scoring in four ways:(a) via User Action, (b) Via user own object, (c) Via G4 Sensitive detector and hits, (d) Via Scorers</a:t>
            </a:r>
          </a:p>
          <a:p>
            <a:pPr lvl="0">
              <a:buFont typeface="Arial" panose="020B0604020202020204" pitchFamily="34" charset="0"/>
              <a:buChar char="•"/>
            </a:pPr>
            <a:r>
              <a:rPr lang="en-US" sz="1200" dirty="0" smtClean="0"/>
              <a:t>The </a:t>
            </a:r>
            <a:r>
              <a:rPr lang="en-US" sz="1200" dirty="0"/>
              <a:t>UI commands used by </a:t>
            </a:r>
            <a:r>
              <a:rPr lang="en-US" sz="1200" dirty="0" smtClean="0"/>
              <a:t>G4GenericMessenger</a:t>
            </a:r>
            <a:endParaRPr lang="en-US" sz="1200" dirty="0"/>
          </a:p>
        </p:txBody>
      </p:sp>
      <p:sp>
        <p:nvSpPr>
          <p:cNvPr id="12" name="Content Placeholder 4"/>
          <p:cNvSpPr txBox="1">
            <a:spLocks/>
          </p:cNvSpPr>
          <p:nvPr/>
        </p:nvSpPr>
        <p:spPr>
          <a:xfrm>
            <a:off x="357623" y="5492840"/>
            <a:ext cx="9820489" cy="10560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300" dirty="0"/>
              <a:t>Extended Examples: The extended example used for </a:t>
            </a:r>
            <a:r>
              <a:rPr lang="en-US" sz="1300" dirty="0" smtClean="0"/>
              <a:t>the </a:t>
            </a:r>
            <a:r>
              <a:rPr lang="en-US" sz="1300" b="1" dirty="0" smtClean="0"/>
              <a:t>Analysis, </a:t>
            </a:r>
            <a:r>
              <a:rPr lang="en-US" sz="1300" b="1" dirty="0"/>
              <a:t>Electromagnetic</a:t>
            </a:r>
            <a:r>
              <a:rPr lang="en-US" sz="1300" b="1" dirty="0" smtClean="0"/>
              <a:t>, Error Propagation, </a:t>
            </a:r>
            <a:endParaRPr lang="en-US" sz="1300" b="1" dirty="0"/>
          </a:p>
          <a:p>
            <a:r>
              <a:rPr lang="en-US" sz="1300" b="1" dirty="0" smtClean="0"/>
              <a:t>, Magnetic Field, </a:t>
            </a:r>
            <a:r>
              <a:rPr lang="en-US" sz="1300" b="1" dirty="0"/>
              <a:t>Geometry, Hadronic, Medical, </a:t>
            </a:r>
            <a:r>
              <a:rPr lang="en-US" sz="1300" b="1" dirty="0" smtClean="0"/>
              <a:t>Optical, Parametrization, </a:t>
            </a:r>
            <a:r>
              <a:rPr lang="en-US" sz="1300" b="1" dirty="0"/>
              <a:t>Radioactive decay, Run and Event, and Visualization. </a:t>
            </a:r>
            <a:endParaRPr lang="en-US" sz="1300" dirty="0"/>
          </a:p>
          <a:p>
            <a:pPr marL="0" indent="0">
              <a:buNone/>
            </a:pPr>
            <a:endParaRPr lang="en-US" dirty="0"/>
          </a:p>
        </p:txBody>
      </p:sp>
    </p:spTree>
    <p:extLst>
      <p:ext uri="{BB962C8B-B14F-4D97-AF65-F5344CB8AC3E}">
        <p14:creationId xmlns:p14="http://schemas.microsoft.com/office/powerpoint/2010/main" val="83710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5" y="42930"/>
            <a:ext cx="8596668" cy="330557"/>
          </a:xfrm>
        </p:spPr>
        <p:txBody>
          <a:bodyPr>
            <a:normAutofit fontScale="90000"/>
          </a:bodyPr>
          <a:lstStyle/>
          <a:p>
            <a:r>
              <a:rPr lang="en-US" sz="2000" b="1" dirty="0"/>
              <a:t>Novice Examples</a:t>
            </a:r>
            <a:r>
              <a:rPr lang="en-US" dirty="0"/>
              <a:t/>
            </a:r>
            <a:br>
              <a:rPr lang="en-US" dirty="0"/>
            </a:br>
            <a:endParaRPr lang="en-US" dirty="0"/>
          </a:p>
        </p:txBody>
      </p:sp>
      <p:sp>
        <p:nvSpPr>
          <p:cNvPr id="3" name="Text Placeholder 2"/>
          <p:cNvSpPr>
            <a:spLocks noGrp="1"/>
          </p:cNvSpPr>
          <p:nvPr>
            <p:ph type="body" idx="1"/>
          </p:nvPr>
        </p:nvSpPr>
        <p:spPr>
          <a:xfrm>
            <a:off x="558226" y="409456"/>
            <a:ext cx="4185623" cy="208730"/>
          </a:xfrm>
        </p:spPr>
        <p:txBody>
          <a:bodyPr/>
          <a:lstStyle/>
          <a:p>
            <a:r>
              <a:rPr lang="en-US" sz="1300" b="1" dirty="0"/>
              <a:t>Example N01</a:t>
            </a:r>
            <a:endParaRPr lang="en-US" sz="1300" dirty="0"/>
          </a:p>
        </p:txBody>
      </p:sp>
      <p:sp>
        <p:nvSpPr>
          <p:cNvPr id="4" name="Content Placeholder 3"/>
          <p:cNvSpPr>
            <a:spLocks noGrp="1"/>
          </p:cNvSpPr>
          <p:nvPr>
            <p:ph sz="half" idx="2"/>
          </p:nvPr>
        </p:nvSpPr>
        <p:spPr>
          <a:xfrm>
            <a:off x="558226" y="618186"/>
            <a:ext cx="4185623" cy="991673"/>
          </a:xfrm>
        </p:spPr>
        <p:txBody>
          <a:bodyPr/>
          <a:lstStyle/>
          <a:p>
            <a:pPr marL="0" indent="0">
              <a:buNone/>
            </a:pPr>
            <a:r>
              <a:rPr lang="en-US" sz="1200" dirty="0"/>
              <a:t>Simple example to demonstrate how the GEANT4 basic framework works. No physics involved, only tracking on a simple geometry.</a:t>
            </a:r>
          </a:p>
          <a:p>
            <a:endParaRPr lang="en-US" dirty="0"/>
          </a:p>
        </p:txBody>
      </p:sp>
      <p:sp>
        <p:nvSpPr>
          <p:cNvPr id="5" name="Text Placeholder 4"/>
          <p:cNvSpPr>
            <a:spLocks noGrp="1"/>
          </p:cNvSpPr>
          <p:nvPr>
            <p:ph type="body" sz="quarter" idx="3"/>
          </p:nvPr>
        </p:nvSpPr>
        <p:spPr>
          <a:xfrm>
            <a:off x="4861368" y="409456"/>
            <a:ext cx="4185618" cy="208730"/>
          </a:xfrm>
        </p:spPr>
        <p:txBody>
          <a:bodyPr/>
          <a:lstStyle/>
          <a:p>
            <a:r>
              <a:rPr lang="en-US" sz="1300" b="1" dirty="0"/>
              <a:t>Example N02</a:t>
            </a:r>
            <a:endParaRPr lang="en-US" sz="1300" dirty="0"/>
          </a:p>
        </p:txBody>
      </p:sp>
      <p:sp>
        <p:nvSpPr>
          <p:cNvPr id="6" name="Content Placeholder 5"/>
          <p:cNvSpPr>
            <a:spLocks noGrp="1"/>
          </p:cNvSpPr>
          <p:nvPr>
            <p:ph sz="quarter" idx="4"/>
          </p:nvPr>
        </p:nvSpPr>
        <p:spPr>
          <a:xfrm>
            <a:off x="4861368" y="654155"/>
            <a:ext cx="4185617" cy="1058735"/>
          </a:xfrm>
        </p:spPr>
        <p:txBody>
          <a:bodyPr>
            <a:normAutofit lnSpcReduction="10000"/>
          </a:bodyPr>
          <a:lstStyle/>
          <a:p>
            <a:pPr marL="0" lvl="0" indent="0">
              <a:buNone/>
            </a:pPr>
            <a:r>
              <a:rPr lang="en-US" sz="1200" dirty="0"/>
              <a:t>Simulation of a simplified fixed target experiment.</a:t>
            </a:r>
          </a:p>
          <a:p>
            <a:pPr marL="0" lvl="0" indent="0">
              <a:buNone/>
            </a:pPr>
            <a:r>
              <a:rPr lang="en-US" sz="1200" dirty="0"/>
              <a:t>It includes a simple parameterized geometry. It defines a transverse uniform magnetic field. It includes standard EM physics for gammas, charged leptons and charged hadrons. It includes visualization and detector response.</a:t>
            </a:r>
          </a:p>
        </p:txBody>
      </p:sp>
      <p:sp>
        <p:nvSpPr>
          <p:cNvPr id="44" name="Text Placeholder 2"/>
          <p:cNvSpPr txBox="1">
            <a:spLocks/>
          </p:cNvSpPr>
          <p:nvPr/>
        </p:nvSpPr>
        <p:spPr>
          <a:xfrm>
            <a:off x="675745" y="4959700"/>
            <a:ext cx="4185623" cy="20873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300" b="1" dirty="0"/>
              <a:t>Example N05</a:t>
            </a:r>
            <a:endParaRPr lang="en-US" sz="1300" dirty="0"/>
          </a:p>
        </p:txBody>
      </p:sp>
      <p:sp>
        <p:nvSpPr>
          <p:cNvPr id="45" name="Content Placeholder 3"/>
          <p:cNvSpPr txBox="1">
            <a:spLocks/>
          </p:cNvSpPr>
          <p:nvPr/>
        </p:nvSpPr>
        <p:spPr>
          <a:xfrm>
            <a:off x="675745" y="5168430"/>
            <a:ext cx="4185623" cy="9916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 It implements a setup for fast-parameterization. It provides a simple shower parameterization for e+/e-/gamma in an EM calorimeter </a:t>
            </a:r>
            <a:r>
              <a:rPr lang="en-US" sz="1200" dirty="0" smtClean="0"/>
              <a:t> parameterization. </a:t>
            </a:r>
            <a:r>
              <a:rPr lang="en-US" sz="1200" dirty="0"/>
              <a:t>It implements the parameterized detector response.</a:t>
            </a:r>
          </a:p>
          <a:p>
            <a:endParaRPr lang="en-US" dirty="0"/>
          </a:p>
        </p:txBody>
      </p:sp>
      <p:sp>
        <p:nvSpPr>
          <p:cNvPr id="46" name="Text Placeholder 4"/>
          <p:cNvSpPr txBox="1">
            <a:spLocks/>
          </p:cNvSpPr>
          <p:nvPr/>
        </p:nvSpPr>
        <p:spPr>
          <a:xfrm>
            <a:off x="4978887" y="4959700"/>
            <a:ext cx="4185618" cy="20873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300" b="1" dirty="0"/>
              <a:t>Example N06</a:t>
            </a:r>
            <a:endParaRPr lang="en-US" sz="1300" dirty="0"/>
          </a:p>
        </p:txBody>
      </p:sp>
      <p:sp>
        <p:nvSpPr>
          <p:cNvPr id="47" name="Content Placeholder 5"/>
          <p:cNvSpPr txBox="1">
            <a:spLocks/>
          </p:cNvSpPr>
          <p:nvPr/>
        </p:nvSpPr>
        <p:spPr>
          <a:xfrm>
            <a:off x="4978887" y="5204399"/>
            <a:ext cx="4185617" cy="1058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The simulation of optical photons generation and transport, define optical surfaces and exercises on optical physics processes (Cerenkov, Scintillation, </a:t>
            </a:r>
            <a:r>
              <a:rPr lang="en-US" sz="1200" dirty="0" smtClean="0"/>
              <a:t>Absorption...). </a:t>
            </a:r>
            <a:endParaRPr lang="en-US" sz="1200" dirty="0"/>
          </a:p>
        </p:txBody>
      </p:sp>
      <p:sp>
        <p:nvSpPr>
          <p:cNvPr id="48" name="Text Placeholder 2"/>
          <p:cNvSpPr txBox="1">
            <a:spLocks/>
          </p:cNvSpPr>
          <p:nvPr/>
        </p:nvSpPr>
        <p:spPr>
          <a:xfrm>
            <a:off x="558226" y="2193847"/>
            <a:ext cx="4185623" cy="20873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300" b="1" dirty="0"/>
              <a:t>Example N03</a:t>
            </a:r>
            <a:endParaRPr lang="en-US" sz="1300" dirty="0"/>
          </a:p>
        </p:txBody>
      </p:sp>
      <p:sp>
        <p:nvSpPr>
          <p:cNvPr id="49" name="Content Placeholder 3"/>
          <p:cNvSpPr txBox="1">
            <a:spLocks/>
          </p:cNvSpPr>
          <p:nvPr/>
        </p:nvSpPr>
        <p:spPr>
          <a:xfrm>
            <a:off x="558226" y="2402577"/>
            <a:ext cx="4185623" cy="19060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200" dirty="0"/>
              <a:t>Simulation of a simple sample Calorimeter setup.  It shows the usage of 'replicated' volumes in the geometry. </a:t>
            </a:r>
          </a:p>
          <a:p>
            <a:pPr lvl="0"/>
            <a:r>
              <a:rPr lang="en-US" sz="1200" dirty="0"/>
              <a:t>It defines user commands for primaries generation (isotropic random distribution).  It defines a transverse uniform magnetic field. It includes detector response and statistics on the relevant quantities. </a:t>
            </a:r>
            <a:r>
              <a:rPr lang="en-US" sz="1200" dirty="0" smtClean="0"/>
              <a:t>It includes a tutorial for visualization, exercising different and visualization drivers.</a:t>
            </a:r>
            <a:endParaRPr lang="en-US" sz="1200" dirty="0"/>
          </a:p>
          <a:p>
            <a:endParaRPr lang="en-US" sz="1200" dirty="0"/>
          </a:p>
        </p:txBody>
      </p:sp>
      <p:sp>
        <p:nvSpPr>
          <p:cNvPr id="50" name="Text Placeholder 4"/>
          <p:cNvSpPr txBox="1">
            <a:spLocks/>
          </p:cNvSpPr>
          <p:nvPr/>
        </p:nvSpPr>
        <p:spPr>
          <a:xfrm>
            <a:off x="4861368" y="2193847"/>
            <a:ext cx="4185618" cy="20873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300" b="1" dirty="0"/>
              <a:t>Example N04</a:t>
            </a:r>
            <a:endParaRPr lang="en-US" sz="1300" dirty="0"/>
          </a:p>
        </p:txBody>
      </p:sp>
      <p:sp>
        <p:nvSpPr>
          <p:cNvPr id="51" name="Content Placeholder 5"/>
          <p:cNvSpPr txBox="1">
            <a:spLocks/>
          </p:cNvSpPr>
          <p:nvPr/>
        </p:nvSpPr>
        <p:spPr>
          <a:xfrm>
            <a:off x="4861368" y="2438546"/>
            <a:ext cx="4185617" cy="18701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sz="1200" dirty="0"/>
              <a:t>It defines a simplified collider detector setup. </a:t>
            </a:r>
            <a:r>
              <a:rPr lang="en-US" sz="1200" dirty="0" smtClean="0"/>
              <a:t>It </a:t>
            </a:r>
            <a:r>
              <a:rPr lang="en-US" sz="1200" dirty="0"/>
              <a:t>defines all ordinary physics processes for leptons and hadrons. </a:t>
            </a:r>
            <a:endParaRPr lang="en-US" sz="1200" dirty="0" smtClean="0"/>
          </a:p>
          <a:p>
            <a:pPr lvl="0"/>
            <a:r>
              <a:rPr lang="en-US" sz="1200" dirty="0"/>
              <a:t>It includes a tutorial for visualization, exercising different and visualization drivers.</a:t>
            </a:r>
          </a:p>
        </p:txBody>
      </p:sp>
    </p:spTree>
    <p:extLst>
      <p:ext uri="{BB962C8B-B14F-4D97-AF65-F5344CB8AC3E}">
        <p14:creationId xmlns:p14="http://schemas.microsoft.com/office/powerpoint/2010/main" val="191347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9909" y="0"/>
            <a:ext cx="8596668" cy="540913"/>
          </a:xfrm>
        </p:spPr>
        <p:txBody>
          <a:bodyPr>
            <a:normAutofit/>
          </a:bodyPr>
          <a:lstStyle/>
          <a:p>
            <a:r>
              <a:rPr lang="en-US" sz="2600" b="1" dirty="0"/>
              <a:t>Examples in Geant4</a:t>
            </a:r>
            <a:endParaRPr lang="en-US" sz="2600" dirty="0"/>
          </a:p>
        </p:txBody>
      </p:sp>
      <p:sp>
        <p:nvSpPr>
          <p:cNvPr id="8" name="Content Placeholder 7"/>
          <p:cNvSpPr>
            <a:spLocks noGrp="1"/>
          </p:cNvSpPr>
          <p:nvPr>
            <p:ph idx="1"/>
          </p:nvPr>
        </p:nvSpPr>
        <p:spPr>
          <a:xfrm>
            <a:off x="115910" y="563609"/>
            <a:ext cx="10637949" cy="6294391"/>
          </a:xfrm>
        </p:spPr>
        <p:txBody>
          <a:bodyPr/>
          <a:lstStyle/>
          <a:p>
            <a:r>
              <a:rPr lang="en-US" b="1" dirty="0"/>
              <a:t>Example N07:</a:t>
            </a:r>
          </a:p>
          <a:p>
            <a:pPr lvl="0"/>
            <a:r>
              <a:rPr lang="en-US" sz="1200" dirty="0"/>
              <a:t>It implements three simplified sandwich calorimeters. It shows how to modify the part of the geometry setup at run-time. It includes detector description parameterization by materials. It demonstrates sharing of a sensitive detector by definition of different sub-detectors.</a:t>
            </a:r>
          </a:p>
          <a:p>
            <a:pPr lvl="0"/>
            <a:r>
              <a:rPr lang="en-US" sz="1200" dirty="0"/>
              <a:t> </a:t>
            </a:r>
          </a:p>
          <a:p>
            <a:pPr lvl="0"/>
            <a:endParaRPr lang="en-US" sz="1200" dirty="0"/>
          </a:p>
          <a:p>
            <a:pPr lvl="0"/>
            <a:endParaRPr lang="en-US" sz="1200" dirty="0"/>
          </a:p>
          <a:p>
            <a:pPr lvl="0"/>
            <a:endParaRPr lang="en-US" sz="1200" dirty="0"/>
          </a:p>
          <a:p>
            <a:pPr lvl="0"/>
            <a:endParaRPr lang="en-US" sz="1200" dirty="0"/>
          </a:p>
          <a:p>
            <a:r>
              <a:rPr lang="en-US" b="1" dirty="0"/>
              <a:t>Advanced Examples:</a:t>
            </a:r>
          </a:p>
          <a:p>
            <a:r>
              <a:rPr lang="en-US" sz="1200" dirty="0"/>
              <a:t>Geant4 provides the advanced examples with realistic applications in experimental environment. The advanced examples are:</a:t>
            </a:r>
          </a:p>
          <a:p>
            <a:r>
              <a:rPr lang="en-US" sz="1200" b="1" dirty="0"/>
              <a:t>Air shower, AMS </a:t>
            </a:r>
            <a:r>
              <a:rPr lang="en-US" sz="1200" b="1" dirty="0" err="1"/>
              <a:t>Ecal</a:t>
            </a:r>
            <a:r>
              <a:rPr lang="en-US" sz="1200" b="1" dirty="0"/>
              <a:t>, Brachy </a:t>
            </a:r>
            <a:r>
              <a:rPr lang="en-US" sz="1200" b="1" dirty="0" smtClean="0"/>
              <a:t>Therapy, </a:t>
            </a:r>
            <a:r>
              <a:rPr lang="en-US" sz="1200" b="1" dirty="0"/>
              <a:t>Composite Calorimeter, DNA Physics, </a:t>
            </a:r>
            <a:r>
              <a:rPr lang="en-US" sz="1200" b="1" dirty="0" smtClean="0"/>
              <a:t>Gamma </a:t>
            </a:r>
            <a:r>
              <a:rPr lang="en-US" sz="1200" b="1" dirty="0"/>
              <a:t>Ray Telescope, </a:t>
            </a:r>
          </a:p>
          <a:p>
            <a:r>
              <a:rPr lang="en-US" sz="1200" b="1" dirty="0"/>
              <a:t>Hadron </a:t>
            </a:r>
            <a:r>
              <a:rPr lang="en-US" sz="1200" b="1" dirty="0" smtClean="0"/>
              <a:t>Therapy, </a:t>
            </a:r>
            <a:r>
              <a:rPr lang="en-US" sz="1200" b="1" dirty="0" err="1"/>
              <a:t>Iort</a:t>
            </a:r>
            <a:r>
              <a:rPr lang="en-US" sz="1200" b="1" dirty="0"/>
              <a:t> Therapy, </a:t>
            </a:r>
            <a:r>
              <a:rPr lang="en-US" sz="1200" b="1" dirty="0" err="1" smtClean="0"/>
              <a:t>IAr</a:t>
            </a:r>
            <a:r>
              <a:rPr lang="en-US" sz="1200" b="1" dirty="0" smtClean="0"/>
              <a:t>-Calorimeter</a:t>
            </a:r>
            <a:r>
              <a:rPr lang="en-US" sz="1200" b="1" dirty="0"/>
              <a:t>, Medical </a:t>
            </a:r>
            <a:r>
              <a:rPr lang="en-US" sz="1200" b="1" dirty="0" err="1"/>
              <a:t>Linac</a:t>
            </a:r>
            <a:r>
              <a:rPr lang="en-US" sz="1200" b="1" dirty="0"/>
              <a:t>, Micro beam, Micro dosimetry, Nano beam, </a:t>
            </a:r>
          </a:p>
          <a:p>
            <a:r>
              <a:rPr lang="en-US" sz="1200" b="1" dirty="0"/>
              <a:t>Purging Magnet, Radio Protection, Underground Physics, X-ray </a:t>
            </a:r>
            <a:r>
              <a:rPr lang="en-US" sz="1200" b="1" dirty="0" smtClean="0"/>
              <a:t>Fluorescence, </a:t>
            </a:r>
            <a:r>
              <a:rPr lang="en-US" sz="1200" b="1" dirty="0"/>
              <a:t>X-ray Telescope.   </a:t>
            </a:r>
          </a:p>
        </p:txBody>
      </p:sp>
    </p:spTree>
    <p:extLst>
      <p:ext uri="{BB962C8B-B14F-4D97-AF65-F5344CB8AC3E}">
        <p14:creationId xmlns:p14="http://schemas.microsoft.com/office/powerpoint/2010/main" val="279766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321972"/>
          </a:xfrm>
        </p:spPr>
        <p:txBody>
          <a:bodyPr>
            <a:normAutofit fontScale="90000"/>
          </a:bodyPr>
          <a:lstStyle/>
          <a:p>
            <a:r>
              <a:rPr lang="en-US" sz="2000" b="1" dirty="0"/>
              <a:t>Introduction to Geant4 Visualization Driver</a:t>
            </a:r>
            <a:endParaRPr lang="en-US" sz="2000" dirty="0"/>
          </a:p>
        </p:txBody>
      </p:sp>
      <p:sp>
        <p:nvSpPr>
          <p:cNvPr id="3" name="Content Placeholder 2"/>
          <p:cNvSpPr>
            <a:spLocks noGrp="1"/>
          </p:cNvSpPr>
          <p:nvPr>
            <p:ph idx="1"/>
          </p:nvPr>
        </p:nvSpPr>
        <p:spPr>
          <a:xfrm>
            <a:off x="0" y="321972"/>
            <a:ext cx="12192000" cy="6536028"/>
          </a:xfrm>
        </p:spPr>
        <p:txBody>
          <a:bodyPr/>
          <a:lstStyle/>
          <a:p>
            <a:r>
              <a:rPr lang="en-US" b="1" dirty="0"/>
              <a:t>Purposes of G4 Visualization</a:t>
            </a:r>
          </a:p>
          <a:p>
            <a:pPr>
              <a:buFont typeface="Arial" panose="020B0604020202020204" pitchFamily="34" charset="0"/>
              <a:buChar char="•"/>
            </a:pPr>
            <a:r>
              <a:rPr lang="en-US" dirty="0"/>
              <a:t>For quick response to geometries, trajectories and hits.</a:t>
            </a:r>
          </a:p>
          <a:p>
            <a:pPr lvl="0">
              <a:buFont typeface="Arial" panose="020B0604020202020204" pitchFamily="34" charset="0"/>
              <a:buChar char="•"/>
            </a:pPr>
            <a:r>
              <a:rPr lang="en-US" dirty="0"/>
              <a:t>High quality outputs for publications</a:t>
            </a:r>
          </a:p>
          <a:p>
            <a:pPr lvl="0">
              <a:buFont typeface="Arial" panose="020B0604020202020204" pitchFamily="34" charset="0"/>
              <a:buChar char="•"/>
            </a:pPr>
            <a:r>
              <a:rPr lang="en-US" dirty="0"/>
              <a:t>To zoom, rotate the geometries of detectors</a:t>
            </a:r>
          </a:p>
          <a:p>
            <a:pPr lvl="0">
              <a:buFont typeface="Arial" panose="020B0604020202020204" pitchFamily="34" charset="0"/>
              <a:buChar char="•"/>
            </a:pPr>
            <a:r>
              <a:rPr lang="en-US" dirty="0"/>
              <a:t>Flexible camera control to debug the complex geometries </a:t>
            </a:r>
          </a:p>
          <a:p>
            <a:pPr lvl="0">
              <a:buFont typeface="Arial" panose="020B0604020202020204" pitchFamily="34" charset="0"/>
              <a:buChar char="•"/>
            </a:pPr>
            <a:r>
              <a:rPr lang="en-US" dirty="0"/>
              <a:t>Interactive picking to get more information about the visualization drivers</a:t>
            </a:r>
          </a:p>
          <a:p>
            <a:pPr lvl="0">
              <a:buFont typeface="Wingdings" panose="05000000000000000000" pitchFamily="2" charset="2"/>
              <a:buChar char="Ø"/>
            </a:pPr>
            <a:r>
              <a:rPr lang="en-US" b="1" dirty="0"/>
              <a:t>Visualization Driver</a:t>
            </a:r>
            <a:r>
              <a:rPr lang="en-US" dirty="0"/>
              <a:t> </a:t>
            </a:r>
          </a:p>
          <a:p>
            <a:pPr>
              <a:buFont typeface="Arial" panose="020B0604020202020204" pitchFamily="34" charset="0"/>
              <a:buChar char="•"/>
            </a:pPr>
            <a:r>
              <a:rPr lang="en-US" dirty="0"/>
              <a:t>There are many visualization drivers in G4:</a:t>
            </a:r>
          </a:p>
          <a:p>
            <a:pPr lvl="0">
              <a:buFont typeface="Arial" panose="020B0604020202020204" pitchFamily="34" charset="0"/>
              <a:buChar char="•"/>
            </a:pPr>
            <a:r>
              <a:rPr lang="en-US" dirty="0"/>
              <a:t>OpenGL</a:t>
            </a:r>
          </a:p>
          <a:p>
            <a:pPr lvl="0">
              <a:buFont typeface="Arial" panose="020B0604020202020204" pitchFamily="34" charset="0"/>
              <a:buChar char="•"/>
            </a:pPr>
            <a:r>
              <a:rPr lang="en-US" dirty="0"/>
              <a:t>Ray-Tracer</a:t>
            </a:r>
          </a:p>
          <a:p>
            <a:pPr lvl="0">
              <a:buFont typeface="Arial" panose="020B0604020202020204" pitchFamily="34" charset="0"/>
              <a:buChar char="•"/>
            </a:pPr>
            <a:r>
              <a:rPr lang="en-US" dirty="0" err="1" smtClean="0"/>
              <a:t>HepRep</a:t>
            </a:r>
            <a:r>
              <a:rPr lang="en-US" dirty="0" smtClean="0"/>
              <a:t>/WIRED</a:t>
            </a:r>
            <a:endParaRPr lang="en-US" dirty="0"/>
          </a:p>
          <a:p>
            <a:pPr lvl="0">
              <a:buFont typeface="Arial" panose="020B0604020202020204" pitchFamily="34" charset="0"/>
              <a:buChar char="•"/>
            </a:pPr>
            <a:r>
              <a:rPr lang="en-US" dirty="0"/>
              <a:t>DAWN</a:t>
            </a:r>
          </a:p>
          <a:p>
            <a:pPr lvl="0">
              <a:buFont typeface="Arial" panose="020B0604020202020204" pitchFamily="34" charset="0"/>
              <a:buChar char="•"/>
            </a:pP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3422400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9813701" cy="528034"/>
          </a:xfrm>
        </p:spPr>
        <p:txBody>
          <a:bodyPr>
            <a:normAutofit fontScale="90000"/>
          </a:bodyPr>
          <a:lstStyle/>
          <a:p>
            <a:r>
              <a:rPr lang="en-US" b="1" dirty="0"/>
              <a:t>Introduction to Geant4 Visualization Driver</a:t>
            </a:r>
            <a:endParaRPr lang="en-US" dirty="0"/>
          </a:p>
        </p:txBody>
      </p:sp>
      <p:sp>
        <p:nvSpPr>
          <p:cNvPr id="9" name="Text Placeholder 4"/>
          <p:cNvSpPr>
            <a:spLocks noGrp="1"/>
          </p:cNvSpPr>
          <p:nvPr>
            <p:ph type="body" idx="1"/>
          </p:nvPr>
        </p:nvSpPr>
        <p:spPr>
          <a:xfrm>
            <a:off x="186348" y="528034"/>
            <a:ext cx="4185623" cy="576262"/>
          </a:xfrm>
        </p:spPr>
        <p:txBody>
          <a:bodyPr/>
          <a:lstStyle/>
          <a:p>
            <a:r>
              <a:rPr lang="en-US" dirty="0"/>
              <a:t>OpenGL</a:t>
            </a:r>
          </a:p>
        </p:txBody>
      </p:sp>
      <p:sp>
        <p:nvSpPr>
          <p:cNvPr id="10" name="Content Placeholder 5"/>
          <p:cNvSpPr>
            <a:spLocks noGrp="1"/>
          </p:cNvSpPr>
          <p:nvPr>
            <p:ph sz="half" idx="2"/>
          </p:nvPr>
        </p:nvSpPr>
        <p:spPr>
          <a:xfrm>
            <a:off x="186348" y="1104296"/>
            <a:ext cx="4185623" cy="2746487"/>
          </a:xfrm>
        </p:spPr>
        <p:txBody>
          <a:bodyPr>
            <a:normAutofit lnSpcReduction="10000"/>
          </a:bodyPr>
          <a:lstStyle/>
          <a:p>
            <a:pPr>
              <a:buFont typeface="Wingdings" panose="05000000000000000000" pitchFamily="2" charset="2"/>
              <a:buChar char="Ø"/>
            </a:pPr>
            <a:r>
              <a:rPr lang="en-US" sz="1600" dirty="0"/>
              <a:t>Create a file in the .exe file by typing /vis/open OGLIX. It has the following features:</a:t>
            </a:r>
          </a:p>
          <a:p>
            <a:pPr lvl="0">
              <a:buFont typeface="Wingdings" panose="05000000000000000000" pitchFamily="2" charset="2"/>
              <a:buChar char="Ø"/>
            </a:pPr>
            <a:r>
              <a:rPr lang="en-US" sz="1600" dirty="0"/>
              <a:t>View directly from G4.</a:t>
            </a:r>
          </a:p>
          <a:p>
            <a:pPr lvl="0">
              <a:buFont typeface="Wingdings" panose="05000000000000000000" pitchFamily="2" charset="2"/>
              <a:buChar char="Ø"/>
            </a:pPr>
            <a:r>
              <a:rPr lang="en-US" sz="1600" dirty="0" smtClean="0"/>
              <a:t>Zoom and </a:t>
            </a:r>
            <a:r>
              <a:rPr lang="en-US" sz="1600" dirty="0"/>
              <a:t>rotate </a:t>
            </a:r>
            <a:r>
              <a:rPr lang="en-US" sz="1600" dirty="0" smtClean="0"/>
              <a:t> </a:t>
            </a:r>
            <a:r>
              <a:rPr lang="en-US" sz="1600" dirty="0"/>
              <a:t>the detector geometries.</a:t>
            </a:r>
          </a:p>
          <a:p>
            <a:pPr lvl="0">
              <a:buFont typeface="Wingdings" panose="05000000000000000000" pitchFamily="2" charset="2"/>
              <a:buChar char="Ø"/>
            </a:pPr>
            <a:r>
              <a:rPr lang="en-US" sz="1600" dirty="0"/>
              <a:t>It gives fast response.</a:t>
            </a:r>
          </a:p>
          <a:p>
            <a:pPr lvl="0">
              <a:buFont typeface="Wingdings" panose="05000000000000000000" pitchFamily="2" charset="2"/>
              <a:buChar char="Ø"/>
            </a:pPr>
            <a:r>
              <a:rPr lang="en-US" sz="1600" dirty="0"/>
              <a:t>Limited printing ability (pixel graphics, not vector graphics)</a:t>
            </a:r>
          </a:p>
          <a:p>
            <a:endParaRPr lang="en-US" dirty="0"/>
          </a:p>
        </p:txBody>
      </p:sp>
      <p:sp>
        <p:nvSpPr>
          <p:cNvPr id="11" name="Text Placeholder 6"/>
          <p:cNvSpPr>
            <a:spLocks noGrp="1"/>
          </p:cNvSpPr>
          <p:nvPr>
            <p:ph type="body" sz="quarter" idx="3"/>
          </p:nvPr>
        </p:nvSpPr>
        <p:spPr>
          <a:xfrm>
            <a:off x="4598986" y="528034"/>
            <a:ext cx="4185618" cy="576262"/>
          </a:xfrm>
        </p:spPr>
        <p:txBody>
          <a:bodyPr/>
          <a:lstStyle/>
          <a:p>
            <a:r>
              <a:rPr lang="en-US" b="1" dirty="0" err="1"/>
              <a:t>HepRep</a:t>
            </a:r>
            <a:r>
              <a:rPr lang="en-US" b="1" dirty="0"/>
              <a:t>/ WIRED</a:t>
            </a:r>
            <a:endParaRPr lang="en-US" dirty="0"/>
          </a:p>
        </p:txBody>
      </p:sp>
      <p:sp>
        <p:nvSpPr>
          <p:cNvPr id="12" name="Content Placeholder 7"/>
          <p:cNvSpPr>
            <a:spLocks noGrp="1"/>
          </p:cNvSpPr>
          <p:nvPr>
            <p:ph sz="quarter" idx="4"/>
          </p:nvPr>
        </p:nvSpPr>
        <p:spPr>
          <a:xfrm>
            <a:off x="4598987" y="1104296"/>
            <a:ext cx="4185617" cy="5090442"/>
          </a:xfrm>
        </p:spPr>
        <p:txBody>
          <a:bodyPr>
            <a:normAutofit fontScale="70000" lnSpcReduction="20000"/>
          </a:bodyPr>
          <a:lstStyle/>
          <a:p>
            <a:pPr>
              <a:buFont typeface="Wingdings" panose="05000000000000000000" pitchFamily="2" charset="2"/>
              <a:buChar char="Ø"/>
            </a:pPr>
            <a:r>
              <a:rPr lang="en-US" sz="2200" dirty="0"/>
              <a:t>Create a file in the .exe file by typing /vis/open </a:t>
            </a:r>
            <a:r>
              <a:rPr lang="en-US" sz="2200" dirty="0" err="1"/>
              <a:t>HepRepFile</a:t>
            </a:r>
            <a:r>
              <a:rPr lang="en-US" sz="2200" dirty="0"/>
              <a:t>. It has the following features:</a:t>
            </a:r>
          </a:p>
          <a:p>
            <a:pPr lvl="0">
              <a:buFont typeface="Wingdings" panose="05000000000000000000" pitchFamily="2" charset="2"/>
              <a:buChar char="Ø"/>
            </a:pPr>
            <a:r>
              <a:rPr lang="en-US" sz="2200" dirty="0"/>
              <a:t>Create a file to view in the WIRED3 </a:t>
            </a:r>
            <a:r>
              <a:rPr lang="en-US" sz="2200" dirty="0" err="1"/>
              <a:t>HepRep</a:t>
            </a:r>
            <a:r>
              <a:rPr lang="en-US" sz="2200" dirty="0"/>
              <a:t> Browser</a:t>
            </a:r>
          </a:p>
          <a:p>
            <a:pPr lvl="0">
              <a:buFont typeface="Wingdings" panose="05000000000000000000" pitchFamily="2" charset="2"/>
              <a:buChar char="Ø"/>
            </a:pPr>
            <a:r>
              <a:rPr lang="en-US" sz="2200" dirty="0"/>
              <a:t>Wireframe or simple area fills (not photorealistic)</a:t>
            </a:r>
          </a:p>
          <a:p>
            <a:pPr lvl="0">
              <a:buFont typeface="Wingdings" panose="05000000000000000000" pitchFamily="2" charset="2"/>
              <a:buChar char="Ø"/>
            </a:pPr>
            <a:r>
              <a:rPr lang="en-US" sz="2200" dirty="0"/>
              <a:t>There are many interactive features about this Driver:</a:t>
            </a:r>
          </a:p>
          <a:p>
            <a:pPr lvl="0">
              <a:buFont typeface="Wingdings" panose="05000000000000000000" pitchFamily="2" charset="2"/>
              <a:buChar char="Ø"/>
            </a:pPr>
            <a:r>
              <a:rPr lang="en-US" sz="2200" dirty="0"/>
              <a:t>Zoom, rotate, translate, reset </a:t>
            </a:r>
          </a:p>
          <a:p>
            <a:pPr lvl="0">
              <a:buFont typeface="Wingdings" panose="05000000000000000000" pitchFamily="2" charset="2"/>
              <a:buChar char="Ø"/>
            </a:pPr>
            <a:r>
              <a:rPr lang="en-US" sz="2200" dirty="0"/>
              <a:t>Click to show attributes like (momentum, kinetic energy, material, state, PID, density etc.)</a:t>
            </a:r>
          </a:p>
          <a:p>
            <a:pPr lvl="0">
              <a:buFont typeface="Wingdings" panose="05000000000000000000" pitchFamily="2" charset="2"/>
              <a:buChar char="Ø"/>
            </a:pPr>
            <a:r>
              <a:rPr lang="en-US" sz="2200" dirty="0"/>
              <a:t>Special projections like (Fish Eye, Z-Phi, perspective, parallel etc.).</a:t>
            </a:r>
          </a:p>
          <a:p>
            <a:pPr lvl="0">
              <a:buFont typeface="Wingdings" panose="05000000000000000000" pitchFamily="2" charset="2"/>
              <a:buChar char="Ø"/>
            </a:pPr>
            <a:r>
              <a:rPr lang="en-US" sz="2200" dirty="0"/>
              <a:t>Special orientation like (Auto Fly, Wobble, Beam view, Auto Rotate etc.).</a:t>
            </a:r>
          </a:p>
          <a:p>
            <a:pPr lvl="0">
              <a:buFont typeface="Wingdings" panose="05000000000000000000" pitchFamily="2" charset="2"/>
              <a:buChar char="Ø"/>
            </a:pPr>
            <a:r>
              <a:rPr lang="en-US" sz="2200" dirty="0"/>
              <a:t>Export too many vector graphic formats like (Postscript, PDF, gif, raw, bmp, jpg, jpeg etc.)</a:t>
            </a:r>
          </a:p>
          <a:p>
            <a:endParaRPr lang="en-US" dirty="0"/>
          </a:p>
        </p:txBody>
      </p:sp>
      <p:sp>
        <p:nvSpPr>
          <p:cNvPr id="13" name="Text Placeholder 4"/>
          <p:cNvSpPr txBox="1">
            <a:spLocks/>
          </p:cNvSpPr>
          <p:nvPr/>
        </p:nvSpPr>
        <p:spPr>
          <a:xfrm>
            <a:off x="531931" y="4172755"/>
            <a:ext cx="4185623"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b="1" dirty="0" err="1"/>
              <a:t>RayTracer</a:t>
            </a:r>
            <a:endParaRPr lang="en-US" dirty="0"/>
          </a:p>
        </p:txBody>
      </p:sp>
      <p:sp>
        <p:nvSpPr>
          <p:cNvPr id="14" name="Content Placeholder 5"/>
          <p:cNvSpPr txBox="1">
            <a:spLocks/>
          </p:cNvSpPr>
          <p:nvPr/>
        </p:nvSpPr>
        <p:spPr>
          <a:xfrm>
            <a:off x="531931" y="4749017"/>
            <a:ext cx="4185623" cy="33041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Create a file in the .exe file by typing /vis/open </a:t>
            </a:r>
            <a:r>
              <a:rPr lang="en-US" sz="1200" dirty="0" err="1"/>
              <a:t>RayTracer</a:t>
            </a:r>
            <a:r>
              <a:rPr lang="en-US" sz="1200" dirty="0"/>
              <a:t>. It has the following features:</a:t>
            </a:r>
          </a:p>
          <a:p>
            <a:pPr lvl="0"/>
            <a:r>
              <a:rPr lang="en-US" sz="1200" dirty="0"/>
              <a:t>Create a jpeg file.</a:t>
            </a:r>
          </a:p>
          <a:p>
            <a:pPr lvl="0"/>
            <a:r>
              <a:rPr lang="en-US" sz="1200" dirty="0"/>
              <a:t>It is used to show geometries not show trajectories </a:t>
            </a:r>
          </a:p>
          <a:p>
            <a:pPr lvl="0"/>
            <a:r>
              <a:rPr lang="en-US" sz="1200" dirty="0"/>
              <a:t>It also supports shadow, transparency, and mirrored surfaces.</a:t>
            </a:r>
          </a:p>
          <a:p>
            <a:endParaRPr lang="en-US" dirty="0"/>
          </a:p>
        </p:txBody>
      </p:sp>
      <p:sp>
        <p:nvSpPr>
          <p:cNvPr id="16" name="Content Placeholder 7"/>
          <p:cNvSpPr txBox="1">
            <a:spLocks/>
          </p:cNvSpPr>
          <p:nvPr/>
        </p:nvSpPr>
        <p:spPr>
          <a:xfrm>
            <a:off x="4944570" y="4749017"/>
            <a:ext cx="4185617" cy="3068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707963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0640"/>
            <a:ext cx="10464800" cy="568960"/>
          </a:xfrm>
        </p:spPr>
        <p:txBody>
          <a:bodyPr>
            <a:normAutofit fontScale="90000"/>
          </a:bodyPr>
          <a:lstStyle/>
          <a:p>
            <a:r>
              <a:rPr lang="en-US" b="1" dirty="0"/>
              <a:t>Introduction to Geant4 Visualization Driver</a:t>
            </a:r>
            <a:endParaRPr lang="en-US" dirty="0"/>
          </a:p>
        </p:txBody>
      </p:sp>
      <p:sp>
        <p:nvSpPr>
          <p:cNvPr id="10" name="Content Placeholder 9"/>
          <p:cNvSpPr>
            <a:spLocks noGrp="1"/>
          </p:cNvSpPr>
          <p:nvPr>
            <p:ph idx="1"/>
          </p:nvPr>
        </p:nvSpPr>
        <p:spPr>
          <a:xfrm>
            <a:off x="0" y="609600"/>
            <a:ext cx="10789920" cy="5896291"/>
          </a:xfrm>
        </p:spPr>
        <p:txBody>
          <a:bodyPr/>
          <a:lstStyle/>
          <a:p>
            <a:r>
              <a:rPr lang="en-US" b="1" dirty="0"/>
              <a:t>DAWN:</a:t>
            </a:r>
            <a:endParaRPr lang="en-US" dirty="0"/>
          </a:p>
          <a:p>
            <a:r>
              <a:rPr lang="en-US" sz="1200" dirty="0"/>
              <a:t>Create a file in the .exe file by typing /vis/open DAWNFILE. It has the following features:</a:t>
            </a:r>
          </a:p>
          <a:p>
            <a:pPr lvl="0"/>
            <a:r>
              <a:rPr lang="en-US" sz="1200" dirty="0"/>
              <a:t>Create a file to view in the </a:t>
            </a:r>
            <a:r>
              <a:rPr lang="en-US" sz="1200" dirty="0" smtClean="0"/>
              <a:t>DAWN</a:t>
            </a:r>
            <a:endParaRPr lang="en-US" sz="1200" dirty="0"/>
          </a:p>
          <a:p>
            <a:pPr lvl="0"/>
            <a:r>
              <a:rPr lang="en-US" sz="1200" dirty="0"/>
              <a:t>Runs on Linux/Unix and windows</a:t>
            </a:r>
          </a:p>
          <a:p>
            <a:pPr lvl="0"/>
            <a:r>
              <a:rPr lang="en-US" sz="1200" dirty="0"/>
              <a:t>No interactive features</a:t>
            </a:r>
          </a:p>
          <a:p>
            <a:pPr lvl="0"/>
            <a:r>
              <a:rPr lang="en-US" sz="1200" dirty="0"/>
              <a:t>Highest quality technical rendering, and camera focusing</a:t>
            </a:r>
          </a:p>
          <a:p>
            <a:r>
              <a:rPr lang="en-US" b="1" dirty="0"/>
              <a:t>Installation of Geant4 Visualization Driver</a:t>
            </a:r>
            <a:endParaRPr lang="en-US" dirty="0"/>
          </a:p>
          <a:p>
            <a:r>
              <a:rPr lang="en-US" dirty="0"/>
              <a:t> </a:t>
            </a:r>
            <a:r>
              <a:rPr lang="en-US" sz="1400" dirty="0"/>
              <a:t>The installation of </a:t>
            </a:r>
            <a:r>
              <a:rPr lang="en-US" sz="1400" b="1" u="sng" dirty="0"/>
              <a:t>WIRED</a:t>
            </a:r>
            <a:r>
              <a:rPr lang="en-US" sz="1400" dirty="0"/>
              <a:t> Visualization driver is given in the following link:</a:t>
            </a:r>
          </a:p>
          <a:p>
            <a:r>
              <a:rPr lang="en-US" sz="1400" u="sng" dirty="0">
                <a:hlinkClick r:id="rId2"/>
              </a:rPr>
              <a:t>http://conferences.fnal.gov/g4tutorial/g4cd/Documentation/Visualization/G4WIREDTutorial/G4WIREDTutorial.html</a:t>
            </a:r>
            <a:endParaRPr lang="en-US" sz="1400" dirty="0"/>
          </a:p>
          <a:p>
            <a:r>
              <a:rPr lang="en-US" sz="1400" dirty="0"/>
              <a:t> The installation of </a:t>
            </a:r>
            <a:r>
              <a:rPr lang="en-US" sz="1400" b="1" u="sng" dirty="0" err="1"/>
              <a:t>HepRApp</a:t>
            </a:r>
            <a:r>
              <a:rPr lang="en-US" sz="1400" dirty="0"/>
              <a:t> Visualization driver is given in the following link:</a:t>
            </a:r>
          </a:p>
          <a:p>
            <a:r>
              <a:rPr lang="en-US" sz="1400" u="sng" dirty="0">
                <a:hlinkClick r:id="rId3"/>
              </a:rPr>
              <a:t>http://www.slac.stanford.edu/~perl/HepRApp/</a:t>
            </a:r>
            <a:endParaRPr lang="en-US" sz="1400" dirty="0"/>
          </a:p>
          <a:p>
            <a:r>
              <a:rPr lang="en-US" sz="1400" dirty="0"/>
              <a:t>The installation of </a:t>
            </a:r>
            <a:r>
              <a:rPr lang="en-US" sz="1400" b="1" u="sng" dirty="0"/>
              <a:t>DAWN</a:t>
            </a:r>
            <a:r>
              <a:rPr lang="en-US" sz="1400" dirty="0"/>
              <a:t> Visualization driver is given in the following link:</a:t>
            </a:r>
          </a:p>
          <a:p>
            <a:r>
              <a:rPr lang="en-US" sz="1400" u="sng" dirty="0">
                <a:hlinkClick r:id="rId4"/>
              </a:rPr>
              <a:t>http://geant4.slac.stanford.edu/Presentations/vis/G4DAWNTutorial/G4DAWNTutorial.html</a:t>
            </a:r>
            <a:endParaRPr lang="en-US" sz="1400" dirty="0"/>
          </a:p>
        </p:txBody>
      </p:sp>
    </p:spTree>
    <p:extLst>
      <p:ext uri="{BB962C8B-B14F-4D97-AF65-F5344CB8AC3E}">
        <p14:creationId xmlns:p14="http://schemas.microsoft.com/office/powerpoint/2010/main" val="879999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431887" cy="412124"/>
          </a:xfrm>
        </p:spPr>
        <p:txBody>
          <a:bodyPr>
            <a:normAutofit/>
          </a:bodyPr>
          <a:lstStyle/>
          <a:p>
            <a:r>
              <a:rPr lang="en-US" sz="2000" b="1" dirty="0"/>
              <a:t>Basic concepts and Kernel structure of Geant4 Kernel:</a:t>
            </a:r>
            <a:endParaRPr lang="en-US" sz="2000"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57184" t="16275" r="17266" b="12468"/>
          <a:stretch/>
        </p:blipFill>
        <p:spPr bwMode="auto">
          <a:xfrm>
            <a:off x="8769712" y="412124"/>
            <a:ext cx="3324349" cy="6445876"/>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201768" y="412124"/>
            <a:ext cx="8414197" cy="2314480"/>
          </a:xfrm>
          <a:prstGeom prst="rect">
            <a:avLst/>
          </a:prstGeom>
        </p:spPr>
        <p:txBody>
          <a:bodyPr wrap="square">
            <a:spAutoFit/>
          </a:bodyPr>
          <a:lstStyle/>
          <a:p>
            <a:pPr>
              <a:lnSpc>
                <a:spcPct val="115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Run in Geant4:</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A run of Geant4 starts when “</a:t>
            </a:r>
            <a:r>
              <a:rPr lang="en-US" sz="1400" dirty="0" err="1">
                <a:latin typeface="Calibri" panose="020F0502020204030204" pitchFamily="34" charset="0"/>
                <a:ea typeface="Calibri" panose="020F0502020204030204" pitchFamily="34" charset="0"/>
                <a:cs typeface="Arial" panose="020B0604020202020204" pitchFamily="34" charset="0"/>
              </a:rPr>
              <a:t>BeamOn</a:t>
            </a:r>
            <a:r>
              <a:rPr lang="en-US" sz="1400" dirty="0">
                <a:latin typeface="Calibri" panose="020F0502020204030204" pitchFamily="34" charset="0"/>
                <a:ea typeface="Calibri" panose="020F0502020204030204" pitchFamily="34" charset="0"/>
                <a:cs typeface="Arial" panose="020B0604020202020204" pitchFamily="34" charset="0"/>
              </a:rPr>
              <a:t>”, we execute the file of .exe by typing /</a:t>
            </a:r>
            <a:r>
              <a:rPr lang="en-US" sz="1400" dirty="0" smtClean="0">
                <a:latin typeface="Calibri" panose="020F0502020204030204" pitchFamily="34" charset="0"/>
                <a:ea typeface="Calibri" panose="020F0502020204030204" pitchFamily="34" charset="0"/>
                <a:cs typeface="Arial" panose="020B0604020202020204" pitchFamily="34" charset="0"/>
              </a:rPr>
              <a:t>run/</a:t>
            </a:r>
            <a:r>
              <a:rPr lang="en-US" sz="1400" dirty="0" err="1" smtClean="0">
                <a:latin typeface="Calibri" panose="020F0502020204030204" pitchFamily="34" charset="0"/>
                <a:ea typeface="Calibri" panose="020F0502020204030204" pitchFamily="34" charset="0"/>
                <a:cs typeface="Arial" panose="020B0604020202020204" pitchFamily="34" charset="0"/>
              </a:rPr>
              <a:t>beamOn</a:t>
            </a:r>
            <a:r>
              <a:rPr lang="en-US" sz="1400" dirty="0" smtClean="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10. There are a following characteristics of Run in Geant4.</a:t>
            </a:r>
          </a:p>
          <a:p>
            <a:pPr marL="342900" marR="0" lvl="0"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Arial" panose="020B0604020202020204" pitchFamily="34" charset="0"/>
              </a:rPr>
              <a:t>Within a run we cannot change the geometry of the detector and physical process</a:t>
            </a:r>
          </a:p>
          <a:p>
            <a:pPr marL="342900" marR="0" lvl="0"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Arial" panose="020B0604020202020204" pitchFamily="34" charset="0"/>
              </a:rPr>
              <a:t>A run is a collection of events which share the same detector conditions.</a:t>
            </a:r>
          </a:p>
          <a:p>
            <a:pPr marL="342900" marR="0" lvl="0"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Arial" panose="020B0604020202020204" pitchFamily="34" charset="0"/>
              </a:rPr>
              <a:t>At the beginning of the run we can navigate the geometry of detector, cross-section tables and cut-off values.</a:t>
            </a:r>
          </a:p>
          <a:p>
            <a:pPr marL="342900" marR="0" lvl="0" indent="-342900">
              <a:lnSpc>
                <a:spcPct val="115000"/>
              </a:lnSpc>
              <a:spcBef>
                <a:spcPts val="0"/>
              </a:spcBef>
              <a:spcAft>
                <a:spcPts val="800"/>
              </a:spcAft>
              <a:buFont typeface="Symbol" panose="05050102010706020507" pitchFamily="18" charset="2"/>
              <a:buChar char=""/>
            </a:pPr>
            <a:r>
              <a:rPr lang="en-US" sz="1400" b="1" dirty="0">
                <a:latin typeface="Calibri" panose="020F0502020204030204" pitchFamily="34" charset="0"/>
                <a:ea typeface="Calibri" panose="020F0502020204030204" pitchFamily="34" charset="0"/>
                <a:cs typeface="Arial" panose="020B0604020202020204" pitchFamily="34" charset="0"/>
              </a:rPr>
              <a:t>G4RunManager </a:t>
            </a:r>
            <a:r>
              <a:rPr lang="en-US" sz="1400" dirty="0">
                <a:latin typeface="Calibri" panose="020F0502020204030204" pitchFamily="34" charset="0"/>
                <a:ea typeface="Calibri" panose="020F0502020204030204" pitchFamily="34" charset="0"/>
                <a:cs typeface="Arial" panose="020B0604020202020204" pitchFamily="34" charset="0"/>
              </a:rPr>
              <a:t>class manages processing of run, a run is represented by the </a:t>
            </a:r>
            <a:r>
              <a:rPr lang="en-US" sz="1400" b="1" dirty="0">
                <a:latin typeface="Calibri" panose="020F0502020204030204" pitchFamily="34" charset="0"/>
                <a:ea typeface="Calibri" panose="020F0502020204030204" pitchFamily="34" charset="0"/>
                <a:cs typeface="Arial" panose="020B0604020202020204" pitchFamily="34" charset="0"/>
              </a:rPr>
              <a:t>G4Run </a:t>
            </a:r>
            <a:r>
              <a:rPr lang="en-US" sz="1400" dirty="0">
                <a:latin typeface="Calibri" panose="020F0502020204030204" pitchFamily="34" charset="0"/>
                <a:ea typeface="Calibri" panose="020F0502020204030204" pitchFamily="34" charset="0"/>
                <a:cs typeface="Arial" panose="020B0604020202020204" pitchFamily="34" charset="0"/>
              </a:rPr>
              <a:t>class.</a:t>
            </a:r>
            <a:r>
              <a:rPr lang="en-US" sz="1400" b="1" dirty="0">
                <a:latin typeface="Calibri" panose="020F0502020204030204" pitchFamily="34" charset="0"/>
                <a:ea typeface="Calibri" panose="020F0502020204030204" pitchFamily="34" charset="0"/>
                <a:cs typeface="Arial" panose="020B0604020202020204" pitchFamily="34"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r>
              <a:rPr lang="en-US" sz="1400" b="1" dirty="0">
                <a:latin typeface="Calibri" panose="020F0502020204030204" pitchFamily="34" charset="0"/>
                <a:ea typeface="Calibri" panose="020F0502020204030204" pitchFamily="34" charset="0"/>
                <a:cs typeface="Arial" panose="020B0604020202020204" pitchFamily="34" charset="0"/>
              </a:rPr>
              <a:t>G4UserRunAction </a:t>
            </a:r>
            <a:r>
              <a:rPr lang="en-US" sz="1400" dirty="0">
                <a:latin typeface="Calibri" panose="020F0502020204030204" pitchFamily="34" charset="0"/>
                <a:ea typeface="Calibri" panose="020F0502020204030204" pitchFamily="34" charset="0"/>
                <a:cs typeface="Arial" panose="020B0604020202020204" pitchFamily="34" charset="0"/>
              </a:rPr>
              <a:t>is the optional user hook.</a:t>
            </a:r>
            <a:endParaRPr lang="en-US" sz="1400" dirty="0"/>
          </a:p>
        </p:txBody>
      </p:sp>
      <p:sp>
        <p:nvSpPr>
          <p:cNvPr id="6" name="Rectangle 5"/>
          <p:cNvSpPr/>
          <p:nvPr/>
        </p:nvSpPr>
        <p:spPr>
          <a:xfrm>
            <a:off x="201768" y="3138728"/>
            <a:ext cx="8567944" cy="2881302"/>
          </a:xfrm>
          <a:prstGeom prst="rect">
            <a:avLst/>
          </a:prstGeom>
        </p:spPr>
        <p:txBody>
          <a:bodyPr wrap="square">
            <a:spAutoFit/>
          </a:bodyPr>
          <a:lstStyle/>
          <a:p>
            <a:pPr>
              <a:lnSpc>
                <a:spcPct val="115000"/>
              </a:lnSpc>
              <a:spcAft>
                <a:spcPts val="800"/>
              </a:spcAft>
            </a:pPr>
            <a:r>
              <a:rPr lang="en-US" sz="2000" b="1" dirty="0">
                <a:latin typeface="Calibri" panose="020F0502020204030204" pitchFamily="34" charset="0"/>
                <a:ea typeface="Calibri" panose="020F0502020204030204" pitchFamily="34" charset="0"/>
                <a:cs typeface="Arial" panose="020B0604020202020204" pitchFamily="34" charset="0"/>
              </a:rPr>
              <a:t>Event in Geant4:</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At the beginning of the processing, an event contains the primary particles. These particles are pushed into stack. When the stack becomes empty, processing of event becomes over.</a:t>
            </a:r>
          </a:p>
          <a:p>
            <a:pPr marL="342900" marR="0" lvl="0" indent="-342900">
              <a:lnSpc>
                <a:spcPct val="115000"/>
              </a:lnSpc>
              <a:spcBef>
                <a:spcPts val="0"/>
              </a:spcBef>
              <a:spcAft>
                <a:spcPts val="0"/>
              </a:spcAft>
              <a:buFont typeface="Symbol" panose="05050102010706020507" pitchFamily="18" charset="2"/>
              <a:buChar char=""/>
            </a:pPr>
            <a:r>
              <a:rPr lang="en-US" sz="1400" b="1" dirty="0">
                <a:latin typeface="Calibri" panose="020F0502020204030204" pitchFamily="34" charset="0"/>
                <a:ea typeface="Calibri" panose="020F0502020204030204" pitchFamily="34" charset="0"/>
                <a:cs typeface="Arial" panose="020B0604020202020204" pitchFamily="34" charset="0"/>
              </a:rPr>
              <a:t>G4EventManager </a:t>
            </a:r>
            <a:r>
              <a:rPr lang="en-US" sz="1400" dirty="0">
                <a:latin typeface="Calibri" panose="020F0502020204030204" pitchFamily="34" charset="0"/>
                <a:ea typeface="Calibri" panose="020F0502020204030204" pitchFamily="34" charset="0"/>
                <a:cs typeface="Arial" panose="020B0604020202020204" pitchFamily="34" charset="0"/>
              </a:rPr>
              <a:t>class manages the processing of event.</a:t>
            </a:r>
          </a:p>
          <a:p>
            <a:pPr marL="342900" marR="0" lvl="0" indent="-342900">
              <a:lnSpc>
                <a:spcPct val="115000"/>
              </a:lnSpc>
              <a:spcBef>
                <a:spcPts val="0"/>
              </a:spcBef>
              <a:spcAft>
                <a:spcPts val="0"/>
              </a:spcAft>
              <a:buFont typeface="Symbol" panose="05050102010706020507" pitchFamily="18" charset="2"/>
              <a:buChar char=""/>
            </a:pPr>
            <a:r>
              <a:rPr lang="en-US" sz="1400" b="1" dirty="0">
                <a:latin typeface="Calibri" panose="020F0502020204030204" pitchFamily="34" charset="0"/>
                <a:ea typeface="Calibri" panose="020F0502020204030204" pitchFamily="34" charset="0"/>
                <a:cs typeface="Arial" panose="020B0604020202020204" pitchFamily="34" charset="0"/>
              </a:rPr>
              <a:t>G4Event </a:t>
            </a:r>
            <a:r>
              <a:rPr lang="en-US" sz="1400" dirty="0">
                <a:latin typeface="Calibri" panose="020F0502020204030204" pitchFamily="34" charset="0"/>
                <a:ea typeface="Calibri" panose="020F0502020204030204" pitchFamily="34" charset="0"/>
                <a:cs typeface="Arial" panose="020B0604020202020204" pitchFamily="34" charset="0"/>
              </a:rPr>
              <a:t>class represent an event, and it contains the following processes at the end of event.</a:t>
            </a:r>
          </a:p>
          <a:p>
            <a:pPr marL="342900" marR="0" lvl="0" indent="-342900">
              <a:lnSpc>
                <a:spcPct val="115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List of </a:t>
            </a:r>
            <a:r>
              <a:rPr lang="en-US" sz="1400" dirty="0" smtClean="0">
                <a:latin typeface="Calibri" panose="020F0502020204030204" pitchFamily="34" charset="0"/>
                <a:ea typeface="Calibri" panose="020F0502020204030204" pitchFamily="34" charset="0"/>
                <a:cs typeface="Arial" panose="020B0604020202020204" pitchFamily="34" charset="0"/>
              </a:rPr>
              <a:t>particles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Hits collections</a:t>
            </a:r>
          </a:p>
          <a:p>
            <a:pPr marL="342900" marR="0" lvl="0" indent="-342900">
              <a:lnSpc>
                <a:spcPct val="115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Trajectory collections</a:t>
            </a:r>
          </a:p>
          <a:p>
            <a:pPr marL="342900" marR="0" lvl="0" indent="-342900">
              <a:lnSpc>
                <a:spcPct val="115000"/>
              </a:lnSpc>
              <a:spcBef>
                <a:spcPts val="0"/>
              </a:spcBef>
              <a:spcAft>
                <a:spcPts val="0"/>
              </a:spcAft>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Arial" panose="020B0604020202020204" pitchFamily="34" charset="0"/>
              </a:rPr>
              <a:t>Digits collections</a:t>
            </a:r>
          </a:p>
          <a:p>
            <a:pPr marL="342900" marR="0" lvl="0" indent="-342900">
              <a:lnSpc>
                <a:spcPct val="115000"/>
              </a:lnSpc>
              <a:spcBef>
                <a:spcPts val="0"/>
              </a:spcBef>
              <a:spcAft>
                <a:spcPts val="800"/>
              </a:spcAft>
              <a:buFont typeface="Symbol" panose="05050102010706020507" pitchFamily="18" charset="2"/>
              <a:buChar char=""/>
            </a:pPr>
            <a:r>
              <a:rPr lang="en-US" sz="1400" b="1" dirty="0">
                <a:latin typeface="Calibri" panose="020F0502020204030204" pitchFamily="34" charset="0"/>
                <a:ea typeface="Calibri" panose="020F0502020204030204" pitchFamily="34" charset="0"/>
                <a:cs typeface="Arial" panose="020B0604020202020204" pitchFamily="34" charset="0"/>
              </a:rPr>
              <a:t>G4UserEventAction</a:t>
            </a:r>
            <a:r>
              <a:rPr lang="en-US" sz="1400" dirty="0">
                <a:latin typeface="Calibri" panose="020F0502020204030204" pitchFamily="34" charset="0"/>
                <a:ea typeface="Calibri" panose="020F0502020204030204" pitchFamily="34" charset="0"/>
                <a:cs typeface="Arial" panose="020B0604020202020204" pitchFamily="34" charset="0"/>
              </a:rPr>
              <a:t> is an optional user hook.</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7249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7" y="0"/>
            <a:ext cx="8596668" cy="618186"/>
          </a:xfrm>
        </p:spPr>
        <p:txBody>
          <a:bodyPr>
            <a:normAutofit fontScale="90000"/>
          </a:bodyPr>
          <a:lstStyle/>
          <a:p>
            <a:r>
              <a:rPr lang="en-US" dirty="0"/>
              <a:t>Contents </a:t>
            </a:r>
          </a:p>
        </p:txBody>
      </p:sp>
      <p:sp>
        <p:nvSpPr>
          <p:cNvPr id="3" name="Content Placeholder 2"/>
          <p:cNvSpPr>
            <a:spLocks noGrp="1"/>
          </p:cNvSpPr>
          <p:nvPr>
            <p:ph idx="1"/>
          </p:nvPr>
        </p:nvSpPr>
        <p:spPr>
          <a:xfrm>
            <a:off x="522786" y="618186"/>
            <a:ext cx="9226521" cy="6239814"/>
          </a:xfrm>
        </p:spPr>
        <p:txBody>
          <a:bodyPr>
            <a:normAutofit lnSpcReduction="10000"/>
          </a:bodyPr>
          <a:lstStyle/>
          <a:p>
            <a:r>
              <a:rPr lang="en-US" b="1" dirty="0"/>
              <a:t>Introduction</a:t>
            </a:r>
          </a:p>
          <a:p>
            <a:pPr>
              <a:buFont typeface="Arial" panose="020B0604020202020204" pitchFamily="34" charset="0"/>
              <a:buChar char="•"/>
            </a:pPr>
            <a:r>
              <a:rPr lang="en-US" b="1" dirty="0"/>
              <a:t>Flexibility of GEant4</a:t>
            </a:r>
          </a:p>
          <a:p>
            <a:pPr>
              <a:buFont typeface="Arial" panose="020B0604020202020204" pitchFamily="34" charset="0"/>
              <a:buChar char="•"/>
            </a:pPr>
            <a:r>
              <a:rPr lang="en-US" b="1" dirty="0"/>
              <a:t>Physics in Geant4 </a:t>
            </a:r>
          </a:p>
          <a:p>
            <a:pPr>
              <a:buFont typeface="Arial" panose="020B0604020202020204" pitchFamily="34" charset="0"/>
              <a:buChar char="•"/>
            </a:pPr>
            <a:r>
              <a:rPr lang="en-US" b="1" dirty="0"/>
              <a:t>Purpose of Uses </a:t>
            </a:r>
          </a:p>
          <a:p>
            <a:pPr>
              <a:buFont typeface="Arial" panose="020B0604020202020204" pitchFamily="34" charset="0"/>
              <a:buChar char="•"/>
            </a:pPr>
            <a:r>
              <a:rPr lang="en-US" b="1" dirty="0"/>
              <a:t>Advantages</a:t>
            </a:r>
          </a:p>
          <a:p>
            <a:pPr>
              <a:buFont typeface="Arial" panose="020B0604020202020204" pitchFamily="34" charset="0"/>
              <a:buChar char="•"/>
            </a:pPr>
            <a:r>
              <a:rPr lang="en-US" b="1" dirty="0"/>
              <a:t>Applications</a:t>
            </a:r>
          </a:p>
          <a:p>
            <a:pPr marL="0" indent="0">
              <a:buNone/>
            </a:pPr>
            <a:r>
              <a:rPr lang="en-US" b="1" dirty="0"/>
              <a:t>Installation of G4</a:t>
            </a:r>
          </a:p>
          <a:p>
            <a:pPr>
              <a:buFont typeface="Arial" panose="020B0604020202020204" pitchFamily="34" charset="0"/>
              <a:buChar char="•"/>
            </a:pPr>
            <a:r>
              <a:rPr lang="en-US" b="1" dirty="0"/>
              <a:t>Installation requirements</a:t>
            </a:r>
          </a:p>
          <a:p>
            <a:pPr>
              <a:buFont typeface="Arial" panose="020B0604020202020204" pitchFamily="34" charset="0"/>
              <a:buChar char="•"/>
            </a:pPr>
            <a:r>
              <a:rPr lang="en-US" b="1" dirty="0"/>
              <a:t>DATA requirement </a:t>
            </a:r>
          </a:p>
          <a:p>
            <a:pPr>
              <a:buFont typeface="Arial" panose="020B0604020202020204" pitchFamily="34" charset="0"/>
              <a:buChar char="•"/>
            </a:pPr>
            <a:r>
              <a:rPr lang="en-US" b="1" dirty="0"/>
              <a:t>PATH Setting </a:t>
            </a:r>
          </a:p>
          <a:p>
            <a:pPr marL="0" indent="0">
              <a:buNone/>
            </a:pPr>
            <a:r>
              <a:rPr lang="en-US" b="1" dirty="0"/>
              <a:t>Examples in Geant4</a:t>
            </a:r>
          </a:p>
          <a:p>
            <a:pPr>
              <a:buFont typeface="Arial" panose="020B0604020202020204" pitchFamily="34" charset="0"/>
              <a:buChar char="•"/>
            </a:pPr>
            <a:r>
              <a:rPr lang="en-US" b="1" dirty="0"/>
              <a:t>Basic Examples </a:t>
            </a:r>
          </a:p>
          <a:p>
            <a:pPr>
              <a:buFont typeface="Arial" panose="020B0604020202020204" pitchFamily="34" charset="0"/>
              <a:buChar char="•"/>
            </a:pPr>
            <a:r>
              <a:rPr lang="en-US" b="1" dirty="0"/>
              <a:t>Example B1 </a:t>
            </a:r>
          </a:p>
          <a:p>
            <a:pPr>
              <a:buFont typeface="Arial" panose="020B0604020202020204" pitchFamily="34" charset="0"/>
              <a:buChar char="•"/>
            </a:pPr>
            <a:r>
              <a:rPr lang="en-US" b="1" dirty="0"/>
              <a:t>Example B2 </a:t>
            </a:r>
          </a:p>
          <a:p>
            <a:pPr>
              <a:buFont typeface="Arial" panose="020B0604020202020204" pitchFamily="34" charset="0"/>
              <a:buChar char="•"/>
            </a:pPr>
            <a:r>
              <a:rPr lang="en-US" b="1" dirty="0"/>
              <a:t>Example B3 </a:t>
            </a:r>
          </a:p>
          <a:p>
            <a:pPr>
              <a:buFont typeface="Arial" panose="020B0604020202020204" pitchFamily="34" charset="0"/>
              <a:buChar char="•"/>
            </a:pPr>
            <a:r>
              <a:rPr lang="en-US" b="1" dirty="0"/>
              <a:t>Example B4 </a:t>
            </a:r>
            <a:endParaRPr lang="en-US" dirty="0"/>
          </a:p>
        </p:txBody>
      </p:sp>
    </p:spTree>
    <p:extLst>
      <p:ext uri="{BB962C8B-B14F-4D97-AF65-F5344CB8AC3E}">
        <p14:creationId xmlns:p14="http://schemas.microsoft.com/office/powerpoint/2010/main" val="2231649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12946" cy="450761"/>
          </a:xfrm>
        </p:spPr>
        <p:txBody>
          <a:bodyPr>
            <a:normAutofit/>
          </a:bodyPr>
          <a:lstStyle/>
          <a:p>
            <a:r>
              <a:rPr lang="en-US" sz="2000" b="1" dirty="0"/>
              <a:t>Basic concepts and Kernel structure of Geant4 Kernel:</a:t>
            </a:r>
            <a:endParaRPr lang="en-US" sz="2000" dirty="0"/>
          </a:p>
        </p:txBody>
      </p:sp>
      <p:sp>
        <p:nvSpPr>
          <p:cNvPr id="3" name="Content Placeholder 2"/>
          <p:cNvSpPr>
            <a:spLocks noGrp="1"/>
          </p:cNvSpPr>
          <p:nvPr>
            <p:ph idx="1"/>
          </p:nvPr>
        </p:nvSpPr>
        <p:spPr>
          <a:xfrm>
            <a:off x="0" y="450761"/>
            <a:ext cx="10212946" cy="6072389"/>
          </a:xfrm>
        </p:spPr>
        <p:txBody>
          <a:bodyPr>
            <a:normAutofit lnSpcReduction="10000"/>
          </a:bodyPr>
          <a:lstStyle/>
          <a:p>
            <a:r>
              <a:rPr lang="en-US" b="1" dirty="0"/>
              <a:t>Track in Geant4:</a:t>
            </a:r>
            <a:endParaRPr lang="en-US" dirty="0"/>
          </a:p>
          <a:p>
            <a:r>
              <a:rPr lang="en-US" sz="1200" dirty="0"/>
              <a:t>Track is a snapshot of a particle. It contains only the position and physical quantities of current instance.</a:t>
            </a:r>
          </a:p>
          <a:p>
            <a:pPr lvl="0"/>
            <a:r>
              <a:rPr lang="en-US" sz="1200" dirty="0"/>
              <a:t>Step is a delta information of the track.</a:t>
            </a:r>
          </a:p>
          <a:p>
            <a:pPr lvl="0"/>
            <a:r>
              <a:rPr lang="en-US" sz="1200" dirty="0"/>
              <a:t>Track is not the collection of steps.</a:t>
            </a:r>
          </a:p>
          <a:p>
            <a:pPr lvl="0"/>
            <a:r>
              <a:rPr lang="en-US" sz="1200" dirty="0"/>
              <a:t>Track is deleted when:</a:t>
            </a:r>
          </a:p>
          <a:p>
            <a:pPr lvl="0"/>
            <a:r>
              <a:rPr lang="en-US" sz="1200" dirty="0"/>
              <a:t>It goes out of the world volume</a:t>
            </a:r>
          </a:p>
          <a:p>
            <a:pPr lvl="0"/>
            <a:r>
              <a:rPr lang="en-US" sz="1200" dirty="0"/>
              <a:t>It disappears (e.g. decay)</a:t>
            </a:r>
          </a:p>
          <a:p>
            <a:pPr lvl="0"/>
            <a:r>
              <a:rPr lang="en-US" sz="1200" dirty="0"/>
              <a:t>It goes down to zero kinetic energy </a:t>
            </a:r>
          </a:p>
          <a:p>
            <a:pPr lvl="0"/>
            <a:r>
              <a:rPr lang="en-US" sz="1200" dirty="0"/>
              <a:t>The user decided to kill it</a:t>
            </a:r>
          </a:p>
          <a:p>
            <a:pPr lvl="0"/>
            <a:r>
              <a:rPr lang="en-US" sz="1200" dirty="0"/>
              <a:t>No track object persists at the end of event</a:t>
            </a:r>
          </a:p>
          <a:p>
            <a:pPr lvl="0"/>
            <a:r>
              <a:rPr lang="en-US" sz="1200" b="1" dirty="0"/>
              <a:t>G4TrackingManager </a:t>
            </a:r>
            <a:r>
              <a:rPr lang="en-US" sz="1200" dirty="0"/>
              <a:t>manages the process of a track, the </a:t>
            </a:r>
            <a:r>
              <a:rPr lang="en-US" sz="1200" b="1" dirty="0"/>
              <a:t>G4Track </a:t>
            </a:r>
            <a:r>
              <a:rPr lang="en-US" sz="1200" dirty="0"/>
              <a:t>represent the track.</a:t>
            </a:r>
          </a:p>
          <a:p>
            <a:pPr lvl="0"/>
            <a:r>
              <a:rPr lang="en-US" sz="1200" b="1" dirty="0"/>
              <a:t>G4UserTrackingAction </a:t>
            </a:r>
            <a:r>
              <a:rPr lang="en-US" sz="1200" dirty="0"/>
              <a:t>is the optional user hook.</a:t>
            </a:r>
          </a:p>
          <a:p>
            <a:r>
              <a:rPr lang="en-US" b="1" dirty="0"/>
              <a:t>Step in Geant4</a:t>
            </a:r>
            <a:r>
              <a:rPr lang="en-US" b="1" dirty="0" smtClean="0"/>
              <a:t>:</a:t>
            </a:r>
            <a:endParaRPr lang="en-US" dirty="0"/>
          </a:p>
          <a:p>
            <a:pPr lvl="0"/>
            <a:r>
              <a:rPr lang="en-US" sz="1300" dirty="0"/>
              <a:t>Step has two points and it’s contain the “delta” information about the particle (like energy of the particle and the time of flight etc.).</a:t>
            </a:r>
          </a:p>
          <a:p>
            <a:pPr lvl="0"/>
            <a:r>
              <a:rPr lang="en-US" sz="1300" dirty="0"/>
              <a:t>In which of these points each point knows the volume and material. In this case a step is limited to the volume boundary, at the volume boundary, it means the next volume. </a:t>
            </a:r>
          </a:p>
          <a:p>
            <a:pPr lvl="0"/>
            <a:r>
              <a:rPr lang="en-US" sz="1300" dirty="0"/>
              <a:t>Because one step knows the information of the material of two volumes, boundary process means the transition radiation or refraction could be simulated.</a:t>
            </a:r>
          </a:p>
          <a:p>
            <a:pPr lvl="0"/>
            <a:r>
              <a:rPr lang="en-US" sz="1300" b="1" dirty="0"/>
              <a:t>G4SteppingActionManager </a:t>
            </a:r>
            <a:r>
              <a:rPr lang="en-US" sz="1300" dirty="0"/>
              <a:t>class manages process of step, the </a:t>
            </a:r>
            <a:r>
              <a:rPr lang="en-US" sz="1300" b="1" dirty="0"/>
              <a:t>G4Step</a:t>
            </a:r>
            <a:r>
              <a:rPr lang="en-US" sz="1300" dirty="0"/>
              <a:t> represents the step.</a:t>
            </a:r>
          </a:p>
          <a:p>
            <a:pPr lvl="0"/>
            <a:r>
              <a:rPr lang="en-US" sz="1300" b="1" dirty="0"/>
              <a:t>G4UserSteppingAction </a:t>
            </a:r>
            <a:r>
              <a:rPr lang="en-US" sz="1300" dirty="0"/>
              <a:t>is the optional user hook.</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1190" t="66091" r="19298" b="5247"/>
          <a:stretch/>
        </p:blipFill>
        <p:spPr bwMode="auto">
          <a:xfrm>
            <a:off x="6766783" y="1996226"/>
            <a:ext cx="3536315" cy="20529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4761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9"/>
            <a:ext cx="12192000" cy="502276"/>
          </a:xfrm>
        </p:spPr>
        <p:txBody>
          <a:bodyPr>
            <a:normAutofit/>
          </a:bodyPr>
          <a:lstStyle/>
          <a:p>
            <a:r>
              <a:rPr lang="en-US" sz="2000" b="1" dirty="0"/>
              <a:t>Material and Geometry in Geant4</a:t>
            </a:r>
            <a:endParaRPr lang="en-US" sz="2000" dirty="0"/>
          </a:p>
        </p:txBody>
      </p:sp>
      <p:sp>
        <p:nvSpPr>
          <p:cNvPr id="3" name="Content Placeholder 2"/>
          <p:cNvSpPr>
            <a:spLocks noGrp="1"/>
          </p:cNvSpPr>
          <p:nvPr>
            <p:ph idx="1"/>
          </p:nvPr>
        </p:nvSpPr>
        <p:spPr>
          <a:xfrm>
            <a:off x="0" y="502276"/>
            <a:ext cx="12192000" cy="6355724"/>
          </a:xfrm>
        </p:spPr>
        <p:txBody>
          <a:bodyPr>
            <a:normAutofit fontScale="92500" lnSpcReduction="10000"/>
          </a:bodyPr>
          <a:lstStyle/>
          <a:p>
            <a:r>
              <a:rPr lang="en-US" b="1" dirty="0"/>
              <a:t>Unit System in Geant4:</a:t>
            </a:r>
            <a:endParaRPr lang="en-US" dirty="0"/>
          </a:p>
          <a:p>
            <a:r>
              <a:rPr lang="en-US" sz="1200" dirty="0"/>
              <a:t>Geant4 provides the facility for the unit system which is hard coded to implement in the simulation, we just multiply the proper unit like below:</a:t>
            </a:r>
          </a:p>
          <a:p>
            <a:r>
              <a:rPr lang="en-US" sz="1200" dirty="0"/>
              <a:t>Length=10.0*cm</a:t>
            </a:r>
          </a:p>
          <a:p>
            <a:r>
              <a:rPr lang="en-US" sz="1200" dirty="0" err="1"/>
              <a:t>kineticEnergy</a:t>
            </a:r>
            <a:r>
              <a:rPr lang="en-US" sz="1200" dirty="0"/>
              <a:t>=1.0*GeV or 13.0*</a:t>
            </a:r>
            <a:r>
              <a:rPr lang="en-US" sz="1200" dirty="0" err="1"/>
              <a:t>TeV</a:t>
            </a:r>
            <a:endParaRPr lang="en-US" sz="1200" dirty="0"/>
          </a:p>
          <a:p>
            <a:r>
              <a:rPr lang="en-US" sz="1200" dirty="0"/>
              <a:t>For getting the number we just divide this by unit like below:</a:t>
            </a:r>
          </a:p>
          <a:p>
            <a:r>
              <a:rPr lang="en-US" sz="1200" dirty="0"/>
              <a:t>G4cout&lt;&lt;Length/cm&lt;&lt;”[cm]”&lt;&lt;G4endl;</a:t>
            </a:r>
          </a:p>
          <a:p>
            <a:r>
              <a:rPr lang="en-US" sz="1200" dirty="0"/>
              <a:t>G4cout are o-stream objects defined by Geant4. G4endl is also provided.</a:t>
            </a:r>
          </a:p>
          <a:p>
            <a:r>
              <a:rPr lang="en-US" b="1" dirty="0"/>
              <a:t>Construction of Detector in Geant4:</a:t>
            </a:r>
            <a:endParaRPr lang="en-US" dirty="0"/>
          </a:p>
          <a:p>
            <a:r>
              <a:rPr lang="en-US" sz="1400" dirty="0"/>
              <a:t>Describe the detector class from the concrete or base class </a:t>
            </a:r>
            <a:r>
              <a:rPr lang="en-US" sz="1400" b="1" dirty="0"/>
              <a:t>G4VUserDetectorConstruction</a:t>
            </a:r>
            <a:r>
              <a:rPr lang="en-US" sz="1400" dirty="0"/>
              <a:t>, it has the following features:</a:t>
            </a:r>
          </a:p>
          <a:p>
            <a:pPr lvl="0"/>
            <a:r>
              <a:rPr lang="en-US" sz="1400" dirty="0"/>
              <a:t>Construct all the necessary materials</a:t>
            </a:r>
          </a:p>
          <a:p>
            <a:pPr lvl="0"/>
            <a:r>
              <a:rPr lang="en-US" sz="1400" dirty="0"/>
              <a:t>Define the solid/shapes for the geometry</a:t>
            </a:r>
          </a:p>
          <a:p>
            <a:pPr lvl="0"/>
            <a:r>
              <a:rPr lang="en-US" sz="1400" dirty="0"/>
              <a:t>Construction and placement of volumes for detector</a:t>
            </a:r>
          </a:p>
          <a:p>
            <a:pPr lvl="0"/>
            <a:r>
              <a:rPr lang="en-US" sz="1400" dirty="0"/>
              <a:t>Instantiate the sensitive detectors and set them for the corresponding volumes (optional)</a:t>
            </a:r>
          </a:p>
          <a:p>
            <a:pPr lvl="0"/>
            <a:r>
              <a:rPr lang="en-US" sz="1400" dirty="0"/>
              <a:t>Set the magnetic field to detector (optional)</a:t>
            </a:r>
          </a:p>
          <a:p>
            <a:pPr lvl="0"/>
            <a:r>
              <a:rPr lang="en-US" sz="1400" dirty="0"/>
              <a:t>Set the visualization attributes for the detector (optional)</a:t>
            </a:r>
          </a:p>
          <a:p>
            <a:r>
              <a:rPr lang="en-US" b="1" dirty="0"/>
              <a:t>4.6.2	Defining the Materials:</a:t>
            </a:r>
            <a:endParaRPr lang="en-US" dirty="0"/>
          </a:p>
          <a:p>
            <a:r>
              <a:rPr lang="en-US" sz="1300" dirty="0"/>
              <a:t>We can define the material of the detector there are following methods:</a:t>
            </a:r>
          </a:p>
          <a:p>
            <a:pPr lvl="0"/>
            <a:r>
              <a:rPr lang="en-US" sz="1300" dirty="0"/>
              <a:t>Isotopes, elements, compound, mixtures and molecules.</a:t>
            </a:r>
          </a:p>
          <a:p>
            <a:r>
              <a:rPr lang="en-US" sz="1300" dirty="0"/>
              <a:t>Here we use only one method, which are very simple like below:</a:t>
            </a:r>
          </a:p>
          <a:p>
            <a:r>
              <a:rPr lang="en-US" sz="1300" dirty="0"/>
              <a:t>G4NistManager* </a:t>
            </a:r>
            <a:r>
              <a:rPr lang="en-US" sz="1300" dirty="0" err="1"/>
              <a:t>nist</a:t>
            </a:r>
            <a:r>
              <a:rPr lang="en-US" sz="1300" dirty="0"/>
              <a:t> = G4NistManager::Instance();</a:t>
            </a:r>
          </a:p>
          <a:p>
            <a:r>
              <a:rPr lang="en-US" sz="1300" dirty="0"/>
              <a:t>G4Material* </a:t>
            </a:r>
            <a:r>
              <a:rPr lang="en-US" sz="1300" dirty="0" err="1"/>
              <a:t>env_mat</a:t>
            </a:r>
            <a:r>
              <a:rPr lang="en-US" sz="1300" dirty="0"/>
              <a:t> = </a:t>
            </a:r>
            <a:r>
              <a:rPr lang="en-US" sz="1300" dirty="0" err="1"/>
              <a:t>nist</a:t>
            </a:r>
            <a:r>
              <a:rPr lang="en-US" sz="1300" dirty="0"/>
              <a:t>-&gt;</a:t>
            </a:r>
            <a:r>
              <a:rPr lang="en-US" sz="1300" dirty="0" err="1"/>
              <a:t>FindOrBuildMaterial</a:t>
            </a:r>
            <a:r>
              <a:rPr lang="en-US" sz="1300" dirty="0"/>
              <a:t>("G4_WATER");</a:t>
            </a:r>
          </a:p>
          <a:p>
            <a:pPr marL="0" indent="0">
              <a:buNone/>
            </a:pPr>
            <a:endParaRPr lang="en-US" dirty="0"/>
          </a:p>
        </p:txBody>
      </p:sp>
    </p:spTree>
    <p:extLst>
      <p:ext uri="{BB962C8B-B14F-4D97-AF65-F5344CB8AC3E}">
        <p14:creationId xmlns:p14="http://schemas.microsoft.com/office/powerpoint/2010/main" val="1934134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485105"/>
          </a:xfrm>
        </p:spPr>
        <p:txBody>
          <a:bodyPr>
            <a:normAutofit/>
          </a:bodyPr>
          <a:lstStyle/>
          <a:p>
            <a:r>
              <a:rPr lang="en-US" sz="2000" b="1" dirty="0"/>
              <a:t>Material and Geometry in Geant4</a:t>
            </a:r>
            <a:endParaRPr lang="en-US" sz="2000" dirty="0"/>
          </a:p>
        </p:txBody>
      </p:sp>
      <p:sp>
        <p:nvSpPr>
          <p:cNvPr id="3" name="Content Placeholder 2"/>
          <p:cNvSpPr>
            <a:spLocks noGrp="1"/>
          </p:cNvSpPr>
          <p:nvPr>
            <p:ph idx="1"/>
          </p:nvPr>
        </p:nvSpPr>
        <p:spPr>
          <a:xfrm>
            <a:off x="90151" y="485105"/>
            <a:ext cx="11835685" cy="6372895"/>
          </a:xfrm>
        </p:spPr>
        <p:txBody>
          <a:bodyPr/>
          <a:lstStyle/>
          <a:p>
            <a:r>
              <a:rPr lang="en-US" b="1" dirty="0"/>
              <a:t>Solid and shape:</a:t>
            </a:r>
            <a:endParaRPr lang="en-US" dirty="0"/>
          </a:p>
          <a:p>
            <a:r>
              <a:rPr lang="en-US" sz="1200" dirty="0"/>
              <a:t>All the shapes of the detectors are abstracted from the </a:t>
            </a:r>
            <a:r>
              <a:rPr lang="en-US" sz="1200" b="1" dirty="0"/>
              <a:t>G4VSolid</a:t>
            </a:r>
            <a:r>
              <a:rPr lang="en-US" sz="1200" dirty="0"/>
              <a:t> class, from this class we can derive the other type of solid classes like (</a:t>
            </a:r>
            <a:r>
              <a:rPr lang="en-US" sz="1200" b="1" dirty="0"/>
              <a:t>G4Tubs, G4Cons etc.</a:t>
            </a:r>
            <a:r>
              <a:rPr lang="en-US" sz="1200" dirty="0"/>
              <a:t>)</a:t>
            </a:r>
          </a:p>
          <a:p>
            <a:r>
              <a:rPr lang="en-US" sz="1200" b="1" dirty="0"/>
              <a:t>Solids</a:t>
            </a:r>
            <a:r>
              <a:rPr lang="en-US" sz="1200" dirty="0"/>
              <a:t> can be defined in </a:t>
            </a:r>
            <a:r>
              <a:rPr lang="en-US" sz="1200" b="1" dirty="0"/>
              <a:t>Geant4</a:t>
            </a:r>
            <a:r>
              <a:rPr lang="en-US" sz="1200" dirty="0"/>
              <a:t> by:</a:t>
            </a:r>
          </a:p>
          <a:p>
            <a:pPr lvl="0"/>
            <a:r>
              <a:rPr lang="en-US" sz="1200" b="1" dirty="0"/>
              <a:t>CSG (Constructed Solid Geometry) </a:t>
            </a:r>
            <a:r>
              <a:rPr lang="en-US" sz="1200" dirty="0"/>
              <a:t>solids like </a:t>
            </a:r>
            <a:r>
              <a:rPr lang="en-US" sz="1200" b="1" dirty="0"/>
              <a:t>G4Box, G4Tubs, and G4Cons etc.</a:t>
            </a:r>
            <a:endParaRPr lang="en-US" sz="1200" dirty="0"/>
          </a:p>
          <a:p>
            <a:pPr lvl="0"/>
            <a:r>
              <a:rPr lang="en-US" sz="1200" b="1" dirty="0"/>
              <a:t>BREP (Boundary </a:t>
            </a:r>
            <a:r>
              <a:rPr lang="en-US" sz="1200" b="1" dirty="0" err="1"/>
              <a:t>REPresented</a:t>
            </a:r>
            <a:r>
              <a:rPr lang="en-US" sz="1200" b="1" dirty="0"/>
              <a:t>) </a:t>
            </a:r>
            <a:r>
              <a:rPr lang="en-US" sz="1200" dirty="0"/>
              <a:t>solids like </a:t>
            </a:r>
            <a:r>
              <a:rPr lang="en-US" sz="1200" b="1" dirty="0"/>
              <a:t>G4BREPSolidPolycone, G4BSplineSurface </a:t>
            </a:r>
            <a:r>
              <a:rPr lang="en-US" sz="1200" dirty="0"/>
              <a:t>etc.</a:t>
            </a:r>
          </a:p>
          <a:p>
            <a:pPr lvl="0"/>
            <a:r>
              <a:rPr lang="en-US" sz="1200" b="1" dirty="0"/>
              <a:t>Boolean Solid </a:t>
            </a:r>
            <a:r>
              <a:rPr lang="en-US" sz="1200" dirty="0"/>
              <a:t>like </a:t>
            </a:r>
            <a:r>
              <a:rPr lang="en-US" sz="1200" b="1" dirty="0"/>
              <a:t>G4UnionSolid, G4SubtractionSolid etc.</a:t>
            </a:r>
            <a:endParaRPr lang="en-US" sz="1200" dirty="0"/>
          </a:p>
          <a:p>
            <a:pPr lvl="0"/>
            <a:r>
              <a:rPr lang="en-US" b="1" dirty="0"/>
              <a:t>	Geometry of the Detector:</a:t>
            </a:r>
          </a:p>
          <a:p>
            <a:r>
              <a:rPr lang="en-US" sz="1200" dirty="0"/>
              <a:t>There are following layers which are used to define the detector geometry:</a:t>
            </a:r>
          </a:p>
          <a:p>
            <a:pPr lvl="0"/>
            <a:endParaRPr lang="en-US" sz="12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l="15240" t="49827" r="14363" b="3959"/>
          <a:stretch/>
        </p:blipFill>
        <p:spPr bwMode="auto">
          <a:xfrm>
            <a:off x="677333" y="3235008"/>
            <a:ext cx="9329551" cy="2216785"/>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21972" y="5412908"/>
            <a:ext cx="9684911" cy="729430"/>
          </a:xfrm>
          <a:prstGeom prst="rect">
            <a:avLst/>
          </a:prstGeom>
        </p:spPr>
        <p:txBody>
          <a:bodyPr wrap="square">
            <a:spAutoFit/>
          </a:bodyPr>
          <a:lstStyle/>
          <a:p>
            <a:pPr lvl="0">
              <a:lnSpc>
                <a:spcPct val="115000"/>
              </a:lnSpc>
              <a:spcBef>
                <a:spcPts val="120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A physical volume contains the physical area which must exist and contains the other element like the </a:t>
            </a:r>
            <a:r>
              <a:rPr lang="en-US" b="1" dirty="0">
                <a:latin typeface="Calibri" panose="020F0502020204030204" pitchFamily="34" charset="0"/>
                <a:ea typeface="Calibri" panose="020F0502020204030204" pitchFamily="34" charset="0"/>
                <a:cs typeface="Arial" panose="020B0604020202020204" pitchFamily="34" charset="0"/>
              </a:rPr>
              <a:t>World Volume.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97117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436439" cy="446468"/>
          </a:xfrm>
        </p:spPr>
        <p:txBody>
          <a:bodyPr>
            <a:normAutofit/>
          </a:bodyPr>
          <a:lstStyle/>
          <a:p>
            <a:r>
              <a:rPr lang="en-US" sz="2000" b="1" dirty="0"/>
              <a:t>Material and Geometry in Geant4</a:t>
            </a:r>
            <a:endParaRPr lang="en-US" sz="2000" dirty="0"/>
          </a:p>
        </p:txBody>
      </p:sp>
      <p:sp>
        <p:nvSpPr>
          <p:cNvPr id="3" name="Content Placeholder 2"/>
          <p:cNvSpPr>
            <a:spLocks noGrp="1"/>
          </p:cNvSpPr>
          <p:nvPr>
            <p:ph idx="1"/>
          </p:nvPr>
        </p:nvSpPr>
        <p:spPr>
          <a:xfrm>
            <a:off x="0" y="446468"/>
            <a:ext cx="12041746" cy="6411532"/>
          </a:xfrm>
        </p:spPr>
        <p:txBody>
          <a:bodyPr>
            <a:normAutofit/>
          </a:bodyPr>
          <a:lstStyle/>
          <a:p>
            <a:r>
              <a:rPr lang="en-US" b="1" dirty="0"/>
              <a:t>G4LogicalVolume:</a:t>
            </a:r>
            <a:endParaRPr lang="en-US" dirty="0"/>
          </a:p>
          <a:p>
            <a:r>
              <a:rPr lang="en-US" sz="1300" dirty="0"/>
              <a:t>It’s contains the followings information except of the position and rotation:</a:t>
            </a:r>
          </a:p>
          <a:p>
            <a:pPr lvl="0"/>
            <a:r>
              <a:rPr lang="en-US" sz="1300" dirty="0"/>
              <a:t>Shapes and dimensions (</a:t>
            </a:r>
            <a:r>
              <a:rPr lang="en-US" sz="1300" b="1" dirty="0"/>
              <a:t>G4VSolid</a:t>
            </a:r>
            <a:r>
              <a:rPr lang="en-US" sz="1300" dirty="0"/>
              <a:t>)</a:t>
            </a:r>
          </a:p>
          <a:p>
            <a:pPr lvl="0"/>
            <a:r>
              <a:rPr lang="en-US" sz="1300" dirty="0"/>
              <a:t>Material, sensitivity, visualization attributes</a:t>
            </a:r>
          </a:p>
          <a:p>
            <a:pPr lvl="0"/>
            <a:r>
              <a:rPr lang="en-US" sz="1300" dirty="0"/>
              <a:t>Position of the daughter volumes</a:t>
            </a:r>
          </a:p>
          <a:p>
            <a:pPr lvl="0"/>
            <a:r>
              <a:rPr lang="en-US" sz="1300" dirty="0"/>
              <a:t>Magnetic field </a:t>
            </a:r>
          </a:p>
          <a:p>
            <a:r>
              <a:rPr lang="en-US" b="1" dirty="0"/>
              <a:t>Visualization Attributes:</a:t>
            </a:r>
            <a:endParaRPr lang="en-US" dirty="0"/>
          </a:p>
          <a:p>
            <a:pPr lvl="0"/>
            <a:r>
              <a:rPr lang="en-US" sz="1200" dirty="0"/>
              <a:t>Each logical volume can be associated to visualization attributes by using the class </a:t>
            </a:r>
            <a:r>
              <a:rPr lang="en-US" sz="1200" b="1" dirty="0"/>
              <a:t>G4VisAttributes </a:t>
            </a:r>
            <a:r>
              <a:rPr lang="en-US" sz="1200" dirty="0"/>
              <a:t>object, which contains the following properties:</a:t>
            </a:r>
          </a:p>
          <a:p>
            <a:pPr lvl="0"/>
            <a:r>
              <a:rPr lang="en-US" sz="1200" dirty="0"/>
              <a:t>Visibility of the daughter volumes </a:t>
            </a:r>
          </a:p>
          <a:p>
            <a:pPr lvl="0"/>
            <a:r>
              <a:rPr lang="en-US" sz="1200" dirty="0"/>
              <a:t>Invisibility of the daughter volumes</a:t>
            </a:r>
          </a:p>
          <a:p>
            <a:r>
              <a:rPr lang="en-US" b="1" dirty="0"/>
              <a:t>Physical Volume:</a:t>
            </a:r>
            <a:endParaRPr lang="en-US" dirty="0"/>
          </a:p>
          <a:p>
            <a:r>
              <a:rPr lang="en-US" sz="1200" dirty="0"/>
              <a:t>There are five types of physical volumes, but we use only three which are given below:</a:t>
            </a:r>
          </a:p>
          <a:p>
            <a:pPr lvl="0"/>
            <a:r>
              <a:rPr lang="en-US" sz="1200" b="1" dirty="0"/>
              <a:t>G4PVPlacement </a:t>
            </a:r>
            <a:r>
              <a:rPr lang="en-US" sz="1200" dirty="0"/>
              <a:t>in which 1 Placement = One Volume </a:t>
            </a:r>
          </a:p>
          <a:p>
            <a:pPr lvl="0"/>
            <a:r>
              <a:rPr lang="en-US" sz="1200" b="1" dirty="0"/>
              <a:t>G4PVParameterised </a:t>
            </a:r>
            <a:r>
              <a:rPr lang="en-US" sz="1200" dirty="0"/>
              <a:t>in which 1 Parameterized = many volumes</a:t>
            </a:r>
          </a:p>
          <a:p>
            <a:pPr lvl="0"/>
            <a:r>
              <a:rPr lang="en-US" sz="1200" dirty="0"/>
              <a:t>Which are implemented through the concrete class </a:t>
            </a:r>
            <a:r>
              <a:rPr lang="en-US" sz="1200" b="1" dirty="0"/>
              <a:t>G4VPVParameterisation</a:t>
            </a:r>
            <a:r>
              <a:rPr lang="en-US" sz="1200" dirty="0"/>
              <a:t>.</a:t>
            </a:r>
          </a:p>
          <a:p>
            <a:pPr lvl="0"/>
            <a:r>
              <a:rPr lang="en-US" sz="1200" b="1" dirty="0"/>
              <a:t>G4PVReplica </a:t>
            </a:r>
            <a:r>
              <a:rPr lang="en-US" sz="1200" dirty="0"/>
              <a:t>in which 1 Replica = many Volumes </a:t>
            </a:r>
          </a:p>
          <a:p>
            <a:pPr lvl="0"/>
            <a:r>
              <a:rPr lang="en-US" sz="1200" dirty="0"/>
              <a:t>Mother volumes is filled by the daughter volumes of the same shape</a:t>
            </a:r>
          </a:p>
        </p:txBody>
      </p:sp>
    </p:spTree>
    <p:extLst>
      <p:ext uri="{BB962C8B-B14F-4D97-AF65-F5344CB8AC3E}">
        <p14:creationId xmlns:p14="http://schemas.microsoft.com/office/powerpoint/2010/main" val="2515810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20518" cy="399245"/>
          </a:xfrm>
        </p:spPr>
        <p:txBody>
          <a:bodyPr>
            <a:normAutofit/>
          </a:bodyPr>
          <a:lstStyle/>
          <a:p>
            <a:r>
              <a:rPr lang="en-US" sz="2000" b="1" dirty="0"/>
              <a:t>Application Development in Geant4:</a:t>
            </a:r>
            <a:endParaRPr lang="en-US" sz="2000" dirty="0"/>
          </a:p>
        </p:txBody>
      </p:sp>
      <p:sp>
        <p:nvSpPr>
          <p:cNvPr id="3" name="Content Placeholder 2"/>
          <p:cNvSpPr>
            <a:spLocks noGrp="1"/>
          </p:cNvSpPr>
          <p:nvPr>
            <p:ph idx="1"/>
          </p:nvPr>
        </p:nvSpPr>
        <p:spPr>
          <a:xfrm>
            <a:off x="0" y="399245"/>
            <a:ext cx="10109915" cy="6458755"/>
          </a:xfrm>
        </p:spPr>
        <p:txBody>
          <a:bodyPr>
            <a:normAutofit fontScale="92500" lnSpcReduction="20000"/>
          </a:bodyPr>
          <a:lstStyle/>
          <a:p>
            <a:r>
              <a:rPr lang="en-US" b="1" dirty="0"/>
              <a:t>Geant4 setup is studying the Proton beam passing through the varied materials:</a:t>
            </a:r>
            <a:endParaRPr lang="en-US" dirty="0"/>
          </a:p>
          <a:p>
            <a:r>
              <a:rPr lang="en-US" sz="1200" dirty="0"/>
              <a:t>In this simulation code, we described the Calorimeter of which </a:t>
            </a:r>
            <a:r>
              <a:rPr lang="en-US" sz="1200" b="1" dirty="0"/>
              <a:t>detector construction</a:t>
            </a:r>
            <a:r>
              <a:rPr lang="en-US" sz="1200" dirty="0"/>
              <a:t>, </a:t>
            </a:r>
            <a:r>
              <a:rPr lang="en-US" sz="1200" b="1" dirty="0"/>
              <a:t>beam</a:t>
            </a:r>
            <a:r>
              <a:rPr lang="en-US" sz="1200" dirty="0"/>
              <a:t> </a:t>
            </a:r>
            <a:r>
              <a:rPr lang="en-US" sz="1200" b="1" dirty="0"/>
              <a:t>generating</a:t>
            </a:r>
            <a:r>
              <a:rPr lang="en-US" sz="1200" dirty="0"/>
              <a:t>, </a:t>
            </a:r>
            <a:r>
              <a:rPr lang="en-US" sz="1200" b="1" dirty="0"/>
              <a:t>energy of beam</a:t>
            </a:r>
            <a:r>
              <a:rPr lang="en-US" sz="1200" dirty="0"/>
              <a:t> and </a:t>
            </a:r>
            <a:r>
              <a:rPr lang="en-US" sz="1200" b="1" dirty="0"/>
              <a:t>material and shape of Calorimeter</a:t>
            </a:r>
            <a:r>
              <a:rPr lang="en-US" sz="1200" dirty="0"/>
              <a:t> and </a:t>
            </a:r>
            <a:r>
              <a:rPr lang="en-US" sz="1200" b="1" dirty="0"/>
              <a:t>the number of layers</a:t>
            </a:r>
            <a:r>
              <a:rPr lang="en-US" sz="1200" dirty="0"/>
              <a:t> which is our target. </a:t>
            </a:r>
          </a:p>
          <a:p>
            <a:r>
              <a:rPr lang="en-US" sz="1200" dirty="0"/>
              <a:t>In our simulation, we choose the </a:t>
            </a:r>
            <a:r>
              <a:rPr lang="en-US" sz="1200" b="1" dirty="0"/>
              <a:t>“Proton Beam” </a:t>
            </a:r>
            <a:r>
              <a:rPr lang="en-US" sz="1200" dirty="0"/>
              <a:t>and </a:t>
            </a:r>
            <a:r>
              <a:rPr lang="en-US" sz="1200" b="1" dirty="0"/>
              <a:t>“15 MeV” </a:t>
            </a:r>
            <a:r>
              <a:rPr lang="en-US" sz="1200" dirty="0"/>
              <a:t>energy and the particle like </a:t>
            </a:r>
            <a:r>
              <a:rPr lang="en-US" sz="1200" b="1" dirty="0"/>
              <a:t>“Proton”</a:t>
            </a:r>
            <a:r>
              <a:rPr lang="en-US" sz="1200" dirty="0"/>
              <a:t>. </a:t>
            </a:r>
          </a:p>
          <a:p>
            <a:r>
              <a:rPr lang="en-US" sz="1200" dirty="0"/>
              <a:t>In our simulation code there are seven </a:t>
            </a:r>
            <a:r>
              <a:rPr lang="en-US" sz="1200" b="1" dirty="0"/>
              <a:t>“</a:t>
            </a:r>
            <a:r>
              <a:rPr lang="en-US" sz="1200" b="1" dirty="0" err="1"/>
              <a:t>src</a:t>
            </a:r>
            <a:r>
              <a:rPr lang="en-US" sz="1200" b="1" dirty="0"/>
              <a:t>” </a:t>
            </a:r>
            <a:r>
              <a:rPr lang="en-US" sz="1200" dirty="0"/>
              <a:t>files with </a:t>
            </a:r>
            <a:r>
              <a:rPr lang="en-US" sz="1200" b="1" dirty="0"/>
              <a:t>“.cc” </a:t>
            </a:r>
            <a:r>
              <a:rPr lang="en-US" sz="1200" dirty="0"/>
              <a:t>data type and eight </a:t>
            </a:r>
            <a:r>
              <a:rPr lang="en-US" sz="1200" b="1" dirty="0"/>
              <a:t>“include” </a:t>
            </a:r>
            <a:r>
              <a:rPr lang="en-US" sz="1200" dirty="0"/>
              <a:t>files with </a:t>
            </a:r>
            <a:r>
              <a:rPr lang="en-US" sz="1200" b="1" dirty="0"/>
              <a:t>“.</a:t>
            </a:r>
            <a:r>
              <a:rPr lang="en-US" sz="1200" b="1" dirty="0" err="1"/>
              <a:t>hh</a:t>
            </a:r>
            <a:r>
              <a:rPr lang="en-US" sz="1200" b="1" dirty="0"/>
              <a:t>” </a:t>
            </a:r>
            <a:r>
              <a:rPr lang="en-US" sz="1200" dirty="0"/>
              <a:t>header files. We used the </a:t>
            </a:r>
            <a:r>
              <a:rPr lang="en-US" sz="1200" b="1" dirty="0"/>
              <a:t>“Basic Example B4a”</a:t>
            </a:r>
            <a:r>
              <a:rPr lang="en-US" sz="1200" dirty="0"/>
              <a:t>. </a:t>
            </a:r>
          </a:p>
          <a:p>
            <a:r>
              <a:rPr lang="en-US" sz="1200" dirty="0"/>
              <a:t>	Now, we will explain the </a:t>
            </a:r>
            <a:r>
              <a:rPr lang="en-US" sz="1200" b="1" dirty="0"/>
              <a:t>“</a:t>
            </a:r>
            <a:r>
              <a:rPr lang="en-US" sz="1200" b="1" dirty="0" err="1"/>
              <a:t>src</a:t>
            </a:r>
            <a:r>
              <a:rPr lang="en-US" sz="1200" b="1" dirty="0"/>
              <a:t>” </a:t>
            </a:r>
            <a:r>
              <a:rPr lang="en-US" sz="1200" dirty="0"/>
              <a:t>files briefly. </a:t>
            </a:r>
          </a:p>
          <a:p>
            <a:r>
              <a:rPr lang="en-US" b="1" dirty="0"/>
              <a:t>B4DetectorConstrction.cc:</a:t>
            </a:r>
            <a:endParaRPr lang="en-US" dirty="0"/>
          </a:p>
          <a:p>
            <a:pPr lvl="0"/>
            <a:r>
              <a:rPr lang="en-US" sz="1200" dirty="0"/>
              <a:t>In this class, we will explain the </a:t>
            </a:r>
            <a:r>
              <a:rPr lang="en-US" sz="1200" b="1" dirty="0"/>
              <a:t>detector geometries</a:t>
            </a:r>
            <a:r>
              <a:rPr lang="en-US" sz="1200" dirty="0"/>
              <a:t>, </a:t>
            </a:r>
            <a:r>
              <a:rPr lang="en-US" sz="1200" b="1" dirty="0"/>
              <a:t>materials</a:t>
            </a:r>
            <a:r>
              <a:rPr lang="en-US" sz="1200" dirty="0"/>
              <a:t>, </a:t>
            </a:r>
            <a:r>
              <a:rPr lang="en-US" sz="1200" b="1" dirty="0"/>
              <a:t>placements of solids</a:t>
            </a:r>
            <a:r>
              <a:rPr lang="en-US" sz="1200" dirty="0"/>
              <a:t> and </a:t>
            </a:r>
            <a:r>
              <a:rPr lang="en-US" sz="1200" b="1" dirty="0"/>
              <a:t>visual</a:t>
            </a:r>
            <a:r>
              <a:rPr lang="en-US" sz="1200" dirty="0"/>
              <a:t> </a:t>
            </a:r>
            <a:r>
              <a:rPr lang="en-US" sz="1200" b="1" dirty="0"/>
              <a:t>attributes for the solids</a:t>
            </a:r>
            <a:r>
              <a:rPr lang="en-US" sz="1200" dirty="0"/>
              <a:t> etc. We will just discuss the functions/commands to do so. We can define the material as the given below: </a:t>
            </a:r>
          </a:p>
          <a:p>
            <a:r>
              <a:rPr lang="en-US" sz="1200" dirty="0"/>
              <a:t>G4NistManager* </a:t>
            </a:r>
            <a:r>
              <a:rPr lang="en-US" sz="1200" dirty="0" err="1"/>
              <a:t>nist</a:t>
            </a:r>
            <a:r>
              <a:rPr lang="en-US" sz="1200" dirty="0"/>
              <a:t> = G4NistManager::Instance();</a:t>
            </a:r>
          </a:p>
          <a:p>
            <a:r>
              <a:rPr lang="en-US" sz="1200" dirty="0"/>
              <a:t>G4Material* </a:t>
            </a:r>
            <a:r>
              <a:rPr lang="en-US" sz="1200" dirty="0" err="1"/>
              <a:t>env_mat</a:t>
            </a:r>
            <a:r>
              <a:rPr lang="en-US" sz="1200" dirty="0"/>
              <a:t> = </a:t>
            </a:r>
            <a:r>
              <a:rPr lang="en-US" sz="1200" dirty="0" err="1"/>
              <a:t>nist</a:t>
            </a:r>
            <a:r>
              <a:rPr lang="en-US" sz="1200" dirty="0"/>
              <a:t>-&gt;</a:t>
            </a:r>
            <a:r>
              <a:rPr lang="en-US" sz="1200" dirty="0" err="1"/>
              <a:t>FindOrBuildMaterial</a:t>
            </a:r>
            <a:r>
              <a:rPr lang="en-US" sz="1200" dirty="0"/>
              <a:t>("G4_WATER");</a:t>
            </a:r>
          </a:p>
          <a:p>
            <a:r>
              <a:rPr lang="en-US" sz="1200" dirty="0"/>
              <a:t>We used the </a:t>
            </a:r>
            <a:r>
              <a:rPr lang="en-US" sz="1200" b="1" dirty="0"/>
              <a:t>G4Box</a:t>
            </a:r>
            <a:r>
              <a:rPr lang="en-US" sz="1200" dirty="0"/>
              <a:t> constructor which is derived from the </a:t>
            </a:r>
            <a:r>
              <a:rPr lang="en-US" sz="1200" b="1" dirty="0"/>
              <a:t>G4VSolid class </a:t>
            </a:r>
            <a:r>
              <a:rPr lang="en-US" sz="1200" dirty="0"/>
              <a:t>to design the Calorimeter. The constructor of this solid is:</a:t>
            </a:r>
          </a:p>
          <a:p>
            <a:r>
              <a:rPr lang="en-US" sz="1200" dirty="0"/>
              <a:t>It’s for the </a:t>
            </a:r>
            <a:r>
              <a:rPr lang="en-US" sz="1200" b="1" dirty="0"/>
              <a:t>World volume</a:t>
            </a:r>
            <a:r>
              <a:rPr lang="en-US" sz="1200" dirty="0"/>
              <a:t>:</a:t>
            </a:r>
          </a:p>
          <a:p>
            <a:r>
              <a:rPr lang="en-US" sz="1200" dirty="0"/>
              <a:t>G4VSolid* </a:t>
            </a:r>
            <a:r>
              <a:rPr lang="en-US" sz="1200" dirty="0" err="1"/>
              <a:t>worldS</a:t>
            </a:r>
            <a:r>
              <a:rPr lang="en-US" sz="1200" dirty="0"/>
              <a:t> = new G4Box("World",           // its name</a:t>
            </a:r>
          </a:p>
          <a:p>
            <a:r>
              <a:rPr lang="en-US" sz="1200" dirty="0"/>
              <a:t>                 </a:t>
            </a:r>
            <a:r>
              <a:rPr lang="en-US" sz="1200" dirty="0" err="1"/>
              <a:t>worldSizeXY</a:t>
            </a:r>
            <a:r>
              <a:rPr lang="en-US" sz="1200" dirty="0"/>
              <a:t>/2, </a:t>
            </a:r>
            <a:r>
              <a:rPr lang="en-US" sz="1200" dirty="0" err="1"/>
              <a:t>worldSizeXY</a:t>
            </a:r>
            <a:r>
              <a:rPr lang="en-US" sz="1200" dirty="0"/>
              <a:t>/2, </a:t>
            </a:r>
            <a:r>
              <a:rPr lang="en-US" sz="1200" dirty="0" err="1"/>
              <a:t>worldSizeZ</a:t>
            </a:r>
            <a:r>
              <a:rPr lang="en-US" sz="1200" dirty="0"/>
              <a:t>/2); // its size</a:t>
            </a:r>
          </a:p>
          <a:p>
            <a:r>
              <a:rPr lang="en-US" sz="1400" dirty="0"/>
              <a:t>It’s for the </a:t>
            </a:r>
            <a:r>
              <a:rPr lang="en-US" sz="1400" b="1" dirty="0"/>
              <a:t>Calorimeter volume</a:t>
            </a:r>
            <a:r>
              <a:rPr lang="en-US" sz="1400" dirty="0"/>
              <a:t>:</a:t>
            </a:r>
          </a:p>
          <a:p>
            <a:r>
              <a:rPr lang="en-US" sz="1400" dirty="0"/>
              <a:t>G4VSolid* </a:t>
            </a:r>
            <a:r>
              <a:rPr lang="en-US" sz="1400" dirty="0" err="1"/>
              <a:t>calorimeterS</a:t>
            </a:r>
            <a:r>
              <a:rPr lang="en-US" sz="1400" dirty="0"/>
              <a:t>  = new G4Box("Calorimeter",     // its name</a:t>
            </a:r>
          </a:p>
          <a:p>
            <a:r>
              <a:rPr lang="en-US" sz="1400" dirty="0"/>
              <a:t>                 </a:t>
            </a:r>
            <a:r>
              <a:rPr lang="en-US" sz="1400" dirty="0" err="1"/>
              <a:t>calorSizeXY</a:t>
            </a:r>
            <a:r>
              <a:rPr lang="en-US" sz="1400" dirty="0"/>
              <a:t>/2, </a:t>
            </a:r>
            <a:r>
              <a:rPr lang="en-US" sz="1400" dirty="0" err="1"/>
              <a:t>calorSizeXY</a:t>
            </a:r>
            <a:r>
              <a:rPr lang="en-US" sz="1400" dirty="0"/>
              <a:t>/2, </a:t>
            </a:r>
            <a:r>
              <a:rPr lang="en-US" sz="1400" dirty="0" err="1"/>
              <a:t>calorThickness</a:t>
            </a:r>
            <a:r>
              <a:rPr lang="en-US" sz="1400" dirty="0"/>
              <a:t>/2); // its size</a:t>
            </a:r>
          </a:p>
          <a:p>
            <a:r>
              <a:rPr lang="en-US" sz="1400" dirty="0"/>
              <a:t>After this one more constructor is </a:t>
            </a:r>
            <a:r>
              <a:rPr lang="en-US" sz="1400" b="1" dirty="0"/>
              <a:t>G4PVPlacement </a:t>
            </a:r>
            <a:r>
              <a:rPr lang="en-US" sz="1400" dirty="0"/>
              <a:t>is defined as:</a:t>
            </a:r>
          </a:p>
          <a:p>
            <a:r>
              <a:rPr lang="en-US" sz="1400" dirty="0"/>
              <a:t>G4LogicalVolume* </a:t>
            </a:r>
            <a:r>
              <a:rPr lang="en-US" sz="1400" dirty="0" err="1"/>
              <a:t>worldLV</a:t>
            </a:r>
            <a:r>
              <a:rPr lang="en-US" sz="1400" dirty="0"/>
              <a:t>= new G4LogicalVolume(</a:t>
            </a:r>
          </a:p>
          <a:p>
            <a:r>
              <a:rPr lang="en-US" sz="1400" dirty="0"/>
              <a:t>                 </a:t>
            </a:r>
            <a:r>
              <a:rPr lang="en-US" sz="1400" dirty="0" err="1"/>
              <a:t>worldS</a:t>
            </a:r>
            <a:r>
              <a:rPr lang="en-US" sz="1400" dirty="0"/>
              <a:t>,           // its solid</a:t>
            </a:r>
          </a:p>
          <a:p>
            <a:r>
              <a:rPr lang="en-US" sz="1400" dirty="0"/>
              <a:t>                 </a:t>
            </a:r>
            <a:r>
              <a:rPr lang="en-US" sz="1400" dirty="0" err="1"/>
              <a:t>wor_mat</a:t>
            </a:r>
            <a:r>
              <a:rPr lang="en-US" sz="1400" dirty="0"/>
              <a:t>,  // its material</a:t>
            </a:r>
          </a:p>
          <a:p>
            <a:r>
              <a:rPr lang="en-US" sz="1400" dirty="0"/>
              <a:t>                 "World");         // its name</a:t>
            </a:r>
          </a:p>
          <a:p>
            <a:endParaRPr lang="en-US" dirty="0"/>
          </a:p>
        </p:txBody>
      </p:sp>
    </p:spTree>
    <p:extLst>
      <p:ext uri="{BB962C8B-B14F-4D97-AF65-F5344CB8AC3E}">
        <p14:creationId xmlns:p14="http://schemas.microsoft.com/office/powerpoint/2010/main" val="1171659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556124" cy="412124"/>
          </a:xfrm>
        </p:spPr>
        <p:txBody>
          <a:bodyPr>
            <a:normAutofit/>
          </a:bodyPr>
          <a:lstStyle/>
          <a:p>
            <a:r>
              <a:rPr lang="en-US" sz="2000" b="1" dirty="0"/>
              <a:t>B4DetectorConstrction.cc</a:t>
            </a:r>
            <a:endParaRPr lang="en-US" sz="2400" dirty="0"/>
          </a:p>
        </p:txBody>
      </p:sp>
      <p:sp>
        <p:nvSpPr>
          <p:cNvPr id="3" name="Content Placeholder 2"/>
          <p:cNvSpPr>
            <a:spLocks noGrp="1"/>
          </p:cNvSpPr>
          <p:nvPr>
            <p:ph idx="1"/>
          </p:nvPr>
        </p:nvSpPr>
        <p:spPr>
          <a:xfrm>
            <a:off x="0" y="412125"/>
            <a:ext cx="10939410" cy="6445875"/>
          </a:xfrm>
        </p:spPr>
        <p:txBody>
          <a:bodyPr>
            <a:normAutofit fontScale="85000" lnSpcReduction="20000"/>
          </a:bodyPr>
          <a:lstStyle/>
          <a:p>
            <a:pPr marL="0" indent="0">
              <a:buNone/>
            </a:pPr>
            <a:r>
              <a:rPr lang="en-US" dirty="0"/>
              <a:t> G4VPhysicalVolume* </a:t>
            </a:r>
            <a:r>
              <a:rPr lang="en-US" dirty="0" err="1"/>
              <a:t>worldPV</a:t>
            </a:r>
            <a:r>
              <a:rPr lang="en-US" dirty="0"/>
              <a:t>= new G4PVPlacement(0,// no rotation G4ThreeVector(),  // at (0,0,0)  </a:t>
            </a:r>
            <a:r>
              <a:rPr lang="en-US" dirty="0" err="1"/>
              <a:t>worldLV</a:t>
            </a:r>
            <a:r>
              <a:rPr lang="en-US" dirty="0"/>
              <a:t>,   // its logical volume</a:t>
            </a:r>
          </a:p>
          <a:p>
            <a:pPr marL="0" indent="0">
              <a:buNone/>
            </a:pPr>
            <a:r>
              <a:rPr lang="en-US" dirty="0"/>
              <a:t>  "World", // its name 0, // its mother  volume false,            // no </a:t>
            </a:r>
            <a:r>
              <a:rPr lang="en-US" dirty="0" err="1"/>
              <a:t>boolean</a:t>
            </a:r>
            <a:r>
              <a:rPr lang="en-US" dirty="0"/>
              <a:t> operation 0, // copy number</a:t>
            </a:r>
          </a:p>
          <a:p>
            <a:pPr marL="0" indent="0">
              <a:buNone/>
            </a:pPr>
            <a:r>
              <a:rPr lang="en-US" dirty="0"/>
              <a:t>  </a:t>
            </a:r>
            <a:r>
              <a:rPr lang="en-US" dirty="0" err="1"/>
              <a:t>fCheckOverlaps</a:t>
            </a:r>
            <a:r>
              <a:rPr lang="en-US" dirty="0"/>
              <a:t>);  // checking overlaps</a:t>
            </a:r>
          </a:p>
          <a:p>
            <a:r>
              <a:rPr lang="en-US" dirty="0"/>
              <a:t>After this one more constructor is </a:t>
            </a:r>
            <a:r>
              <a:rPr lang="en-US" b="1" dirty="0"/>
              <a:t>G4PVReplica </a:t>
            </a:r>
            <a:r>
              <a:rPr lang="en-US" dirty="0"/>
              <a:t>is defined as:</a:t>
            </a:r>
          </a:p>
          <a:p>
            <a:pPr marL="0" indent="0">
              <a:buNone/>
            </a:pPr>
            <a:r>
              <a:rPr lang="en-US" dirty="0"/>
              <a:t>G4LogicalVolume* </a:t>
            </a:r>
            <a:r>
              <a:rPr lang="en-US" dirty="0" err="1"/>
              <a:t>layerLV</a:t>
            </a:r>
            <a:r>
              <a:rPr lang="en-US" dirty="0"/>
              <a:t>= new G4LogicalVolume(</a:t>
            </a:r>
            <a:r>
              <a:rPr lang="en-US" dirty="0" err="1"/>
              <a:t>layerS</a:t>
            </a:r>
            <a:r>
              <a:rPr lang="en-US" dirty="0"/>
              <a:t>, // its solid </a:t>
            </a:r>
            <a:r>
              <a:rPr lang="en-US" dirty="0" err="1"/>
              <a:t>lar_mat</a:t>
            </a:r>
            <a:r>
              <a:rPr lang="en-US" dirty="0"/>
              <a:t>,  // its material</a:t>
            </a:r>
          </a:p>
          <a:p>
            <a:pPr marL="0" indent="0">
              <a:buNone/>
            </a:pPr>
            <a:r>
              <a:rPr lang="en-US" dirty="0"/>
              <a:t>"Layer");         // its name</a:t>
            </a:r>
          </a:p>
          <a:p>
            <a:r>
              <a:rPr lang="en-US" dirty="0"/>
              <a:t>  new G4PVReplica(</a:t>
            </a:r>
          </a:p>
          <a:p>
            <a:r>
              <a:rPr lang="en-US" dirty="0"/>
              <a:t>                 "Layer",          // its name</a:t>
            </a:r>
          </a:p>
          <a:p>
            <a:r>
              <a:rPr lang="en-US" dirty="0"/>
              <a:t>                 </a:t>
            </a:r>
            <a:r>
              <a:rPr lang="en-US" dirty="0" err="1"/>
              <a:t>layerLV</a:t>
            </a:r>
            <a:r>
              <a:rPr lang="en-US" dirty="0"/>
              <a:t>,          // its logical volume</a:t>
            </a:r>
          </a:p>
          <a:p>
            <a:r>
              <a:rPr lang="en-US" dirty="0"/>
              <a:t>                 </a:t>
            </a:r>
            <a:r>
              <a:rPr lang="en-US" dirty="0" err="1"/>
              <a:t>calorLV</a:t>
            </a:r>
            <a:r>
              <a:rPr lang="en-US" dirty="0"/>
              <a:t>,          // its mother</a:t>
            </a:r>
          </a:p>
          <a:p>
            <a:r>
              <a:rPr lang="en-US" dirty="0"/>
              <a:t>                 </a:t>
            </a:r>
            <a:r>
              <a:rPr lang="en-US" dirty="0" err="1"/>
              <a:t>kZAxis</a:t>
            </a:r>
            <a:r>
              <a:rPr lang="en-US" dirty="0"/>
              <a:t>,           // axis of replication</a:t>
            </a:r>
          </a:p>
          <a:p>
            <a:r>
              <a:rPr lang="en-US" dirty="0"/>
              <a:t>                 </a:t>
            </a:r>
            <a:r>
              <a:rPr lang="en-US" dirty="0" err="1"/>
              <a:t>nofLayers</a:t>
            </a:r>
            <a:r>
              <a:rPr lang="en-US" dirty="0"/>
              <a:t>,        // number of replica</a:t>
            </a:r>
          </a:p>
          <a:p>
            <a:r>
              <a:rPr lang="en-US" dirty="0"/>
              <a:t>                 </a:t>
            </a:r>
            <a:r>
              <a:rPr lang="en-US" dirty="0" err="1"/>
              <a:t>layerThickness</a:t>
            </a:r>
            <a:r>
              <a:rPr lang="en-US" dirty="0"/>
              <a:t>);  // </a:t>
            </a:r>
            <a:r>
              <a:rPr lang="en-US" dirty="0" err="1"/>
              <a:t>witdth</a:t>
            </a:r>
            <a:r>
              <a:rPr lang="en-US" dirty="0"/>
              <a:t> of replica</a:t>
            </a:r>
          </a:p>
          <a:p>
            <a:r>
              <a:rPr lang="en-US" dirty="0"/>
              <a:t>After this one more is </a:t>
            </a:r>
            <a:r>
              <a:rPr lang="en-US" b="1" dirty="0"/>
              <a:t>Visualization Attributes </a:t>
            </a:r>
            <a:r>
              <a:rPr lang="en-US" dirty="0"/>
              <a:t>is defined as:</a:t>
            </a:r>
          </a:p>
          <a:p>
            <a:r>
              <a:rPr lang="en-US" dirty="0"/>
              <a:t>G4VisAttributes*</a:t>
            </a:r>
            <a:r>
              <a:rPr lang="en-US" dirty="0" err="1"/>
              <a:t>VisAtt</a:t>
            </a:r>
            <a:r>
              <a:rPr lang="en-US" dirty="0"/>
              <a:t>=new G4VisAttributes( G4Colour::Red());</a:t>
            </a:r>
          </a:p>
          <a:p>
            <a:r>
              <a:rPr lang="en-US" dirty="0"/>
              <a:t>  G4VisAttributes*VisAtt1=new G4VisAttributes( G4Colour::Yellow ());</a:t>
            </a:r>
          </a:p>
          <a:p>
            <a:r>
              <a:rPr lang="en-US" dirty="0"/>
              <a:t>  G4VisAttributes*VisAtt2=new G4VisAttributes( G4Colour::White());</a:t>
            </a:r>
          </a:p>
          <a:p>
            <a:r>
              <a:rPr lang="en-US" dirty="0"/>
              <a:t>  </a:t>
            </a:r>
            <a:r>
              <a:rPr lang="en-US" dirty="0" err="1"/>
              <a:t>calorLV</a:t>
            </a:r>
            <a:r>
              <a:rPr lang="en-US" dirty="0"/>
              <a:t>-&gt;</a:t>
            </a:r>
            <a:r>
              <a:rPr lang="en-US" dirty="0" err="1"/>
              <a:t>SetVisAttributes</a:t>
            </a:r>
            <a:r>
              <a:rPr lang="en-US" dirty="0"/>
              <a:t>(</a:t>
            </a:r>
            <a:r>
              <a:rPr lang="en-US" dirty="0" err="1"/>
              <a:t>VisAtt</a:t>
            </a:r>
            <a:r>
              <a:rPr lang="en-US" dirty="0"/>
              <a:t>);</a:t>
            </a:r>
          </a:p>
          <a:p>
            <a:r>
              <a:rPr lang="en-US" dirty="0"/>
              <a:t>  </a:t>
            </a:r>
            <a:r>
              <a:rPr lang="en-US" dirty="0" err="1"/>
              <a:t>worldLV</a:t>
            </a:r>
            <a:r>
              <a:rPr lang="en-US" dirty="0"/>
              <a:t>-&gt;</a:t>
            </a:r>
            <a:r>
              <a:rPr lang="en-US" dirty="0" err="1"/>
              <a:t>SetVisAttributes</a:t>
            </a:r>
            <a:r>
              <a:rPr lang="en-US" dirty="0"/>
              <a:t>(VisAtt1);</a:t>
            </a:r>
          </a:p>
        </p:txBody>
      </p:sp>
    </p:spTree>
    <p:extLst>
      <p:ext uri="{BB962C8B-B14F-4D97-AF65-F5344CB8AC3E}">
        <p14:creationId xmlns:p14="http://schemas.microsoft.com/office/powerpoint/2010/main" val="3955147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37882"/>
          </a:xfrm>
        </p:spPr>
        <p:txBody>
          <a:bodyPr>
            <a:normAutofit/>
          </a:bodyPr>
          <a:lstStyle/>
          <a:p>
            <a:r>
              <a:rPr lang="en-US" sz="2000" b="1" dirty="0"/>
              <a:t>B4DetectorConstrction.cc</a:t>
            </a:r>
            <a:endParaRPr lang="en-US" sz="2000" dirty="0"/>
          </a:p>
        </p:txBody>
      </p:sp>
      <p:sp>
        <p:nvSpPr>
          <p:cNvPr id="3" name="Content Placeholder 2"/>
          <p:cNvSpPr>
            <a:spLocks noGrp="1"/>
          </p:cNvSpPr>
          <p:nvPr>
            <p:ph idx="1"/>
          </p:nvPr>
        </p:nvSpPr>
        <p:spPr>
          <a:xfrm>
            <a:off x="0" y="437882"/>
            <a:ext cx="12191999" cy="6420118"/>
          </a:xfrm>
        </p:spPr>
        <p:txBody>
          <a:bodyPr/>
          <a:lstStyle/>
          <a:p>
            <a:r>
              <a:rPr lang="en-US" sz="1600" dirty="0"/>
              <a:t>After this one more is </a:t>
            </a:r>
            <a:r>
              <a:rPr lang="en-US" sz="1600" b="1" dirty="0"/>
              <a:t>Magnetic field </a:t>
            </a:r>
            <a:r>
              <a:rPr lang="en-US" sz="1600" dirty="0"/>
              <a:t>is defined as:</a:t>
            </a:r>
          </a:p>
          <a:p>
            <a:r>
              <a:rPr lang="en-US" sz="1600" dirty="0"/>
              <a:t>G4FieldManager* </a:t>
            </a:r>
            <a:r>
              <a:rPr lang="en-US" sz="1600" dirty="0" err="1"/>
              <a:t>fieldManager</a:t>
            </a:r>
            <a:endParaRPr lang="en-US" sz="1600" dirty="0"/>
          </a:p>
          <a:p>
            <a:r>
              <a:rPr lang="en-US" sz="1600" dirty="0"/>
              <a:t>    = G4TransportationManager::</a:t>
            </a:r>
            <a:r>
              <a:rPr lang="en-US" sz="1600" dirty="0" err="1"/>
              <a:t>GetTransportationManager</a:t>
            </a:r>
            <a:r>
              <a:rPr lang="en-US" sz="1600" dirty="0"/>
              <a:t>()-&gt;</a:t>
            </a:r>
            <a:r>
              <a:rPr lang="en-US" sz="1600" dirty="0" err="1"/>
              <a:t>GetFieldManager</a:t>
            </a:r>
            <a:r>
              <a:rPr lang="en-US" sz="1600" dirty="0"/>
              <a:t>();</a:t>
            </a:r>
          </a:p>
          <a:p>
            <a:r>
              <a:rPr lang="en-US" sz="1600" dirty="0"/>
              <a:t>  // </a:t>
            </a:r>
            <a:r>
              <a:rPr lang="en-US" sz="1600" b="1" dirty="0"/>
              <a:t>Delete the existing magnetic field</a:t>
            </a:r>
            <a:endParaRPr lang="en-US" sz="1600" dirty="0"/>
          </a:p>
          <a:p>
            <a:r>
              <a:rPr lang="en-US" sz="1600" dirty="0"/>
              <a:t>  if ( </a:t>
            </a:r>
            <a:r>
              <a:rPr lang="en-US" sz="1600" dirty="0" err="1"/>
              <a:t>fMagField</a:t>
            </a:r>
            <a:r>
              <a:rPr lang="en-US" sz="1600" dirty="0"/>
              <a:t> )  delete </a:t>
            </a:r>
            <a:r>
              <a:rPr lang="en-US" sz="1600" dirty="0" err="1"/>
              <a:t>fMagField</a:t>
            </a:r>
            <a:r>
              <a:rPr lang="en-US" sz="1600" dirty="0"/>
              <a:t>;</a:t>
            </a:r>
          </a:p>
          <a:p>
            <a:r>
              <a:rPr lang="en-US" sz="1600" dirty="0"/>
              <a:t>  if ( </a:t>
            </a:r>
            <a:r>
              <a:rPr lang="en-US" sz="1600" dirty="0" err="1"/>
              <a:t>fieldValue</a:t>
            </a:r>
            <a:r>
              <a:rPr lang="en-US" sz="1600" dirty="0"/>
              <a:t> != 0. ) {</a:t>
            </a:r>
          </a:p>
          <a:p>
            <a:r>
              <a:rPr lang="en-US" sz="1600" dirty="0"/>
              <a:t>    // </a:t>
            </a:r>
            <a:r>
              <a:rPr lang="en-US" sz="1600" b="1" dirty="0"/>
              <a:t>create a new one if not null</a:t>
            </a:r>
            <a:endParaRPr lang="en-US" sz="1600" dirty="0"/>
          </a:p>
          <a:p>
            <a:r>
              <a:rPr lang="en-US" sz="1600" dirty="0"/>
              <a:t>    </a:t>
            </a:r>
            <a:r>
              <a:rPr lang="en-US" sz="1600" dirty="0" err="1"/>
              <a:t>fMagField</a:t>
            </a:r>
            <a:endParaRPr lang="en-US" sz="1600" dirty="0"/>
          </a:p>
          <a:p>
            <a:r>
              <a:rPr lang="en-US" sz="1600" dirty="0"/>
              <a:t>      = new G4UniformMagField(G4ThreeVector(</a:t>
            </a:r>
            <a:r>
              <a:rPr lang="en-US" sz="1600" dirty="0" err="1"/>
              <a:t>fieldValue</a:t>
            </a:r>
            <a:r>
              <a:rPr lang="en-US" sz="1600" dirty="0"/>
              <a:t>, 0., 0.));</a:t>
            </a:r>
          </a:p>
          <a:p>
            <a:r>
              <a:rPr lang="en-US" sz="1600" dirty="0"/>
              <a:t>    </a:t>
            </a:r>
            <a:r>
              <a:rPr lang="en-US" sz="1600" dirty="0" err="1"/>
              <a:t>fieldManager</a:t>
            </a:r>
            <a:r>
              <a:rPr lang="en-US" sz="1600" dirty="0"/>
              <a:t>-&gt;</a:t>
            </a:r>
            <a:r>
              <a:rPr lang="en-US" sz="1600" dirty="0" err="1"/>
              <a:t>SetDetectorField</a:t>
            </a:r>
            <a:r>
              <a:rPr lang="en-US" sz="1600" dirty="0"/>
              <a:t>(</a:t>
            </a:r>
            <a:r>
              <a:rPr lang="en-US" sz="1600" dirty="0" err="1"/>
              <a:t>fMagField</a:t>
            </a:r>
            <a:r>
              <a:rPr lang="en-US" sz="1600" dirty="0"/>
              <a:t>);</a:t>
            </a:r>
          </a:p>
          <a:p>
            <a:r>
              <a:rPr lang="en-US" sz="1600" dirty="0"/>
              <a:t>    </a:t>
            </a:r>
            <a:r>
              <a:rPr lang="en-US" sz="1600" dirty="0" err="1"/>
              <a:t>fieldManager</a:t>
            </a:r>
            <a:r>
              <a:rPr lang="en-US" sz="1600" dirty="0"/>
              <a:t>-&gt;</a:t>
            </a:r>
            <a:r>
              <a:rPr lang="en-US" sz="1600" dirty="0" err="1"/>
              <a:t>CreateChordFinder</a:t>
            </a:r>
            <a:r>
              <a:rPr lang="en-US" sz="1600" dirty="0"/>
              <a:t>(</a:t>
            </a:r>
            <a:r>
              <a:rPr lang="en-US" sz="1600" dirty="0" err="1"/>
              <a:t>fMagField</a:t>
            </a:r>
            <a:r>
              <a:rPr lang="en-US" sz="1600" dirty="0"/>
              <a:t>);</a:t>
            </a:r>
          </a:p>
          <a:p>
            <a:r>
              <a:rPr lang="en-US" sz="1600" dirty="0"/>
              <a:t>  }</a:t>
            </a:r>
          </a:p>
          <a:p>
            <a:r>
              <a:rPr lang="en-US" sz="1600" dirty="0"/>
              <a:t>  else {</a:t>
            </a:r>
          </a:p>
          <a:p>
            <a:r>
              <a:rPr lang="en-US" sz="1600" dirty="0"/>
              <a:t>    </a:t>
            </a:r>
            <a:r>
              <a:rPr lang="en-US" sz="1600" dirty="0" err="1"/>
              <a:t>fMagField</a:t>
            </a:r>
            <a:r>
              <a:rPr lang="en-US" sz="1600" dirty="0"/>
              <a:t> = 0;</a:t>
            </a:r>
          </a:p>
          <a:p>
            <a:r>
              <a:rPr lang="en-US" sz="1600" dirty="0"/>
              <a:t>    </a:t>
            </a:r>
            <a:r>
              <a:rPr lang="en-US" sz="1600" dirty="0" err="1"/>
              <a:t>fieldManager</a:t>
            </a:r>
            <a:r>
              <a:rPr lang="en-US" sz="1600" dirty="0"/>
              <a:t>-&gt;</a:t>
            </a:r>
            <a:r>
              <a:rPr lang="en-US" sz="1600" dirty="0" err="1"/>
              <a:t>SetDetectorField</a:t>
            </a:r>
            <a:r>
              <a:rPr lang="en-US" sz="1600" dirty="0"/>
              <a:t>(</a:t>
            </a:r>
            <a:r>
              <a:rPr lang="en-US" sz="1600" dirty="0" err="1"/>
              <a:t>fMagField</a:t>
            </a:r>
            <a:r>
              <a:rPr lang="en-US" sz="1600" dirty="0"/>
              <a:t>);</a:t>
            </a:r>
          </a:p>
          <a:p>
            <a:r>
              <a:rPr lang="en-US" sz="1600" dirty="0"/>
              <a:t>  }</a:t>
            </a:r>
          </a:p>
          <a:p>
            <a:endParaRPr lang="en-US" dirty="0"/>
          </a:p>
        </p:txBody>
      </p:sp>
    </p:spTree>
    <p:extLst>
      <p:ext uri="{BB962C8B-B14F-4D97-AF65-F5344CB8AC3E}">
        <p14:creationId xmlns:p14="http://schemas.microsoft.com/office/powerpoint/2010/main" val="223382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0"/>
            <a:ext cx="8596668" cy="450761"/>
          </a:xfrm>
        </p:spPr>
        <p:txBody>
          <a:bodyPr>
            <a:normAutofit fontScale="90000"/>
          </a:bodyPr>
          <a:lstStyle/>
          <a:p>
            <a:r>
              <a:rPr lang="en-US" b="1" dirty="0"/>
              <a:t>B4aEventAction.cc</a:t>
            </a:r>
            <a:endParaRPr lang="en-US" dirty="0"/>
          </a:p>
        </p:txBody>
      </p:sp>
      <p:sp>
        <p:nvSpPr>
          <p:cNvPr id="5" name="Content Placeholder 4"/>
          <p:cNvSpPr>
            <a:spLocks noGrp="1"/>
          </p:cNvSpPr>
          <p:nvPr>
            <p:ph sz="half" idx="1"/>
          </p:nvPr>
        </p:nvSpPr>
        <p:spPr>
          <a:xfrm>
            <a:off x="0" y="450760"/>
            <a:ext cx="5241701" cy="6407239"/>
          </a:xfrm>
        </p:spPr>
        <p:txBody>
          <a:bodyPr>
            <a:normAutofit fontScale="85000" lnSpcReduction="20000"/>
          </a:bodyPr>
          <a:lstStyle/>
          <a:p>
            <a:pPr>
              <a:lnSpc>
                <a:spcPct val="150000"/>
              </a:lnSpc>
            </a:pPr>
            <a:r>
              <a:rPr lang="en-US" sz="1600" dirty="0"/>
              <a:t>In this class two Virtual Void functions are implemented </a:t>
            </a:r>
            <a:r>
              <a:rPr lang="en-US" sz="1600" b="1" i="1" dirty="0" err="1"/>
              <a:t>BeginOfEventAction</a:t>
            </a:r>
            <a:r>
              <a:rPr lang="en-US" sz="1600" b="1" i="1" dirty="0"/>
              <a:t>(</a:t>
            </a:r>
            <a:r>
              <a:rPr lang="en-US" sz="1600" b="1" i="1" dirty="0" err="1"/>
              <a:t>const</a:t>
            </a:r>
            <a:r>
              <a:rPr lang="en-US" sz="1600" b="1" i="1" dirty="0"/>
              <a:t> G4Event* </a:t>
            </a:r>
            <a:r>
              <a:rPr lang="en-US" sz="1600" b="1" i="1" dirty="0" err="1"/>
              <a:t>evt</a:t>
            </a:r>
            <a:r>
              <a:rPr lang="en-US" sz="1600" b="1" i="1" dirty="0"/>
              <a:t>) </a:t>
            </a:r>
            <a:r>
              <a:rPr lang="en-US" sz="1600" dirty="0"/>
              <a:t>and </a:t>
            </a:r>
            <a:r>
              <a:rPr lang="en-US" sz="1600" b="1" dirty="0" err="1"/>
              <a:t>EndOfEventAction</a:t>
            </a:r>
            <a:r>
              <a:rPr lang="en-US" sz="1600" b="1" dirty="0"/>
              <a:t>(</a:t>
            </a:r>
            <a:r>
              <a:rPr lang="en-US" sz="1600" b="1" dirty="0" err="1"/>
              <a:t>const</a:t>
            </a:r>
            <a:r>
              <a:rPr lang="en-US" sz="1600" b="1" dirty="0"/>
              <a:t> G4Event*</a:t>
            </a:r>
            <a:r>
              <a:rPr lang="en-US" sz="1600" b="1" dirty="0" err="1"/>
              <a:t>evt</a:t>
            </a:r>
            <a:r>
              <a:rPr lang="en-US" sz="1600" b="1" dirty="0"/>
              <a:t>). </a:t>
            </a:r>
            <a:r>
              <a:rPr lang="en-US" sz="1600" dirty="0"/>
              <a:t>Here we will discuss the second functions. In this function, we will fill the Histograms like below:</a:t>
            </a:r>
          </a:p>
          <a:p>
            <a:pPr>
              <a:lnSpc>
                <a:spcPct val="150000"/>
              </a:lnSpc>
            </a:pPr>
            <a:r>
              <a:rPr lang="en-US" sz="1600" dirty="0"/>
              <a:t>G4AnalysisManager* </a:t>
            </a:r>
            <a:r>
              <a:rPr lang="en-US" sz="1600" dirty="0" err="1"/>
              <a:t>analysisManager</a:t>
            </a:r>
            <a:r>
              <a:rPr lang="en-US" sz="1600" dirty="0"/>
              <a:t> = G4AnalysisManager::Instance();</a:t>
            </a:r>
          </a:p>
          <a:p>
            <a:pPr>
              <a:lnSpc>
                <a:spcPct val="150000"/>
              </a:lnSpc>
            </a:pPr>
            <a:r>
              <a:rPr lang="en-US" sz="1600" dirty="0"/>
              <a:t>  // </a:t>
            </a:r>
            <a:r>
              <a:rPr lang="en-US" sz="1600" b="1" dirty="0"/>
              <a:t>fill histograms</a:t>
            </a:r>
            <a:endParaRPr lang="en-US" sz="1600" dirty="0"/>
          </a:p>
          <a:p>
            <a:pPr>
              <a:lnSpc>
                <a:spcPct val="150000"/>
              </a:lnSpc>
            </a:pPr>
            <a:r>
              <a:rPr lang="en-US" sz="1600" dirty="0"/>
              <a:t>  </a:t>
            </a:r>
            <a:r>
              <a:rPr lang="en-US" sz="1600" dirty="0" err="1"/>
              <a:t>analysisManager</a:t>
            </a:r>
            <a:r>
              <a:rPr lang="en-US" sz="1600" dirty="0"/>
              <a:t>-&gt;FillH1(1, </a:t>
            </a:r>
            <a:r>
              <a:rPr lang="en-US" sz="1600" dirty="0" err="1"/>
              <a:t>fEnergyAbs</a:t>
            </a:r>
            <a:r>
              <a:rPr lang="en-US" sz="1600" dirty="0"/>
              <a:t>);</a:t>
            </a:r>
          </a:p>
          <a:p>
            <a:pPr>
              <a:lnSpc>
                <a:spcPct val="150000"/>
              </a:lnSpc>
            </a:pPr>
            <a:r>
              <a:rPr lang="en-US" sz="1600" dirty="0"/>
              <a:t>  </a:t>
            </a:r>
            <a:r>
              <a:rPr lang="en-US" sz="1600" dirty="0" err="1"/>
              <a:t>analysisManager</a:t>
            </a:r>
            <a:r>
              <a:rPr lang="en-US" sz="1600" dirty="0"/>
              <a:t>-&gt;FillH1(2, </a:t>
            </a:r>
            <a:r>
              <a:rPr lang="en-US" sz="1600" dirty="0" err="1"/>
              <a:t>fEnergyGap</a:t>
            </a:r>
            <a:r>
              <a:rPr lang="en-US" sz="1600" dirty="0"/>
              <a:t>);</a:t>
            </a:r>
          </a:p>
          <a:p>
            <a:pPr>
              <a:lnSpc>
                <a:spcPct val="150000"/>
              </a:lnSpc>
            </a:pPr>
            <a:r>
              <a:rPr lang="en-US" sz="1600" dirty="0"/>
              <a:t>  </a:t>
            </a:r>
            <a:r>
              <a:rPr lang="en-US" sz="1600" dirty="0" err="1"/>
              <a:t>analysisManager</a:t>
            </a:r>
            <a:r>
              <a:rPr lang="en-US" sz="1600" dirty="0"/>
              <a:t>-&gt;FillH1(3, </a:t>
            </a:r>
            <a:r>
              <a:rPr lang="en-US" sz="1600" dirty="0" err="1"/>
              <a:t>fTrackLAbs</a:t>
            </a:r>
            <a:r>
              <a:rPr lang="en-US" sz="1600" dirty="0"/>
              <a:t>);</a:t>
            </a:r>
          </a:p>
          <a:p>
            <a:pPr>
              <a:lnSpc>
                <a:spcPct val="150000"/>
              </a:lnSpc>
            </a:pPr>
            <a:r>
              <a:rPr lang="en-US" sz="1600" dirty="0"/>
              <a:t>  </a:t>
            </a:r>
            <a:r>
              <a:rPr lang="en-US" sz="1600" dirty="0" err="1"/>
              <a:t>analysisManager</a:t>
            </a:r>
            <a:r>
              <a:rPr lang="en-US" sz="1600" dirty="0"/>
              <a:t>-&gt;FillH1(4, </a:t>
            </a:r>
            <a:r>
              <a:rPr lang="en-US" sz="1600" dirty="0" err="1"/>
              <a:t>fTrackLGap</a:t>
            </a:r>
            <a:r>
              <a:rPr lang="en-US" sz="1600" dirty="0"/>
              <a:t>);</a:t>
            </a:r>
          </a:p>
          <a:p>
            <a:pPr>
              <a:lnSpc>
                <a:spcPct val="150000"/>
              </a:lnSpc>
            </a:pPr>
            <a:r>
              <a:rPr lang="en-US" sz="1600" dirty="0"/>
              <a:t>  // </a:t>
            </a:r>
            <a:r>
              <a:rPr lang="en-US" sz="1600" b="1" dirty="0"/>
              <a:t>fill </a:t>
            </a:r>
            <a:r>
              <a:rPr lang="en-US" sz="1600" b="1" dirty="0" err="1"/>
              <a:t>ntuple</a:t>
            </a:r>
            <a:endParaRPr lang="en-US" sz="1600" dirty="0"/>
          </a:p>
          <a:p>
            <a:pPr>
              <a:lnSpc>
                <a:spcPct val="150000"/>
              </a:lnSpc>
            </a:pPr>
            <a:r>
              <a:rPr lang="en-US" sz="1600" dirty="0"/>
              <a:t>  </a:t>
            </a:r>
            <a:r>
              <a:rPr lang="en-US" sz="1600" dirty="0" err="1"/>
              <a:t>analysisManager</a:t>
            </a:r>
            <a:r>
              <a:rPr lang="en-US" sz="1600" dirty="0"/>
              <a:t>-&gt;</a:t>
            </a:r>
            <a:r>
              <a:rPr lang="en-US" sz="1600" dirty="0" err="1"/>
              <a:t>FillNtupleDColumn</a:t>
            </a:r>
            <a:r>
              <a:rPr lang="en-US" sz="1600" dirty="0"/>
              <a:t>(0, </a:t>
            </a:r>
            <a:r>
              <a:rPr lang="en-US" sz="1600" dirty="0" err="1"/>
              <a:t>fEnergyAbs</a:t>
            </a:r>
            <a:r>
              <a:rPr lang="en-US" sz="1600" dirty="0"/>
              <a:t>);</a:t>
            </a:r>
          </a:p>
          <a:p>
            <a:pPr>
              <a:lnSpc>
                <a:spcPct val="150000"/>
              </a:lnSpc>
            </a:pPr>
            <a:r>
              <a:rPr lang="en-US" sz="1600" dirty="0"/>
              <a:t>  </a:t>
            </a:r>
            <a:r>
              <a:rPr lang="en-US" sz="1600" dirty="0" err="1"/>
              <a:t>analysisManager</a:t>
            </a:r>
            <a:r>
              <a:rPr lang="en-US" sz="1600" dirty="0"/>
              <a:t>-&gt;</a:t>
            </a:r>
            <a:r>
              <a:rPr lang="en-US" sz="1600" dirty="0" err="1"/>
              <a:t>FillNtupleDColumn</a:t>
            </a:r>
            <a:r>
              <a:rPr lang="en-US" sz="1600" dirty="0"/>
              <a:t>(1, </a:t>
            </a:r>
            <a:r>
              <a:rPr lang="en-US" sz="1600" dirty="0" err="1"/>
              <a:t>fEnergyGap</a:t>
            </a:r>
            <a:r>
              <a:rPr lang="en-US" sz="1600" dirty="0"/>
              <a:t>);</a:t>
            </a:r>
          </a:p>
          <a:p>
            <a:pPr>
              <a:lnSpc>
                <a:spcPct val="150000"/>
              </a:lnSpc>
            </a:pPr>
            <a:r>
              <a:rPr lang="en-US" sz="1600" dirty="0"/>
              <a:t>  </a:t>
            </a:r>
            <a:r>
              <a:rPr lang="en-US" sz="1600" dirty="0" err="1"/>
              <a:t>analysisManager</a:t>
            </a:r>
            <a:r>
              <a:rPr lang="en-US" sz="1600" dirty="0"/>
              <a:t>-&gt;</a:t>
            </a:r>
            <a:r>
              <a:rPr lang="en-US" sz="1600" dirty="0" err="1"/>
              <a:t>FillNtupleDColumn</a:t>
            </a:r>
            <a:r>
              <a:rPr lang="en-US" sz="1600" dirty="0"/>
              <a:t>(2, </a:t>
            </a:r>
            <a:r>
              <a:rPr lang="en-US" sz="1600" dirty="0" err="1"/>
              <a:t>fTrackLAbs</a:t>
            </a:r>
            <a:r>
              <a:rPr lang="en-US" sz="1600" dirty="0"/>
              <a:t>);</a:t>
            </a:r>
          </a:p>
          <a:p>
            <a:endParaRPr lang="en-US" dirty="0"/>
          </a:p>
        </p:txBody>
      </p:sp>
      <p:sp>
        <p:nvSpPr>
          <p:cNvPr id="6" name="Content Placeholder 5"/>
          <p:cNvSpPr>
            <a:spLocks noGrp="1"/>
          </p:cNvSpPr>
          <p:nvPr>
            <p:ph sz="half" idx="2"/>
          </p:nvPr>
        </p:nvSpPr>
        <p:spPr>
          <a:xfrm>
            <a:off x="5434884" y="450761"/>
            <a:ext cx="5125791" cy="6407238"/>
          </a:xfrm>
        </p:spPr>
        <p:txBody>
          <a:bodyPr>
            <a:normAutofit fontScale="85000" lnSpcReduction="20000"/>
          </a:bodyPr>
          <a:lstStyle/>
          <a:p>
            <a:endParaRPr lang="en-US" sz="1500" dirty="0"/>
          </a:p>
          <a:p>
            <a:pPr>
              <a:lnSpc>
                <a:spcPct val="150000"/>
              </a:lnSpc>
            </a:pPr>
            <a:r>
              <a:rPr lang="en-US" sz="1400" dirty="0"/>
              <a:t> </a:t>
            </a:r>
            <a:r>
              <a:rPr lang="en-US" sz="1400" dirty="0" err="1"/>
              <a:t>analysisManager</a:t>
            </a:r>
            <a:r>
              <a:rPr lang="en-US" sz="1400" dirty="0"/>
              <a:t>-&gt;</a:t>
            </a:r>
            <a:r>
              <a:rPr lang="en-US" sz="1400" dirty="0" err="1"/>
              <a:t>FillNtupleDColumn</a:t>
            </a:r>
            <a:r>
              <a:rPr lang="en-US" sz="1400" dirty="0"/>
              <a:t>(3, </a:t>
            </a:r>
            <a:r>
              <a:rPr lang="en-US" sz="1400" dirty="0" err="1"/>
              <a:t>fTrackLGap</a:t>
            </a:r>
            <a:r>
              <a:rPr lang="en-US" sz="1400" dirty="0"/>
              <a:t>);</a:t>
            </a:r>
          </a:p>
          <a:p>
            <a:pPr>
              <a:lnSpc>
                <a:spcPct val="150000"/>
              </a:lnSpc>
            </a:pPr>
            <a:r>
              <a:rPr lang="en-US" sz="1400" dirty="0"/>
              <a:t>  </a:t>
            </a:r>
            <a:r>
              <a:rPr lang="en-US" sz="1400" dirty="0" err="1"/>
              <a:t>analysisManager</a:t>
            </a:r>
            <a:r>
              <a:rPr lang="en-US" sz="1400" dirty="0"/>
              <a:t>-&gt;</a:t>
            </a:r>
            <a:r>
              <a:rPr lang="en-US" sz="1400" dirty="0" err="1"/>
              <a:t>AddNtupleRow</a:t>
            </a:r>
            <a:r>
              <a:rPr lang="en-US" sz="1400" dirty="0"/>
              <a:t>();  </a:t>
            </a:r>
          </a:p>
          <a:p>
            <a:pPr>
              <a:lnSpc>
                <a:spcPct val="150000"/>
              </a:lnSpc>
            </a:pPr>
            <a:r>
              <a:rPr lang="en-US" sz="1400" dirty="0"/>
              <a:t>And then print per event of this quantity:</a:t>
            </a:r>
            <a:endParaRPr lang="en-US" sz="1500" dirty="0"/>
          </a:p>
          <a:p>
            <a:r>
              <a:rPr lang="en-US" sz="1500" dirty="0"/>
              <a:t>G4int </a:t>
            </a:r>
            <a:r>
              <a:rPr lang="en-US" sz="1500" dirty="0" err="1"/>
              <a:t>eventID</a:t>
            </a:r>
            <a:r>
              <a:rPr lang="en-US" sz="1500" dirty="0"/>
              <a:t> = </a:t>
            </a:r>
            <a:r>
              <a:rPr lang="en-US" sz="1500" dirty="0" err="1"/>
              <a:t>evt</a:t>
            </a:r>
            <a:r>
              <a:rPr lang="en-US" sz="1500" dirty="0"/>
              <a:t>-&gt;</a:t>
            </a:r>
            <a:r>
              <a:rPr lang="en-US" sz="1500" dirty="0" err="1"/>
              <a:t>GetEventID</a:t>
            </a:r>
            <a:r>
              <a:rPr lang="en-US" sz="1500" dirty="0"/>
              <a:t>();</a:t>
            </a:r>
          </a:p>
          <a:p>
            <a:r>
              <a:rPr lang="en-US" sz="1500" dirty="0"/>
              <a:t>  if ( </a:t>
            </a:r>
            <a:r>
              <a:rPr lang="en-US" sz="1500" dirty="0" err="1"/>
              <a:t>eventID</a:t>
            </a:r>
            <a:r>
              <a:rPr lang="en-US" sz="1500" dirty="0"/>
              <a:t> % </a:t>
            </a:r>
            <a:r>
              <a:rPr lang="en-US" sz="1500" dirty="0" err="1"/>
              <a:t>fPrintModulo</a:t>
            </a:r>
            <a:r>
              <a:rPr lang="en-US" sz="1500" dirty="0"/>
              <a:t> == 0) {</a:t>
            </a:r>
          </a:p>
          <a:p>
            <a:r>
              <a:rPr lang="en-US" sz="1500" dirty="0"/>
              <a:t>    G4cout &lt;&lt; "---&gt; End of event: " &lt;&lt; </a:t>
            </a:r>
            <a:r>
              <a:rPr lang="en-US" sz="1500" dirty="0" err="1"/>
              <a:t>eventID</a:t>
            </a:r>
            <a:r>
              <a:rPr lang="en-US" sz="1500" dirty="0"/>
              <a:t> &lt;&lt; G4endl;     </a:t>
            </a:r>
          </a:p>
          <a:p>
            <a:r>
              <a:rPr lang="en-US" sz="1500" dirty="0"/>
              <a:t>    G4cout</a:t>
            </a:r>
          </a:p>
          <a:p>
            <a:r>
              <a:rPr lang="en-US" sz="1500" dirty="0"/>
              <a:t>       &lt;&lt; "   Absorber: total energy: " &lt;&lt; </a:t>
            </a:r>
            <a:r>
              <a:rPr lang="en-US" sz="1500" dirty="0" err="1"/>
              <a:t>std</a:t>
            </a:r>
            <a:r>
              <a:rPr lang="en-US" sz="1500" dirty="0"/>
              <a:t>::</a:t>
            </a:r>
            <a:r>
              <a:rPr lang="en-US" sz="1500" dirty="0" err="1"/>
              <a:t>setw</a:t>
            </a:r>
            <a:r>
              <a:rPr lang="en-US" sz="1500" dirty="0"/>
              <a:t>(7)</a:t>
            </a:r>
          </a:p>
          <a:p>
            <a:r>
              <a:rPr lang="en-US" sz="1500" dirty="0"/>
              <a:t>                                        &lt;&lt; G4BestUnit(</a:t>
            </a:r>
            <a:r>
              <a:rPr lang="en-US" sz="1500" dirty="0" err="1"/>
              <a:t>fEnergyAbs</a:t>
            </a:r>
            <a:r>
              <a:rPr lang="en-US" sz="1500" dirty="0"/>
              <a:t>,"Energy")</a:t>
            </a:r>
          </a:p>
          <a:p>
            <a:r>
              <a:rPr lang="en-US" sz="1500" dirty="0"/>
              <a:t>       &lt;&lt; "       total track length: " &lt;&lt; </a:t>
            </a:r>
            <a:r>
              <a:rPr lang="en-US" sz="1500" dirty="0" err="1"/>
              <a:t>std</a:t>
            </a:r>
            <a:r>
              <a:rPr lang="en-US" sz="1500" dirty="0"/>
              <a:t>::</a:t>
            </a:r>
            <a:r>
              <a:rPr lang="en-US" sz="1500" dirty="0" err="1"/>
              <a:t>setw</a:t>
            </a:r>
            <a:r>
              <a:rPr lang="en-US" sz="1500" dirty="0"/>
              <a:t>(7)</a:t>
            </a:r>
          </a:p>
          <a:p>
            <a:r>
              <a:rPr lang="en-US" sz="1500" dirty="0"/>
              <a:t>                                        &lt;&lt; G4BestUnit(</a:t>
            </a:r>
            <a:r>
              <a:rPr lang="en-US" sz="1500" dirty="0" err="1"/>
              <a:t>fTrackLAbs</a:t>
            </a:r>
            <a:r>
              <a:rPr lang="en-US" sz="1500" dirty="0"/>
              <a:t>,"Length")</a:t>
            </a:r>
          </a:p>
          <a:p>
            <a:r>
              <a:rPr lang="en-US" sz="1500" dirty="0"/>
              <a:t>       &lt;&lt; G4endl</a:t>
            </a:r>
          </a:p>
          <a:p>
            <a:r>
              <a:rPr lang="en-US" sz="1500" dirty="0"/>
              <a:t>       &lt;&lt; "        Gap: total energy: " &lt;&lt; </a:t>
            </a:r>
            <a:r>
              <a:rPr lang="en-US" sz="1500" dirty="0" err="1"/>
              <a:t>std</a:t>
            </a:r>
            <a:r>
              <a:rPr lang="en-US" sz="1500" dirty="0"/>
              <a:t>::</a:t>
            </a:r>
            <a:r>
              <a:rPr lang="en-US" sz="1500" dirty="0" err="1"/>
              <a:t>setw</a:t>
            </a:r>
            <a:r>
              <a:rPr lang="en-US" sz="1500" dirty="0"/>
              <a:t>(7)</a:t>
            </a:r>
          </a:p>
          <a:p>
            <a:r>
              <a:rPr lang="en-US" sz="1500" dirty="0"/>
              <a:t>                                        &lt;&lt; G4BestUnit(</a:t>
            </a:r>
            <a:r>
              <a:rPr lang="en-US" sz="1500" dirty="0" err="1"/>
              <a:t>fEnergyGap</a:t>
            </a:r>
            <a:r>
              <a:rPr lang="en-US" sz="1500" dirty="0"/>
              <a:t>,"Energy")</a:t>
            </a:r>
          </a:p>
          <a:p>
            <a:r>
              <a:rPr lang="en-US" sz="1500" dirty="0"/>
              <a:t>       &lt;&lt; "       total track length: " &lt;&lt; </a:t>
            </a:r>
            <a:r>
              <a:rPr lang="en-US" sz="1500" dirty="0" err="1"/>
              <a:t>std</a:t>
            </a:r>
            <a:r>
              <a:rPr lang="en-US" sz="1500" dirty="0"/>
              <a:t>::</a:t>
            </a:r>
            <a:r>
              <a:rPr lang="en-US" sz="1500" dirty="0" err="1"/>
              <a:t>setw</a:t>
            </a:r>
            <a:r>
              <a:rPr lang="en-US" sz="1500" dirty="0"/>
              <a:t>(7)</a:t>
            </a:r>
          </a:p>
          <a:p>
            <a:r>
              <a:rPr lang="en-US" sz="1500" dirty="0"/>
              <a:t>                                        &lt;&lt; G4BestUnit(</a:t>
            </a:r>
            <a:r>
              <a:rPr lang="en-US" sz="1500" dirty="0" err="1"/>
              <a:t>fTrackLGap</a:t>
            </a:r>
            <a:r>
              <a:rPr lang="en-US" sz="1500" dirty="0"/>
              <a:t>,"Length")</a:t>
            </a:r>
          </a:p>
          <a:p>
            <a:r>
              <a:rPr lang="en-US" sz="1500" dirty="0"/>
              <a:t>       &lt;&lt; G4endl;</a:t>
            </a:r>
          </a:p>
          <a:p>
            <a:r>
              <a:rPr lang="en-US" sz="1500" dirty="0"/>
              <a:t>  }</a:t>
            </a:r>
          </a:p>
          <a:p>
            <a:endParaRPr lang="en-US" dirty="0"/>
          </a:p>
        </p:txBody>
      </p:sp>
    </p:spTree>
    <p:extLst>
      <p:ext uri="{BB962C8B-B14F-4D97-AF65-F5344CB8AC3E}">
        <p14:creationId xmlns:p14="http://schemas.microsoft.com/office/powerpoint/2010/main" val="360656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9703" cy="588135"/>
          </a:xfrm>
        </p:spPr>
        <p:txBody>
          <a:bodyPr>
            <a:normAutofit fontScale="90000"/>
          </a:bodyPr>
          <a:lstStyle/>
          <a:p>
            <a:r>
              <a:rPr lang="en-US" b="1" dirty="0"/>
              <a:t>B4aEventAction.cc</a:t>
            </a:r>
            <a:endParaRPr lang="en-US" dirty="0"/>
          </a:p>
        </p:txBody>
      </p:sp>
      <p:sp>
        <p:nvSpPr>
          <p:cNvPr id="3" name="Content Placeholder 2"/>
          <p:cNvSpPr>
            <a:spLocks noGrp="1"/>
          </p:cNvSpPr>
          <p:nvPr>
            <p:ph sz="half" idx="1"/>
          </p:nvPr>
        </p:nvSpPr>
        <p:spPr>
          <a:xfrm>
            <a:off x="-1" y="597952"/>
            <a:ext cx="9401578" cy="6260048"/>
          </a:xfrm>
        </p:spPr>
        <p:txBody>
          <a:bodyPr>
            <a:normAutofit/>
          </a:bodyPr>
          <a:lstStyle/>
          <a:p>
            <a:r>
              <a:rPr lang="en-US" dirty="0"/>
              <a:t> Here, in the  </a:t>
            </a:r>
            <a:r>
              <a:rPr lang="en-US" b="1" dirty="0" err="1"/>
              <a:t>EndOfEventAction</a:t>
            </a:r>
            <a:r>
              <a:rPr lang="en-US" b="1" dirty="0"/>
              <a:t>(</a:t>
            </a:r>
            <a:r>
              <a:rPr lang="en-US" b="1" dirty="0" err="1"/>
              <a:t>const</a:t>
            </a:r>
            <a:r>
              <a:rPr lang="en-US" b="1" dirty="0"/>
              <a:t> G4Event*</a:t>
            </a:r>
            <a:r>
              <a:rPr lang="en-US" b="1" dirty="0" err="1"/>
              <a:t>evt</a:t>
            </a:r>
            <a:r>
              <a:rPr lang="en-US" b="1" dirty="0"/>
              <a:t>), </a:t>
            </a:r>
            <a:r>
              <a:rPr lang="en-US" dirty="0"/>
              <a:t>we can also find the momentum and position of the particle like below:</a:t>
            </a:r>
          </a:p>
          <a:p>
            <a:r>
              <a:rPr lang="en-US" sz="1300" dirty="0"/>
              <a:t>//</a:t>
            </a:r>
            <a:r>
              <a:rPr lang="en-US" sz="1300" b="1" dirty="0"/>
              <a:t>Momentum</a:t>
            </a:r>
            <a:endParaRPr lang="en-US" sz="1300" dirty="0"/>
          </a:p>
          <a:p>
            <a:r>
              <a:rPr lang="en-US" sz="1300" dirty="0"/>
              <a:t>  G4ThreeVector momentum=B4aSteppingAction::Instance()-&gt;</a:t>
            </a:r>
            <a:r>
              <a:rPr lang="en-US" sz="1300" dirty="0" err="1"/>
              <a:t>GetMomentum</a:t>
            </a:r>
            <a:r>
              <a:rPr lang="en-US" sz="1300" dirty="0"/>
              <a:t>();</a:t>
            </a:r>
          </a:p>
          <a:p>
            <a:r>
              <a:rPr lang="en-US" sz="1300" dirty="0"/>
              <a:t>  </a:t>
            </a:r>
            <a:r>
              <a:rPr lang="en-US" sz="1300" dirty="0" err="1"/>
              <a:t>fmomentum</a:t>
            </a:r>
            <a:r>
              <a:rPr lang="en-US" sz="1300" dirty="0"/>
              <a:t> +=momentum;</a:t>
            </a:r>
          </a:p>
          <a:p>
            <a:r>
              <a:rPr lang="en-US" sz="1300" dirty="0"/>
              <a:t>  //G4cout&lt;&lt;"Momentum"&lt;&lt;momentum&lt;&lt;G4endl;</a:t>
            </a:r>
          </a:p>
          <a:p>
            <a:r>
              <a:rPr lang="en-US" sz="1300" dirty="0"/>
              <a:t>      G4cout &lt;&lt; " Momentum " &lt;&lt;  momentum/</a:t>
            </a:r>
            <a:r>
              <a:rPr lang="en-US" sz="1300" dirty="0" err="1"/>
              <a:t>keV</a:t>
            </a:r>
            <a:r>
              <a:rPr lang="en-US" sz="1300" dirty="0"/>
              <a:t> &lt;&lt; " [</a:t>
            </a:r>
            <a:r>
              <a:rPr lang="en-US" sz="1300" dirty="0" err="1"/>
              <a:t>keV</a:t>
            </a:r>
            <a:r>
              <a:rPr lang="en-US" sz="1300" dirty="0"/>
              <a:t>] " &lt;&lt;G4endl</a:t>
            </a:r>
          </a:p>
          <a:p>
            <a:endParaRPr lang="en-US" sz="1300" dirty="0"/>
          </a:p>
          <a:p>
            <a:r>
              <a:rPr lang="en-US" sz="1300" dirty="0"/>
              <a:t>//</a:t>
            </a:r>
            <a:r>
              <a:rPr lang="en-US" sz="1300" b="1" dirty="0"/>
              <a:t>Position</a:t>
            </a:r>
            <a:endParaRPr lang="en-US" sz="1300" dirty="0"/>
          </a:p>
          <a:p>
            <a:r>
              <a:rPr lang="en-US" sz="1300" dirty="0"/>
              <a:t>  G4ThreeVector position=B4aSteppingAction::Instance()-&gt;</a:t>
            </a:r>
            <a:r>
              <a:rPr lang="en-US" sz="1300" dirty="0" err="1"/>
              <a:t>GetPosition</a:t>
            </a:r>
            <a:r>
              <a:rPr lang="en-US" sz="1300" dirty="0"/>
              <a:t>();</a:t>
            </a:r>
          </a:p>
          <a:p>
            <a:r>
              <a:rPr lang="en-US" sz="1300" dirty="0"/>
              <a:t>  </a:t>
            </a:r>
            <a:r>
              <a:rPr lang="en-US" sz="1300" dirty="0" err="1"/>
              <a:t>fposition</a:t>
            </a:r>
            <a:r>
              <a:rPr lang="en-US" sz="1300" dirty="0"/>
              <a:t> +=position;</a:t>
            </a:r>
          </a:p>
          <a:p>
            <a:r>
              <a:rPr lang="en-US" sz="1300" dirty="0"/>
              <a:t> // G4cout&lt;&lt;"Position"&lt;&lt;position&lt;&lt;G4endl;</a:t>
            </a:r>
          </a:p>
          <a:p>
            <a:r>
              <a:rPr lang="en-US" sz="1300" dirty="0"/>
              <a:t> G4cout &lt;&lt; " Position " &lt;&lt;  position/cm &lt;&lt;  " [cm] " &lt;&lt;G4endl;</a:t>
            </a:r>
          </a:p>
        </p:txBody>
      </p:sp>
    </p:spTree>
    <p:extLst>
      <p:ext uri="{BB962C8B-B14F-4D97-AF65-F5344CB8AC3E}">
        <p14:creationId xmlns:p14="http://schemas.microsoft.com/office/powerpoint/2010/main" val="3090242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3545" cy="592428"/>
          </a:xfrm>
        </p:spPr>
        <p:txBody>
          <a:bodyPr>
            <a:normAutofit fontScale="90000"/>
          </a:bodyPr>
          <a:lstStyle/>
          <a:p>
            <a:r>
              <a:rPr lang="en-US" b="1" dirty="0"/>
              <a:t>B4PrimaryGeneratorAction.cc</a:t>
            </a:r>
            <a:endParaRPr lang="en-US" dirty="0"/>
          </a:p>
        </p:txBody>
      </p:sp>
      <p:sp>
        <p:nvSpPr>
          <p:cNvPr id="3" name="Content Placeholder 2"/>
          <p:cNvSpPr>
            <a:spLocks noGrp="1"/>
          </p:cNvSpPr>
          <p:nvPr>
            <p:ph sz="half" idx="1"/>
          </p:nvPr>
        </p:nvSpPr>
        <p:spPr>
          <a:xfrm>
            <a:off x="0" y="592428"/>
            <a:ext cx="5344732" cy="6265572"/>
          </a:xfrm>
        </p:spPr>
        <p:txBody>
          <a:bodyPr>
            <a:normAutofit fontScale="92500"/>
          </a:bodyPr>
          <a:lstStyle/>
          <a:p>
            <a:r>
              <a:rPr lang="en-US" sz="1500" dirty="0"/>
              <a:t>This class is very important which is used for the initialization of particles by using the particle gun and set the particle and its energy, and position of the particle gun, like below:</a:t>
            </a:r>
          </a:p>
          <a:p>
            <a:r>
              <a:rPr lang="en-US" sz="1500" dirty="0"/>
              <a:t>G4int </a:t>
            </a:r>
            <a:r>
              <a:rPr lang="en-US" sz="1500" dirty="0" err="1"/>
              <a:t>nofParticles</a:t>
            </a:r>
            <a:r>
              <a:rPr lang="en-US" sz="1500" dirty="0"/>
              <a:t> = 1;</a:t>
            </a:r>
          </a:p>
          <a:p>
            <a:r>
              <a:rPr lang="en-US" sz="1500" dirty="0"/>
              <a:t>  </a:t>
            </a:r>
            <a:r>
              <a:rPr lang="en-US" sz="1500" dirty="0" err="1"/>
              <a:t>fParticleGun</a:t>
            </a:r>
            <a:r>
              <a:rPr lang="en-US" sz="1500" dirty="0"/>
              <a:t> = new G4ParticleGun(</a:t>
            </a:r>
            <a:r>
              <a:rPr lang="en-US" sz="1500" dirty="0" err="1"/>
              <a:t>nofParticles</a:t>
            </a:r>
            <a:r>
              <a:rPr lang="en-US" sz="1500" dirty="0"/>
              <a:t>);</a:t>
            </a:r>
          </a:p>
          <a:p>
            <a:r>
              <a:rPr lang="en-US" sz="1500" dirty="0"/>
              <a:t>  // </a:t>
            </a:r>
            <a:r>
              <a:rPr lang="en-US" sz="1500" b="1" dirty="0"/>
              <a:t>default particle kinematic</a:t>
            </a:r>
            <a:endParaRPr lang="en-US" sz="1500" dirty="0"/>
          </a:p>
          <a:p>
            <a:r>
              <a:rPr lang="en-US" sz="1500" dirty="0"/>
              <a:t>  G4ParticleDefinition* </a:t>
            </a:r>
            <a:r>
              <a:rPr lang="en-US" sz="1500" dirty="0" err="1"/>
              <a:t>particleDefinition</a:t>
            </a:r>
            <a:endParaRPr lang="en-US" sz="1500" dirty="0"/>
          </a:p>
          <a:p>
            <a:r>
              <a:rPr lang="en-US" sz="1500" dirty="0"/>
              <a:t>= G4ParticleTable::</a:t>
            </a:r>
            <a:r>
              <a:rPr lang="en-US" sz="1500" dirty="0" err="1"/>
              <a:t>GetParticleTable</a:t>
            </a:r>
            <a:r>
              <a:rPr lang="en-US" sz="1500" dirty="0"/>
              <a:t>()-&gt;</a:t>
            </a:r>
            <a:r>
              <a:rPr lang="en-US" sz="1500" dirty="0" err="1"/>
              <a:t>FindParticle</a:t>
            </a:r>
            <a:r>
              <a:rPr lang="en-US" sz="1500" dirty="0"/>
              <a:t>("e+");</a:t>
            </a:r>
          </a:p>
          <a:p>
            <a:r>
              <a:rPr lang="en-US" sz="1500" dirty="0"/>
              <a:t>  </a:t>
            </a:r>
            <a:r>
              <a:rPr lang="en-US" sz="1500" dirty="0" err="1"/>
              <a:t>fParticleGun</a:t>
            </a:r>
            <a:r>
              <a:rPr lang="en-US" sz="1500" dirty="0"/>
              <a:t>-&gt;</a:t>
            </a:r>
            <a:r>
              <a:rPr lang="en-US" sz="1500" dirty="0" err="1"/>
              <a:t>SetParticleDefinition</a:t>
            </a:r>
            <a:r>
              <a:rPr lang="en-US" sz="1500" dirty="0"/>
              <a:t>(</a:t>
            </a:r>
            <a:r>
              <a:rPr lang="en-US" sz="1500" dirty="0" err="1"/>
              <a:t>particleDefinition</a:t>
            </a:r>
            <a:r>
              <a:rPr lang="en-US" sz="1500" dirty="0"/>
              <a:t>);</a:t>
            </a:r>
          </a:p>
          <a:p>
            <a:r>
              <a:rPr lang="en-US" sz="1500" dirty="0"/>
              <a:t>  </a:t>
            </a:r>
            <a:r>
              <a:rPr lang="en-US" sz="1500" dirty="0" err="1"/>
              <a:t>fParticleGun</a:t>
            </a:r>
            <a:r>
              <a:rPr lang="en-US" sz="1500" dirty="0"/>
              <a:t>-&gt;</a:t>
            </a:r>
            <a:r>
              <a:rPr lang="en-US" sz="1500" dirty="0" err="1"/>
              <a:t>SetParticleMomentumDirection</a:t>
            </a:r>
            <a:r>
              <a:rPr lang="en-US" sz="1500" dirty="0"/>
              <a:t>(G4ThreeVector(0.,0.,1.));</a:t>
            </a:r>
          </a:p>
          <a:p>
            <a:r>
              <a:rPr lang="en-US" sz="1500" dirty="0"/>
              <a:t>  </a:t>
            </a:r>
            <a:r>
              <a:rPr lang="en-US" sz="1500" dirty="0" err="1"/>
              <a:t>fParticleGun</a:t>
            </a:r>
            <a:r>
              <a:rPr lang="en-US" sz="1500" dirty="0"/>
              <a:t>-&gt;</a:t>
            </a:r>
            <a:r>
              <a:rPr lang="en-US" sz="1500" dirty="0" err="1"/>
              <a:t>SetParticleEnergy</a:t>
            </a:r>
            <a:r>
              <a:rPr lang="en-US" sz="1500" dirty="0"/>
              <a:t>(15.*MeV);				</a:t>
            </a:r>
          </a:p>
          <a:p>
            <a:r>
              <a:rPr lang="en-US" sz="1500" b="1" dirty="0"/>
              <a:t>Now here set the position of the particle gun on the world volume</a:t>
            </a:r>
            <a:r>
              <a:rPr lang="en-US" sz="1500" dirty="0"/>
              <a:t>:</a:t>
            </a:r>
          </a:p>
          <a:p>
            <a:r>
              <a:rPr lang="en-US" sz="1500" dirty="0"/>
              <a:t>  G4double </a:t>
            </a:r>
            <a:r>
              <a:rPr lang="en-US" sz="1500" dirty="0" err="1"/>
              <a:t>worldZHalfLength</a:t>
            </a:r>
            <a:r>
              <a:rPr lang="en-US" sz="1500" dirty="0"/>
              <a:t> = 0;</a:t>
            </a:r>
          </a:p>
          <a:p>
            <a:r>
              <a:rPr lang="en-US" sz="1500" dirty="0"/>
              <a:t>  G4LogicalVolume* </a:t>
            </a:r>
            <a:r>
              <a:rPr lang="en-US" sz="1500" dirty="0" err="1"/>
              <a:t>worlLV</a:t>
            </a:r>
            <a:endParaRPr lang="en-US" sz="1500" dirty="0"/>
          </a:p>
          <a:p>
            <a:r>
              <a:rPr lang="en-US" sz="1500" dirty="0"/>
              <a:t>    = G4LogicalVolumeStore::</a:t>
            </a:r>
            <a:r>
              <a:rPr lang="en-US" sz="1500" dirty="0" err="1"/>
              <a:t>GetInstance</a:t>
            </a:r>
            <a:r>
              <a:rPr lang="en-US" sz="1500" dirty="0"/>
              <a:t>()-&gt;</a:t>
            </a:r>
            <a:r>
              <a:rPr lang="en-US" sz="1500" dirty="0" err="1"/>
              <a:t>GetVolume</a:t>
            </a:r>
            <a:r>
              <a:rPr lang="en-US" sz="1500" dirty="0"/>
              <a:t>("World");</a:t>
            </a:r>
          </a:p>
          <a:p>
            <a:endParaRPr lang="en-US" dirty="0"/>
          </a:p>
        </p:txBody>
      </p:sp>
      <p:sp>
        <p:nvSpPr>
          <p:cNvPr id="4" name="Content Placeholder 3"/>
          <p:cNvSpPr>
            <a:spLocks noGrp="1"/>
          </p:cNvSpPr>
          <p:nvPr>
            <p:ph sz="half" idx="2"/>
          </p:nvPr>
        </p:nvSpPr>
        <p:spPr>
          <a:xfrm>
            <a:off x="5344733" y="592427"/>
            <a:ext cx="4816698" cy="6265573"/>
          </a:xfrm>
        </p:spPr>
        <p:txBody>
          <a:bodyPr>
            <a:normAutofit fontScale="92500"/>
          </a:bodyPr>
          <a:lstStyle/>
          <a:p>
            <a:r>
              <a:rPr lang="en-US" sz="1400" dirty="0"/>
              <a:t>G4Box* </a:t>
            </a:r>
            <a:r>
              <a:rPr lang="en-US" sz="1400" dirty="0" err="1"/>
              <a:t>worldBox</a:t>
            </a:r>
            <a:r>
              <a:rPr lang="en-US" sz="1400" dirty="0"/>
              <a:t> = 0;</a:t>
            </a:r>
          </a:p>
          <a:p>
            <a:r>
              <a:rPr lang="en-US" sz="1400" dirty="0"/>
              <a:t>  if ( </a:t>
            </a:r>
            <a:r>
              <a:rPr lang="en-US" sz="1400" dirty="0" err="1"/>
              <a:t>worlLV</a:t>
            </a:r>
            <a:r>
              <a:rPr lang="en-US" sz="1400" dirty="0"/>
              <a:t>) </a:t>
            </a:r>
            <a:r>
              <a:rPr lang="en-US" sz="1400" dirty="0" err="1"/>
              <a:t>worldBox</a:t>
            </a:r>
            <a:r>
              <a:rPr lang="en-US" sz="1400" dirty="0"/>
              <a:t> = </a:t>
            </a:r>
            <a:r>
              <a:rPr lang="en-US" sz="1400" dirty="0" err="1"/>
              <a:t>dynamic_cast</a:t>
            </a:r>
            <a:r>
              <a:rPr lang="en-US" sz="1400" dirty="0"/>
              <a:t>&lt; G4Box*&gt;(</a:t>
            </a:r>
            <a:r>
              <a:rPr lang="en-US" sz="1400" dirty="0" err="1"/>
              <a:t>worlLV</a:t>
            </a:r>
            <a:r>
              <a:rPr lang="en-US" sz="1400" dirty="0"/>
              <a:t>-&gt;</a:t>
            </a:r>
            <a:r>
              <a:rPr lang="en-US" sz="1400" dirty="0" err="1"/>
              <a:t>GetSolid</a:t>
            </a:r>
            <a:r>
              <a:rPr lang="en-US" sz="1400" dirty="0"/>
              <a:t>());</a:t>
            </a:r>
          </a:p>
          <a:p>
            <a:r>
              <a:rPr lang="en-US" sz="1400" dirty="0"/>
              <a:t>  if ( </a:t>
            </a:r>
            <a:r>
              <a:rPr lang="en-US" sz="1400" dirty="0" err="1"/>
              <a:t>worldBox</a:t>
            </a:r>
            <a:r>
              <a:rPr lang="en-US" sz="1400" dirty="0"/>
              <a:t> ) {</a:t>
            </a:r>
          </a:p>
          <a:p>
            <a:r>
              <a:rPr lang="en-US" sz="1400" dirty="0"/>
              <a:t>    </a:t>
            </a:r>
            <a:r>
              <a:rPr lang="en-US" sz="1400" dirty="0" err="1"/>
              <a:t>worldZHalfLength</a:t>
            </a:r>
            <a:r>
              <a:rPr lang="en-US" sz="1400" dirty="0"/>
              <a:t> = </a:t>
            </a:r>
            <a:r>
              <a:rPr lang="en-US" sz="1400" dirty="0" err="1"/>
              <a:t>worldBox</a:t>
            </a:r>
            <a:r>
              <a:rPr lang="en-US" sz="1400" dirty="0"/>
              <a:t>-&gt;</a:t>
            </a:r>
            <a:r>
              <a:rPr lang="en-US" sz="1400" dirty="0" err="1"/>
              <a:t>GetZHalfLength</a:t>
            </a:r>
            <a:r>
              <a:rPr lang="en-US" sz="1400" dirty="0"/>
              <a:t>();</a:t>
            </a:r>
          </a:p>
          <a:p>
            <a:r>
              <a:rPr lang="en-US" sz="1400" dirty="0"/>
              <a:t>  }</a:t>
            </a:r>
          </a:p>
          <a:p>
            <a:r>
              <a:rPr lang="en-US" sz="1400" dirty="0"/>
              <a:t>  else  {</a:t>
            </a:r>
          </a:p>
          <a:p>
            <a:r>
              <a:rPr lang="en-US" sz="1400" dirty="0"/>
              <a:t>    G4cerr &lt;&lt; "World volume of box not found." &lt;&lt; G4endl;</a:t>
            </a:r>
          </a:p>
          <a:p>
            <a:r>
              <a:rPr lang="en-US" sz="1400" dirty="0"/>
              <a:t>    G4cerr &lt;&lt; "Perhaps you have changed geometry." &lt;&lt; G4endl;</a:t>
            </a:r>
          </a:p>
          <a:p>
            <a:r>
              <a:rPr lang="en-US" sz="1400" dirty="0"/>
              <a:t>    G4cerr &lt;&lt; "The gun will be place in the center." &lt;&lt; G4endl;</a:t>
            </a:r>
          </a:p>
          <a:p>
            <a:r>
              <a:rPr lang="en-US" sz="1400" dirty="0"/>
              <a:t>  }</a:t>
            </a:r>
          </a:p>
          <a:p>
            <a:r>
              <a:rPr lang="en-US" dirty="0"/>
              <a:t> </a:t>
            </a:r>
            <a:r>
              <a:rPr lang="en-US" sz="1400" dirty="0"/>
              <a:t>// </a:t>
            </a:r>
            <a:r>
              <a:rPr lang="en-US" sz="1400" b="1" dirty="0"/>
              <a:t>Set gun position</a:t>
            </a:r>
            <a:endParaRPr lang="en-US" sz="1400" dirty="0"/>
          </a:p>
          <a:p>
            <a:r>
              <a:rPr lang="en-US" sz="1400" dirty="0"/>
              <a:t>  </a:t>
            </a:r>
            <a:r>
              <a:rPr lang="en-US" sz="1400" dirty="0" err="1"/>
              <a:t>fParticleGun</a:t>
            </a:r>
            <a:endParaRPr lang="en-US" sz="1400" dirty="0"/>
          </a:p>
          <a:p>
            <a:r>
              <a:rPr lang="en-US" sz="1400" dirty="0"/>
              <a:t>    -&gt;</a:t>
            </a:r>
            <a:r>
              <a:rPr lang="en-US" sz="1400" dirty="0" err="1"/>
              <a:t>SetParticlePosition</a:t>
            </a:r>
            <a:r>
              <a:rPr lang="en-US" sz="1400" dirty="0"/>
              <a:t>(G4ThreeVector(0., 0., -</a:t>
            </a:r>
            <a:r>
              <a:rPr lang="en-US" sz="1400" dirty="0" err="1"/>
              <a:t>worldZHalfLength</a:t>
            </a:r>
            <a:r>
              <a:rPr lang="en-US" sz="1400" dirty="0"/>
              <a:t>));</a:t>
            </a:r>
          </a:p>
          <a:p>
            <a:r>
              <a:rPr lang="en-US" sz="1400" dirty="0"/>
              <a:t>  </a:t>
            </a:r>
            <a:r>
              <a:rPr lang="en-US" sz="1400" dirty="0" err="1"/>
              <a:t>fParticleGun</a:t>
            </a:r>
            <a:r>
              <a:rPr lang="en-US" sz="1400" dirty="0"/>
              <a:t>-&gt;</a:t>
            </a:r>
            <a:r>
              <a:rPr lang="en-US" sz="1400" dirty="0" err="1"/>
              <a:t>GeneratePrimaryVertex</a:t>
            </a:r>
            <a:r>
              <a:rPr lang="en-US" sz="1400" dirty="0"/>
              <a:t>(</a:t>
            </a:r>
            <a:r>
              <a:rPr lang="en-US" sz="1400" dirty="0" err="1"/>
              <a:t>anEvent</a:t>
            </a:r>
            <a:r>
              <a:rPr lang="en-US" sz="1400" dirty="0"/>
              <a:t>);</a:t>
            </a:r>
          </a:p>
        </p:txBody>
      </p:sp>
    </p:spTree>
    <p:extLst>
      <p:ext uri="{BB962C8B-B14F-4D97-AF65-F5344CB8AC3E}">
        <p14:creationId xmlns:p14="http://schemas.microsoft.com/office/powerpoint/2010/main" val="2082166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774" y="0"/>
            <a:ext cx="8596668" cy="650240"/>
          </a:xfrm>
        </p:spPr>
        <p:txBody>
          <a:bodyPr/>
          <a:lstStyle/>
          <a:p>
            <a:r>
              <a:rPr lang="en-US" dirty="0"/>
              <a:t>Contents </a:t>
            </a:r>
          </a:p>
        </p:txBody>
      </p:sp>
      <p:sp>
        <p:nvSpPr>
          <p:cNvPr id="3" name="Content Placeholder 2"/>
          <p:cNvSpPr>
            <a:spLocks noGrp="1"/>
          </p:cNvSpPr>
          <p:nvPr>
            <p:ph idx="1"/>
          </p:nvPr>
        </p:nvSpPr>
        <p:spPr>
          <a:xfrm>
            <a:off x="514774" y="650240"/>
            <a:ext cx="8596668" cy="6207760"/>
          </a:xfrm>
        </p:spPr>
        <p:txBody>
          <a:bodyPr>
            <a:normAutofit fontScale="92500" lnSpcReduction="20000"/>
          </a:bodyPr>
          <a:lstStyle/>
          <a:p>
            <a:pPr>
              <a:buFont typeface="Arial" panose="020B0604020202020204" pitchFamily="34" charset="0"/>
              <a:buChar char="•"/>
            </a:pPr>
            <a:r>
              <a:rPr lang="en-US" b="1" dirty="0"/>
              <a:t>Extended Examples </a:t>
            </a:r>
          </a:p>
          <a:p>
            <a:pPr>
              <a:buFont typeface="Arial" panose="020B0604020202020204" pitchFamily="34" charset="0"/>
              <a:buChar char="•"/>
            </a:pPr>
            <a:r>
              <a:rPr lang="en-US" b="1" dirty="0"/>
              <a:t>Novice Example</a:t>
            </a:r>
          </a:p>
          <a:p>
            <a:pPr>
              <a:buFont typeface="Arial" panose="020B0604020202020204" pitchFamily="34" charset="0"/>
              <a:buChar char="•"/>
            </a:pPr>
            <a:r>
              <a:rPr lang="en-US" b="1" dirty="0"/>
              <a:t>Example N01</a:t>
            </a:r>
          </a:p>
          <a:p>
            <a:pPr>
              <a:buFont typeface="Arial" panose="020B0604020202020204" pitchFamily="34" charset="0"/>
              <a:buChar char="•"/>
            </a:pPr>
            <a:r>
              <a:rPr lang="en-US" b="1" dirty="0"/>
              <a:t>Example N02</a:t>
            </a:r>
          </a:p>
          <a:p>
            <a:pPr>
              <a:buFont typeface="Arial" panose="020B0604020202020204" pitchFamily="34" charset="0"/>
              <a:buChar char="•"/>
            </a:pPr>
            <a:r>
              <a:rPr lang="en-US" b="1" dirty="0"/>
              <a:t>Example N03</a:t>
            </a:r>
          </a:p>
          <a:p>
            <a:pPr>
              <a:buFont typeface="Arial" panose="020B0604020202020204" pitchFamily="34" charset="0"/>
              <a:buChar char="•"/>
            </a:pPr>
            <a:r>
              <a:rPr lang="en-US" b="1" dirty="0"/>
              <a:t>Example N04</a:t>
            </a:r>
          </a:p>
          <a:p>
            <a:pPr>
              <a:buFont typeface="Arial" panose="020B0604020202020204" pitchFamily="34" charset="0"/>
              <a:buChar char="•"/>
            </a:pPr>
            <a:r>
              <a:rPr lang="en-US" b="1" dirty="0"/>
              <a:t>Example N05</a:t>
            </a:r>
          </a:p>
          <a:p>
            <a:pPr>
              <a:buFont typeface="Arial" panose="020B0604020202020204" pitchFamily="34" charset="0"/>
              <a:buChar char="•"/>
            </a:pPr>
            <a:r>
              <a:rPr lang="en-US" b="1" dirty="0"/>
              <a:t>Example N06</a:t>
            </a:r>
          </a:p>
          <a:p>
            <a:pPr>
              <a:buFont typeface="Arial" panose="020B0604020202020204" pitchFamily="34" charset="0"/>
              <a:buChar char="•"/>
            </a:pPr>
            <a:r>
              <a:rPr lang="en-US" b="1" dirty="0"/>
              <a:t>Example N07</a:t>
            </a:r>
          </a:p>
          <a:p>
            <a:pPr>
              <a:buFont typeface="Arial" panose="020B0604020202020204" pitchFamily="34" charset="0"/>
              <a:buChar char="•"/>
            </a:pPr>
            <a:r>
              <a:rPr lang="en-US" b="1" dirty="0"/>
              <a:t>Advanced Example</a:t>
            </a:r>
          </a:p>
          <a:p>
            <a:pPr marL="0" indent="0">
              <a:buNone/>
            </a:pPr>
            <a:r>
              <a:rPr lang="en-US" b="1" dirty="0"/>
              <a:t>Introduction to Geant4 Visualization Driver</a:t>
            </a:r>
          </a:p>
          <a:p>
            <a:pPr>
              <a:buFont typeface="Arial" panose="020B0604020202020204" pitchFamily="34" charset="0"/>
              <a:buChar char="•"/>
            </a:pPr>
            <a:r>
              <a:rPr lang="en-US" b="1" dirty="0"/>
              <a:t>Purposes of G4 Visualization </a:t>
            </a:r>
          </a:p>
          <a:p>
            <a:pPr>
              <a:buFont typeface="Arial" panose="020B0604020202020204" pitchFamily="34" charset="0"/>
              <a:buChar char="•"/>
            </a:pPr>
            <a:r>
              <a:rPr lang="en-US" b="1" dirty="0"/>
              <a:t>Visualization Driver</a:t>
            </a:r>
            <a:r>
              <a:rPr lang="en-US" dirty="0"/>
              <a:t> </a:t>
            </a:r>
          </a:p>
          <a:p>
            <a:pPr>
              <a:buFont typeface="Arial" panose="020B0604020202020204" pitchFamily="34" charset="0"/>
              <a:buChar char="•"/>
            </a:pPr>
            <a:r>
              <a:rPr lang="en-US" b="1" dirty="0"/>
              <a:t>OpenGL</a:t>
            </a:r>
          </a:p>
          <a:p>
            <a:pPr>
              <a:buFont typeface="Arial" panose="020B0604020202020204" pitchFamily="34" charset="0"/>
              <a:buChar char="•"/>
            </a:pPr>
            <a:r>
              <a:rPr lang="en-US" b="1" dirty="0" err="1"/>
              <a:t>HepRep</a:t>
            </a:r>
            <a:r>
              <a:rPr lang="en-US" b="1" dirty="0"/>
              <a:t>/ WIRED</a:t>
            </a:r>
          </a:p>
          <a:p>
            <a:pPr>
              <a:buFont typeface="Arial" panose="020B0604020202020204" pitchFamily="34" charset="0"/>
              <a:buChar char="•"/>
            </a:pPr>
            <a:r>
              <a:rPr lang="en-US" b="1" dirty="0" err="1"/>
              <a:t>RayTracer</a:t>
            </a:r>
            <a:endParaRPr lang="en-US" b="1" dirty="0"/>
          </a:p>
          <a:p>
            <a:pPr>
              <a:buFont typeface="Arial" panose="020B0604020202020204" pitchFamily="34" charset="0"/>
              <a:buChar char="•"/>
            </a:pPr>
            <a:r>
              <a:rPr lang="en-US" b="1" dirty="0" err="1"/>
              <a:t>ASCIITree</a:t>
            </a:r>
            <a:endParaRPr lang="en-US" b="1" dirty="0"/>
          </a:p>
          <a:p>
            <a:pPr>
              <a:buFont typeface="Arial" panose="020B0604020202020204" pitchFamily="34" charset="0"/>
              <a:buChar char="•"/>
            </a:pPr>
            <a:r>
              <a:rPr lang="en-US" b="1" dirty="0"/>
              <a:t>DAWN</a:t>
            </a:r>
            <a:endParaRPr lang="en-US" dirty="0"/>
          </a:p>
        </p:txBody>
      </p:sp>
    </p:spTree>
    <p:extLst>
      <p:ext uri="{BB962C8B-B14F-4D97-AF65-F5344CB8AC3E}">
        <p14:creationId xmlns:p14="http://schemas.microsoft.com/office/powerpoint/2010/main" val="1448204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4002" cy="631065"/>
          </a:xfrm>
        </p:spPr>
        <p:txBody>
          <a:bodyPr>
            <a:normAutofit fontScale="90000"/>
          </a:bodyPr>
          <a:lstStyle/>
          <a:p>
            <a:r>
              <a:rPr lang="en-US" b="1" dirty="0"/>
              <a:t>B4RunAction.cc</a:t>
            </a:r>
            <a:endParaRPr lang="en-US" dirty="0"/>
          </a:p>
        </p:txBody>
      </p:sp>
      <p:sp>
        <p:nvSpPr>
          <p:cNvPr id="3" name="Content Placeholder 2"/>
          <p:cNvSpPr>
            <a:spLocks noGrp="1"/>
          </p:cNvSpPr>
          <p:nvPr>
            <p:ph sz="half" idx="1"/>
          </p:nvPr>
        </p:nvSpPr>
        <p:spPr>
          <a:xfrm>
            <a:off x="0" y="640882"/>
            <a:ext cx="5164428" cy="6217118"/>
          </a:xfrm>
        </p:spPr>
        <p:txBody>
          <a:bodyPr>
            <a:normAutofit/>
          </a:bodyPr>
          <a:lstStyle/>
          <a:p>
            <a:r>
              <a:rPr lang="en-US" sz="1300" dirty="0"/>
              <a:t>In this class, two void virtual functions are implemented, which are:</a:t>
            </a:r>
          </a:p>
          <a:p>
            <a:r>
              <a:rPr lang="en-US" sz="1300" b="1" i="1" dirty="0" err="1"/>
              <a:t>BeginOfRunAction</a:t>
            </a:r>
            <a:r>
              <a:rPr lang="en-US" sz="1300" b="1" i="1" dirty="0"/>
              <a:t>(</a:t>
            </a:r>
            <a:r>
              <a:rPr lang="en-US" sz="1300" b="1" i="1" dirty="0" err="1"/>
              <a:t>const</a:t>
            </a:r>
            <a:r>
              <a:rPr lang="en-US" sz="1300" b="1" i="1" dirty="0"/>
              <a:t> G4Run* run) &amp;   </a:t>
            </a:r>
            <a:r>
              <a:rPr lang="en-US" sz="1300" b="1" i="1" dirty="0" err="1"/>
              <a:t>EndOfRunAction</a:t>
            </a:r>
            <a:r>
              <a:rPr lang="en-US" sz="1300" b="1" i="1" dirty="0"/>
              <a:t>(</a:t>
            </a:r>
            <a:r>
              <a:rPr lang="en-US" sz="1300" b="1" i="1" dirty="0" err="1"/>
              <a:t>const</a:t>
            </a:r>
            <a:r>
              <a:rPr lang="en-US" sz="1300" b="1" i="1" dirty="0"/>
              <a:t> G4Run* </a:t>
            </a:r>
            <a:r>
              <a:rPr lang="en-US" sz="1300" b="1" i="1" dirty="0" err="1"/>
              <a:t>aRun</a:t>
            </a:r>
            <a:r>
              <a:rPr lang="en-US" sz="1300" b="1" i="1" dirty="0"/>
              <a:t>)</a:t>
            </a:r>
            <a:endParaRPr lang="en-US" sz="1300" dirty="0"/>
          </a:p>
          <a:p>
            <a:r>
              <a:rPr lang="en-US" sz="1300" dirty="0"/>
              <a:t>In the </a:t>
            </a:r>
            <a:r>
              <a:rPr lang="en-US" sz="1300" b="1" i="1" dirty="0" err="1"/>
              <a:t>BeginOfRunAction</a:t>
            </a:r>
            <a:r>
              <a:rPr lang="en-US" sz="1300" b="1" i="1" dirty="0"/>
              <a:t>(</a:t>
            </a:r>
            <a:r>
              <a:rPr lang="en-US" sz="1300" b="1" i="1" dirty="0" err="1"/>
              <a:t>const</a:t>
            </a:r>
            <a:r>
              <a:rPr lang="en-US" sz="1300" b="1" i="1" dirty="0"/>
              <a:t> G4Run* run), </a:t>
            </a:r>
            <a:r>
              <a:rPr lang="en-US" sz="1300" dirty="0"/>
              <a:t>we will create the Histograms and </a:t>
            </a:r>
            <a:r>
              <a:rPr lang="en-US" sz="1300" dirty="0" err="1"/>
              <a:t>ntuples</a:t>
            </a:r>
            <a:r>
              <a:rPr lang="en-US" sz="1300" dirty="0"/>
              <a:t> like below:</a:t>
            </a:r>
          </a:p>
          <a:p>
            <a:r>
              <a:rPr lang="en-US" sz="1300" dirty="0"/>
              <a:t>G4AnalysisManager* </a:t>
            </a:r>
            <a:r>
              <a:rPr lang="en-US" sz="1300" dirty="0" err="1"/>
              <a:t>analysisManager</a:t>
            </a:r>
            <a:r>
              <a:rPr lang="en-US" sz="1300" dirty="0"/>
              <a:t> = G4AnalysisManager::Instance();</a:t>
            </a:r>
          </a:p>
          <a:p>
            <a:r>
              <a:rPr lang="en-US" sz="1300" dirty="0"/>
              <a:t>  // </a:t>
            </a:r>
            <a:r>
              <a:rPr lang="en-US" sz="1300" b="1" dirty="0"/>
              <a:t>Open an output file</a:t>
            </a:r>
            <a:endParaRPr lang="en-US" sz="1300" dirty="0"/>
          </a:p>
          <a:p>
            <a:r>
              <a:rPr lang="en-US" sz="1300" dirty="0"/>
              <a:t>  G4String </a:t>
            </a:r>
            <a:r>
              <a:rPr lang="en-US" sz="1300" dirty="0" err="1"/>
              <a:t>fileName</a:t>
            </a:r>
            <a:r>
              <a:rPr lang="en-US" sz="1300" dirty="0"/>
              <a:t> = "B4";</a:t>
            </a:r>
          </a:p>
          <a:p>
            <a:r>
              <a:rPr lang="en-US" sz="1300" dirty="0"/>
              <a:t>  </a:t>
            </a:r>
            <a:r>
              <a:rPr lang="en-US" sz="1300" dirty="0" err="1"/>
              <a:t>analysisManager</a:t>
            </a:r>
            <a:r>
              <a:rPr lang="en-US" sz="1300" dirty="0"/>
              <a:t>-&gt;</a:t>
            </a:r>
            <a:r>
              <a:rPr lang="en-US" sz="1300" dirty="0" err="1"/>
              <a:t>OpenFile</a:t>
            </a:r>
            <a:r>
              <a:rPr lang="en-US" sz="1300" dirty="0"/>
              <a:t>(</a:t>
            </a:r>
            <a:r>
              <a:rPr lang="en-US" sz="1300" dirty="0" err="1"/>
              <a:t>fileName</a:t>
            </a:r>
            <a:r>
              <a:rPr lang="en-US" sz="1300" dirty="0"/>
              <a:t>);</a:t>
            </a:r>
          </a:p>
          <a:p>
            <a:r>
              <a:rPr lang="en-US" sz="1300" dirty="0"/>
              <a:t>  </a:t>
            </a:r>
            <a:r>
              <a:rPr lang="en-US" sz="1300" dirty="0" err="1"/>
              <a:t>analysisManager</a:t>
            </a:r>
            <a:r>
              <a:rPr lang="en-US" sz="1300" dirty="0"/>
              <a:t>-&gt;</a:t>
            </a:r>
            <a:r>
              <a:rPr lang="en-US" sz="1300" dirty="0" err="1"/>
              <a:t>SetFirstHistoId</a:t>
            </a:r>
            <a:r>
              <a:rPr lang="en-US" sz="1300" dirty="0"/>
              <a:t>(1);</a:t>
            </a:r>
          </a:p>
          <a:p>
            <a:r>
              <a:rPr lang="en-US" sz="1300" dirty="0"/>
              <a:t>  // </a:t>
            </a:r>
            <a:r>
              <a:rPr lang="en-US" sz="1300" b="1" dirty="0"/>
              <a:t>Creating histograms</a:t>
            </a:r>
            <a:endParaRPr lang="en-US" sz="1300" dirty="0"/>
          </a:p>
          <a:p>
            <a:r>
              <a:rPr lang="en-US" sz="1300" dirty="0"/>
              <a:t>  </a:t>
            </a:r>
            <a:r>
              <a:rPr lang="en-US" sz="1300" dirty="0" err="1"/>
              <a:t>analysisManager</a:t>
            </a:r>
            <a:r>
              <a:rPr lang="en-US" sz="1300" dirty="0"/>
              <a:t>-&gt;CreateH1("1","Edep in absorber", 100, 0., 800*MeV);</a:t>
            </a:r>
          </a:p>
          <a:p>
            <a:r>
              <a:rPr lang="en-US" sz="1300" dirty="0"/>
              <a:t>  </a:t>
            </a:r>
            <a:r>
              <a:rPr lang="en-US" sz="1300" dirty="0" err="1"/>
              <a:t>analysisManager</a:t>
            </a:r>
            <a:r>
              <a:rPr lang="en-US" sz="1300" dirty="0"/>
              <a:t>-&gt;CreateH1("2","Edep in gap", 100, 0., 100*MeV);</a:t>
            </a:r>
          </a:p>
          <a:p>
            <a:r>
              <a:rPr lang="en-US" sz="1300" dirty="0" err="1"/>
              <a:t>analysisManager</a:t>
            </a:r>
            <a:r>
              <a:rPr lang="en-US" sz="1300" dirty="0"/>
              <a:t>-&gt;CreateH1("3","trackL in absorber", 100, 0., 1*m);</a:t>
            </a:r>
          </a:p>
          <a:p>
            <a:r>
              <a:rPr lang="en-US" sz="1300" dirty="0"/>
              <a:t>  </a:t>
            </a:r>
            <a:r>
              <a:rPr lang="en-US" sz="1300" dirty="0" err="1"/>
              <a:t>analysisManager</a:t>
            </a:r>
            <a:r>
              <a:rPr lang="en-US" sz="1300" dirty="0"/>
              <a:t>-&gt;CreateH1("4","trackL in gap", 100, 0., 50*cm);</a:t>
            </a:r>
          </a:p>
          <a:p>
            <a:endParaRPr lang="en-US" dirty="0"/>
          </a:p>
        </p:txBody>
      </p:sp>
      <p:sp>
        <p:nvSpPr>
          <p:cNvPr id="4" name="Content Placeholder 3"/>
          <p:cNvSpPr>
            <a:spLocks noGrp="1"/>
          </p:cNvSpPr>
          <p:nvPr>
            <p:ph sz="half" idx="2"/>
          </p:nvPr>
        </p:nvSpPr>
        <p:spPr>
          <a:xfrm>
            <a:off x="5164428" y="663578"/>
            <a:ext cx="4958366" cy="6204239"/>
          </a:xfrm>
        </p:spPr>
        <p:txBody>
          <a:bodyPr>
            <a:normAutofit/>
          </a:bodyPr>
          <a:lstStyle/>
          <a:p>
            <a:r>
              <a:rPr lang="en-US" sz="1300" dirty="0"/>
              <a:t> // </a:t>
            </a:r>
            <a:r>
              <a:rPr lang="en-US" sz="1300" b="1" dirty="0"/>
              <a:t>Creating </a:t>
            </a:r>
            <a:r>
              <a:rPr lang="en-US" sz="1300" b="1" dirty="0" err="1"/>
              <a:t>ntuple</a:t>
            </a:r>
            <a:endParaRPr lang="en-US" sz="1300" dirty="0"/>
          </a:p>
          <a:p>
            <a:r>
              <a:rPr lang="en-US" sz="1300" dirty="0"/>
              <a:t>  </a:t>
            </a:r>
            <a:r>
              <a:rPr lang="en-US" sz="1300" dirty="0" err="1"/>
              <a:t>analysisManager</a:t>
            </a:r>
            <a:r>
              <a:rPr lang="en-US" sz="1300" dirty="0"/>
              <a:t>-&gt;</a:t>
            </a:r>
            <a:r>
              <a:rPr lang="en-US" sz="1300" dirty="0" err="1"/>
              <a:t>CreateNtuple</a:t>
            </a:r>
            <a:r>
              <a:rPr lang="en-US" sz="1300" dirty="0"/>
              <a:t>("B4", "</a:t>
            </a:r>
            <a:r>
              <a:rPr lang="en-US" sz="1300" dirty="0" err="1"/>
              <a:t>Edep</a:t>
            </a:r>
            <a:r>
              <a:rPr lang="en-US" sz="1300" dirty="0"/>
              <a:t> and </a:t>
            </a:r>
            <a:r>
              <a:rPr lang="en-US" sz="1300" dirty="0" err="1"/>
              <a:t>TrackL</a:t>
            </a:r>
            <a:r>
              <a:rPr lang="en-US" sz="1300" dirty="0"/>
              <a:t>");</a:t>
            </a:r>
          </a:p>
          <a:p>
            <a:r>
              <a:rPr lang="en-US" sz="1300" dirty="0"/>
              <a:t>  </a:t>
            </a:r>
            <a:r>
              <a:rPr lang="en-US" sz="1300" dirty="0" err="1"/>
              <a:t>analysisManager</a:t>
            </a:r>
            <a:r>
              <a:rPr lang="en-US" sz="1300" dirty="0"/>
              <a:t>-&gt;</a:t>
            </a:r>
            <a:r>
              <a:rPr lang="en-US" sz="1300" dirty="0" err="1"/>
              <a:t>CreateNtupleDColumn</a:t>
            </a:r>
            <a:r>
              <a:rPr lang="en-US" sz="1300" dirty="0"/>
              <a:t>("</a:t>
            </a:r>
            <a:r>
              <a:rPr lang="en-US" sz="1300" dirty="0" err="1"/>
              <a:t>Eabs</a:t>
            </a:r>
            <a:r>
              <a:rPr lang="en-US" sz="1300" dirty="0"/>
              <a:t>");</a:t>
            </a:r>
          </a:p>
          <a:p>
            <a:r>
              <a:rPr lang="en-US" sz="1300" dirty="0"/>
              <a:t>  </a:t>
            </a:r>
            <a:r>
              <a:rPr lang="en-US" sz="1300" dirty="0" err="1"/>
              <a:t>analysisManager</a:t>
            </a:r>
            <a:r>
              <a:rPr lang="en-US" sz="1300" dirty="0"/>
              <a:t>-&gt;</a:t>
            </a:r>
            <a:r>
              <a:rPr lang="en-US" sz="1300" dirty="0" err="1"/>
              <a:t>CreateNtupleDColumn</a:t>
            </a:r>
            <a:r>
              <a:rPr lang="en-US" sz="1300" dirty="0"/>
              <a:t>("</a:t>
            </a:r>
            <a:r>
              <a:rPr lang="en-US" sz="1300" dirty="0" err="1"/>
              <a:t>Egap</a:t>
            </a:r>
            <a:r>
              <a:rPr lang="en-US" sz="1300" dirty="0"/>
              <a:t>");</a:t>
            </a:r>
          </a:p>
          <a:p>
            <a:r>
              <a:rPr lang="en-US" sz="1300" dirty="0"/>
              <a:t>  </a:t>
            </a:r>
            <a:r>
              <a:rPr lang="en-US" sz="1300" dirty="0" err="1"/>
              <a:t>analysisManager</a:t>
            </a:r>
            <a:r>
              <a:rPr lang="en-US" sz="1300" dirty="0"/>
              <a:t>-&gt;</a:t>
            </a:r>
            <a:r>
              <a:rPr lang="en-US" sz="1300" dirty="0" err="1"/>
              <a:t>CreateNtupleDColumn</a:t>
            </a:r>
            <a:r>
              <a:rPr lang="en-US" sz="1300" dirty="0"/>
              <a:t>("Labs");</a:t>
            </a:r>
          </a:p>
          <a:p>
            <a:r>
              <a:rPr lang="en-US" sz="1300" dirty="0"/>
              <a:t>  </a:t>
            </a:r>
            <a:r>
              <a:rPr lang="en-US" sz="1300" dirty="0" err="1"/>
              <a:t>analysisManager</a:t>
            </a:r>
            <a:r>
              <a:rPr lang="en-US" sz="1300" dirty="0"/>
              <a:t>-&gt;</a:t>
            </a:r>
            <a:r>
              <a:rPr lang="en-US" sz="1300" dirty="0" err="1"/>
              <a:t>CreateNtupleDColumn</a:t>
            </a:r>
            <a:r>
              <a:rPr lang="en-US" sz="1300" dirty="0"/>
              <a:t>("</a:t>
            </a:r>
            <a:r>
              <a:rPr lang="en-US" sz="1300" dirty="0" err="1"/>
              <a:t>Lgap</a:t>
            </a:r>
            <a:r>
              <a:rPr lang="en-US" sz="1300" dirty="0"/>
              <a:t>");</a:t>
            </a:r>
          </a:p>
          <a:p>
            <a:r>
              <a:rPr lang="en-US" sz="1300" dirty="0"/>
              <a:t>  </a:t>
            </a:r>
            <a:r>
              <a:rPr lang="en-US" sz="1300" dirty="0" err="1"/>
              <a:t>analysisManager</a:t>
            </a:r>
            <a:r>
              <a:rPr lang="en-US" sz="1300" dirty="0"/>
              <a:t>-&gt;</a:t>
            </a:r>
            <a:r>
              <a:rPr lang="en-US" sz="1300" dirty="0" err="1"/>
              <a:t>FinishNtuple</a:t>
            </a:r>
            <a:r>
              <a:rPr lang="en-US" sz="1300" dirty="0"/>
              <a:t>();  </a:t>
            </a:r>
          </a:p>
          <a:p>
            <a:r>
              <a:rPr lang="en-US" sz="1300" dirty="0"/>
              <a:t>In the </a:t>
            </a:r>
            <a:r>
              <a:rPr lang="en-US" sz="1300" b="1" i="1" dirty="0" err="1"/>
              <a:t>EndOfRunAction</a:t>
            </a:r>
            <a:r>
              <a:rPr lang="en-US" sz="1300" b="1" i="1" dirty="0"/>
              <a:t>(</a:t>
            </a:r>
            <a:r>
              <a:rPr lang="en-US" sz="1300" b="1" i="1" dirty="0" err="1"/>
              <a:t>const</a:t>
            </a:r>
            <a:r>
              <a:rPr lang="en-US" sz="1300" b="1" i="1" dirty="0"/>
              <a:t> G4Run* </a:t>
            </a:r>
            <a:r>
              <a:rPr lang="en-US" sz="1300" b="1" i="1" dirty="0" err="1"/>
              <a:t>aRun</a:t>
            </a:r>
            <a:r>
              <a:rPr lang="en-US" sz="1300" b="1" i="1" dirty="0"/>
              <a:t>), </a:t>
            </a:r>
            <a:r>
              <a:rPr lang="en-US" sz="1300" dirty="0"/>
              <a:t>we will print the Histograms and </a:t>
            </a:r>
            <a:r>
              <a:rPr lang="en-US" sz="1300" dirty="0" err="1"/>
              <a:t>ntuples</a:t>
            </a:r>
            <a:r>
              <a:rPr lang="en-US" sz="1300" dirty="0"/>
              <a:t> like below:</a:t>
            </a:r>
          </a:p>
          <a:p>
            <a:r>
              <a:rPr lang="en-US" sz="1300" dirty="0"/>
              <a:t>G4int </a:t>
            </a:r>
            <a:r>
              <a:rPr lang="en-US" sz="1300" dirty="0" err="1"/>
              <a:t>nofEvents</a:t>
            </a:r>
            <a:r>
              <a:rPr lang="en-US" sz="1300" dirty="0"/>
              <a:t> = </a:t>
            </a:r>
            <a:r>
              <a:rPr lang="en-US" sz="1300" dirty="0" err="1"/>
              <a:t>aRun</a:t>
            </a:r>
            <a:r>
              <a:rPr lang="en-US" sz="1300" dirty="0"/>
              <a:t>-&gt;</a:t>
            </a:r>
            <a:r>
              <a:rPr lang="en-US" sz="1300" dirty="0" err="1"/>
              <a:t>GetNumberOfEvent</a:t>
            </a:r>
            <a:r>
              <a:rPr lang="en-US" sz="1300" dirty="0"/>
              <a:t>();</a:t>
            </a:r>
          </a:p>
          <a:p>
            <a:r>
              <a:rPr lang="en-US" sz="1300" dirty="0"/>
              <a:t>  if ( </a:t>
            </a:r>
            <a:r>
              <a:rPr lang="en-US" sz="1300" dirty="0" err="1"/>
              <a:t>nofEvents</a:t>
            </a:r>
            <a:r>
              <a:rPr lang="en-US" sz="1300" dirty="0"/>
              <a:t> == 0 ) return;</a:t>
            </a:r>
          </a:p>
          <a:p>
            <a:r>
              <a:rPr lang="en-US" sz="1300" dirty="0"/>
              <a:t> // </a:t>
            </a:r>
            <a:r>
              <a:rPr lang="en-US" sz="1300" b="1" dirty="0"/>
              <a:t>print histogram statistics</a:t>
            </a:r>
            <a:endParaRPr lang="en-US" sz="1300" dirty="0"/>
          </a:p>
          <a:p>
            <a:r>
              <a:rPr lang="en-US" sz="1300" dirty="0"/>
              <a:t>  G4AnalysisManager* </a:t>
            </a:r>
            <a:r>
              <a:rPr lang="en-US" sz="1300" dirty="0" err="1"/>
              <a:t>analysisManager</a:t>
            </a:r>
            <a:r>
              <a:rPr lang="en-US" sz="1300" dirty="0"/>
              <a:t> = G4AnalysisManager::Instance();</a:t>
            </a:r>
          </a:p>
          <a:p>
            <a:r>
              <a:rPr lang="en-US" sz="1300" dirty="0"/>
              <a:t>  if ( </a:t>
            </a:r>
            <a:r>
              <a:rPr lang="en-US" sz="1300" dirty="0" err="1"/>
              <a:t>analysisManager</a:t>
            </a:r>
            <a:r>
              <a:rPr lang="en-US" sz="1300" dirty="0"/>
              <a:t>-&gt;GetH1(1) ) {</a:t>
            </a:r>
          </a:p>
          <a:p>
            <a:r>
              <a:rPr lang="en-US" sz="1300" dirty="0"/>
              <a:t>    G4cout &lt;&lt; "\n ----&gt; print histograms statistic \n" &lt;&lt; G4endl;</a:t>
            </a:r>
          </a:p>
          <a:p>
            <a:endParaRPr lang="en-US" sz="1300" dirty="0"/>
          </a:p>
        </p:txBody>
      </p:sp>
    </p:spTree>
    <p:extLst>
      <p:ext uri="{BB962C8B-B14F-4D97-AF65-F5344CB8AC3E}">
        <p14:creationId xmlns:p14="http://schemas.microsoft.com/office/powerpoint/2010/main" val="1123632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9703" cy="695459"/>
          </a:xfrm>
        </p:spPr>
        <p:txBody>
          <a:bodyPr/>
          <a:lstStyle/>
          <a:p>
            <a:r>
              <a:rPr lang="en-US" b="1" dirty="0"/>
              <a:t>B4RunAction.cc</a:t>
            </a:r>
            <a:endParaRPr lang="en-US" dirty="0"/>
          </a:p>
        </p:txBody>
      </p:sp>
      <p:sp>
        <p:nvSpPr>
          <p:cNvPr id="3" name="Content Placeholder 2"/>
          <p:cNvSpPr>
            <a:spLocks noGrp="1"/>
          </p:cNvSpPr>
          <p:nvPr>
            <p:ph sz="half" idx="1"/>
          </p:nvPr>
        </p:nvSpPr>
        <p:spPr>
          <a:xfrm>
            <a:off x="0" y="695458"/>
            <a:ext cx="5125792" cy="6162541"/>
          </a:xfrm>
        </p:spPr>
        <p:txBody>
          <a:bodyPr>
            <a:noAutofit/>
          </a:bodyPr>
          <a:lstStyle/>
          <a:p>
            <a:r>
              <a:rPr lang="en-US" sz="1500" dirty="0"/>
              <a:t> G4cout </a:t>
            </a:r>
          </a:p>
          <a:p>
            <a:r>
              <a:rPr lang="en-US" sz="1500" dirty="0"/>
              <a:t>       &lt;&lt; " </a:t>
            </a:r>
            <a:r>
              <a:rPr lang="en-US" sz="1500" dirty="0" err="1"/>
              <a:t>EAbs</a:t>
            </a:r>
            <a:r>
              <a:rPr lang="en-US" sz="1500" dirty="0"/>
              <a:t> : mean = " &lt;&lt; G4BestUnit(</a:t>
            </a:r>
            <a:r>
              <a:rPr lang="en-US" sz="1500" dirty="0" err="1"/>
              <a:t>analysisManager</a:t>
            </a:r>
            <a:r>
              <a:rPr lang="en-US" sz="1500" dirty="0"/>
              <a:t>-&gt;GetH1(1)-&gt;mean(), "Energy") </a:t>
            </a:r>
          </a:p>
          <a:p>
            <a:r>
              <a:rPr lang="en-US" sz="1500" dirty="0"/>
              <a:t>               &lt;&lt; " </a:t>
            </a:r>
            <a:r>
              <a:rPr lang="en-US" sz="1500" dirty="0" err="1"/>
              <a:t>rms</a:t>
            </a:r>
            <a:r>
              <a:rPr lang="en-US" sz="1500" dirty="0"/>
              <a:t> = " &lt;&lt; G4BestUnit(</a:t>
            </a:r>
            <a:r>
              <a:rPr lang="en-US" sz="1500" dirty="0" err="1"/>
              <a:t>analysisManager</a:t>
            </a:r>
            <a:r>
              <a:rPr lang="en-US" sz="1500" dirty="0"/>
              <a:t>-&gt;GetH1(1)-&gt;</a:t>
            </a:r>
            <a:r>
              <a:rPr lang="en-US" sz="1500" dirty="0" err="1"/>
              <a:t>rms</a:t>
            </a:r>
            <a:r>
              <a:rPr lang="en-US" sz="1500" dirty="0"/>
              <a:t>(),  "Energy") &lt;&lt; G4endl;</a:t>
            </a:r>
          </a:p>
          <a:p>
            <a:r>
              <a:rPr lang="en-US" sz="1500" dirty="0"/>
              <a:t> G4cout 	       </a:t>
            </a:r>
          </a:p>
          <a:p>
            <a:r>
              <a:rPr lang="en-US" sz="1500" dirty="0"/>
              <a:t>       &lt;&lt; " </a:t>
            </a:r>
            <a:r>
              <a:rPr lang="en-US" sz="1500" dirty="0" err="1"/>
              <a:t>EGap</a:t>
            </a:r>
            <a:r>
              <a:rPr lang="en-US" sz="1500" dirty="0"/>
              <a:t> : mean = " &lt;&lt; G4BestUnit(</a:t>
            </a:r>
            <a:r>
              <a:rPr lang="en-US" sz="1500" dirty="0" err="1"/>
              <a:t>analysisManager</a:t>
            </a:r>
            <a:r>
              <a:rPr lang="en-US" sz="1500" dirty="0"/>
              <a:t>-&gt;GetH1(2)-&gt;mean(), "Energy") </a:t>
            </a:r>
          </a:p>
          <a:p>
            <a:r>
              <a:rPr lang="en-US" sz="1500" dirty="0"/>
              <a:t>               &lt;&lt; " </a:t>
            </a:r>
            <a:r>
              <a:rPr lang="en-US" sz="1500" dirty="0" err="1"/>
              <a:t>rms</a:t>
            </a:r>
            <a:r>
              <a:rPr lang="en-US" sz="1500" dirty="0"/>
              <a:t> = " &lt;&lt; G4BestUnit(</a:t>
            </a:r>
            <a:r>
              <a:rPr lang="en-US" sz="1500" dirty="0" err="1"/>
              <a:t>analysisManager</a:t>
            </a:r>
            <a:r>
              <a:rPr lang="en-US" sz="1500" dirty="0"/>
              <a:t>-&gt;GetH1(2)-&gt;</a:t>
            </a:r>
            <a:r>
              <a:rPr lang="en-US" sz="1500" dirty="0" err="1"/>
              <a:t>rms</a:t>
            </a:r>
            <a:r>
              <a:rPr lang="en-US" sz="1500" dirty="0"/>
              <a:t>(),  "Energy") &lt;&lt; G4endl;</a:t>
            </a:r>
          </a:p>
          <a:p>
            <a:r>
              <a:rPr lang="en-US" sz="1500" dirty="0"/>
              <a:t> G4cout </a:t>
            </a:r>
          </a:p>
          <a:p>
            <a:r>
              <a:rPr lang="en-US" sz="1500" dirty="0"/>
              <a:t>       &lt;&lt; " </a:t>
            </a:r>
            <a:r>
              <a:rPr lang="en-US" sz="1500" dirty="0" err="1"/>
              <a:t>LAbs</a:t>
            </a:r>
            <a:r>
              <a:rPr lang="en-US" sz="1500" dirty="0"/>
              <a:t> : mean = " &lt;&lt; G4BestUnit(</a:t>
            </a:r>
            <a:r>
              <a:rPr lang="en-US" sz="1500" dirty="0" err="1"/>
              <a:t>analysisManager</a:t>
            </a:r>
            <a:r>
              <a:rPr lang="en-US" sz="1500" dirty="0"/>
              <a:t>-&gt;GetH1(3)-&gt;mean(), "Length") </a:t>
            </a:r>
          </a:p>
          <a:p>
            <a:r>
              <a:rPr lang="en-US" sz="1500" dirty="0"/>
              <a:t>               &lt;&lt; " </a:t>
            </a:r>
            <a:r>
              <a:rPr lang="en-US" sz="1500" dirty="0" err="1"/>
              <a:t>rms</a:t>
            </a:r>
            <a:r>
              <a:rPr lang="en-US" sz="1500" dirty="0"/>
              <a:t> = " &lt;&lt; G4BestUnit(</a:t>
            </a:r>
            <a:r>
              <a:rPr lang="en-US" sz="1500" dirty="0" err="1"/>
              <a:t>analysisManager</a:t>
            </a:r>
            <a:r>
              <a:rPr lang="en-US" sz="1500" dirty="0"/>
              <a:t>-&gt;GetH1(3)-&gt;</a:t>
            </a:r>
            <a:r>
              <a:rPr lang="en-US" sz="1500" dirty="0" err="1"/>
              <a:t>rms</a:t>
            </a:r>
            <a:r>
              <a:rPr lang="en-US" sz="1500" dirty="0"/>
              <a:t>(),  "Length") &lt;&lt; G4endl;</a:t>
            </a:r>
          </a:p>
        </p:txBody>
      </p:sp>
      <p:sp>
        <p:nvSpPr>
          <p:cNvPr id="4" name="Content Placeholder 3"/>
          <p:cNvSpPr>
            <a:spLocks noGrp="1"/>
          </p:cNvSpPr>
          <p:nvPr>
            <p:ph sz="half" idx="2"/>
          </p:nvPr>
        </p:nvSpPr>
        <p:spPr>
          <a:xfrm>
            <a:off x="5125792" y="695458"/>
            <a:ext cx="4817914" cy="6162541"/>
          </a:xfrm>
        </p:spPr>
        <p:txBody>
          <a:bodyPr>
            <a:normAutofit/>
          </a:bodyPr>
          <a:lstStyle/>
          <a:p>
            <a:endParaRPr lang="en-US" dirty="0"/>
          </a:p>
          <a:p>
            <a:r>
              <a:rPr lang="en-US" sz="1500" dirty="0"/>
              <a:t> G4cout </a:t>
            </a:r>
          </a:p>
          <a:p>
            <a:r>
              <a:rPr lang="en-US" sz="1500" dirty="0"/>
              <a:t>       &lt;&lt; " </a:t>
            </a:r>
            <a:r>
              <a:rPr lang="en-US" sz="1500" dirty="0" err="1"/>
              <a:t>LGap</a:t>
            </a:r>
            <a:r>
              <a:rPr lang="en-US" sz="1500" dirty="0"/>
              <a:t> : mean = " &lt;&lt; G4BestUnit(</a:t>
            </a:r>
            <a:r>
              <a:rPr lang="en-US" sz="1500" dirty="0" err="1"/>
              <a:t>analysisManager</a:t>
            </a:r>
            <a:r>
              <a:rPr lang="en-US" sz="1500" dirty="0"/>
              <a:t>-&gt;GetH1(4)-&gt;mean(), "Length") </a:t>
            </a:r>
          </a:p>
          <a:p>
            <a:r>
              <a:rPr lang="en-US" sz="1500" dirty="0"/>
              <a:t>               &lt;&lt; " </a:t>
            </a:r>
            <a:r>
              <a:rPr lang="en-US" sz="1500" dirty="0" err="1"/>
              <a:t>rms</a:t>
            </a:r>
            <a:r>
              <a:rPr lang="en-US" sz="1500" dirty="0"/>
              <a:t> = " &lt;&lt; G4BestUnit(</a:t>
            </a:r>
            <a:r>
              <a:rPr lang="en-US" sz="1500" dirty="0" err="1"/>
              <a:t>analysisManager</a:t>
            </a:r>
            <a:r>
              <a:rPr lang="en-US" sz="1500" dirty="0"/>
              <a:t>-&gt;GetH1(4)-&gt;</a:t>
            </a:r>
            <a:r>
              <a:rPr lang="en-US" sz="1500" dirty="0" err="1"/>
              <a:t>rms</a:t>
            </a:r>
            <a:r>
              <a:rPr lang="en-US" sz="1500" dirty="0"/>
              <a:t>(),  "Length") </a:t>
            </a:r>
          </a:p>
          <a:p>
            <a:r>
              <a:rPr lang="en-US" sz="1500" dirty="0"/>
              <a:t>               &lt;&lt; G4endl;</a:t>
            </a:r>
          </a:p>
          <a:p>
            <a:r>
              <a:rPr lang="en-US" sz="1500" dirty="0"/>
              <a:t>  }</a:t>
            </a:r>
          </a:p>
          <a:p>
            <a:r>
              <a:rPr lang="en-US" sz="1500" dirty="0"/>
              <a:t>// </a:t>
            </a:r>
            <a:r>
              <a:rPr lang="en-US" sz="1500" b="1" dirty="0"/>
              <a:t>save histograms</a:t>
            </a:r>
            <a:r>
              <a:rPr lang="en-US" sz="1500" dirty="0"/>
              <a:t> </a:t>
            </a:r>
          </a:p>
          <a:p>
            <a:r>
              <a:rPr lang="en-US" sz="1500" dirty="0"/>
              <a:t>  </a:t>
            </a:r>
            <a:r>
              <a:rPr lang="en-US" sz="1500" dirty="0" err="1"/>
              <a:t>analysisManager</a:t>
            </a:r>
            <a:r>
              <a:rPr lang="en-US" sz="1500" dirty="0"/>
              <a:t>-&gt;Write();</a:t>
            </a:r>
          </a:p>
          <a:p>
            <a:r>
              <a:rPr lang="en-US" sz="1500" dirty="0"/>
              <a:t>  </a:t>
            </a:r>
            <a:r>
              <a:rPr lang="en-US" sz="1500" dirty="0" err="1"/>
              <a:t>analysisManager</a:t>
            </a:r>
            <a:r>
              <a:rPr lang="en-US" sz="1500" dirty="0"/>
              <a:t>-&gt;</a:t>
            </a:r>
            <a:r>
              <a:rPr lang="en-US" sz="1500" dirty="0" err="1"/>
              <a:t>CloseFile</a:t>
            </a:r>
            <a:r>
              <a:rPr lang="en-US" sz="1500" dirty="0"/>
              <a:t>();</a:t>
            </a:r>
          </a:p>
          <a:p>
            <a:r>
              <a:rPr lang="en-US" sz="1500" dirty="0"/>
              <a:t>  // </a:t>
            </a:r>
            <a:r>
              <a:rPr lang="en-US" sz="1500" b="1" dirty="0"/>
              <a:t>complete cleanup</a:t>
            </a:r>
            <a:endParaRPr lang="en-US" sz="1500" dirty="0"/>
          </a:p>
          <a:p>
            <a:r>
              <a:rPr lang="en-US" sz="1500" dirty="0"/>
              <a:t>  delete G4AnalysisManager::Instance();  </a:t>
            </a:r>
          </a:p>
          <a:p>
            <a:endParaRPr lang="en-US" dirty="0"/>
          </a:p>
        </p:txBody>
      </p:sp>
    </p:spTree>
    <p:extLst>
      <p:ext uri="{BB962C8B-B14F-4D97-AF65-F5344CB8AC3E}">
        <p14:creationId xmlns:p14="http://schemas.microsoft.com/office/powerpoint/2010/main" val="3135517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9703" cy="669701"/>
          </a:xfrm>
        </p:spPr>
        <p:txBody>
          <a:bodyPr/>
          <a:lstStyle/>
          <a:p>
            <a:r>
              <a:rPr lang="en-US" b="1" dirty="0"/>
              <a:t>B4aSteppingAction.cc</a:t>
            </a:r>
            <a:endParaRPr lang="en-US" dirty="0"/>
          </a:p>
        </p:txBody>
      </p:sp>
      <p:sp>
        <p:nvSpPr>
          <p:cNvPr id="3" name="Content Placeholder 2"/>
          <p:cNvSpPr>
            <a:spLocks noGrp="1"/>
          </p:cNvSpPr>
          <p:nvPr>
            <p:ph sz="half" idx="1"/>
          </p:nvPr>
        </p:nvSpPr>
        <p:spPr>
          <a:xfrm>
            <a:off x="0" y="537850"/>
            <a:ext cx="5164428" cy="6320149"/>
          </a:xfrm>
        </p:spPr>
        <p:txBody>
          <a:bodyPr>
            <a:normAutofit lnSpcReduction="10000"/>
          </a:bodyPr>
          <a:lstStyle/>
          <a:p>
            <a:r>
              <a:rPr lang="en-US" sz="1600" dirty="0"/>
              <a:t>In this class, there is one main constructor, which is given below:</a:t>
            </a:r>
          </a:p>
          <a:p>
            <a:r>
              <a:rPr lang="en-US" sz="1600" dirty="0"/>
              <a:t>Here we can collect energy and track length step by step like below: </a:t>
            </a:r>
          </a:p>
          <a:p>
            <a:r>
              <a:rPr lang="en-US" sz="1600" dirty="0"/>
              <a:t>// </a:t>
            </a:r>
            <a:r>
              <a:rPr lang="en-US" sz="1600" b="1" dirty="0"/>
              <a:t>get volume of the current step</a:t>
            </a:r>
            <a:endParaRPr lang="en-US" sz="1600" dirty="0"/>
          </a:p>
          <a:p>
            <a:r>
              <a:rPr lang="en-US" sz="1600" dirty="0"/>
              <a:t>  G4VPhysicalVolume* volume </a:t>
            </a:r>
          </a:p>
          <a:p>
            <a:r>
              <a:rPr lang="en-US" sz="1600" dirty="0"/>
              <a:t>    = step-&gt;</a:t>
            </a:r>
            <a:r>
              <a:rPr lang="en-US" sz="1600" dirty="0" err="1"/>
              <a:t>GetPreStepPoint</a:t>
            </a:r>
            <a:r>
              <a:rPr lang="en-US" sz="1600" dirty="0"/>
              <a:t>()-&gt;</a:t>
            </a:r>
            <a:r>
              <a:rPr lang="en-US" sz="1600" dirty="0" err="1"/>
              <a:t>GetTouchableHandle</a:t>
            </a:r>
            <a:r>
              <a:rPr lang="en-US" sz="1600" dirty="0"/>
              <a:t>()-&gt;</a:t>
            </a:r>
            <a:r>
              <a:rPr lang="en-US" sz="1600" dirty="0" err="1"/>
              <a:t>GetVolume</a:t>
            </a:r>
            <a:r>
              <a:rPr lang="en-US" sz="1600" dirty="0"/>
              <a:t>(); </a:t>
            </a:r>
          </a:p>
          <a:p>
            <a:r>
              <a:rPr lang="en-US" sz="1600" dirty="0"/>
              <a:t>  // </a:t>
            </a:r>
            <a:r>
              <a:rPr lang="en-US" sz="1600" b="1" dirty="0"/>
              <a:t>energy deposit</a:t>
            </a:r>
            <a:endParaRPr lang="en-US" sz="1600" dirty="0"/>
          </a:p>
          <a:p>
            <a:r>
              <a:rPr lang="en-US" sz="1600" dirty="0"/>
              <a:t>  G4double </a:t>
            </a:r>
            <a:r>
              <a:rPr lang="en-US" sz="1600" dirty="0" err="1"/>
              <a:t>edep</a:t>
            </a:r>
            <a:r>
              <a:rPr lang="en-US" sz="1600" dirty="0"/>
              <a:t> = step-&gt;</a:t>
            </a:r>
            <a:r>
              <a:rPr lang="en-US" sz="1600" dirty="0" err="1"/>
              <a:t>GetTotalEnergyDeposit</a:t>
            </a:r>
            <a:r>
              <a:rPr lang="en-US" sz="1600" dirty="0"/>
              <a:t>();</a:t>
            </a:r>
          </a:p>
          <a:p>
            <a:r>
              <a:rPr lang="en-US" sz="1600" dirty="0"/>
              <a:t>  // </a:t>
            </a:r>
            <a:r>
              <a:rPr lang="en-US" sz="1600" b="1" dirty="0"/>
              <a:t>step length</a:t>
            </a:r>
            <a:endParaRPr lang="en-US" sz="1600" dirty="0"/>
          </a:p>
          <a:p>
            <a:r>
              <a:rPr lang="en-US" sz="1600" dirty="0"/>
              <a:t>  G4double </a:t>
            </a:r>
            <a:r>
              <a:rPr lang="en-US" sz="1600" dirty="0" err="1"/>
              <a:t>stepLength</a:t>
            </a:r>
            <a:r>
              <a:rPr lang="en-US" sz="1600" dirty="0"/>
              <a:t> = 0.;</a:t>
            </a:r>
          </a:p>
          <a:p>
            <a:r>
              <a:rPr lang="en-US" sz="1600" dirty="0"/>
              <a:t>  if ( step-&gt;</a:t>
            </a:r>
            <a:r>
              <a:rPr lang="en-US" sz="1600" dirty="0" err="1"/>
              <a:t>GetTrack</a:t>
            </a:r>
            <a:r>
              <a:rPr lang="en-US" sz="1600" dirty="0"/>
              <a:t>()-&gt;</a:t>
            </a:r>
            <a:r>
              <a:rPr lang="en-US" sz="1600" dirty="0" err="1"/>
              <a:t>GetDefinition</a:t>
            </a:r>
            <a:r>
              <a:rPr lang="en-US" sz="1600" dirty="0"/>
              <a:t>()-&gt;</a:t>
            </a:r>
            <a:r>
              <a:rPr lang="en-US" sz="1600" dirty="0" err="1"/>
              <a:t>GetPDGCharge</a:t>
            </a:r>
            <a:r>
              <a:rPr lang="en-US" sz="1600" dirty="0"/>
              <a:t>() != 0. ) {</a:t>
            </a:r>
          </a:p>
          <a:p>
            <a:r>
              <a:rPr lang="en-US" sz="1600" dirty="0"/>
              <a:t>    </a:t>
            </a:r>
            <a:r>
              <a:rPr lang="en-US" sz="1600" dirty="0" err="1"/>
              <a:t>stepLength</a:t>
            </a:r>
            <a:r>
              <a:rPr lang="en-US" sz="1600" dirty="0"/>
              <a:t> = step-&gt;</a:t>
            </a:r>
            <a:r>
              <a:rPr lang="en-US" sz="1600" dirty="0" err="1"/>
              <a:t>GetStepLength</a:t>
            </a:r>
            <a:r>
              <a:rPr lang="en-US" sz="1600" dirty="0"/>
              <a:t>();</a:t>
            </a:r>
          </a:p>
          <a:p>
            <a:r>
              <a:rPr lang="en-US" sz="1600" dirty="0"/>
              <a:t>  }  </a:t>
            </a:r>
          </a:p>
          <a:p>
            <a:r>
              <a:rPr lang="en-US" sz="1600" dirty="0"/>
              <a:t>  if ( volume == </a:t>
            </a:r>
            <a:r>
              <a:rPr lang="en-US" sz="1600" dirty="0" err="1"/>
              <a:t>fDetConstruction</a:t>
            </a:r>
            <a:r>
              <a:rPr lang="en-US" sz="1600" dirty="0"/>
              <a:t>-&gt;</a:t>
            </a:r>
            <a:r>
              <a:rPr lang="en-US" sz="1600" dirty="0" err="1"/>
              <a:t>GetAbsorberPV</a:t>
            </a:r>
            <a:r>
              <a:rPr lang="en-US" sz="1600" dirty="0"/>
              <a:t>() ) {</a:t>
            </a:r>
          </a:p>
          <a:p>
            <a:r>
              <a:rPr lang="en-US" sz="1600" dirty="0"/>
              <a:t>    </a:t>
            </a:r>
            <a:r>
              <a:rPr lang="en-US" sz="1600" dirty="0" err="1"/>
              <a:t>fEventAction</a:t>
            </a:r>
            <a:r>
              <a:rPr lang="en-US" sz="1600" dirty="0"/>
              <a:t>-&gt;</a:t>
            </a:r>
            <a:r>
              <a:rPr lang="en-US" sz="1600" dirty="0" err="1"/>
              <a:t>AddAbs</a:t>
            </a:r>
            <a:r>
              <a:rPr lang="en-US" sz="1600" dirty="0"/>
              <a:t>(</a:t>
            </a:r>
            <a:r>
              <a:rPr lang="en-US" sz="1600" dirty="0" err="1"/>
              <a:t>edep,stepLength</a:t>
            </a:r>
            <a:r>
              <a:rPr lang="en-US" sz="1600" dirty="0"/>
              <a:t>);</a:t>
            </a:r>
          </a:p>
          <a:p>
            <a:r>
              <a:rPr lang="en-US" sz="1600" dirty="0"/>
              <a:t>  }</a:t>
            </a:r>
          </a:p>
          <a:p>
            <a:endParaRPr lang="en-US" dirty="0"/>
          </a:p>
        </p:txBody>
      </p:sp>
      <p:sp>
        <p:nvSpPr>
          <p:cNvPr id="4" name="Content Placeholder 3"/>
          <p:cNvSpPr>
            <a:spLocks noGrp="1"/>
          </p:cNvSpPr>
          <p:nvPr>
            <p:ph sz="half" idx="2"/>
          </p:nvPr>
        </p:nvSpPr>
        <p:spPr>
          <a:xfrm>
            <a:off x="5164428" y="537850"/>
            <a:ext cx="4946703" cy="6320149"/>
          </a:xfrm>
        </p:spPr>
        <p:txBody>
          <a:bodyPr>
            <a:normAutofit lnSpcReduction="10000"/>
          </a:bodyPr>
          <a:lstStyle/>
          <a:p>
            <a:r>
              <a:rPr lang="en-US" dirty="0"/>
              <a:t> if ( volume == </a:t>
            </a:r>
            <a:r>
              <a:rPr lang="en-US" dirty="0" err="1"/>
              <a:t>fDetConstruction</a:t>
            </a:r>
            <a:r>
              <a:rPr lang="en-US" dirty="0"/>
              <a:t>-&gt;</a:t>
            </a:r>
            <a:r>
              <a:rPr lang="en-US" dirty="0" err="1"/>
              <a:t>GetGapPV</a:t>
            </a:r>
            <a:r>
              <a:rPr lang="en-US" dirty="0"/>
              <a:t>() ) {</a:t>
            </a:r>
          </a:p>
          <a:p>
            <a:r>
              <a:rPr lang="en-US" dirty="0"/>
              <a:t>    </a:t>
            </a:r>
            <a:r>
              <a:rPr lang="en-US" dirty="0" err="1"/>
              <a:t>fEventAction</a:t>
            </a:r>
            <a:r>
              <a:rPr lang="en-US" dirty="0"/>
              <a:t>-&gt;</a:t>
            </a:r>
            <a:r>
              <a:rPr lang="en-US" dirty="0" err="1"/>
              <a:t>AddGap</a:t>
            </a:r>
            <a:r>
              <a:rPr lang="en-US" dirty="0"/>
              <a:t>(</a:t>
            </a:r>
            <a:r>
              <a:rPr lang="en-US" dirty="0" err="1"/>
              <a:t>edep,stepLength</a:t>
            </a:r>
            <a:r>
              <a:rPr lang="en-US" dirty="0"/>
              <a:t>);</a:t>
            </a:r>
          </a:p>
          <a:p>
            <a:r>
              <a:rPr lang="en-US" dirty="0"/>
              <a:t>  }</a:t>
            </a:r>
          </a:p>
          <a:p>
            <a:r>
              <a:rPr lang="en-US" dirty="0"/>
              <a:t>Here we will find the momentum and position of the particle by taking </a:t>
            </a:r>
            <a:r>
              <a:rPr lang="en-US" b="1" dirty="0" err="1"/>
              <a:t>GetTrack</a:t>
            </a:r>
            <a:r>
              <a:rPr lang="en-US" dirty="0"/>
              <a:t> from the </a:t>
            </a:r>
            <a:r>
              <a:rPr lang="en-US" b="1" dirty="0"/>
              <a:t>step</a:t>
            </a:r>
            <a:r>
              <a:rPr lang="en-US" dirty="0"/>
              <a:t> from the </a:t>
            </a:r>
            <a:r>
              <a:rPr lang="en-US" b="1" dirty="0" err="1"/>
              <a:t>UserSteppingAction</a:t>
            </a:r>
            <a:r>
              <a:rPr lang="en-US" dirty="0"/>
              <a:t>:</a:t>
            </a:r>
          </a:p>
          <a:p>
            <a:r>
              <a:rPr lang="en-US" dirty="0"/>
              <a:t>G4Track* track         = step-&gt;</a:t>
            </a:r>
            <a:r>
              <a:rPr lang="en-US" dirty="0" err="1"/>
              <a:t>GetTrack</a:t>
            </a:r>
            <a:r>
              <a:rPr lang="en-US" dirty="0"/>
              <a:t>();</a:t>
            </a:r>
          </a:p>
          <a:p>
            <a:r>
              <a:rPr lang="en-US" dirty="0"/>
              <a:t>      G4ThreeVector momentum = track-&gt;</a:t>
            </a:r>
            <a:r>
              <a:rPr lang="en-US" dirty="0" err="1"/>
              <a:t>GetMomentum</a:t>
            </a:r>
            <a:r>
              <a:rPr lang="en-US" dirty="0"/>
              <a:t>();</a:t>
            </a:r>
          </a:p>
          <a:p>
            <a:r>
              <a:rPr lang="en-US" dirty="0"/>
              <a:t>      </a:t>
            </a:r>
            <a:r>
              <a:rPr lang="en-US" dirty="0" err="1"/>
              <a:t>fmomentum</a:t>
            </a:r>
            <a:r>
              <a:rPr lang="en-US" dirty="0"/>
              <a:t> +=momentum;</a:t>
            </a:r>
          </a:p>
          <a:p>
            <a:r>
              <a:rPr lang="en-US" dirty="0"/>
              <a:t>            G4ThreeVector position = track-&gt;</a:t>
            </a:r>
            <a:r>
              <a:rPr lang="en-US" dirty="0" err="1"/>
              <a:t>GetPosition</a:t>
            </a:r>
            <a:r>
              <a:rPr lang="en-US" dirty="0"/>
              <a:t>();</a:t>
            </a:r>
          </a:p>
          <a:p>
            <a:r>
              <a:rPr lang="en-US" dirty="0"/>
              <a:t>      </a:t>
            </a:r>
            <a:r>
              <a:rPr lang="en-US" dirty="0" err="1"/>
              <a:t>fposition</a:t>
            </a:r>
            <a:r>
              <a:rPr lang="en-US" dirty="0"/>
              <a:t> +=position;</a:t>
            </a:r>
          </a:p>
        </p:txBody>
      </p:sp>
    </p:spTree>
    <p:extLst>
      <p:ext uri="{BB962C8B-B14F-4D97-AF65-F5344CB8AC3E}">
        <p14:creationId xmlns:p14="http://schemas.microsoft.com/office/powerpoint/2010/main" val="1919071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620518" cy="528034"/>
          </a:xfrm>
        </p:spPr>
        <p:txBody>
          <a:bodyPr>
            <a:normAutofit fontScale="90000"/>
          </a:bodyPr>
          <a:lstStyle/>
          <a:p>
            <a:r>
              <a:rPr lang="en-US"/>
              <a:t>exampleB4a.cc</a:t>
            </a:r>
            <a:endParaRPr lang="en-US" dirty="0"/>
          </a:p>
        </p:txBody>
      </p:sp>
      <p:sp>
        <p:nvSpPr>
          <p:cNvPr id="3" name="Content Placeholder 2"/>
          <p:cNvSpPr>
            <a:spLocks noGrp="1"/>
          </p:cNvSpPr>
          <p:nvPr>
            <p:ph sz="half" idx="1"/>
          </p:nvPr>
        </p:nvSpPr>
        <p:spPr>
          <a:xfrm>
            <a:off x="-1" y="528034"/>
            <a:ext cx="10895527" cy="6329965"/>
          </a:xfrm>
        </p:spPr>
        <p:txBody>
          <a:bodyPr/>
          <a:lstStyle/>
          <a:p>
            <a:r>
              <a:rPr lang="en-US" b="1" dirty="0" smtClean="0"/>
              <a:t>G4RunManager:</a:t>
            </a:r>
          </a:p>
          <a:p>
            <a:r>
              <a:rPr lang="en-US" b="1" dirty="0" smtClean="0"/>
              <a:t>The first thing in main is G4RunManager class, which controls the flow of programs and manages the event loops within the run, which is in a G4 Kernel.</a:t>
            </a:r>
          </a:p>
          <a:p>
            <a:r>
              <a:rPr lang="en-US" b="1" dirty="0" smtClean="0"/>
              <a:t>when the G4RunManager</a:t>
            </a:r>
            <a:r>
              <a:rPr lang="en-US" dirty="0"/>
              <a:t> </a:t>
            </a:r>
            <a:r>
              <a:rPr lang="en-US" dirty="0" smtClean="0"/>
              <a:t>is created other manager classes are created and when it deleted other manager classes are also created, which responsible for the detector construction, physics process etc. </a:t>
            </a:r>
          </a:p>
          <a:p>
            <a:r>
              <a:rPr lang="en-US" dirty="0" smtClean="0"/>
              <a:t>We initialize the managers classes by </a:t>
            </a:r>
            <a:r>
              <a:rPr lang="en-US" b="1" dirty="0" smtClean="0"/>
              <a:t>G4RunManager</a:t>
            </a:r>
            <a:r>
              <a:rPr lang="en-US" dirty="0" smtClean="0"/>
              <a:t>. There are two types of managers classes:</a:t>
            </a:r>
          </a:p>
          <a:p>
            <a:r>
              <a:rPr lang="en-US" dirty="0" smtClean="0"/>
              <a:t>1) User initialization classes</a:t>
            </a:r>
          </a:p>
          <a:p>
            <a:r>
              <a:rPr lang="en-US" dirty="0" smtClean="0"/>
              <a:t>2) User action classes</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287947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05375" cy="566670"/>
          </a:xfrm>
        </p:spPr>
        <p:txBody>
          <a:bodyPr>
            <a:normAutofit fontScale="90000"/>
          </a:bodyPr>
          <a:lstStyle/>
          <a:p>
            <a:r>
              <a:rPr lang="en-US" dirty="0"/>
              <a:t>Results </a:t>
            </a:r>
          </a:p>
        </p:txBody>
      </p:sp>
      <p:sp>
        <p:nvSpPr>
          <p:cNvPr id="4" name="Content Placeholder 3"/>
          <p:cNvSpPr>
            <a:spLocks noGrp="1"/>
          </p:cNvSpPr>
          <p:nvPr>
            <p:ph sz="half" idx="2"/>
          </p:nvPr>
        </p:nvSpPr>
        <p:spPr>
          <a:xfrm>
            <a:off x="5640946" y="1010065"/>
            <a:ext cx="5500495" cy="6401518"/>
          </a:xfrm>
        </p:spPr>
        <p:txBody>
          <a:bodyPr>
            <a:normAutofit/>
          </a:bodyPr>
          <a:lstStyle/>
          <a:p>
            <a:r>
              <a:rPr lang="en-US" sz="1200" b="1" dirty="0"/>
              <a:t>Histogram 3 is related to track absorption through the water material</a:t>
            </a:r>
          </a:p>
          <a:p>
            <a:endParaRPr lang="en-US" sz="1200" dirty="0"/>
          </a:p>
        </p:txBody>
      </p:sp>
      <p:sp>
        <p:nvSpPr>
          <p:cNvPr id="5" name="Rectangle 4"/>
          <p:cNvSpPr/>
          <p:nvPr/>
        </p:nvSpPr>
        <p:spPr>
          <a:xfrm>
            <a:off x="-1" y="566670"/>
            <a:ext cx="11848563" cy="410882"/>
          </a:xfrm>
          <a:prstGeom prst="rect">
            <a:avLst/>
          </a:prstGeom>
        </p:spPr>
        <p:txBody>
          <a:bodyPr wrap="square">
            <a:spAutoFit/>
          </a:bodyPr>
          <a:lstStyle/>
          <a:p>
            <a:pPr>
              <a:lnSpc>
                <a:spcPct val="115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When the protons pass through the water material it losses the energy, the histograms it’s related are given below:</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9458" y="1246366"/>
            <a:ext cx="5551488" cy="2273595"/>
          </a:xfrm>
          <a:prstGeom prst="rect">
            <a:avLst/>
          </a:prstGeom>
        </p:spPr>
      </p:pic>
      <p:sp>
        <p:nvSpPr>
          <p:cNvPr id="7" name="Rectangle 6"/>
          <p:cNvSpPr/>
          <p:nvPr/>
        </p:nvSpPr>
        <p:spPr>
          <a:xfrm>
            <a:off x="-2" y="953978"/>
            <a:ext cx="5460644" cy="292388"/>
          </a:xfrm>
          <a:prstGeom prst="rect">
            <a:avLst/>
          </a:prstGeom>
        </p:spPr>
        <p:txBody>
          <a:bodyPr wrap="square">
            <a:spAutoFit/>
          </a:bodyPr>
          <a:lstStyle/>
          <a:p>
            <a:r>
              <a:rPr lang="en-US" sz="1300" b="1" dirty="0">
                <a:latin typeface="Calibri" panose="020F0502020204030204" pitchFamily="34" charset="0"/>
                <a:ea typeface="Calibri" panose="020F0502020204030204" pitchFamily="34" charset="0"/>
                <a:cs typeface="Arial" panose="020B0604020202020204" pitchFamily="34" charset="0"/>
              </a:rPr>
              <a:t>Histogram 1 is related to energy absorption through the water material:</a:t>
            </a:r>
            <a:endParaRPr lang="en-US" sz="1300" dirty="0"/>
          </a:p>
        </p:txBody>
      </p:sp>
      <p:sp>
        <p:nvSpPr>
          <p:cNvPr id="8" name="Rectangle 7"/>
          <p:cNvSpPr/>
          <p:nvPr/>
        </p:nvSpPr>
        <p:spPr>
          <a:xfrm>
            <a:off x="-2" y="3656347"/>
            <a:ext cx="6096000" cy="307777"/>
          </a:xfrm>
          <a:prstGeom prst="rect">
            <a:avLst/>
          </a:prstGeom>
        </p:spPr>
        <p:txBody>
          <a:bodyPr>
            <a:spAutoFit/>
          </a:bodyPr>
          <a:lstStyle/>
          <a:p>
            <a:r>
              <a:rPr lang="en-US" sz="1400" b="1" dirty="0">
                <a:latin typeface="Calibri" panose="020F0502020204030204" pitchFamily="34" charset="0"/>
                <a:ea typeface="Calibri" panose="020F0502020204030204" pitchFamily="34" charset="0"/>
                <a:cs typeface="Arial" panose="020B0604020202020204" pitchFamily="34" charset="0"/>
              </a:rPr>
              <a:t>Histogram 2 is related to energy gap through the water material:</a:t>
            </a:r>
            <a:endParaRPr lang="en-US" sz="1400"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51328" y="3872311"/>
            <a:ext cx="5943600" cy="3385820"/>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5690920" y="1302132"/>
            <a:ext cx="5943600" cy="2229848"/>
          </a:xfrm>
          <a:prstGeom prst="rect">
            <a:avLst/>
          </a:prstGeom>
        </p:spPr>
      </p:pic>
      <p:sp>
        <p:nvSpPr>
          <p:cNvPr id="11" name="Rectangle 10"/>
          <p:cNvSpPr/>
          <p:nvPr/>
        </p:nvSpPr>
        <p:spPr>
          <a:xfrm>
            <a:off x="5646310" y="3564493"/>
            <a:ext cx="6096000" cy="276999"/>
          </a:xfrm>
          <a:prstGeom prst="rect">
            <a:avLst/>
          </a:prstGeom>
        </p:spPr>
        <p:txBody>
          <a:bodyPr>
            <a:spAutoFit/>
          </a:bodyPr>
          <a:lstStyle/>
          <a:p>
            <a:r>
              <a:rPr lang="en-US" sz="1200" b="1" dirty="0">
                <a:latin typeface="Calibri" panose="020F0502020204030204" pitchFamily="34" charset="0"/>
                <a:ea typeface="Calibri" panose="020F0502020204030204" pitchFamily="34" charset="0"/>
                <a:cs typeface="Arial" panose="020B0604020202020204" pitchFamily="34" charset="0"/>
              </a:rPr>
              <a:t>Histogram 4 is related to track gap through the water material:</a:t>
            </a:r>
            <a:endParaRPr lang="en-US" sz="1200" dirty="0"/>
          </a:p>
        </p:txBody>
      </p:sp>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5722510" y="3872311"/>
            <a:ext cx="5943600" cy="3429567"/>
          </a:xfrm>
          <a:prstGeom prst="rect">
            <a:avLst/>
          </a:prstGeom>
        </p:spPr>
      </p:pic>
    </p:spTree>
    <p:extLst>
      <p:ext uri="{BB962C8B-B14F-4D97-AF65-F5344CB8AC3E}">
        <p14:creationId xmlns:p14="http://schemas.microsoft.com/office/powerpoint/2010/main" val="2117732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59703" cy="579549"/>
          </a:xfrm>
        </p:spPr>
        <p:txBody>
          <a:bodyPr>
            <a:normAutofit fontScale="90000"/>
          </a:bodyPr>
          <a:lstStyle/>
          <a:p>
            <a:r>
              <a:rPr lang="en-US" sz="1700" dirty="0"/>
              <a:t>Results: When the protons pass through the lead (</a:t>
            </a:r>
            <a:r>
              <a:rPr lang="en-US" sz="1700" dirty="0" err="1"/>
              <a:t>Pb</a:t>
            </a:r>
            <a:r>
              <a:rPr lang="en-US" sz="1700" dirty="0"/>
              <a:t>) material it losses the energy, the histograms it’s related are given below:</a:t>
            </a:r>
            <a:br>
              <a:rPr lang="en-US" sz="1700" dirty="0"/>
            </a:br>
            <a:r>
              <a:rPr lang="en-US" dirty="0"/>
              <a:t/>
            </a:r>
            <a:br>
              <a:rPr lang="en-US" dirty="0"/>
            </a:br>
            <a:endParaRPr lang="en-US" dirty="0"/>
          </a:p>
        </p:txBody>
      </p:sp>
      <p:sp>
        <p:nvSpPr>
          <p:cNvPr id="3" name="Content Placeholder 2"/>
          <p:cNvSpPr>
            <a:spLocks noGrp="1"/>
          </p:cNvSpPr>
          <p:nvPr>
            <p:ph sz="half" idx="1"/>
          </p:nvPr>
        </p:nvSpPr>
        <p:spPr>
          <a:xfrm>
            <a:off x="-1" y="579548"/>
            <a:ext cx="5589431" cy="6278451"/>
          </a:xfrm>
        </p:spPr>
        <p:txBody>
          <a:bodyPr>
            <a:normAutofit/>
          </a:bodyPr>
          <a:lstStyle/>
          <a:p>
            <a:r>
              <a:rPr lang="en-US" sz="1200" b="1" dirty="0"/>
              <a:t>Histogram 1 is related to energy absorption through the lead material:</a:t>
            </a:r>
          </a:p>
          <a:p>
            <a:endParaRPr lang="en-US" sz="1200" dirty="0"/>
          </a:p>
        </p:txBody>
      </p:sp>
      <p:sp>
        <p:nvSpPr>
          <p:cNvPr id="4" name="Content Placeholder 3"/>
          <p:cNvSpPr>
            <a:spLocks noGrp="1"/>
          </p:cNvSpPr>
          <p:nvPr>
            <p:ph sz="half" idx="2"/>
          </p:nvPr>
        </p:nvSpPr>
        <p:spPr>
          <a:xfrm>
            <a:off x="5589429" y="579549"/>
            <a:ext cx="5074277" cy="6278451"/>
          </a:xfrm>
        </p:spPr>
        <p:txBody>
          <a:bodyPr>
            <a:normAutofit/>
          </a:bodyPr>
          <a:lstStyle/>
          <a:p>
            <a:pPr marL="0" indent="0">
              <a:buNone/>
            </a:pPr>
            <a:r>
              <a:rPr lang="en-US" sz="1200" b="1" dirty="0"/>
              <a:t>Histogram 3 is related to track absorption through the lead material:</a:t>
            </a:r>
          </a:p>
          <a:p>
            <a:pPr marL="0" indent="0">
              <a:buNone/>
            </a:pPr>
            <a:endParaRPr lang="en-US" sz="1200" dirty="0"/>
          </a:p>
        </p:txBody>
      </p:sp>
      <p:pic>
        <p:nvPicPr>
          <p:cNvPr id="8" name="Picture 7"/>
          <p:cNvPicPr/>
          <p:nvPr/>
        </p:nvPicPr>
        <p:blipFill rotWithShape="1">
          <a:blip r:embed="rId2">
            <a:extLst>
              <a:ext uri="{28A0092B-C50C-407E-A947-70E740481C1C}">
                <a14:useLocalDpi xmlns:a14="http://schemas.microsoft.com/office/drawing/2010/main" val="0"/>
              </a:ext>
            </a:extLst>
          </a:blip>
          <a:srcRect l="3251" r="8992" b="2307"/>
          <a:stretch/>
        </p:blipFill>
        <p:spPr>
          <a:xfrm>
            <a:off x="193183" y="818614"/>
            <a:ext cx="5215944" cy="2545186"/>
          </a:xfrm>
          <a:prstGeom prst="rect">
            <a:avLst/>
          </a:prstGeom>
        </p:spPr>
      </p:pic>
      <p:sp>
        <p:nvSpPr>
          <p:cNvPr id="7" name="Rectangle 6"/>
          <p:cNvSpPr/>
          <p:nvPr/>
        </p:nvSpPr>
        <p:spPr>
          <a:xfrm>
            <a:off x="0" y="3393677"/>
            <a:ext cx="6096000" cy="276999"/>
          </a:xfrm>
          <a:prstGeom prst="rect">
            <a:avLst/>
          </a:prstGeom>
        </p:spPr>
        <p:txBody>
          <a:bodyPr>
            <a:spAutoFit/>
          </a:bodyPr>
          <a:lstStyle/>
          <a:p>
            <a:r>
              <a:rPr lang="en-US" sz="1200" b="1" dirty="0">
                <a:latin typeface="Calibri" panose="020F0502020204030204" pitchFamily="34" charset="0"/>
                <a:ea typeface="Calibri" panose="020F0502020204030204" pitchFamily="34" charset="0"/>
                <a:cs typeface="Arial" panose="020B0604020202020204" pitchFamily="34" charset="0"/>
              </a:rPr>
              <a:t>Histogram 2 is related to energy gap through the lead material:</a:t>
            </a:r>
            <a:endParaRPr lang="en-US" sz="1200" dirty="0"/>
          </a:p>
        </p:txBody>
      </p:sp>
      <p:pic>
        <p:nvPicPr>
          <p:cNvPr id="10" name="Picture 9"/>
          <p:cNvPicPr/>
          <p:nvPr/>
        </p:nvPicPr>
        <p:blipFill rotWithShape="1">
          <a:blip r:embed="rId3">
            <a:extLst>
              <a:ext uri="{28A0092B-C50C-407E-A947-70E740481C1C}">
                <a14:useLocalDpi xmlns:a14="http://schemas.microsoft.com/office/drawing/2010/main" val="0"/>
              </a:ext>
            </a:extLst>
          </a:blip>
          <a:srcRect l="3684" r="9426" b="2416"/>
          <a:stretch/>
        </p:blipFill>
        <p:spPr>
          <a:xfrm>
            <a:off x="379926" y="3700553"/>
            <a:ext cx="5164428" cy="3206740"/>
          </a:xfrm>
          <a:prstGeom prst="rect">
            <a:avLst/>
          </a:prstGeom>
        </p:spPr>
      </p:pic>
      <p:pic>
        <p:nvPicPr>
          <p:cNvPr id="11" name="Picture 10"/>
          <p:cNvPicPr/>
          <p:nvPr/>
        </p:nvPicPr>
        <p:blipFill rotWithShape="1">
          <a:blip r:embed="rId4">
            <a:extLst>
              <a:ext uri="{28A0092B-C50C-407E-A947-70E740481C1C}">
                <a14:useLocalDpi xmlns:a14="http://schemas.microsoft.com/office/drawing/2010/main" val="0"/>
              </a:ext>
            </a:extLst>
          </a:blip>
          <a:srcRect l="2746" r="11447"/>
          <a:stretch/>
        </p:blipFill>
        <p:spPr>
          <a:xfrm>
            <a:off x="5634505" y="878883"/>
            <a:ext cx="5100034" cy="2588654"/>
          </a:xfrm>
          <a:prstGeom prst="rect">
            <a:avLst/>
          </a:prstGeom>
        </p:spPr>
      </p:pic>
      <p:sp>
        <p:nvSpPr>
          <p:cNvPr id="9" name="Rectangle 8"/>
          <p:cNvSpPr/>
          <p:nvPr/>
        </p:nvSpPr>
        <p:spPr>
          <a:xfrm>
            <a:off x="5924281" y="3503809"/>
            <a:ext cx="4039696" cy="276999"/>
          </a:xfrm>
          <a:prstGeom prst="rect">
            <a:avLst/>
          </a:prstGeom>
        </p:spPr>
        <p:txBody>
          <a:bodyPr wrap="none">
            <a:spAutoFit/>
          </a:bodyPr>
          <a:lstStyle/>
          <a:p>
            <a:r>
              <a:rPr lang="en-US" sz="1200" b="1" dirty="0">
                <a:latin typeface="Calibri" panose="020F0502020204030204" pitchFamily="34" charset="0"/>
                <a:ea typeface="Calibri" panose="020F0502020204030204" pitchFamily="34" charset="0"/>
                <a:cs typeface="Arial" panose="020B0604020202020204" pitchFamily="34" charset="0"/>
              </a:rPr>
              <a:t>Histogram 4 is related to track gap through the lead material</a:t>
            </a:r>
            <a:endParaRPr lang="en-US" sz="1200" dirty="0"/>
          </a:p>
        </p:txBody>
      </p:sp>
      <p:pic>
        <p:nvPicPr>
          <p:cNvPr id="13" name="Picture 12"/>
          <p:cNvPicPr/>
          <p:nvPr/>
        </p:nvPicPr>
        <p:blipFill rotWithShape="1">
          <a:blip r:embed="rId5">
            <a:extLst>
              <a:ext uri="{28A0092B-C50C-407E-A947-70E740481C1C}">
                <a14:useLocalDpi xmlns:a14="http://schemas.microsoft.com/office/drawing/2010/main" val="0"/>
              </a:ext>
            </a:extLst>
          </a:blip>
          <a:srcRect l="1153" r="11923" b="3438"/>
          <a:stretch/>
        </p:blipFill>
        <p:spPr bwMode="auto">
          <a:xfrm>
            <a:off x="5743977" y="3781607"/>
            <a:ext cx="5331854" cy="31810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089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9623"/>
            <a:ext cx="9159703" cy="457200"/>
          </a:xfrm>
        </p:spPr>
        <p:txBody>
          <a:bodyPr>
            <a:noAutofit/>
          </a:bodyPr>
          <a:lstStyle/>
          <a:p>
            <a:r>
              <a:rPr lang="en-US" sz="1500" b="1" dirty="0"/>
              <a:t>Results: When</a:t>
            </a:r>
            <a:r>
              <a:rPr lang="en-US" sz="1500" dirty="0"/>
              <a:t> the protons pass through the air material it losses the energy, the histograms it’s related are given below:</a:t>
            </a:r>
            <a:br>
              <a:rPr lang="en-US" sz="1500" dirty="0"/>
            </a:br>
            <a:endParaRPr lang="en-US" sz="1500" dirty="0"/>
          </a:p>
        </p:txBody>
      </p:sp>
      <p:sp>
        <p:nvSpPr>
          <p:cNvPr id="3" name="Content Placeholder 2"/>
          <p:cNvSpPr>
            <a:spLocks noGrp="1"/>
          </p:cNvSpPr>
          <p:nvPr>
            <p:ph sz="half" idx="1"/>
          </p:nvPr>
        </p:nvSpPr>
        <p:spPr>
          <a:xfrm>
            <a:off x="-1" y="421941"/>
            <a:ext cx="5640947" cy="6436059"/>
          </a:xfrm>
        </p:spPr>
        <p:txBody>
          <a:bodyPr>
            <a:normAutofit/>
          </a:bodyPr>
          <a:lstStyle/>
          <a:p>
            <a:r>
              <a:rPr lang="en-US" sz="1200" b="1" dirty="0"/>
              <a:t>Histogram 1 is related to energy absorption through the air material:</a:t>
            </a:r>
          </a:p>
          <a:p>
            <a:endParaRPr lang="en-US" sz="1200" dirty="0"/>
          </a:p>
        </p:txBody>
      </p:sp>
      <p:sp>
        <p:nvSpPr>
          <p:cNvPr id="4" name="Content Placeholder 3"/>
          <p:cNvSpPr>
            <a:spLocks noGrp="1"/>
          </p:cNvSpPr>
          <p:nvPr>
            <p:ph sz="half" idx="2"/>
          </p:nvPr>
        </p:nvSpPr>
        <p:spPr>
          <a:xfrm>
            <a:off x="5640946" y="421941"/>
            <a:ext cx="5370491" cy="6436059"/>
          </a:xfrm>
        </p:spPr>
        <p:txBody>
          <a:bodyPr>
            <a:normAutofit/>
          </a:bodyPr>
          <a:lstStyle/>
          <a:p>
            <a:r>
              <a:rPr lang="en-US" sz="1200" b="1" dirty="0"/>
              <a:t>Histogram 3 is related to track absorption through the air material:</a:t>
            </a:r>
            <a:endParaRPr lang="en-US" sz="12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5291" r="9119"/>
          <a:stretch/>
        </p:blipFill>
        <p:spPr>
          <a:xfrm>
            <a:off x="128788" y="683453"/>
            <a:ext cx="5370491" cy="3095625"/>
          </a:xfrm>
          <a:prstGeom prst="rect">
            <a:avLst/>
          </a:prstGeom>
        </p:spPr>
      </p:pic>
      <p:sp>
        <p:nvSpPr>
          <p:cNvPr id="6" name="Rectangle 5"/>
          <p:cNvSpPr/>
          <p:nvPr/>
        </p:nvSpPr>
        <p:spPr>
          <a:xfrm>
            <a:off x="485653" y="3640578"/>
            <a:ext cx="4094198" cy="276999"/>
          </a:xfrm>
          <a:prstGeom prst="rect">
            <a:avLst/>
          </a:prstGeom>
        </p:spPr>
        <p:txBody>
          <a:bodyPr wrap="none">
            <a:spAutoFit/>
          </a:bodyPr>
          <a:lstStyle/>
          <a:p>
            <a:r>
              <a:rPr lang="en-US" sz="1200" b="1" dirty="0">
                <a:latin typeface="Calibri" panose="020F0502020204030204" pitchFamily="34" charset="0"/>
                <a:ea typeface="Calibri" panose="020F0502020204030204" pitchFamily="34" charset="0"/>
                <a:cs typeface="Arial" panose="020B0604020202020204" pitchFamily="34" charset="0"/>
              </a:rPr>
              <a:t>Histogram 2 is related to energy gap through the air material:</a:t>
            </a:r>
            <a:endParaRPr lang="en-US" sz="1200" dirty="0"/>
          </a:p>
        </p:txBody>
      </p:sp>
      <p:pic>
        <p:nvPicPr>
          <p:cNvPr id="7" name="Picture 6"/>
          <p:cNvPicPr/>
          <p:nvPr/>
        </p:nvPicPr>
        <p:blipFill rotWithShape="1">
          <a:blip r:embed="rId3">
            <a:extLst>
              <a:ext uri="{28A0092B-C50C-407E-A947-70E740481C1C}">
                <a14:useLocalDpi xmlns:a14="http://schemas.microsoft.com/office/drawing/2010/main" val="0"/>
              </a:ext>
            </a:extLst>
          </a:blip>
          <a:srcRect l="5508" r="9335"/>
          <a:stretch/>
        </p:blipFill>
        <p:spPr>
          <a:xfrm>
            <a:off x="437882" y="3831489"/>
            <a:ext cx="5061397" cy="3190875"/>
          </a:xfrm>
          <a:prstGeom prst="rect">
            <a:avLst/>
          </a:prstGeom>
        </p:spPr>
      </p:pic>
      <p:pic>
        <p:nvPicPr>
          <p:cNvPr id="8" name="Picture 7"/>
          <p:cNvPicPr/>
          <p:nvPr/>
        </p:nvPicPr>
        <p:blipFill rotWithShape="1">
          <a:blip r:embed="rId4">
            <a:extLst>
              <a:ext uri="{28A0092B-C50C-407E-A947-70E740481C1C}">
                <a14:useLocalDpi xmlns:a14="http://schemas.microsoft.com/office/drawing/2010/main" val="0"/>
              </a:ext>
            </a:extLst>
          </a:blip>
          <a:srcRect l="4858" r="8252"/>
          <a:stretch/>
        </p:blipFill>
        <p:spPr>
          <a:xfrm>
            <a:off x="5856144" y="645353"/>
            <a:ext cx="5164429" cy="2995226"/>
          </a:xfrm>
          <a:prstGeom prst="rect">
            <a:avLst/>
          </a:prstGeom>
        </p:spPr>
      </p:pic>
      <p:sp>
        <p:nvSpPr>
          <p:cNvPr id="9" name="Rectangle 8"/>
          <p:cNvSpPr/>
          <p:nvPr/>
        </p:nvSpPr>
        <p:spPr>
          <a:xfrm>
            <a:off x="5920537" y="3634954"/>
            <a:ext cx="3933897" cy="276999"/>
          </a:xfrm>
          <a:prstGeom prst="rect">
            <a:avLst/>
          </a:prstGeom>
        </p:spPr>
        <p:txBody>
          <a:bodyPr wrap="none">
            <a:spAutoFit/>
          </a:bodyPr>
          <a:lstStyle/>
          <a:p>
            <a:r>
              <a:rPr lang="en-US" sz="1200" b="1" dirty="0">
                <a:latin typeface="Calibri" panose="020F0502020204030204" pitchFamily="34" charset="0"/>
                <a:ea typeface="Calibri" panose="020F0502020204030204" pitchFamily="34" charset="0"/>
                <a:cs typeface="Arial" panose="020B0604020202020204" pitchFamily="34" charset="0"/>
              </a:rPr>
              <a:t>Histogram 4 is related to track gap through the air material</a:t>
            </a:r>
            <a:endParaRPr lang="en-US" sz="1200" dirty="0"/>
          </a:p>
        </p:txBody>
      </p:sp>
      <p:pic>
        <p:nvPicPr>
          <p:cNvPr id="10" name="Picture 9"/>
          <p:cNvPicPr/>
          <p:nvPr/>
        </p:nvPicPr>
        <p:blipFill rotWithShape="1">
          <a:blip r:embed="rId5">
            <a:extLst>
              <a:ext uri="{28A0092B-C50C-407E-A947-70E740481C1C}">
                <a14:useLocalDpi xmlns:a14="http://schemas.microsoft.com/office/drawing/2010/main" val="0"/>
              </a:ext>
            </a:extLst>
          </a:blip>
          <a:srcRect l="4858" r="9552"/>
          <a:stretch/>
        </p:blipFill>
        <p:spPr>
          <a:xfrm>
            <a:off x="5856144" y="3831489"/>
            <a:ext cx="5087155" cy="3190875"/>
          </a:xfrm>
          <a:prstGeom prst="rect">
            <a:avLst/>
          </a:prstGeom>
        </p:spPr>
      </p:pic>
    </p:spTree>
    <p:extLst>
      <p:ext uri="{BB962C8B-B14F-4D97-AF65-F5344CB8AC3E}">
        <p14:creationId xmlns:p14="http://schemas.microsoft.com/office/powerpoint/2010/main" val="351384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44011" cy="450761"/>
          </a:xfrm>
        </p:spPr>
        <p:txBody>
          <a:bodyPr>
            <a:normAutofit fontScale="90000"/>
          </a:bodyPr>
          <a:lstStyle/>
          <a:p>
            <a:r>
              <a:rPr lang="en-US" sz="2500" b="1" u="sng" dirty="0"/>
              <a:t>Detector view from the </a:t>
            </a:r>
            <a:r>
              <a:rPr lang="en-US" sz="2500" b="1" u="sng" dirty="0" err="1"/>
              <a:t>HepRApp</a:t>
            </a:r>
            <a:r>
              <a:rPr lang="en-US" sz="2500" b="1" u="sng" dirty="0"/>
              <a:t> Data Visualization Browser:</a:t>
            </a:r>
            <a:endParaRPr lang="en-US" sz="2500" dirty="0"/>
          </a:p>
        </p:txBody>
      </p:sp>
      <p:sp>
        <p:nvSpPr>
          <p:cNvPr id="3" name="Content Placeholder 2"/>
          <p:cNvSpPr>
            <a:spLocks noGrp="1"/>
          </p:cNvSpPr>
          <p:nvPr>
            <p:ph sz="half" idx="1"/>
          </p:nvPr>
        </p:nvSpPr>
        <p:spPr>
          <a:xfrm>
            <a:off x="0" y="450760"/>
            <a:ext cx="6053070" cy="6407239"/>
          </a:xfrm>
        </p:spPr>
        <p:txBody>
          <a:bodyPr>
            <a:normAutofit/>
          </a:bodyPr>
          <a:lstStyle/>
          <a:p>
            <a:r>
              <a:rPr lang="en-US" sz="1300" b="1" u="sng" dirty="0"/>
              <a:t>Babar Detector view from visualization Browser:</a:t>
            </a:r>
          </a:p>
          <a:p>
            <a:endParaRPr lang="en-US" sz="1300" dirty="0"/>
          </a:p>
        </p:txBody>
      </p:sp>
      <p:sp>
        <p:nvSpPr>
          <p:cNvPr id="4" name="Content Placeholder 3"/>
          <p:cNvSpPr>
            <a:spLocks noGrp="1"/>
          </p:cNvSpPr>
          <p:nvPr>
            <p:ph sz="half" idx="2"/>
          </p:nvPr>
        </p:nvSpPr>
        <p:spPr>
          <a:xfrm>
            <a:off x="6053070" y="450759"/>
            <a:ext cx="5602310" cy="6407239"/>
          </a:xfrm>
        </p:spPr>
        <p:txBody>
          <a:bodyPr>
            <a:normAutofit/>
          </a:bodyPr>
          <a:lstStyle/>
          <a:p>
            <a:r>
              <a:rPr lang="en-US" sz="1300" b="1" u="sng" dirty="0"/>
              <a:t>Detector view from the </a:t>
            </a:r>
            <a:r>
              <a:rPr lang="en-US" sz="1300" b="1" u="sng" dirty="0" err="1"/>
              <a:t>RayTracer</a:t>
            </a:r>
            <a:r>
              <a:rPr lang="en-US" sz="1300" b="1" u="sng" dirty="0"/>
              <a:t> </a:t>
            </a:r>
            <a:r>
              <a:rPr lang="en-US" sz="1300" b="1" u="sng" dirty="0" err="1"/>
              <a:t>Visulization</a:t>
            </a:r>
            <a:r>
              <a:rPr lang="en-US" sz="1300" b="1" u="sng" dirty="0"/>
              <a:t>:</a:t>
            </a:r>
            <a:endParaRPr lang="en-US" sz="13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t="-4" b="4968"/>
          <a:stretch/>
        </p:blipFill>
        <p:spPr bwMode="auto">
          <a:xfrm>
            <a:off x="54735" y="759993"/>
            <a:ext cx="5943600" cy="2627152"/>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54735" y="3511711"/>
            <a:ext cx="4509953" cy="292388"/>
          </a:xfrm>
          <a:prstGeom prst="rect">
            <a:avLst/>
          </a:prstGeom>
        </p:spPr>
        <p:txBody>
          <a:bodyPr wrap="none">
            <a:spAutoFit/>
          </a:bodyPr>
          <a:lstStyle/>
          <a:p>
            <a:r>
              <a:rPr lang="en-US" sz="1300" b="1" u="sng" dirty="0">
                <a:latin typeface="Calibri" panose="020F0502020204030204" pitchFamily="34" charset="0"/>
                <a:ea typeface="Calibri" panose="020F0502020204030204" pitchFamily="34" charset="0"/>
                <a:cs typeface="Arial" panose="020B0604020202020204" pitchFamily="34" charset="0"/>
              </a:rPr>
              <a:t>Detector view from the WIRED3 </a:t>
            </a:r>
            <a:r>
              <a:rPr lang="en-US" sz="1300" b="1" u="sng" dirty="0" err="1">
                <a:latin typeface="Calibri" panose="020F0502020204030204" pitchFamily="34" charset="0"/>
                <a:ea typeface="Calibri" panose="020F0502020204030204" pitchFamily="34" charset="0"/>
                <a:cs typeface="Arial" panose="020B0604020202020204" pitchFamily="34" charset="0"/>
              </a:rPr>
              <a:t>HepRep</a:t>
            </a:r>
            <a:r>
              <a:rPr lang="en-US" sz="1300" b="1" u="sng" dirty="0">
                <a:latin typeface="Calibri" panose="020F0502020204030204" pitchFamily="34" charset="0"/>
                <a:ea typeface="Calibri" panose="020F0502020204030204" pitchFamily="34" charset="0"/>
                <a:cs typeface="Arial" panose="020B0604020202020204" pitchFamily="34" charset="0"/>
              </a:rPr>
              <a:t> Visualization Browser</a:t>
            </a:r>
            <a:endParaRPr lang="en-US" sz="1300" dirty="0"/>
          </a:p>
        </p:txBody>
      </p:sp>
      <p:pic>
        <p:nvPicPr>
          <p:cNvPr id="7" name="Picture 6"/>
          <p:cNvPicPr/>
          <p:nvPr/>
        </p:nvPicPr>
        <p:blipFill rotWithShape="1">
          <a:blip r:embed="rId3">
            <a:extLst>
              <a:ext uri="{28A0092B-C50C-407E-A947-70E740481C1C}">
                <a14:useLocalDpi xmlns:a14="http://schemas.microsoft.com/office/drawing/2010/main" val="0"/>
              </a:ext>
            </a:extLst>
          </a:blip>
          <a:srcRect b="4766"/>
          <a:stretch/>
        </p:blipFill>
        <p:spPr bwMode="auto">
          <a:xfrm>
            <a:off x="0" y="3738297"/>
            <a:ext cx="5943600" cy="3181985"/>
          </a:xfrm>
          <a:prstGeom prst="rect">
            <a:avLst/>
          </a:prstGeom>
          <a:ln>
            <a:noFill/>
          </a:ln>
          <a:extLst>
            <a:ext uri="{53640926-AAD7-44D8-BBD7-CCE9431645EC}">
              <a14:shadowObscured xmlns:a14="http://schemas.microsoft.com/office/drawing/2010/main"/>
            </a:ext>
          </a:extLst>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6279631" y="759993"/>
            <a:ext cx="4564380" cy="2627152"/>
          </a:xfrm>
          <a:prstGeom prst="rect">
            <a:avLst/>
          </a:prstGeom>
        </p:spPr>
      </p:pic>
      <p:sp>
        <p:nvSpPr>
          <p:cNvPr id="9" name="Rectangle 8"/>
          <p:cNvSpPr/>
          <p:nvPr/>
        </p:nvSpPr>
        <p:spPr>
          <a:xfrm>
            <a:off x="6089667" y="3434767"/>
            <a:ext cx="3353675" cy="292388"/>
          </a:xfrm>
          <a:prstGeom prst="rect">
            <a:avLst/>
          </a:prstGeom>
        </p:spPr>
        <p:txBody>
          <a:bodyPr wrap="none">
            <a:spAutoFit/>
          </a:bodyPr>
          <a:lstStyle/>
          <a:p>
            <a:r>
              <a:rPr lang="en-US" sz="1300" b="1" u="sng" dirty="0">
                <a:latin typeface="Calibri" panose="020F0502020204030204" pitchFamily="34" charset="0"/>
                <a:ea typeface="Calibri" panose="020F0502020204030204" pitchFamily="34" charset="0"/>
                <a:cs typeface="Arial" panose="020B0604020202020204" pitchFamily="34" charset="0"/>
              </a:rPr>
              <a:t>Detector view from the OpenGL Visualization:</a:t>
            </a:r>
            <a:endParaRPr lang="en-US" sz="1300" dirty="0"/>
          </a:p>
        </p:txBody>
      </p:sp>
      <p:pic>
        <p:nvPicPr>
          <p:cNvPr id="10" name="Picture 9"/>
          <p:cNvPicPr/>
          <p:nvPr/>
        </p:nvPicPr>
        <p:blipFill rotWithShape="1">
          <a:blip r:embed="rId5">
            <a:extLst>
              <a:ext uri="{28A0092B-C50C-407E-A947-70E740481C1C}">
                <a14:useLocalDpi xmlns:a14="http://schemas.microsoft.com/office/drawing/2010/main" val="0"/>
              </a:ext>
            </a:extLst>
          </a:blip>
          <a:srcRect l="56710" t="3815" r="498" b="22898"/>
          <a:stretch/>
        </p:blipFill>
        <p:spPr bwMode="auto">
          <a:xfrm>
            <a:off x="6089667" y="3696377"/>
            <a:ext cx="6173470" cy="31616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1059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7172"/>
            <a:ext cx="11487955" cy="562377"/>
          </a:xfrm>
        </p:spPr>
        <p:txBody>
          <a:bodyPr>
            <a:normAutofit fontScale="90000"/>
          </a:bodyPr>
          <a:lstStyle/>
          <a:p>
            <a:endParaRPr lang="en-US"/>
          </a:p>
        </p:txBody>
      </p:sp>
      <p:sp>
        <p:nvSpPr>
          <p:cNvPr id="6" name="Content Placeholder 5"/>
          <p:cNvSpPr>
            <a:spLocks noGrp="1"/>
          </p:cNvSpPr>
          <p:nvPr>
            <p:ph idx="1"/>
          </p:nvPr>
        </p:nvSpPr>
        <p:spPr>
          <a:xfrm>
            <a:off x="-1" y="579549"/>
            <a:ext cx="10109915" cy="6278451"/>
          </a:xfrm>
        </p:spPr>
        <p:txBody>
          <a:bodyPr>
            <a:normAutofit fontScale="92500" lnSpcReduction="10000"/>
          </a:bodyPr>
          <a:lstStyle/>
          <a:p>
            <a:r>
              <a:rPr lang="en-US" dirty="0"/>
              <a:t>[1] Geant4 collaboration, Geant4 Installation Guide Version: Geant4.9.5, (2011).</a:t>
            </a:r>
          </a:p>
          <a:p>
            <a:r>
              <a:rPr lang="en-US" dirty="0"/>
              <a:t>[2] Geant4 collaboration, Geant4 User’s Guide for Application Developer’s Version: Geant4.9.5, (2011).</a:t>
            </a:r>
          </a:p>
          <a:p>
            <a:r>
              <a:rPr lang="en-US" dirty="0"/>
              <a:t>[3] Geant4 collaboration, Physics Reference Manual Version: Geant4.9.5, (2011).</a:t>
            </a:r>
          </a:p>
          <a:p>
            <a:r>
              <a:rPr lang="en-US" dirty="0"/>
              <a:t>[4] Geant4 Source Code Version: Geant4.9.5.p01:</a:t>
            </a:r>
          </a:p>
          <a:p>
            <a:r>
              <a:rPr lang="en-US" dirty="0"/>
              <a:t>[5] </a:t>
            </a:r>
            <a:r>
              <a:rPr lang="en-US" i="1" u="sng" dirty="0">
                <a:hlinkClick r:id="rId2"/>
              </a:rPr>
              <a:t>https://www.jlab.org/12gev_phys/packages/sources/geant4/?C=D;O=A</a:t>
            </a:r>
            <a:endParaRPr lang="en-US" dirty="0"/>
          </a:p>
          <a:p>
            <a:r>
              <a:rPr lang="en-US" dirty="0"/>
              <a:t>retrieved on 6 June, </a:t>
            </a:r>
            <a:r>
              <a:rPr lang="en-US" dirty="0" smtClean="0"/>
              <a:t>2018.</a:t>
            </a:r>
            <a:endParaRPr lang="en-US" dirty="0"/>
          </a:p>
          <a:p>
            <a:r>
              <a:rPr lang="en-US" dirty="0"/>
              <a:t>[6] </a:t>
            </a:r>
            <a:r>
              <a:rPr lang="en-US" dirty="0" err="1"/>
              <a:t>Cmake</a:t>
            </a:r>
            <a:r>
              <a:rPr lang="en-US" dirty="0"/>
              <a:t> Version: 2.8.7:</a:t>
            </a:r>
          </a:p>
          <a:p>
            <a:r>
              <a:rPr lang="en-US" dirty="0"/>
              <a:t>[7] </a:t>
            </a:r>
            <a:r>
              <a:rPr lang="en-US" i="1" dirty="0"/>
              <a:t>https://cmake.org/files/v2.8</a:t>
            </a:r>
            <a:endParaRPr lang="en-US" dirty="0"/>
          </a:p>
          <a:p>
            <a:r>
              <a:rPr lang="en-US" dirty="0"/>
              <a:t>retrieved on 6 June, </a:t>
            </a:r>
            <a:r>
              <a:rPr lang="en-US" dirty="0" smtClean="0"/>
              <a:t>2018.</a:t>
            </a:r>
            <a:endParaRPr lang="en-US" dirty="0"/>
          </a:p>
          <a:p>
            <a:r>
              <a:rPr lang="en-US" dirty="0"/>
              <a:t>[8] </a:t>
            </a:r>
            <a:r>
              <a:rPr lang="en-US" i="1" u="sng" dirty="0">
                <a:hlinkClick r:id="rId3"/>
              </a:rPr>
              <a:t>http://distfiles.macports.org/geant4/</a:t>
            </a:r>
            <a:endParaRPr lang="en-US" dirty="0"/>
          </a:p>
          <a:p>
            <a:r>
              <a:rPr lang="en-US" dirty="0"/>
              <a:t>retrieved on 8 June, </a:t>
            </a:r>
            <a:r>
              <a:rPr lang="en-US" dirty="0" smtClean="0"/>
              <a:t>2018.</a:t>
            </a:r>
            <a:endParaRPr lang="en-US" dirty="0"/>
          </a:p>
          <a:p>
            <a:r>
              <a:rPr lang="en-US" dirty="0"/>
              <a:t>[9]</a:t>
            </a:r>
            <a:r>
              <a:rPr lang="en-US" u="sng" dirty="0">
                <a:hlinkClick r:id="rId4"/>
              </a:rPr>
              <a:t>http://geant4.web.cern.ch/geant4/UserDocumentation/UserGuides/IntroductionToGeant4/html/index.html</a:t>
            </a:r>
            <a:r>
              <a:rPr lang="en-US" dirty="0"/>
              <a:t> retrieved </a:t>
            </a:r>
            <a:r>
              <a:rPr lang="en-US" dirty="0" smtClean="0"/>
              <a:t>on </a:t>
            </a:r>
            <a:r>
              <a:rPr lang="en-US" smtClean="0"/>
              <a:t>8 June, 2018.</a:t>
            </a:r>
            <a:endParaRPr lang="en-US" dirty="0"/>
          </a:p>
          <a:p>
            <a:r>
              <a:rPr lang="en-US" dirty="0"/>
              <a:t>[10]</a:t>
            </a:r>
            <a:r>
              <a:rPr lang="en-US" u="sng" dirty="0">
                <a:hlinkClick r:id="rId5"/>
              </a:rPr>
              <a:t>http://conferences.fnal.gov/g4tutorial/g4cd/Documentation/Visualization/G4WIREDTutorial/G4WIREDTutorial.html</a:t>
            </a:r>
            <a:endParaRPr lang="en-US" dirty="0"/>
          </a:p>
          <a:p>
            <a:r>
              <a:rPr lang="en-US" dirty="0"/>
              <a:t>[11] </a:t>
            </a:r>
            <a:r>
              <a:rPr lang="en-US" u="sng" dirty="0">
                <a:hlinkClick r:id="rId6"/>
              </a:rPr>
              <a:t>http://www.slac.stanford.edu/~perl/HepRApp/</a:t>
            </a:r>
            <a:endParaRPr lang="en-US" dirty="0"/>
          </a:p>
          <a:p>
            <a:r>
              <a:rPr lang="en-US" dirty="0"/>
              <a:t>[12]</a:t>
            </a:r>
            <a:r>
              <a:rPr lang="en-US" u="sng" dirty="0">
                <a:hlinkClick r:id="rId7"/>
              </a:rPr>
              <a:t>http://geant4.slac.stanford.edu/Presentations/vis/G4DAWNTutorial/G4DAWNTutorial.html</a:t>
            </a:r>
            <a:endParaRPr lang="en-US" dirty="0"/>
          </a:p>
          <a:p>
            <a:endParaRPr lang="en-US" dirty="0"/>
          </a:p>
        </p:txBody>
      </p:sp>
    </p:spTree>
    <p:extLst>
      <p:ext uri="{BB962C8B-B14F-4D97-AF65-F5344CB8AC3E}">
        <p14:creationId xmlns:p14="http://schemas.microsoft.com/office/powerpoint/2010/main" val="2697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640"/>
            <a:ext cx="8596668" cy="589280"/>
          </a:xfrm>
        </p:spPr>
        <p:txBody>
          <a:bodyPr>
            <a:normAutofit fontScale="90000"/>
          </a:bodyPr>
          <a:lstStyle/>
          <a:p>
            <a:r>
              <a:rPr lang="en-US" dirty="0"/>
              <a:t>Contents </a:t>
            </a:r>
          </a:p>
        </p:txBody>
      </p:sp>
      <p:sp>
        <p:nvSpPr>
          <p:cNvPr id="3" name="Content Placeholder 2"/>
          <p:cNvSpPr>
            <a:spLocks noGrp="1"/>
          </p:cNvSpPr>
          <p:nvPr>
            <p:ph idx="1"/>
          </p:nvPr>
        </p:nvSpPr>
        <p:spPr>
          <a:xfrm>
            <a:off x="677334" y="629920"/>
            <a:ext cx="8596668" cy="6228080"/>
          </a:xfrm>
        </p:spPr>
        <p:txBody>
          <a:bodyPr>
            <a:normAutofit/>
          </a:bodyPr>
          <a:lstStyle/>
          <a:p>
            <a:r>
              <a:rPr lang="en-US" b="1" dirty="0"/>
              <a:t>Installation of Geant4 Visualization Driver </a:t>
            </a:r>
          </a:p>
          <a:p>
            <a:r>
              <a:rPr lang="en-US" b="1" dirty="0"/>
              <a:t>Basic concepts and Kernel structure of Geant4 Kernel </a:t>
            </a:r>
          </a:p>
          <a:p>
            <a:pPr>
              <a:buFont typeface="Arial" panose="020B0604020202020204" pitchFamily="34" charset="0"/>
              <a:buChar char="•"/>
            </a:pPr>
            <a:r>
              <a:rPr lang="en-US" b="1" dirty="0"/>
              <a:t>Run in Geant4</a:t>
            </a:r>
          </a:p>
          <a:p>
            <a:pPr>
              <a:buFont typeface="Arial" panose="020B0604020202020204" pitchFamily="34" charset="0"/>
              <a:buChar char="•"/>
            </a:pPr>
            <a:r>
              <a:rPr lang="en-US" b="1" dirty="0"/>
              <a:t>Event in Geant4</a:t>
            </a:r>
          </a:p>
          <a:p>
            <a:pPr>
              <a:buFont typeface="Arial" panose="020B0604020202020204" pitchFamily="34" charset="0"/>
              <a:buChar char="•"/>
            </a:pPr>
            <a:r>
              <a:rPr lang="en-US" b="1" dirty="0"/>
              <a:t>Track in Geant4</a:t>
            </a:r>
          </a:p>
          <a:p>
            <a:pPr marL="0" indent="0">
              <a:buNone/>
            </a:pPr>
            <a:r>
              <a:rPr lang="en-US" b="1" dirty="0"/>
              <a:t>Unit System in Geant4 </a:t>
            </a:r>
          </a:p>
          <a:p>
            <a:pPr marL="0" indent="0">
              <a:buNone/>
            </a:pPr>
            <a:r>
              <a:rPr lang="en-US" b="1" dirty="0"/>
              <a:t>Material and Geometry in Geant4</a:t>
            </a:r>
          </a:p>
          <a:p>
            <a:pPr>
              <a:buFont typeface="Arial" panose="020B0604020202020204" pitchFamily="34" charset="0"/>
              <a:buChar char="•"/>
            </a:pPr>
            <a:r>
              <a:rPr lang="en-US" b="1" dirty="0"/>
              <a:t>Construction of Detector in Geant4</a:t>
            </a:r>
          </a:p>
          <a:p>
            <a:pPr>
              <a:buFont typeface="Arial" panose="020B0604020202020204" pitchFamily="34" charset="0"/>
              <a:buChar char="•"/>
            </a:pPr>
            <a:r>
              <a:rPr lang="en-US" b="1" dirty="0"/>
              <a:t>Defining the Materials</a:t>
            </a:r>
          </a:p>
          <a:p>
            <a:pPr>
              <a:buFont typeface="Arial" panose="020B0604020202020204" pitchFamily="34" charset="0"/>
              <a:buChar char="•"/>
            </a:pPr>
            <a:r>
              <a:rPr lang="en-US" b="1" dirty="0"/>
              <a:t>Solid and shape</a:t>
            </a:r>
          </a:p>
          <a:p>
            <a:pPr>
              <a:buFont typeface="Arial" panose="020B0604020202020204" pitchFamily="34" charset="0"/>
              <a:buChar char="•"/>
            </a:pPr>
            <a:r>
              <a:rPr lang="en-US" b="1" dirty="0"/>
              <a:t>Geometry of the Detector</a:t>
            </a:r>
          </a:p>
          <a:p>
            <a:pPr>
              <a:buFont typeface="Arial" panose="020B0604020202020204" pitchFamily="34" charset="0"/>
              <a:buChar char="•"/>
            </a:pPr>
            <a:r>
              <a:rPr lang="en-US" b="1" dirty="0"/>
              <a:t>G4LogicalVolume</a:t>
            </a:r>
          </a:p>
          <a:p>
            <a:pPr>
              <a:buFont typeface="Arial" panose="020B0604020202020204" pitchFamily="34" charset="0"/>
              <a:buChar char="•"/>
            </a:pPr>
            <a:r>
              <a:rPr lang="en-US" b="1" dirty="0"/>
              <a:t>Visualization Attributes</a:t>
            </a:r>
          </a:p>
          <a:p>
            <a:pPr>
              <a:buFont typeface="Arial" panose="020B0604020202020204" pitchFamily="34" charset="0"/>
              <a:buChar char="•"/>
            </a:pPr>
            <a:r>
              <a:rPr lang="en-US" b="1" dirty="0"/>
              <a:t>Physical Volume</a:t>
            </a:r>
          </a:p>
          <a:p>
            <a:pPr>
              <a:buFont typeface="Arial" panose="020B0604020202020204" pitchFamily="34" charset="0"/>
              <a:buChar char="•"/>
            </a:pPr>
            <a:r>
              <a:rPr lang="en-US" b="1" dirty="0"/>
              <a:t>Magnetic Field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911590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9920"/>
          </a:xfrm>
        </p:spPr>
        <p:txBody>
          <a:bodyPr>
            <a:normAutofit fontScale="90000"/>
          </a:bodyPr>
          <a:lstStyle/>
          <a:p>
            <a:r>
              <a:rPr lang="en-US" dirty="0"/>
              <a:t>Contents </a:t>
            </a:r>
          </a:p>
        </p:txBody>
      </p:sp>
      <p:sp>
        <p:nvSpPr>
          <p:cNvPr id="3" name="Content Placeholder 2"/>
          <p:cNvSpPr>
            <a:spLocks noGrp="1"/>
          </p:cNvSpPr>
          <p:nvPr>
            <p:ph idx="1"/>
          </p:nvPr>
        </p:nvSpPr>
        <p:spPr>
          <a:xfrm>
            <a:off x="535094" y="629920"/>
            <a:ext cx="8596668" cy="6228080"/>
          </a:xfrm>
        </p:spPr>
        <p:txBody>
          <a:bodyPr/>
          <a:lstStyle/>
          <a:p>
            <a:r>
              <a:rPr lang="en-US" b="1" dirty="0"/>
              <a:t>Application Development in Geant4</a:t>
            </a:r>
          </a:p>
          <a:p>
            <a:r>
              <a:rPr lang="en-US" b="1" dirty="0"/>
              <a:t>Geant4 setup is studying the Proton beam passing through the varied materials</a:t>
            </a:r>
          </a:p>
          <a:p>
            <a:pPr>
              <a:buFont typeface="Arial" panose="020B0604020202020204" pitchFamily="34" charset="0"/>
              <a:buChar char="•"/>
            </a:pPr>
            <a:r>
              <a:rPr lang="en-US" b="1" dirty="0"/>
              <a:t>B4DetectorConstrction.cc</a:t>
            </a:r>
          </a:p>
          <a:p>
            <a:pPr>
              <a:buFont typeface="Arial" panose="020B0604020202020204" pitchFamily="34" charset="0"/>
              <a:buChar char="•"/>
            </a:pPr>
            <a:r>
              <a:rPr lang="en-US" b="1" dirty="0"/>
              <a:t>B4aEventAction.cc</a:t>
            </a:r>
          </a:p>
          <a:p>
            <a:pPr>
              <a:buFont typeface="Arial" panose="020B0604020202020204" pitchFamily="34" charset="0"/>
              <a:buChar char="•"/>
            </a:pPr>
            <a:r>
              <a:rPr lang="en-US" b="1" dirty="0"/>
              <a:t>B4PrimaryGeneratorAction.cc</a:t>
            </a:r>
          </a:p>
          <a:p>
            <a:pPr>
              <a:buFont typeface="Arial" panose="020B0604020202020204" pitchFamily="34" charset="0"/>
              <a:buChar char="•"/>
            </a:pPr>
            <a:r>
              <a:rPr lang="en-US" b="1" dirty="0"/>
              <a:t>B4RunAction.cc</a:t>
            </a:r>
          </a:p>
          <a:p>
            <a:pPr>
              <a:buFont typeface="Arial" panose="020B0604020202020204" pitchFamily="34" charset="0"/>
              <a:buChar char="•"/>
            </a:pPr>
            <a:r>
              <a:rPr lang="en-US" b="1" dirty="0"/>
              <a:t>B4aSteppingAction.cc</a:t>
            </a:r>
          </a:p>
          <a:p>
            <a:pPr marL="0" indent="0">
              <a:buNone/>
            </a:pPr>
            <a:r>
              <a:rPr lang="en-US" b="1" dirty="0"/>
              <a:t>Results</a:t>
            </a:r>
          </a:p>
          <a:p>
            <a:pPr marL="0" indent="0">
              <a:buNone/>
            </a:pPr>
            <a:r>
              <a:rPr lang="en-US" b="1"/>
              <a:t>References </a:t>
            </a:r>
            <a:endParaRPr lang="en-US" dirty="0"/>
          </a:p>
        </p:txBody>
      </p:sp>
    </p:spTree>
    <p:extLst>
      <p:ext uri="{BB962C8B-B14F-4D97-AF65-F5344CB8AC3E}">
        <p14:creationId xmlns:p14="http://schemas.microsoft.com/office/powerpoint/2010/main" val="410428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09" y="0"/>
            <a:ext cx="8596668" cy="528034"/>
          </a:xfrm>
        </p:spPr>
        <p:txBody>
          <a:bodyPr>
            <a:normAutofit fontScale="90000"/>
          </a:bodyPr>
          <a:lstStyle/>
          <a:p>
            <a:r>
              <a:rPr lang="en-US" b="1" dirty="0"/>
              <a:t>Introduction to Geant4</a:t>
            </a:r>
            <a:r>
              <a:rPr lang="en-US" dirty="0"/>
              <a:t/>
            </a:r>
            <a:br>
              <a:rPr lang="en-US" dirty="0"/>
            </a:br>
            <a:endParaRPr lang="en-US" dirty="0"/>
          </a:p>
        </p:txBody>
      </p:sp>
      <p:sp>
        <p:nvSpPr>
          <p:cNvPr id="3" name="Content Placeholder 2"/>
          <p:cNvSpPr>
            <a:spLocks noGrp="1"/>
          </p:cNvSpPr>
          <p:nvPr>
            <p:ph idx="1"/>
          </p:nvPr>
        </p:nvSpPr>
        <p:spPr>
          <a:xfrm>
            <a:off x="509908" y="528034"/>
            <a:ext cx="11523066" cy="6329966"/>
          </a:xfrm>
        </p:spPr>
        <p:txBody>
          <a:bodyPr>
            <a:normAutofit/>
          </a:bodyPr>
          <a:lstStyle/>
          <a:p>
            <a:r>
              <a:rPr lang="en-US" sz="1300" dirty="0"/>
              <a:t>Geant4 is the successor of Geant3, the world-standard toolkit for the simulations for HEP detector simulations. It is used for the tracking and geometry for the detectors and experiments. It was prepared by CERN (The European Organization for Nuclear Research). It is used the platform of C++.</a:t>
            </a:r>
          </a:p>
          <a:p>
            <a:r>
              <a:rPr lang="en-US" b="1" dirty="0"/>
              <a:t>Flexibility of Geant4:</a:t>
            </a:r>
            <a:endParaRPr lang="en-US" dirty="0"/>
          </a:p>
          <a:p>
            <a:pPr>
              <a:buFont typeface="Arial" panose="020B0604020202020204" pitchFamily="34" charset="0"/>
              <a:buChar char="•"/>
            </a:pPr>
            <a:r>
              <a:rPr lang="en-US" sz="1300" dirty="0"/>
              <a:t>Geant4 provides a wide variety of the functionality and flexibility:</a:t>
            </a:r>
          </a:p>
          <a:p>
            <a:pPr lvl="0">
              <a:buFont typeface="Arial" panose="020B0604020202020204" pitchFamily="34" charset="0"/>
              <a:buChar char="•"/>
            </a:pPr>
            <a:r>
              <a:rPr lang="en-US" sz="1300" dirty="0"/>
              <a:t>It provides a wide variety of geometrical descriptions which are most complicated and realistic geometries</a:t>
            </a:r>
          </a:p>
          <a:p>
            <a:pPr lvl="0">
              <a:buFont typeface="Arial" panose="020B0604020202020204" pitchFamily="34" charset="0"/>
              <a:buChar char="•"/>
            </a:pPr>
            <a:r>
              <a:rPr lang="en-US" sz="1300" dirty="0"/>
              <a:t>CSG, BREP, Boolean</a:t>
            </a:r>
          </a:p>
          <a:p>
            <a:pPr lvl="0">
              <a:buFont typeface="Arial" panose="020B0604020202020204" pitchFamily="34" charset="0"/>
              <a:buChar char="•"/>
            </a:pPr>
            <a:r>
              <a:rPr lang="en-US" sz="1300" dirty="0"/>
              <a:t>Placement, replica, </a:t>
            </a:r>
            <a:endParaRPr lang="en-US" sz="1300" dirty="0" smtClean="0"/>
          </a:p>
          <a:p>
            <a:pPr lvl="0">
              <a:buFont typeface="Arial" panose="020B0604020202020204" pitchFamily="34" charset="0"/>
              <a:buChar char="•"/>
            </a:pPr>
            <a:r>
              <a:rPr lang="en-US" sz="1300" dirty="0" smtClean="0"/>
              <a:t>Choice </a:t>
            </a:r>
            <a:r>
              <a:rPr lang="en-US" sz="1300" dirty="0"/>
              <a:t>of physics processes / model</a:t>
            </a:r>
          </a:p>
          <a:p>
            <a:pPr lvl="0">
              <a:buFont typeface="Arial" panose="020B0604020202020204" pitchFamily="34" charset="0"/>
              <a:buChar char="•"/>
            </a:pPr>
            <a:r>
              <a:rPr lang="en-US" sz="1300" dirty="0"/>
              <a:t>Choice of GUI / </a:t>
            </a:r>
            <a:r>
              <a:rPr lang="en-US" sz="1300" dirty="0" smtClean="0"/>
              <a:t>Visualization / </a:t>
            </a:r>
            <a:r>
              <a:rPr lang="en-US" sz="1300" dirty="0" err="1"/>
              <a:t>Histogramming</a:t>
            </a:r>
            <a:r>
              <a:rPr lang="en-US" sz="1300" dirty="0"/>
              <a:t> technologies</a:t>
            </a:r>
          </a:p>
          <a:p>
            <a:r>
              <a:rPr lang="en-US" b="1" dirty="0"/>
              <a:t>Physics in Geant4:</a:t>
            </a:r>
            <a:endParaRPr lang="en-US" dirty="0"/>
          </a:p>
          <a:p>
            <a:pPr>
              <a:buFont typeface="Arial" panose="020B0604020202020204" pitchFamily="34" charset="0"/>
              <a:buChar char="•"/>
            </a:pPr>
            <a:r>
              <a:rPr lang="en-US" sz="1300" dirty="0"/>
              <a:t>There are following physics process and models:</a:t>
            </a:r>
          </a:p>
          <a:p>
            <a:pPr lvl="0">
              <a:buFont typeface="Arial" panose="020B0604020202020204" pitchFamily="34" charset="0"/>
              <a:buChar char="•"/>
            </a:pPr>
            <a:r>
              <a:rPr lang="en-US" sz="1300" dirty="0"/>
              <a:t>EM processes</a:t>
            </a:r>
          </a:p>
          <a:p>
            <a:pPr lvl="0">
              <a:buFont typeface="Arial" panose="020B0604020202020204" pitchFamily="34" charset="0"/>
              <a:buChar char="•"/>
            </a:pPr>
            <a:r>
              <a:rPr lang="en-US" sz="1300" dirty="0"/>
              <a:t>Hadronic processes</a:t>
            </a:r>
          </a:p>
          <a:p>
            <a:pPr lvl="0">
              <a:buFont typeface="Arial" panose="020B0604020202020204" pitchFamily="34" charset="0"/>
              <a:buChar char="•"/>
            </a:pPr>
            <a:r>
              <a:rPr lang="en-US" sz="1300" dirty="0"/>
              <a:t>Photon / Lepton-hadron processes</a:t>
            </a:r>
          </a:p>
          <a:p>
            <a:pPr lvl="0">
              <a:buFont typeface="Arial" panose="020B0604020202020204" pitchFamily="34" charset="0"/>
              <a:buChar char="•"/>
            </a:pPr>
            <a:r>
              <a:rPr lang="en-US" sz="1300" dirty="0"/>
              <a:t>Optical photon processes</a:t>
            </a:r>
          </a:p>
          <a:p>
            <a:pPr lvl="0">
              <a:buFont typeface="Arial" panose="020B0604020202020204" pitchFamily="34" charset="0"/>
              <a:buChar char="•"/>
            </a:pPr>
            <a:r>
              <a:rPr lang="en-US" sz="1300" dirty="0"/>
              <a:t>Decay processes.</a:t>
            </a:r>
          </a:p>
        </p:txBody>
      </p:sp>
      <p:pic>
        <p:nvPicPr>
          <p:cNvPr id="4" name="Picture 4" descr="pcone1">
            <a:extLst>
              <a:ext uri="{FF2B5EF4-FFF2-40B4-BE49-F238E27FC236}">
                <a16:creationId xmlns:a16="http://schemas.microsoft.com/office/drawing/2014/main" xmlns="" id="{4EAF5C71-66F6-4D59-AA7E-D102CC81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1391478"/>
            <a:ext cx="3276600" cy="1774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reppcone2">
            <a:extLst>
              <a:ext uri="{FF2B5EF4-FFF2-40B4-BE49-F238E27FC236}">
                <a16:creationId xmlns:a16="http://schemas.microsoft.com/office/drawing/2014/main" xmlns="" id="{912B4F28-E803-4A30-AB69-F7128F818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004" y="3237325"/>
            <a:ext cx="2732088" cy="17748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olean">
            <a:extLst>
              <a:ext uri="{FF2B5EF4-FFF2-40B4-BE49-F238E27FC236}">
                <a16:creationId xmlns:a16="http://schemas.microsoft.com/office/drawing/2014/main" xmlns="" id="{1AAD0E83-2C44-4F8B-912B-CF9C13DFC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28" t="7692" r="10257" b="10257"/>
          <a:stretch>
            <a:fillRect/>
          </a:stretch>
        </p:blipFill>
        <p:spPr bwMode="auto">
          <a:xfrm>
            <a:off x="6271441" y="4787416"/>
            <a:ext cx="2325757" cy="177482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340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40913"/>
          </a:xfrm>
        </p:spPr>
        <p:txBody>
          <a:bodyPr>
            <a:normAutofit fontScale="90000"/>
          </a:bodyPr>
          <a:lstStyle/>
          <a:p>
            <a:r>
              <a:rPr lang="en-US" b="1" dirty="0"/>
              <a:t>Introduction to Geant4</a:t>
            </a:r>
            <a:endParaRPr lang="en-US" dirty="0"/>
          </a:p>
        </p:txBody>
      </p:sp>
      <p:sp>
        <p:nvSpPr>
          <p:cNvPr id="3" name="Content Placeholder 2"/>
          <p:cNvSpPr>
            <a:spLocks noGrp="1"/>
          </p:cNvSpPr>
          <p:nvPr>
            <p:ph idx="1"/>
          </p:nvPr>
        </p:nvSpPr>
        <p:spPr>
          <a:xfrm>
            <a:off x="548546" y="540913"/>
            <a:ext cx="9007578" cy="6156101"/>
          </a:xfrm>
        </p:spPr>
        <p:txBody>
          <a:bodyPr>
            <a:normAutofit/>
          </a:bodyPr>
          <a:lstStyle/>
          <a:p>
            <a:r>
              <a:rPr lang="en-US" sz="1600" b="1" dirty="0"/>
              <a:t>Purpose of Uses:</a:t>
            </a:r>
            <a:endParaRPr lang="en-US" sz="1600" dirty="0"/>
          </a:p>
          <a:p>
            <a:pPr>
              <a:buFont typeface="Arial" panose="020B0604020202020204" pitchFamily="34" charset="0"/>
              <a:buChar char="•"/>
            </a:pPr>
            <a:r>
              <a:rPr lang="en-US" sz="1200" dirty="0"/>
              <a:t>It is used for the simulation of passage of particles from the matter. It provides us to the complete set of tools for the study of simulation:</a:t>
            </a:r>
          </a:p>
          <a:p>
            <a:pPr lvl="0">
              <a:buFont typeface="Arial" panose="020B0604020202020204" pitchFamily="34" charset="0"/>
              <a:buChar char="•"/>
            </a:pPr>
            <a:r>
              <a:rPr lang="en-US" sz="1200" dirty="0"/>
              <a:t>Geometry and Tracking</a:t>
            </a:r>
          </a:p>
          <a:p>
            <a:pPr lvl="0">
              <a:buFont typeface="Arial" panose="020B0604020202020204" pitchFamily="34" charset="0"/>
              <a:buChar char="•"/>
            </a:pPr>
            <a:r>
              <a:rPr lang="en-US" sz="1200" dirty="0"/>
              <a:t>Physics Processes and models</a:t>
            </a:r>
          </a:p>
          <a:p>
            <a:pPr lvl="0">
              <a:buFont typeface="Arial" panose="020B0604020202020204" pitchFamily="34" charset="0"/>
              <a:buChar char="•"/>
            </a:pPr>
            <a:r>
              <a:rPr lang="en-US" sz="1200" dirty="0"/>
              <a:t>Graphics and User Interfaces</a:t>
            </a:r>
          </a:p>
          <a:p>
            <a:pPr lvl="0">
              <a:buFont typeface="Arial" panose="020B0604020202020204" pitchFamily="34" charset="0"/>
              <a:buChar char="•"/>
            </a:pPr>
            <a:r>
              <a:rPr lang="en-US" sz="1200" dirty="0"/>
              <a:t>Propagation in the relevant fields</a:t>
            </a:r>
          </a:p>
          <a:p>
            <a:pPr lvl="0">
              <a:buFont typeface="Arial" panose="020B0604020202020204" pitchFamily="34" charset="0"/>
              <a:buChar char="•"/>
            </a:pPr>
            <a:r>
              <a:rPr lang="en-US" sz="1200" dirty="0"/>
              <a:t>G4 physics processes describe electromagnetic and nuclear interactions of particles with matter, at energies from eV to </a:t>
            </a:r>
            <a:r>
              <a:rPr lang="en-US" sz="1200" dirty="0" err="1"/>
              <a:t>TeV</a:t>
            </a:r>
            <a:endParaRPr lang="en-US" sz="1200" dirty="0"/>
          </a:p>
          <a:p>
            <a:r>
              <a:rPr lang="en-US" sz="1600" b="1" dirty="0"/>
              <a:t>Advantages</a:t>
            </a:r>
            <a:endParaRPr lang="en-US" sz="1600" dirty="0"/>
          </a:p>
          <a:p>
            <a:pPr lvl="0">
              <a:buFont typeface="Arial" panose="020B0604020202020204" pitchFamily="34" charset="0"/>
              <a:buChar char="•"/>
            </a:pPr>
            <a:r>
              <a:rPr lang="en-US" sz="1200" dirty="0"/>
              <a:t>- Simulation of the Geometry of complex setups with efficiently</a:t>
            </a:r>
          </a:p>
          <a:p>
            <a:pPr lvl="0">
              <a:buFont typeface="Arial" panose="020B0604020202020204" pitchFamily="34" charset="0"/>
              <a:buChar char="•"/>
            </a:pPr>
            <a:r>
              <a:rPr lang="en-US" sz="1200" dirty="0"/>
              <a:t>- Provide configuration of physical process for application areas</a:t>
            </a:r>
          </a:p>
          <a:p>
            <a:pPr lvl="0">
              <a:buFont typeface="Arial" panose="020B0604020202020204" pitchFamily="34" charset="0"/>
              <a:buChar char="•"/>
            </a:pPr>
            <a:r>
              <a:rPr lang="en-US" sz="1200" dirty="0"/>
              <a:t>- Provide the facility for Data Analysis</a:t>
            </a:r>
          </a:p>
          <a:p>
            <a:r>
              <a:rPr lang="en-US" sz="1600" b="1" dirty="0"/>
              <a:t>Applications</a:t>
            </a:r>
            <a:endParaRPr lang="en-US" sz="1600" dirty="0"/>
          </a:p>
          <a:p>
            <a:pPr lvl="0">
              <a:buFont typeface="Arial" panose="020B0604020202020204" pitchFamily="34" charset="0"/>
              <a:buChar char="•"/>
            </a:pPr>
            <a:r>
              <a:rPr lang="en-US" sz="1300" dirty="0"/>
              <a:t>High energy and nuclear physics detectors</a:t>
            </a:r>
          </a:p>
          <a:p>
            <a:pPr lvl="0">
              <a:buFont typeface="Arial" panose="020B0604020202020204" pitchFamily="34" charset="0"/>
              <a:buChar char="•"/>
            </a:pPr>
            <a:r>
              <a:rPr lang="en-US" sz="1300" dirty="0"/>
              <a:t>Accelerator and shield in Medicine Radiotherapy</a:t>
            </a:r>
          </a:p>
          <a:p>
            <a:pPr lvl="0">
              <a:buFont typeface="Arial" panose="020B0604020202020204" pitchFamily="34" charset="0"/>
              <a:buChar char="•"/>
            </a:pPr>
            <a:r>
              <a:rPr lang="en-US" sz="1300" dirty="0"/>
              <a:t>Simulation of Scanners</a:t>
            </a:r>
          </a:p>
          <a:p>
            <a:pPr lvl="0">
              <a:buFont typeface="Arial" panose="020B0604020202020204" pitchFamily="34" charset="0"/>
              <a:buChar char="•"/>
            </a:pPr>
            <a:r>
              <a:rPr lang="en-US" sz="1300" dirty="0"/>
              <a:t>Space Environment</a:t>
            </a:r>
          </a:p>
          <a:p>
            <a:pPr lvl="0">
              <a:buFont typeface="Arial" panose="020B0604020202020204" pitchFamily="34" charset="0"/>
              <a:buChar char="•"/>
            </a:pPr>
            <a:r>
              <a:rPr lang="en-US" sz="1300" dirty="0"/>
              <a:t>cosmic ray cut-offs</a:t>
            </a:r>
          </a:p>
          <a:p>
            <a:pPr lvl="0">
              <a:buFont typeface="Arial" panose="020B0604020202020204" pitchFamily="34" charset="0"/>
              <a:buChar char="•"/>
            </a:pPr>
            <a:r>
              <a:rPr lang="en-US" sz="1300" dirty="0"/>
              <a:t>Astronauts</a:t>
            </a:r>
          </a:p>
          <a:p>
            <a:pPr marL="0" indent="0">
              <a:buNone/>
            </a:pPr>
            <a:endParaRPr lang="en-US" dirty="0"/>
          </a:p>
        </p:txBody>
      </p:sp>
    </p:spTree>
    <p:extLst>
      <p:ext uri="{BB962C8B-B14F-4D97-AF65-F5344CB8AC3E}">
        <p14:creationId xmlns:p14="http://schemas.microsoft.com/office/powerpoint/2010/main" val="597438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0240"/>
          </a:xfrm>
        </p:spPr>
        <p:txBody>
          <a:bodyPr/>
          <a:lstStyle/>
          <a:p>
            <a:r>
              <a:rPr lang="en-US" b="1" dirty="0"/>
              <a:t>Installation of G4</a:t>
            </a:r>
            <a:endParaRPr lang="en-US" dirty="0"/>
          </a:p>
        </p:txBody>
      </p:sp>
      <p:sp>
        <p:nvSpPr>
          <p:cNvPr id="3" name="Content Placeholder 2"/>
          <p:cNvSpPr>
            <a:spLocks noGrp="1"/>
          </p:cNvSpPr>
          <p:nvPr>
            <p:ph idx="1"/>
          </p:nvPr>
        </p:nvSpPr>
        <p:spPr>
          <a:xfrm>
            <a:off x="0" y="650240"/>
            <a:ext cx="9672320" cy="6207760"/>
          </a:xfrm>
        </p:spPr>
        <p:txBody>
          <a:bodyPr>
            <a:normAutofit/>
          </a:bodyPr>
          <a:lstStyle/>
          <a:p>
            <a:r>
              <a:rPr lang="en-US" sz="1500" b="1" dirty="0"/>
              <a:t>For the installation of G4 we can use the following operating systems:</a:t>
            </a:r>
            <a:endParaRPr lang="en-US" sz="1500" dirty="0"/>
          </a:p>
          <a:p>
            <a:pPr lvl="0">
              <a:buFont typeface="Arial" panose="020B0604020202020204" pitchFamily="34" charset="0"/>
              <a:buChar char="•"/>
            </a:pPr>
            <a:r>
              <a:rPr lang="en-US" dirty="0"/>
              <a:t>-</a:t>
            </a:r>
            <a:r>
              <a:rPr lang="en-US" sz="1200" dirty="0"/>
              <a:t>Unix/Linux on PC with g++\\</a:t>
            </a:r>
          </a:p>
          <a:p>
            <a:pPr lvl="0">
              <a:buFont typeface="Arial" panose="020B0604020202020204" pitchFamily="34" charset="0"/>
              <a:buChar char="•"/>
            </a:pPr>
            <a:r>
              <a:rPr lang="en-US" sz="1200" dirty="0"/>
              <a:t>-Mac with g++\\</a:t>
            </a:r>
          </a:p>
          <a:p>
            <a:pPr lvl="0">
              <a:buFont typeface="Arial" panose="020B0604020202020204" pitchFamily="34" charset="0"/>
              <a:buChar char="•"/>
            </a:pPr>
            <a:r>
              <a:rPr lang="en-US" sz="1200" dirty="0"/>
              <a:t>-Windows with Visual Studio with </a:t>
            </a:r>
            <a:r>
              <a:rPr lang="en-US" sz="1200" dirty="0" err="1"/>
              <a:t>c++</a:t>
            </a:r>
            <a:r>
              <a:rPr lang="en-US" sz="1200" dirty="0"/>
              <a:t> compiler</a:t>
            </a:r>
          </a:p>
          <a:p>
            <a:r>
              <a:rPr lang="en-US" sz="1500" b="1" dirty="0"/>
              <a:t>Installation requirements</a:t>
            </a:r>
            <a:endParaRPr lang="en-US" sz="1500" dirty="0"/>
          </a:p>
          <a:p>
            <a:pPr lvl="0">
              <a:buFont typeface="Arial" panose="020B0604020202020204" pitchFamily="34" charset="0"/>
              <a:buChar char="•"/>
            </a:pPr>
            <a:r>
              <a:rPr lang="en-US" sz="1200" dirty="0"/>
              <a:t>-Visual Studio 2008, 2009, 2010 (With </a:t>
            </a:r>
            <a:r>
              <a:rPr lang="en-US" sz="1200" dirty="0" err="1"/>
              <a:t>c++</a:t>
            </a:r>
            <a:r>
              <a:rPr lang="en-US" sz="1200" dirty="0"/>
              <a:t> compiler).  We used the Visual Studio 2010.</a:t>
            </a:r>
          </a:p>
          <a:p>
            <a:pPr lvl="0">
              <a:buFont typeface="Arial" panose="020B0604020202020204" pitchFamily="34" charset="0"/>
              <a:buChar char="•"/>
            </a:pPr>
            <a:r>
              <a:rPr lang="en-US" sz="1200" dirty="0"/>
              <a:t>-CMAKE version 2.8 (</a:t>
            </a:r>
            <a:r>
              <a:rPr lang="en-US" sz="1200" dirty="0" err="1"/>
              <a:t>cmake</a:t>
            </a:r>
            <a:r>
              <a:rPr lang="en-US" sz="1200" dirty="0"/>
              <a:t> </a:t>
            </a:r>
            <a:r>
              <a:rPr lang="en-US" sz="1200" dirty="0" err="1"/>
              <a:t>gui</a:t>
            </a:r>
            <a:r>
              <a:rPr lang="en-US" sz="1200" dirty="0"/>
              <a:t>) or another latest version like 3.11. We used the both CMAKE version 2.8 and 3.11. Either you can use CMAKE versions or dependent own your choice.</a:t>
            </a:r>
          </a:p>
          <a:p>
            <a:pPr lvl="0">
              <a:buFont typeface="Arial" panose="020B0604020202020204" pitchFamily="34" charset="0"/>
              <a:buChar char="•"/>
            </a:pPr>
            <a:r>
              <a:rPr lang="en-US" sz="1200" dirty="0"/>
              <a:t>-Operating systems: Windows 7, Windows 8, Windows 10. We used the Windows 10 Operating system.</a:t>
            </a:r>
          </a:p>
          <a:p>
            <a:pPr lvl="0">
              <a:buFont typeface="Arial" panose="020B0604020202020204" pitchFamily="34" charset="0"/>
              <a:buChar char="•"/>
            </a:pPr>
            <a:r>
              <a:rPr lang="en-US" sz="1200" dirty="0"/>
              <a:t>-Geant4 source code is: Geant4.9.5. p01</a:t>
            </a:r>
          </a:p>
          <a:p>
            <a:r>
              <a:rPr lang="en-US" sz="1500" b="1" dirty="0"/>
              <a:t>Installation Process</a:t>
            </a:r>
            <a:endParaRPr lang="en-US" sz="1500" dirty="0"/>
          </a:p>
          <a:p>
            <a:r>
              <a:rPr lang="en-US" sz="1200" dirty="0"/>
              <a:t>There are following steps for the installation of the Geant4.</a:t>
            </a:r>
          </a:p>
          <a:p>
            <a:r>
              <a:rPr lang="en-US" sz="1500" b="1" u="sng" dirty="0"/>
              <a:t>Step1</a:t>
            </a:r>
            <a:endParaRPr lang="en-US" sz="1500" dirty="0"/>
          </a:p>
          <a:p>
            <a:r>
              <a:rPr lang="en-US" sz="1200" dirty="0"/>
              <a:t>Install the visual studio 2010 in the windows operating system Windows 10. You can download the Visual Studio from internet, which is easily available on the internet.</a:t>
            </a:r>
          </a:p>
          <a:p>
            <a:r>
              <a:rPr lang="en-US" sz="1500" b="1" u="sng" dirty="0"/>
              <a:t>Step2</a:t>
            </a:r>
            <a:endParaRPr lang="en-US" sz="1500" dirty="0"/>
          </a:p>
          <a:p>
            <a:r>
              <a:rPr lang="en-US" sz="1200" dirty="0"/>
              <a:t>Install the </a:t>
            </a:r>
            <a:r>
              <a:rPr lang="en-US" sz="1200" dirty="0" err="1"/>
              <a:t>cmake</a:t>
            </a:r>
            <a:r>
              <a:rPr lang="en-US" sz="1200" dirty="0"/>
              <a:t> version 2.8 on the windows.</a:t>
            </a:r>
          </a:p>
          <a:p>
            <a:r>
              <a:rPr lang="en-US" sz="1500" b="1" u="sng" dirty="0"/>
              <a:t>Step3</a:t>
            </a:r>
            <a:endParaRPr lang="en-US" sz="1500" dirty="0"/>
          </a:p>
          <a:p>
            <a:r>
              <a:rPr lang="en-US" sz="1200" dirty="0"/>
              <a:t>Now place the source code of Geant4.9.5 in the desired location or drive.</a:t>
            </a:r>
          </a:p>
          <a:p>
            <a:endParaRPr lang="en-US" dirty="0"/>
          </a:p>
        </p:txBody>
      </p:sp>
    </p:spTree>
    <p:extLst>
      <p:ext uri="{BB962C8B-B14F-4D97-AF65-F5344CB8AC3E}">
        <p14:creationId xmlns:p14="http://schemas.microsoft.com/office/powerpoint/2010/main" val="4166022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94" y="0"/>
            <a:ext cx="8596668" cy="589280"/>
          </a:xfrm>
        </p:spPr>
        <p:txBody>
          <a:bodyPr>
            <a:normAutofit fontScale="90000"/>
          </a:bodyPr>
          <a:lstStyle/>
          <a:p>
            <a:r>
              <a:rPr lang="en-US" b="1" dirty="0"/>
              <a:t>Installation of G4</a:t>
            </a:r>
            <a:endParaRPr lang="en-US" dirty="0"/>
          </a:p>
        </p:txBody>
      </p:sp>
      <p:sp>
        <p:nvSpPr>
          <p:cNvPr id="3" name="Content Placeholder 2"/>
          <p:cNvSpPr>
            <a:spLocks noGrp="1"/>
          </p:cNvSpPr>
          <p:nvPr>
            <p:ph idx="1"/>
          </p:nvPr>
        </p:nvSpPr>
        <p:spPr>
          <a:xfrm>
            <a:off x="535094" y="589280"/>
            <a:ext cx="9164320" cy="6268719"/>
          </a:xfrm>
        </p:spPr>
        <p:txBody>
          <a:bodyPr>
            <a:normAutofit/>
          </a:bodyPr>
          <a:lstStyle/>
          <a:p>
            <a:r>
              <a:rPr lang="en-US" sz="1500" b="1" u="sng" dirty="0"/>
              <a:t>Note</a:t>
            </a:r>
            <a:endParaRPr lang="en-US" sz="1500" dirty="0"/>
          </a:p>
          <a:p>
            <a:pPr>
              <a:buFont typeface="Arial" panose="020B0604020202020204" pitchFamily="34" charset="0"/>
              <a:buChar char="•"/>
            </a:pPr>
            <a:r>
              <a:rPr lang="en-US" sz="1200" dirty="0"/>
              <a:t>Place your source code Geant4.9.5 in other drive rather than Drive C, sometimes there is error occur like administrator errors. So, to avoid this please you can choose another location for your Geant4 source code.</a:t>
            </a:r>
          </a:p>
          <a:p>
            <a:pPr>
              <a:buFont typeface="Arial" panose="020B0604020202020204" pitchFamily="34" charset="0"/>
              <a:buChar char="•"/>
            </a:pPr>
            <a:r>
              <a:rPr lang="en-US" sz="1200" dirty="0"/>
              <a:t>Here the source code 4.9.5 is an older version so, it’s not available on the CERN website you can download this older version from the following link:</a:t>
            </a:r>
          </a:p>
          <a:p>
            <a:r>
              <a:rPr lang="en-US" sz="1400" i="1" u="sng" dirty="0">
                <a:hlinkClick r:id="rId2"/>
              </a:rPr>
              <a:t>https://www.jlab.org/12gev_phys/packages/sources/geant4/?C=D;O=A</a:t>
            </a:r>
            <a:endParaRPr lang="en-US" sz="1400" dirty="0"/>
          </a:p>
          <a:p>
            <a:r>
              <a:rPr lang="en-US" sz="1200" dirty="0"/>
              <a:t>The </a:t>
            </a:r>
            <a:r>
              <a:rPr lang="en-US" sz="1200" b="1" dirty="0"/>
              <a:t>CMAKE version 2.8</a:t>
            </a:r>
            <a:r>
              <a:rPr lang="en-US" sz="1200" dirty="0"/>
              <a:t> is also note available on their official website, either you can download this version from the following link or you can download the latest version of </a:t>
            </a:r>
            <a:r>
              <a:rPr lang="en-US" sz="1200" b="1" dirty="0"/>
              <a:t>CMAKE 3.11</a:t>
            </a:r>
            <a:r>
              <a:rPr lang="en-US" sz="1200" dirty="0"/>
              <a:t> from the official website:</a:t>
            </a:r>
          </a:p>
          <a:p>
            <a:r>
              <a:rPr lang="en-US" sz="1200" b="1" i="1" dirty="0"/>
              <a:t>https://cmake.org/files/v2.8</a:t>
            </a:r>
            <a:endParaRPr lang="en-US" sz="1200" dirty="0"/>
          </a:p>
          <a:p>
            <a:r>
              <a:rPr lang="en-US" sz="1200" dirty="0"/>
              <a:t>After downloading the </a:t>
            </a:r>
            <a:r>
              <a:rPr lang="en-US" sz="1200" b="1" dirty="0"/>
              <a:t>Geant4.9.5</a:t>
            </a:r>
            <a:r>
              <a:rPr lang="en-US" sz="1200" dirty="0"/>
              <a:t> source code which is in zip file</a:t>
            </a:r>
          </a:p>
          <a:p>
            <a:r>
              <a:rPr lang="en-US" sz="1200" dirty="0"/>
              <a:t>, now unpack or extract this zip file in your desired directory or drive. </a:t>
            </a:r>
          </a:p>
          <a:p>
            <a:r>
              <a:rPr lang="en-US" sz="1200" dirty="0"/>
              <a:t>Now, copy the link following for the build data for Geant4.</a:t>
            </a:r>
          </a:p>
          <a:p>
            <a:r>
              <a:rPr lang="en-US" sz="1200" b="1" i="1" dirty="0"/>
              <a:t>G:\geant4\geant4_9_5_p01</a:t>
            </a:r>
            <a:endParaRPr lang="en-US" sz="1200" dirty="0"/>
          </a:p>
          <a:p>
            <a:r>
              <a:rPr lang="en-US" sz="1200" b="1" i="1" dirty="0"/>
              <a:t>G:\geant4\geant4_9_5_p01\G4-build</a:t>
            </a:r>
            <a:endParaRPr lang="en-US" sz="1200" dirty="0"/>
          </a:p>
          <a:p>
            <a:r>
              <a:rPr lang="en-US" sz="1200" dirty="0"/>
              <a:t>In the above windows </a:t>
            </a:r>
            <a:r>
              <a:rPr lang="en-US" sz="1200" b="1" dirty="0"/>
              <a:t>“specify the generator for this project”</a:t>
            </a:r>
            <a:r>
              <a:rPr lang="en-US" sz="1200" dirty="0"/>
              <a:t>, </a:t>
            </a:r>
          </a:p>
          <a:p>
            <a:r>
              <a:rPr lang="en-US" sz="1200" dirty="0"/>
              <a:t>select the </a:t>
            </a:r>
            <a:r>
              <a:rPr lang="en-US" sz="1200" b="1" dirty="0"/>
              <a:t>Visual Studio 2010</a:t>
            </a:r>
            <a:r>
              <a:rPr lang="en-US" sz="1200" dirty="0"/>
              <a:t> then </a:t>
            </a:r>
            <a:r>
              <a:rPr lang="en-US" sz="1200" b="1" dirty="0"/>
              <a:t>‘Finish’</a:t>
            </a:r>
            <a:r>
              <a:rPr lang="en-US" sz="1200" dirty="0"/>
              <a:t> this window.</a:t>
            </a:r>
          </a:p>
          <a:p>
            <a:r>
              <a:rPr lang="en-US" sz="1200" dirty="0"/>
              <a:t> After finishing the windows, again the windows </a:t>
            </a:r>
          </a:p>
          <a:p>
            <a:r>
              <a:rPr lang="en-US" sz="1200" dirty="0"/>
              <a:t>will open and to paste the address in the </a:t>
            </a:r>
          </a:p>
          <a:p>
            <a:r>
              <a:rPr lang="en-US" sz="1200" b="1" dirty="0"/>
              <a:t>“CMAKE_INSTALL-PREFIX”</a:t>
            </a:r>
            <a:r>
              <a:rPr lang="en-US" sz="1200" dirty="0"/>
              <a:t> tab. The address is: </a:t>
            </a:r>
          </a:p>
          <a:p>
            <a:r>
              <a:rPr lang="en-US" sz="1200" b="1" i="1" dirty="0"/>
              <a:t>G:\geant4\geant4_9_5_p01\G4-install</a:t>
            </a:r>
            <a:endParaRPr lang="en-US" sz="1200" dirty="0"/>
          </a:p>
        </p:txBody>
      </p:sp>
      <p:pic>
        <p:nvPicPr>
          <p:cNvPr id="8" name="Picture 7"/>
          <p:cNvPicPr/>
          <p:nvPr/>
        </p:nvPicPr>
        <p:blipFill rotWithShape="1">
          <a:blip r:embed="rId3">
            <a:extLst>
              <a:ext uri="{28A0092B-C50C-407E-A947-70E740481C1C}">
                <a14:useLocalDpi xmlns:a14="http://schemas.microsoft.com/office/drawing/2010/main" val="0"/>
              </a:ext>
            </a:extLst>
          </a:blip>
          <a:srcRect t="2691" b="14870"/>
          <a:stretch/>
        </p:blipFill>
        <p:spPr>
          <a:xfrm>
            <a:off x="5780961" y="2710350"/>
            <a:ext cx="6701602" cy="4327302"/>
          </a:xfrm>
          <a:prstGeom prst="rect">
            <a:avLst/>
          </a:prstGeom>
        </p:spPr>
      </p:pic>
    </p:spTree>
    <p:extLst>
      <p:ext uri="{BB962C8B-B14F-4D97-AF65-F5344CB8AC3E}">
        <p14:creationId xmlns:p14="http://schemas.microsoft.com/office/powerpoint/2010/main" val="1014449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829</TotalTime>
  <Words>4979</Words>
  <Application>Microsoft Office PowerPoint</Application>
  <PresentationFormat>Widescreen</PresentationFormat>
  <Paragraphs>622</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Symbol</vt:lpstr>
      <vt:lpstr>Trebuchet MS</vt:lpstr>
      <vt:lpstr>Wingdings</vt:lpstr>
      <vt:lpstr>Wingdings 3</vt:lpstr>
      <vt:lpstr>Facet</vt:lpstr>
      <vt:lpstr>Simulation of Proton Beam Passing Through Different materials </vt:lpstr>
      <vt:lpstr>Contents </vt:lpstr>
      <vt:lpstr>Contents </vt:lpstr>
      <vt:lpstr>Contents </vt:lpstr>
      <vt:lpstr>Contents </vt:lpstr>
      <vt:lpstr>Introduction to Geant4 </vt:lpstr>
      <vt:lpstr>Introduction to Geant4</vt:lpstr>
      <vt:lpstr>Installation of G4</vt:lpstr>
      <vt:lpstr>Installation of G4</vt:lpstr>
      <vt:lpstr>Installation of G4</vt:lpstr>
      <vt:lpstr>Installation of G4</vt:lpstr>
      <vt:lpstr>DATA requirement</vt:lpstr>
      <vt:lpstr>Examples in Geant4 </vt:lpstr>
      <vt:lpstr>Novice Examples </vt:lpstr>
      <vt:lpstr>Examples in Geant4</vt:lpstr>
      <vt:lpstr>Introduction to Geant4 Visualization Driver</vt:lpstr>
      <vt:lpstr>Introduction to Geant4 Visualization Driver</vt:lpstr>
      <vt:lpstr>Introduction to Geant4 Visualization Driver</vt:lpstr>
      <vt:lpstr>Basic concepts and Kernel structure of Geant4 Kernel:</vt:lpstr>
      <vt:lpstr>Basic concepts and Kernel structure of Geant4 Kernel:</vt:lpstr>
      <vt:lpstr>Material and Geometry in Geant4</vt:lpstr>
      <vt:lpstr>Material and Geometry in Geant4</vt:lpstr>
      <vt:lpstr>Material and Geometry in Geant4</vt:lpstr>
      <vt:lpstr>Application Development in Geant4:</vt:lpstr>
      <vt:lpstr>B4DetectorConstrction.cc</vt:lpstr>
      <vt:lpstr>B4DetectorConstrction.cc</vt:lpstr>
      <vt:lpstr>B4aEventAction.cc</vt:lpstr>
      <vt:lpstr>B4aEventAction.cc</vt:lpstr>
      <vt:lpstr>B4PrimaryGeneratorAction.cc</vt:lpstr>
      <vt:lpstr>B4RunAction.cc</vt:lpstr>
      <vt:lpstr>B4RunAction.cc</vt:lpstr>
      <vt:lpstr>B4aSteppingAction.cc</vt:lpstr>
      <vt:lpstr>exampleB4a.cc</vt:lpstr>
      <vt:lpstr>Results </vt:lpstr>
      <vt:lpstr>Results: When the protons pass through the lead (Pb) material it losses the energy, the histograms it’s related are given below:  </vt:lpstr>
      <vt:lpstr>Results: When the protons pass through the air material it losses the energy, the histograms it’s related are given below: </vt:lpstr>
      <vt:lpstr>Detector view from the HepRApp Data Visualization Browser:</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Farooq</dc:creator>
  <cp:lastModifiedBy>Muhammad Farooq</cp:lastModifiedBy>
  <cp:revision>245</cp:revision>
  <dcterms:created xsi:type="dcterms:W3CDTF">2018-07-22T05:12:52Z</dcterms:created>
  <dcterms:modified xsi:type="dcterms:W3CDTF">2020-06-01T06:43:27Z</dcterms:modified>
</cp:coreProperties>
</file>