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001" r:id="rId1"/>
    <p:sldMasterId id="2147484025" r:id="rId2"/>
    <p:sldMasterId id="2147484049" r:id="rId3"/>
    <p:sldMasterId id="2147484061" r:id="rId4"/>
  </p:sldMasterIdLst>
  <p:sldIdLst>
    <p:sldId id="256" r:id="rId5"/>
    <p:sldId id="263" r:id="rId6"/>
    <p:sldId id="257" r:id="rId7"/>
    <p:sldId id="258" r:id="rId8"/>
    <p:sldId id="259" r:id="rId9"/>
    <p:sldId id="260" r:id="rId10"/>
    <p:sldId id="261" r:id="rId11"/>
    <p:sldId id="264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B5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18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2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384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12/2/2017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415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7863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5058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101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2032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12/2/2017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407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0836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429998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7960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0873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0937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146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12/2/2017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5244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38071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36938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30016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61135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12/2/2017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5523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9289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6923045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151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72181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8476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55147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12/2/2017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6612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1431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246905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47586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942177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12/2/2017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6588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5073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214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12/2/2017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9307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66311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2A54C80-263E-416B-A8E0-580EDEADCBDC}" type="datetimeFigureOut">
              <a:rPr lang="en-US" smtClean="0"/>
              <a:t>12/2/2017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2565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38421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12/2/2017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78148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896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9473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3592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976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7084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719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365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2" r:id="rId1"/>
    <p:sldLayoutId id="2147484003" r:id="rId2"/>
    <p:sldLayoutId id="2147484004" r:id="rId3"/>
    <p:sldLayoutId id="2147484005" r:id="rId4"/>
    <p:sldLayoutId id="2147484006" r:id="rId5"/>
    <p:sldLayoutId id="2147484007" r:id="rId6"/>
    <p:sldLayoutId id="2147484008" r:id="rId7"/>
    <p:sldLayoutId id="2147484009" r:id="rId8"/>
    <p:sldLayoutId id="2147484010" r:id="rId9"/>
    <p:sldLayoutId id="2147484011" r:id="rId10"/>
    <p:sldLayoutId id="214748401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709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6" r:id="rId1"/>
    <p:sldLayoutId id="2147484027" r:id="rId2"/>
    <p:sldLayoutId id="2147484028" r:id="rId3"/>
    <p:sldLayoutId id="2147484029" r:id="rId4"/>
    <p:sldLayoutId id="2147484030" r:id="rId5"/>
    <p:sldLayoutId id="2147484031" r:id="rId6"/>
    <p:sldLayoutId id="2147484032" r:id="rId7"/>
    <p:sldLayoutId id="2147484033" r:id="rId8"/>
    <p:sldLayoutId id="2147484034" r:id="rId9"/>
    <p:sldLayoutId id="2147484035" r:id="rId10"/>
    <p:sldLayoutId id="21474840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836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0" r:id="rId1"/>
    <p:sldLayoutId id="2147484051" r:id="rId2"/>
    <p:sldLayoutId id="2147484052" r:id="rId3"/>
    <p:sldLayoutId id="2147484053" r:id="rId4"/>
    <p:sldLayoutId id="2147484054" r:id="rId5"/>
    <p:sldLayoutId id="2147484055" r:id="rId6"/>
    <p:sldLayoutId id="2147484056" r:id="rId7"/>
    <p:sldLayoutId id="2147484057" r:id="rId8"/>
    <p:sldLayoutId id="2147484058" r:id="rId9"/>
    <p:sldLayoutId id="2147484059" r:id="rId10"/>
    <p:sldLayoutId id="21474840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8785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2" r:id="rId1"/>
    <p:sldLayoutId id="2147484063" r:id="rId2"/>
    <p:sldLayoutId id="2147484064" r:id="rId3"/>
    <p:sldLayoutId id="2147484065" r:id="rId4"/>
    <p:sldLayoutId id="2147484066" r:id="rId5"/>
    <p:sldLayoutId id="2147484067" r:id="rId6"/>
    <p:sldLayoutId id="2147484068" r:id="rId7"/>
    <p:sldLayoutId id="2147484069" r:id="rId8"/>
    <p:sldLayoutId id="2147484070" r:id="rId9"/>
    <p:sldLayoutId id="2147484071" r:id="rId10"/>
    <p:sldLayoutId id="214748407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5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medsondemandtest.mybluemix.net/" TargetMode="External"/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5.xml"/><Relationship Id="rId6" Type="http://schemas.openxmlformats.org/officeDocument/2006/relationships/image" Target="../media/image14.png"/><Relationship Id="rId5" Type="http://schemas.openxmlformats.org/officeDocument/2006/relationships/image" Target="../media/image2.png"/><Relationship Id="rId4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85274"/>
            <a:ext cx="10058400" cy="1867541"/>
          </a:xfrm>
        </p:spPr>
        <p:txBody>
          <a:bodyPr>
            <a:normAutofit/>
          </a:bodyPr>
          <a:lstStyle/>
          <a:p>
            <a:r>
              <a:rPr lang="en-US" dirty="0"/>
              <a:t>Presented by: </a:t>
            </a:r>
            <a:r>
              <a:rPr lang="en-US" dirty="0" err="1"/>
              <a:t>Abdelmoneim</a:t>
            </a:r>
            <a:r>
              <a:rPr lang="en-US" dirty="0"/>
              <a:t>, Mostafa, </a:t>
            </a:r>
            <a:r>
              <a:rPr lang="en-US" dirty="0" err="1"/>
              <a:t>Noha</a:t>
            </a:r>
            <a:r>
              <a:rPr lang="en-US" dirty="0"/>
              <a:t>, Reem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084" y="0"/>
            <a:ext cx="4078232" cy="4462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690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  <a:buBlip>
                <a:blip r:embed="rId2"/>
              </a:buBlip>
            </a:pPr>
            <a:r>
              <a:rPr lang="en-US" dirty="0"/>
              <a:t> Introduction</a:t>
            </a:r>
          </a:p>
          <a:p>
            <a:pPr algn="just">
              <a:lnSpc>
                <a:spcPct val="150000"/>
              </a:lnSpc>
              <a:buBlip>
                <a:blip r:embed="rId2"/>
              </a:buBlip>
            </a:pPr>
            <a:r>
              <a:rPr lang="en-US" dirty="0"/>
              <a:t> Problem</a:t>
            </a:r>
          </a:p>
          <a:p>
            <a:pPr algn="just">
              <a:lnSpc>
                <a:spcPct val="150000"/>
              </a:lnSpc>
              <a:buBlip>
                <a:blip r:embed="rId2"/>
              </a:buBlip>
            </a:pPr>
            <a:r>
              <a:rPr lang="en-US" dirty="0"/>
              <a:t> Features</a:t>
            </a:r>
          </a:p>
          <a:p>
            <a:pPr algn="just">
              <a:lnSpc>
                <a:spcPct val="150000"/>
              </a:lnSpc>
              <a:buBlip>
                <a:blip r:embed="rId2"/>
              </a:buBlip>
            </a:pPr>
            <a:r>
              <a:rPr lang="en-US" dirty="0"/>
              <a:t> Demonstration</a:t>
            </a:r>
          </a:p>
          <a:p>
            <a:pPr algn="just">
              <a:lnSpc>
                <a:spcPct val="150000"/>
              </a:lnSpc>
              <a:buBlip>
                <a:blip r:embed="rId2"/>
              </a:buBlip>
            </a:pPr>
            <a:r>
              <a:rPr lang="en-US" dirty="0"/>
              <a:t> Value for Money</a:t>
            </a:r>
          </a:p>
          <a:p>
            <a:pPr algn="just">
              <a:lnSpc>
                <a:spcPct val="150000"/>
              </a:lnSpc>
              <a:buBlip>
                <a:blip r:embed="rId2"/>
              </a:buBlip>
            </a:pPr>
            <a:r>
              <a:rPr lang="en-US" dirty="0"/>
              <a:t> Future plans</a:t>
            </a:r>
          </a:p>
          <a:p>
            <a:pPr algn="just">
              <a:lnSpc>
                <a:spcPct val="150000"/>
              </a:lnSpc>
              <a:buBlip>
                <a:blip r:embed="rId2"/>
              </a:buBlip>
            </a:pPr>
            <a:r>
              <a:rPr lang="en-US" dirty="0"/>
              <a:t> Questions</a:t>
            </a:r>
          </a:p>
          <a:p>
            <a:pPr algn="just">
              <a:lnSpc>
                <a:spcPct val="150000"/>
              </a:lnSpc>
              <a:buBlip>
                <a:blip r:embed="rId2"/>
              </a:buBlip>
            </a:pPr>
            <a:endParaRPr lang="en-US" dirty="0"/>
          </a:p>
          <a:p>
            <a:pPr algn="just">
              <a:lnSpc>
                <a:spcPct val="150000"/>
              </a:lnSpc>
              <a:buBlip>
                <a:blip r:embed="rId2"/>
              </a:buBlip>
            </a:pPr>
            <a:endParaRPr lang="en-US" dirty="0"/>
          </a:p>
          <a:p>
            <a:pPr marL="0" indent="0" algn="just">
              <a:lnSpc>
                <a:spcPct val="150000"/>
              </a:lnSpc>
              <a:buNone/>
            </a:pPr>
            <a:endParaRPr lang="en-US" dirty="0"/>
          </a:p>
          <a:p>
            <a:pPr marL="0" indent="0" algn="just">
              <a:lnSpc>
                <a:spcPct val="150000"/>
              </a:lnSpc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3920" y="178229"/>
            <a:ext cx="921515" cy="1008294"/>
          </a:xfrm>
          <a:prstGeom prst="rect">
            <a:avLst/>
          </a:prstGeom>
        </p:spPr>
      </p:pic>
      <p:pic>
        <p:nvPicPr>
          <p:cNvPr id="4104" name="Picture 8" descr="Image result for light bulb icon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9911" y="1845734"/>
            <a:ext cx="3826246" cy="3732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3862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408854"/>
            <a:ext cx="10058400" cy="402336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>
              <a:buBlip>
                <a:blip r:embed="rId2"/>
              </a:buBlip>
            </a:pPr>
            <a:r>
              <a:rPr lang="en-US" dirty="0"/>
              <a:t> Health Domain</a:t>
            </a:r>
          </a:p>
          <a:p>
            <a:pPr marL="0" indent="0">
              <a:buNone/>
            </a:pPr>
            <a:endParaRPr lang="en-US" dirty="0"/>
          </a:p>
          <a:p>
            <a:pPr>
              <a:buBlip>
                <a:blip r:embed="rId2"/>
              </a:buBlip>
            </a:pPr>
            <a:r>
              <a:rPr lang="en-US" dirty="0"/>
              <a:t> One system joining pharmacies all over Egypt</a:t>
            </a:r>
          </a:p>
          <a:p>
            <a:pPr marL="0" indent="0">
              <a:buNone/>
            </a:pPr>
            <a:endParaRPr lang="en-US" dirty="0"/>
          </a:p>
          <a:p>
            <a:pPr>
              <a:buBlip>
                <a:blip r:embed="rId2"/>
              </a:buBlip>
            </a:pPr>
            <a:r>
              <a:rPr lang="en-US" dirty="0"/>
              <a:t> Questions answered with a click of a button</a:t>
            </a:r>
          </a:p>
          <a:p>
            <a:pPr>
              <a:buBlip>
                <a:blip r:embed="rId2"/>
              </a:buBlip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1751" y="2587752"/>
            <a:ext cx="3470729" cy="19436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3920" y="178229"/>
            <a:ext cx="921515" cy="1008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973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en-US" dirty="0"/>
              <a:t> A rise in missing medications in Egypt</a:t>
            </a:r>
          </a:p>
          <a:p>
            <a:pPr lvl="1">
              <a:lnSpc>
                <a:spcPct val="150000"/>
              </a:lnSpc>
              <a:buBlip>
                <a:blip r:embed="rId2"/>
              </a:buBlip>
            </a:pPr>
            <a:r>
              <a:rPr lang="en-US" dirty="0"/>
              <a:t>Resort to social media and other means</a:t>
            </a:r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en-US" dirty="0"/>
              <a:t>Lack of inventory management systems</a:t>
            </a:r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en-US" dirty="0"/>
              <a:t>Statistics:</a:t>
            </a:r>
          </a:p>
          <a:p>
            <a:pPr lvl="1">
              <a:lnSpc>
                <a:spcPct val="150000"/>
              </a:lnSpc>
              <a:buBlip>
                <a:blip r:embed="rId2"/>
              </a:buBlip>
            </a:pPr>
            <a:r>
              <a:rPr lang="en-US" dirty="0"/>
              <a:t> 84.4% faced problems finding meds</a:t>
            </a:r>
          </a:p>
          <a:p>
            <a:pPr lvl="1">
              <a:lnSpc>
                <a:spcPct val="150000"/>
              </a:lnSpc>
              <a:buBlip>
                <a:blip r:embed="rId2"/>
              </a:buBlip>
            </a:pPr>
            <a:r>
              <a:rPr lang="en-US" dirty="0"/>
              <a:t>79.6% asked friends and family abroad, 19.4% resorted to </a:t>
            </a:r>
          </a:p>
          <a:p>
            <a:pPr marL="201168" lvl="1" indent="0">
              <a:lnSpc>
                <a:spcPct val="150000"/>
              </a:lnSpc>
              <a:buNone/>
            </a:pPr>
            <a:r>
              <a:rPr lang="en-US" dirty="0"/>
              <a:t>social media and other methods</a:t>
            </a:r>
          </a:p>
          <a:p>
            <a:pPr lvl="1">
              <a:lnSpc>
                <a:spcPct val="150000"/>
              </a:lnSpc>
              <a:buBlip>
                <a:blip r:embed="rId2"/>
              </a:buBlip>
            </a:pPr>
            <a:r>
              <a:rPr lang="en-US" dirty="0"/>
              <a:t>60% were sometimes able to find these medications</a:t>
            </a:r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en-US" dirty="0"/>
              <a:t> Miscommunication between pharmacies and clients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4960" y="2037992"/>
            <a:ext cx="5176520" cy="34475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3920" y="178229"/>
            <a:ext cx="921515" cy="1008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219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Blip>
                <a:blip r:embed="rId2"/>
              </a:buBlip>
            </a:pPr>
            <a:r>
              <a:rPr lang="en-US" dirty="0"/>
              <a:t> Client can search for medications</a:t>
            </a:r>
          </a:p>
          <a:p>
            <a:pPr lvl="1">
              <a:buBlip>
                <a:blip r:embed="rId2"/>
              </a:buBlip>
            </a:pPr>
            <a:r>
              <a:rPr lang="en-US" dirty="0"/>
              <a:t>By pharmacy</a:t>
            </a:r>
          </a:p>
          <a:p>
            <a:pPr lvl="1">
              <a:buBlip>
                <a:blip r:embed="rId2"/>
              </a:buBlip>
            </a:pPr>
            <a:r>
              <a:rPr lang="en-US" dirty="0"/>
              <a:t>By medicine</a:t>
            </a:r>
          </a:p>
          <a:p>
            <a:pPr marL="0" indent="0">
              <a:buNone/>
            </a:pPr>
            <a:endParaRPr lang="en-US" dirty="0"/>
          </a:p>
          <a:p>
            <a:pPr>
              <a:buBlip>
                <a:blip r:embed="rId2"/>
              </a:buBlip>
            </a:pPr>
            <a:r>
              <a:rPr lang="en-US" dirty="0"/>
              <a:t> Client can search and view close pharmacies on a map</a:t>
            </a:r>
          </a:p>
          <a:p>
            <a:pPr>
              <a:buBlip>
                <a:blip r:embed="rId2"/>
              </a:buBlip>
            </a:pPr>
            <a:endParaRPr lang="en-US" dirty="0"/>
          </a:p>
          <a:p>
            <a:pPr>
              <a:buBlip>
                <a:blip r:embed="rId2"/>
              </a:buBlip>
            </a:pPr>
            <a:r>
              <a:rPr lang="en-US" dirty="0"/>
              <a:t>Client can place an order</a:t>
            </a:r>
          </a:p>
          <a:p>
            <a:pPr>
              <a:buBlip>
                <a:blip r:embed="rId2"/>
              </a:buBlip>
            </a:pPr>
            <a:endParaRPr lang="en-US" dirty="0"/>
          </a:p>
          <a:p>
            <a:pPr>
              <a:buBlip>
                <a:blip r:embed="rId2"/>
              </a:buBlip>
            </a:pPr>
            <a:r>
              <a:rPr lang="en-US" dirty="0"/>
              <a:t>Pharmacies’ enhanced inventory management</a:t>
            </a:r>
          </a:p>
        </p:txBody>
      </p:sp>
      <p:pic>
        <p:nvPicPr>
          <p:cNvPr id="1026" name="Picture 2" descr="Image result for search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5361" y="1845734"/>
            <a:ext cx="1161839" cy="1161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place order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1894" y="3857414"/>
            <a:ext cx="1429385" cy="1429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place order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2716" y="2957619"/>
            <a:ext cx="899795" cy="899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12" descr="Image result for inventory management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42" name="Picture 18" descr="Image result for inventory management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9487" y="4848778"/>
            <a:ext cx="2039952" cy="1340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3920" y="178229"/>
            <a:ext cx="921515" cy="1008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021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https://medsondemandtest.mybluemix.net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3920" y="178229"/>
            <a:ext cx="921515" cy="1008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897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for Money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Blip>
                <a:blip r:embed="rId2"/>
              </a:buBlip>
            </a:pPr>
            <a:r>
              <a:rPr lang="en-US" dirty="0"/>
              <a:t> Pharmacies</a:t>
            </a:r>
          </a:p>
          <a:p>
            <a:pPr lvl="1">
              <a:buBlip>
                <a:blip r:embed="rId2"/>
              </a:buBlip>
            </a:pPr>
            <a:r>
              <a:rPr lang="en-US" dirty="0"/>
              <a:t>Relatively low costs</a:t>
            </a:r>
          </a:p>
          <a:p>
            <a:pPr lvl="1">
              <a:buBlip>
                <a:blip r:embed="rId2"/>
              </a:buBlip>
            </a:pPr>
            <a:r>
              <a:rPr lang="en-US" dirty="0"/>
              <a:t>Pharmacies improved inventory management impacts sales</a:t>
            </a:r>
          </a:p>
          <a:p>
            <a:pPr lvl="1">
              <a:buBlip>
                <a:blip r:embed="rId2"/>
              </a:buBlip>
            </a:pPr>
            <a:r>
              <a:rPr lang="en-US" dirty="0"/>
              <a:t>Demographic correlations</a:t>
            </a:r>
          </a:p>
          <a:p>
            <a:pPr lvl="2">
              <a:buBlip>
                <a:blip r:embed="rId2"/>
              </a:buBlip>
            </a:pPr>
            <a:r>
              <a:rPr lang="en-US" dirty="0"/>
              <a:t>Demand &amp; Supply</a:t>
            </a:r>
          </a:p>
          <a:p>
            <a:pPr>
              <a:buBlip>
                <a:blip r:embed="rId2"/>
              </a:buBlip>
            </a:pPr>
            <a:r>
              <a:rPr lang="en-US" dirty="0"/>
              <a:t> Clients</a:t>
            </a:r>
          </a:p>
          <a:p>
            <a:pPr lvl="1">
              <a:buBlip>
                <a:blip r:embed="rId2"/>
              </a:buBlip>
            </a:pPr>
            <a:r>
              <a:rPr lang="en-US" dirty="0"/>
              <a:t>Find what they seek easily</a:t>
            </a:r>
          </a:p>
          <a:p>
            <a:pPr lvl="1">
              <a:buBlip>
                <a:blip r:embed="rId2"/>
              </a:buBlip>
            </a:pPr>
            <a:r>
              <a:rPr lang="en-US" dirty="0"/>
              <a:t>No longer resort to unconventional means</a:t>
            </a:r>
          </a:p>
          <a:p>
            <a:pPr lvl="1">
              <a:buBlip>
                <a:blip r:embed="rId2"/>
              </a:buBlip>
            </a:pPr>
            <a:r>
              <a:rPr lang="en-US" dirty="0"/>
              <a:t>Free of charge service</a:t>
            </a:r>
          </a:p>
          <a:p>
            <a:pPr marL="201168" lvl="1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3920" y="178229"/>
            <a:ext cx="921515" cy="1008294"/>
          </a:xfrm>
          <a:prstGeom prst="rect">
            <a:avLst/>
          </a:prstGeom>
        </p:spPr>
      </p:pic>
      <p:pic>
        <p:nvPicPr>
          <p:cNvPr id="3076" name="Picture 4" descr="Image result for value for money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4903" y="2516929"/>
            <a:ext cx="2925311" cy="2416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8186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Blip>
                <a:blip r:embed="rId2"/>
              </a:buBlip>
            </a:pPr>
            <a:r>
              <a:rPr lang="en-US" dirty="0"/>
              <a:t> Client </a:t>
            </a:r>
          </a:p>
          <a:p>
            <a:pPr lvl="1">
              <a:buBlip>
                <a:blip r:embed="rId2"/>
              </a:buBlip>
            </a:pPr>
            <a:r>
              <a:rPr lang="en-US" dirty="0"/>
              <a:t>Individual</a:t>
            </a:r>
          </a:p>
          <a:p>
            <a:pPr lvl="2">
              <a:buBlip>
                <a:blip r:embed="rId2"/>
              </a:buBlip>
            </a:pPr>
            <a:r>
              <a:rPr lang="en-US" dirty="0"/>
              <a:t>Retrieve search results by location</a:t>
            </a:r>
          </a:p>
          <a:p>
            <a:pPr lvl="2">
              <a:buBlip>
                <a:blip r:embed="rId2"/>
              </a:buBlip>
            </a:pPr>
            <a:r>
              <a:rPr lang="en-US" dirty="0"/>
              <a:t>Insurance</a:t>
            </a:r>
          </a:p>
          <a:p>
            <a:pPr lvl="2">
              <a:buBlip>
                <a:blip r:embed="rId2"/>
              </a:buBlip>
            </a:pPr>
            <a:r>
              <a:rPr lang="en-US" dirty="0"/>
              <a:t>Add medical information</a:t>
            </a:r>
          </a:p>
          <a:p>
            <a:pPr lvl="1">
              <a:buBlip>
                <a:blip r:embed="rId2"/>
              </a:buBlip>
            </a:pPr>
            <a:r>
              <a:rPr lang="en-US" dirty="0"/>
              <a:t>Clinics</a:t>
            </a:r>
          </a:p>
          <a:p>
            <a:pPr lvl="2">
              <a:buBlip>
                <a:blip r:embed="rId2"/>
              </a:buBlip>
            </a:pPr>
            <a:r>
              <a:rPr lang="en-US" dirty="0"/>
              <a:t>Extend </a:t>
            </a:r>
            <a:r>
              <a:rPr lang="en-US" dirty="0" err="1"/>
              <a:t>MedsOnDemand</a:t>
            </a:r>
            <a:r>
              <a:rPr lang="en-US" dirty="0"/>
              <a:t> to include clinics</a:t>
            </a:r>
          </a:p>
          <a:p>
            <a:pPr>
              <a:buBlip>
                <a:blip r:embed="rId2"/>
              </a:buBlip>
            </a:pPr>
            <a:r>
              <a:rPr lang="en-US" dirty="0"/>
              <a:t> Pharmacy</a:t>
            </a:r>
          </a:p>
          <a:p>
            <a:pPr lvl="1">
              <a:buBlip>
                <a:blip r:embed="rId2"/>
              </a:buBlip>
            </a:pPr>
            <a:r>
              <a:rPr lang="en-US" dirty="0"/>
              <a:t>Add new medicine</a:t>
            </a:r>
          </a:p>
          <a:p>
            <a:pPr lvl="1">
              <a:buBlip>
                <a:blip r:embed="rId2"/>
              </a:buBlip>
            </a:pPr>
            <a:r>
              <a:rPr lang="en-US" dirty="0"/>
              <a:t>Preview analytics</a:t>
            </a:r>
          </a:p>
          <a:p>
            <a:pPr lvl="1">
              <a:buBlip>
                <a:blip r:embed="rId2"/>
              </a:buBlip>
            </a:pPr>
            <a:r>
              <a:rPr lang="en-US" dirty="0"/>
              <a:t>Gentlemen agreement inaugurated</a:t>
            </a:r>
          </a:p>
          <a:p>
            <a:pPr marL="201168" lvl="1" indent="0">
              <a:buNone/>
            </a:pPr>
            <a:endParaRPr lang="en-US" dirty="0"/>
          </a:p>
          <a:p>
            <a:pPr lvl="1">
              <a:buBlip>
                <a:blip r:embed="rId2"/>
              </a:buBlip>
            </a:pPr>
            <a:endParaRPr lang="en-US" dirty="0"/>
          </a:p>
          <a:p>
            <a:endParaRPr lang="en-US" dirty="0"/>
          </a:p>
        </p:txBody>
      </p:sp>
      <p:pic>
        <p:nvPicPr>
          <p:cNvPr id="2054" name="Picture 6" descr="Image result for clinic building clipar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3021" y="2021840"/>
            <a:ext cx="1383783" cy="1096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8" descr="Image result for gentleman agreement clipar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8" name="Picture 10" descr="Image result for gentleman agreement clipart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103"/>
          <a:stretch/>
        </p:blipFill>
        <p:spPr bwMode="auto">
          <a:xfrm>
            <a:off x="8613021" y="3980710"/>
            <a:ext cx="1714500" cy="159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3920" y="178229"/>
            <a:ext cx="921515" cy="1008294"/>
          </a:xfrm>
          <a:prstGeom prst="rect">
            <a:avLst/>
          </a:prstGeom>
        </p:spPr>
      </p:pic>
      <p:grpSp>
        <p:nvGrpSpPr>
          <p:cNvPr id="8" name="Group 512"/>
          <p:cNvGrpSpPr/>
          <p:nvPr/>
        </p:nvGrpSpPr>
        <p:grpSpPr>
          <a:xfrm>
            <a:off x="6750784" y="3529090"/>
            <a:ext cx="707232" cy="903239"/>
            <a:chOff x="13800" y="0"/>
            <a:chExt cx="707231" cy="903238"/>
          </a:xfrm>
        </p:grpSpPr>
        <p:sp>
          <p:nvSpPr>
            <p:cNvPr id="10" name="Shape 508"/>
            <p:cNvSpPr/>
            <p:nvPr/>
          </p:nvSpPr>
          <p:spPr>
            <a:xfrm>
              <a:off x="13800" y="0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24098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11" name="Group 511"/>
            <p:cNvGrpSpPr/>
            <p:nvPr/>
          </p:nvGrpSpPr>
          <p:grpSpPr>
            <a:xfrm>
              <a:off x="35752" y="209572"/>
              <a:ext cx="663328" cy="693667"/>
              <a:chOff x="44369" y="209572"/>
              <a:chExt cx="663326" cy="693665"/>
            </a:xfrm>
          </p:grpSpPr>
          <p:sp>
            <p:nvSpPr>
              <p:cNvPr id="12" name="Shape 509"/>
              <p:cNvSpPr/>
              <p:nvPr/>
            </p:nvSpPr>
            <p:spPr>
              <a:xfrm>
                <a:off x="44369" y="697656"/>
                <a:ext cx="663328" cy="205583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sz="800" b="1">
                    <a:solidFill>
                      <a:srgbClr val="4277BB"/>
                    </a:solidFill>
                  </a:rPr>
                  <a:t>ANALYTICS</a:t>
                </a:r>
              </a:p>
            </p:txBody>
          </p:sp>
          <p:pic>
            <p:nvPicPr>
              <p:cNvPr id="13" name="_-43.png"/>
              <p:cNvPicPr/>
              <p:nvPr/>
            </p:nvPicPr>
            <p:blipFill>
              <a:blip r:embed="rId6">
                <a:extLst/>
              </a:blip>
              <a:srcRect l="14580" t="29632" r="14580" b="22729"/>
              <a:stretch>
                <a:fillRect/>
              </a:stretch>
            </p:blipFill>
            <p:spPr>
              <a:xfrm>
                <a:off x="124545" y="209572"/>
                <a:ext cx="503005" cy="336908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</p:grpSp>
      </p:grpSp>
    </p:spTree>
    <p:extLst>
      <p:ext uri="{BB962C8B-B14F-4D97-AF65-F5344CB8AC3E}">
        <p14:creationId xmlns:p14="http://schemas.microsoft.com/office/powerpoint/2010/main" val="761577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Questions ?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7910" y="1846263"/>
            <a:ext cx="3676506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369049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Retrospect">
  <a:themeElements>
    <a:clrScheme name="Custom 5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788B9"/>
      </a:accent1>
      <a:accent2>
        <a:srgbClr val="23B5B9"/>
      </a:accent2>
      <a:accent3>
        <a:srgbClr val="3B5999"/>
      </a:accent3>
      <a:accent4>
        <a:srgbClr val="23B5B9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611</TotalTime>
  <Words>216</Words>
  <Application>Microsoft Office PowerPoint</Application>
  <PresentationFormat>Widescreen</PresentationFormat>
  <Paragraphs>65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Calibri</vt:lpstr>
      <vt:lpstr>Calibri Light</vt:lpstr>
      <vt:lpstr>Helvetica</vt:lpstr>
      <vt:lpstr>Wingdings 2</vt:lpstr>
      <vt:lpstr>HDOfficeLightV0</vt:lpstr>
      <vt:lpstr>1_HDOfficeLightV0</vt:lpstr>
      <vt:lpstr>2_HDOfficeLightV0</vt:lpstr>
      <vt:lpstr>Retrospect</vt:lpstr>
      <vt:lpstr>PowerPoint Presentation</vt:lpstr>
      <vt:lpstr>Outline</vt:lpstr>
      <vt:lpstr>Introduction</vt:lpstr>
      <vt:lpstr>Problem</vt:lpstr>
      <vt:lpstr>Features</vt:lpstr>
      <vt:lpstr>Demonstration</vt:lpstr>
      <vt:lpstr>Value for Money</vt:lpstr>
      <vt:lpstr>Future Plan</vt:lpstr>
      <vt:lpstr>Questions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Meds On Demand</dc:title>
  <dc:creator>Reem Abdullatif</dc:creator>
  <cp:lastModifiedBy>Mostafa Fateen</cp:lastModifiedBy>
  <cp:revision>32</cp:revision>
  <dcterms:created xsi:type="dcterms:W3CDTF">2017-02-11T08:05:28Z</dcterms:created>
  <dcterms:modified xsi:type="dcterms:W3CDTF">2017-02-12T06:56:13Z</dcterms:modified>
</cp:coreProperties>
</file>