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0"/>
  </p:notesMasterIdLst>
  <p:sldIdLst>
    <p:sldId id="257" r:id="rId2"/>
    <p:sldId id="280" r:id="rId3"/>
    <p:sldId id="283" r:id="rId4"/>
    <p:sldId id="286" r:id="rId5"/>
    <p:sldId id="287" r:id="rId6"/>
    <p:sldId id="288" r:id="rId7"/>
    <p:sldId id="289" r:id="rId8"/>
    <p:sldId id="290" r:id="rId9"/>
    <p:sldId id="300" r:id="rId10"/>
    <p:sldId id="261" r:id="rId11"/>
    <p:sldId id="258" r:id="rId12"/>
    <p:sldId id="259" r:id="rId13"/>
    <p:sldId id="262" r:id="rId14"/>
    <p:sldId id="264" r:id="rId15"/>
    <p:sldId id="265" r:id="rId16"/>
    <p:sldId id="260" r:id="rId17"/>
    <p:sldId id="266" r:id="rId18"/>
    <p:sldId id="291" r:id="rId19"/>
    <p:sldId id="268" r:id="rId20"/>
    <p:sldId id="270" r:id="rId21"/>
    <p:sldId id="269" r:id="rId22"/>
    <p:sldId id="271" r:id="rId23"/>
    <p:sldId id="294" r:id="rId24"/>
    <p:sldId id="272" r:id="rId25"/>
    <p:sldId id="295" r:id="rId26"/>
    <p:sldId id="273" r:id="rId27"/>
    <p:sldId id="296" r:id="rId28"/>
    <p:sldId id="276" r:id="rId29"/>
    <p:sldId id="299" r:id="rId30"/>
    <p:sldId id="278" r:id="rId31"/>
    <p:sldId id="292" r:id="rId32"/>
    <p:sldId id="274" r:id="rId33"/>
    <p:sldId id="297" r:id="rId34"/>
    <p:sldId id="277" r:id="rId35"/>
    <p:sldId id="279" r:id="rId36"/>
    <p:sldId id="275" r:id="rId37"/>
    <p:sldId id="298" r:id="rId38"/>
    <p:sldId id="293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DC00"/>
    <a:srgbClr val="EDED9F"/>
    <a:srgbClr val="CBD300"/>
    <a:srgbClr val="D5C441"/>
    <a:srgbClr val="F4FB00"/>
    <a:srgbClr val="CAD1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34"/>
    <p:restoredTop sz="94719"/>
  </p:normalViewPr>
  <p:slideViewPr>
    <p:cSldViewPr snapToGrid="0">
      <p:cViewPr varScale="1">
        <p:scale>
          <a:sx n="152" d="100"/>
          <a:sy n="152" d="100"/>
        </p:scale>
        <p:origin x="1160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D4EB5-55F9-1549-BA2D-79AFFC998120}" type="datetimeFigureOut">
              <a:rPr lang="en-US" smtClean="0"/>
              <a:t>10/17/24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812CAA-493E-4645-8779-46C4487FA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830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C6B54-3768-1CED-09C8-F0BFC8329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969907-CAB4-3363-5AFC-612C48173D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83945-8137-26D4-09DA-1364914A3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10/18/24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88659-74A4-504A-6573-FE412290F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7 Simulation Concepts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4ED4E-3AB9-6150-16A8-04E90CA46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9D9F7-B70C-A04D-B4D3-3896B94E9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645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25158-6324-4901-E607-542CB551F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051DD1-44C0-69E8-4E13-D932C2F6BC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FB9D2-15FD-7E03-EB59-836BAD618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10/18/24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97ADA-0237-A523-6358-B51C04DF8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7 Simulation Concepts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1A1CDE-4CF1-4740-3094-47176578C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9D9F7-B70C-A04D-B4D3-3896B94E9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405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356C8A-484C-5A9D-BFF0-32B9B1982E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9CF978-C039-62FF-6EA5-6252C77627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5C763-D7BF-8C2F-71D5-56E0EFEC1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10/18/24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A63658-252D-96D2-0FB2-7C16C88DA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7 Simulation Concepts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106CC-08FA-5190-5604-D434781B9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9D9F7-B70C-A04D-B4D3-3896B94E9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410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DE8B8-FDF0-C441-7C96-0650663E3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6DADE-D7F5-F02E-F47F-504505F0C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93600-38D8-AEC5-1A75-BE365A1C3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10/18/24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8025C-D675-2C59-7910-2B243C68E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7 Simulation Concepts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56EB1-B224-4D71-284A-4E04C3694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9D9F7-B70C-A04D-B4D3-3896B94E9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609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9B0A7-E113-BF69-CD44-9DEC412B0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97DA7E-B972-2D30-1247-27C1C63C94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81F4C-1258-0C9D-2952-8D3BE321C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10/18/24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420CB-F953-5AFA-43E6-B0B7AB911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7 Simulation Concepts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BAB16-F13A-CD13-2AAB-C0419CB3B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9D9F7-B70C-A04D-B4D3-3896B94E9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719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C4D01-3450-5060-B890-980A7028E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A81D6-46AF-F288-AD9A-050400223F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9027A-C114-E7E4-FE4C-BFE76D9D55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204579-FDF0-6AA5-44D4-DF0322852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10/18/24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0E4515-1083-1B0A-D707-0661F55B7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7 Simulation Concepts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2EB87B-7B12-4790-5259-8479383D3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9D9F7-B70C-A04D-B4D3-3896B94E9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204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98470-AEDF-BB69-CD42-5D5CED9CB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E310D7-060D-138B-2959-8BC0CE30A8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046428-D1CF-310A-DC4F-07CC83F4C7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325C47-ECBF-1A0D-28F0-0294EEF158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8C8DDB-9A07-B4A3-E760-A192A84410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9ECA26-43F4-3C5D-19D2-C4C2310E8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10/18/24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796932-7FAC-B738-4AB4-58C4749CD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7 Simulation Concepts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A7FF16-8DA9-9F21-5567-12FA2A30C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9D9F7-B70C-A04D-B4D3-3896B94E9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178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889F4-8BF4-F4D6-B38D-74C68BF07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411F72-17C9-48B6-64B4-CD03C2218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10/18/24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CD71EA-98B3-A7E9-8CC0-C62F901D7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7 Simulation Concepts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4B390F-4CB3-6B74-BB4C-97472441B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9D9F7-B70C-A04D-B4D3-3896B94E9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056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30592E-998B-A608-A873-67166915F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10/18/24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E0FD87-572C-1517-D107-CF5E4DA5D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7 Simulation Concepts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55DAE8-A476-6217-DB13-CCF67129C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9D9F7-B70C-A04D-B4D3-3896B94E9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875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1D274-1F77-9815-3F24-EAD5B4516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6D70C-64FF-F6CC-C484-511324197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B729C9-94B3-825E-F099-376D64A2D5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474AB9-D9EF-CA29-1623-2AA11CCBD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10/18/24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AA35B9-1A26-EE20-7C07-9C667A607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7 Simulation Concepts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ABC553-3BD2-5EAD-FDB9-9C59F7CD4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9D9F7-B70C-A04D-B4D3-3896B94E9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816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E7461-3C6B-698A-201C-286708C6C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6B9A06-A6E9-6971-5BCE-E3F97E485C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AF3A90-61D3-79E8-1468-034B2149CF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13A6A7-1882-D890-416C-0B2BD1B4A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10/18/24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F64902-EB91-3128-B5F1-2CA571A10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7 Simulation Concepts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CD975-2D7E-BAB2-63F0-C154B4EA3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9D9F7-B70C-A04D-B4D3-3896B94E9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664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DC9DF1-B2DA-EF3A-C258-ADAEFBBF7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1CF862-A0CE-2D6C-941A-AFFA39EC6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38BBA-2EDC-CBAD-0136-D35195244D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10/18/24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85034-08DE-836E-1653-8ECECC7EA4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Week 7 Simulation Concepts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8A84C7-2C4A-8CAC-5D82-621047FA0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D9D9F7-B70C-A04D-B4D3-3896B94E9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113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4.png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8.png"/><Relationship Id="rId9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8.png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8.png"/><Relationship Id="rId7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8.png"/><Relationship Id="rId7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8.png"/><Relationship Id="rId7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8.png"/><Relationship Id="rId7" Type="http://schemas.openxmlformats.org/officeDocument/2006/relationships/image" Target="../media/image1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2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D7F8-A3E3-2818-FFF3-0DDA099A95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Concepts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93EB30-6877-8241-91A4-9AB943B6A5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Shen Cheng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ECP8506 Clinical Trial Simulation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10/18/2024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9F9661-1794-94A6-1B24-025723A8F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9D9F7-B70C-A04D-B4D3-3896B94E9F8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207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DCE2D1-B862-5530-A954-77EAD60386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207B8F0-9255-5C80-CA75-E9E47B6B18B6}"/>
              </a:ext>
            </a:extLst>
          </p:cNvPr>
          <p:cNvSpPr/>
          <p:nvPr/>
        </p:nvSpPr>
        <p:spPr>
          <a:xfrm>
            <a:off x="412396" y="3673852"/>
            <a:ext cx="2745804" cy="236567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BAE0EE3D-7559-44B8-B1B1-846D36331045}"/>
              </a:ext>
            </a:extLst>
          </p:cNvPr>
          <p:cNvSpPr/>
          <p:nvPr/>
        </p:nvSpPr>
        <p:spPr>
          <a:xfrm>
            <a:off x="414127" y="1264039"/>
            <a:ext cx="2745804" cy="236567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BF858496-4F68-F8A9-4139-A0428B945649}"/>
              </a:ext>
            </a:extLst>
          </p:cNvPr>
          <p:cNvSpPr/>
          <p:nvPr/>
        </p:nvSpPr>
        <p:spPr>
          <a:xfrm>
            <a:off x="3762726" y="1241972"/>
            <a:ext cx="4046483" cy="47754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F65BAE4-F14F-1C6E-E3B7-97752A6D25B6}"/>
              </a:ext>
            </a:extLst>
          </p:cNvPr>
          <p:cNvGraphicFramePr>
            <a:graphicFrameLocks noGrp="1"/>
          </p:cNvGraphicFramePr>
          <p:nvPr/>
        </p:nvGraphicFramePr>
        <p:xfrm>
          <a:off x="546536" y="3861307"/>
          <a:ext cx="2396124" cy="196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9031">
                  <a:extLst>
                    <a:ext uri="{9D8B030D-6E8A-4147-A177-3AD203B41FA5}">
                      <a16:colId xmlns:a16="http://schemas.microsoft.com/office/drawing/2014/main" val="2697345079"/>
                    </a:ext>
                  </a:extLst>
                </a:gridCol>
                <a:gridCol w="599031">
                  <a:extLst>
                    <a:ext uri="{9D8B030D-6E8A-4147-A177-3AD203B41FA5}">
                      <a16:colId xmlns:a16="http://schemas.microsoft.com/office/drawing/2014/main" val="4144399198"/>
                    </a:ext>
                  </a:extLst>
                </a:gridCol>
                <a:gridCol w="599031">
                  <a:extLst>
                    <a:ext uri="{9D8B030D-6E8A-4147-A177-3AD203B41FA5}">
                      <a16:colId xmlns:a16="http://schemas.microsoft.com/office/drawing/2014/main" val="1427221772"/>
                    </a:ext>
                  </a:extLst>
                </a:gridCol>
                <a:gridCol w="599031">
                  <a:extLst>
                    <a:ext uri="{9D8B030D-6E8A-4147-A177-3AD203B41FA5}">
                      <a16:colId xmlns:a16="http://schemas.microsoft.com/office/drawing/2014/main" val="2627671301"/>
                    </a:ext>
                  </a:extLst>
                </a:gridCol>
              </a:tblGrid>
              <a:tr h="392300">
                <a:tc>
                  <a:txBody>
                    <a:bodyPr/>
                    <a:lstStyle/>
                    <a:p>
                      <a:r>
                        <a:rPr lang="en-US" sz="1600" dirty="0"/>
                        <a:t>WT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AGE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618034"/>
                  </a:ext>
                </a:extLst>
              </a:tr>
              <a:tr h="392300">
                <a:tc>
                  <a:txBody>
                    <a:bodyPr/>
                    <a:lstStyle/>
                    <a:p>
                      <a:r>
                        <a:rPr lang="en-US" sz="1600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706865"/>
                  </a:ext>
                </a:extLst>
              </a:tr>
              <a:tr h="392300">
                <a:tc>
                  <a:txBody>
                    <a:bodyPr/>
                    <a:lstStyle/>
                    <a:p>
                      <a:r>
                        <a:rPr lang="en-US" sz="1600" dirty="0"/>
                        <a:t>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603054"/>
                  </a:ext>
                </a:extLst>
              </a:tr>
              <a:tr h="392300">
                <a:tc>
                  <a:txBody>
                    <a:bodyPr/>
                    <a:lstStyle/>
                    <a:p>
                      <a:r>
                        <a:rPr lang="en-US" sz="1600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724207"/>
                  </a:ext>
                </a:extLst>
              </a:tr>
              <a:tr h="392300"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721051"/>
                  </a:ext>
                </a:extLst>
              </a:tr>
            </a:tbl>
          </a:graphicData>
        </a:graphic>
      </p:graphicFrame>
      <p:grpSp>
        <p:nvGrpSpPr>
          <p:cNvPr id="42" name="Group 41">
            <a:extLst>
              <a:ext uri="{FF2B5EF4-FFF2-40B4-BE49-F238E27FC236}">
                <a16:creationId xmlns:a16="http://schemas.microsoft.com/office/drawing/2014/main" id="{5E78D9AC-B98F-1D58-F07E-AC04D37B0E06}"/>
              </a:ext>
            </a:extLst>
          </p:cNvPr>
          <p:cNvGrpSpPr/>
          <p:nvPr/>
        </p:nvGrpSpPr>
        <p:grpSpPr>
          <a:xfrm>
            <a:off x="4595510" y="2786596"/>
            <a:ext cx="2232612" cy="1529705"/>
            <a:chOff x="3546256" y="739875"/>
            <a:chExt cx="2232612" cy="1529705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6CB7E8B-9843-72C0-56D3-9DC106C27DF2}"/>
                </a:ext>
              </a:extLst>
            </p:cNvPr>
            <p:cNvSpPr/>
            <p:nvPr/>
          </p:nvSpPr>
          <p:spPr>
            <a:xfrm>
              <a:off x="4903315" y="1179786"/>
              <a:ext cx="756745" cy="73916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CENT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409A499F-642F-32EE-186F-07994083F4F0}"/>
                </a:ext>
              </a:extLst>
            </p:cNvPr>
            <p:cNvCxnSpPr>
              <a:cxnSpLocks/>
            </p:cNvCxnSpPr>
            <p:nvPr/>
          </p:nvCxnSpPr>
          <p:spPr>
            <a:xfrm>
              <a:off x="5292199" y="1918946"/>
              <a:ext cx="0" cy="31187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BE0312E-B30F-02CF-CE91-DFFDEBE687ED}"/>
                </a:ext>
              </a:extLst>
            </p:cNvPr>
            <p:cNvSpPr/>
            <p:nvPr/>
          </p:nvSpPr>
          <p:spPr>
            <a:xfrm>
              <a:off x="3869927" y="1179786"/>
              <a:ext cx="756745" cy="73916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DEPOT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69D80AF-8C66-2402-71B0-7BE07205DA15}"/>
                </a:ext>
              </a:extLst>
            </p:cNvPr>
            <p:cNvCxnSpPr>
              <a:cxnSpLocks/>
              <a:stCxn id="19" idx="6"/>
              <a:endCxn id="12" idx="2"/>
            </p:cNvCxnSpPr>
            <p:nvPr/>
          </p:nvCxnSpPr>
          <p:spPr>
            <a:xfrm>
              <a:off x="4626672" y="1549366"/>
              <a:ext cx="27664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B2E22DD-E095-A7B4-9ABC-A7F8B37EECFD}"/>
                </a:ext>
              </a:extLst>
            </p:cNvPr>
            <p:cNvSpPr txBox="1"/>
            <p:nvPr/>
          </p:nvSpPr>
          <p:spPr>
            <a:xfrm>
              <a:off x="4552676" y="1072762"/>
              <a:ext cx="4431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err="1"/>
                <a:t>K</a:t>
              </a:r>
              <a:r>
                <a:rPr lang="en-US" sz="1600" i="1" baseline="-25000" dirty="0" err="1"/>
                <a:t>a,i</a:t>
              </a:r>
              <a:endParaRPr lang="en-US" sz="1600" i="1" baseline="-250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2284CB0-4374-2024-0AF5-3FA381A60AA0}"/>
                </a:ext>
              </a:extLst>
            </p:cNvPr>
            <p:cNvSpPr txBox="1"/>
            <p:nvPr/>
          </p:nvSpPr>
          <p:spPr>
            <a:xfrm>
              <a:off x="5316882" y="1931026"/>
              <a:ext cx="4619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err="1"/>
                <a:t>CL</a:t>
              </a:r>
              <a:r>
                <a:rPr lang="en-US" sz="1600" i="1" baseline="-25000" dirty="0" err="1"/>
                <a:t>i</a:t>
              </a:r>
              <a:endParaRPr lang="en-US" sz="1600" i="1" baseline="-250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0031F77-BD76-1FD2-44D2-4F86DA37D8FF}"/>
                </a:ext>
              </a:extLst>
            </p:cNvPr>
            <p:cNvSpPr txBox="1"/>
            <p:nvPr/>
          </p:nvSpPr>
          <p:spPr>
            <a:xfrm>
              <a:off x="4775732" y="1748971"/>
              <a:ext cx="319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/>
                <a:t>V</a:t>
              </a:r>
              <a:r>
                <a:rPr lang="en-US" sz="1400" i="1" baseline="-25000" dirty="0"/>
                <a:t>i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25B44E8-A096-0ACC-0B61-25243882EB5E}"/>
                </a:ext>
              </a:extLst>
            </p:cNvPr>
            <p:cNvSpPr txBox="1"/>
            <p:nvPr/>
          </p:nvSpPr>
          <p:spPr>
            <a:xfrm>
              <a:off x="4013735" y="913397"/>
              <a:ext cx="3054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/>
                <a:t>F</a:t>
              </a:r>
              <a:r>
                <a:rPr lang="en-US" sz="1400" i="1" baseline="-25000" dirty="0"/>
                <a:t>i</a:t>
              </a:r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F64F7243-8D89-1F4A-E254-8D53C1246A79}"/>
                </a:ext>
              </a:extLst>
            </p:cNvPr>
            <p:cNvSpPr/>
            <p:nvPr/>
          </p:nvSpPr>
          <p:spPr>
            <a:xfrm rot="19610301">
              <a:off x="3783706" y="1019504"/>
              <a:ext cx="147751" cy="346842"/>
            </a:xfrm>
            <a:custGeom>
              <a:avLst/>
              <a:gdLst>
                <a:gd name="connsiteX0" fmla="*/ 147163 w 147751"/>
                <a:gd name="connsiteY0" fmla="*/ 0 h 346842"/>
                <a:gd name="connsiteX1" fmla="*/ 18 w 147751"/>
                <a:gd name="connsiteY1" fmla="*/ 136635 h 346842"/>
                <a:gd name="connsiteX2" fmla="*/ 136653 w 147751"/>
                <a:gd name="connsiteY2" fmla="*/ 147145 h 346842"/>
                <a:gd name="connsiteX3" fmla="*/ 94612 w 147751"/>
                <a:gd name="connsiteY3" fmla="*/ 241738 h 346842"/>
                <a:gd name="connsiteX4" fmla="*/ 147163 w 147751"/>
                <a:gd name="connsiteY4" fmla="*/ 231228 h 346842"/>
                <a:gd name="connsiteX5" fmla="*/ 52570 w 147751"/>
                <a:gd name="connsiteY5" fmla="*/ 346842 h 346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7751" h="346842">
                  <a:moveTo>
                    <a:pt x="147163" y="0"/>
                  </a:moveTo>
                  <a:cubicBezTo>
                    <a:pt x="74466" y="56055"/>
                    <a:pt x="1770" y="112111"/>
                    <a:pt x="18" y="136635"/>
                  </a:cubicBezTo>
                  <a:cubicBezTo>
                    <a:pt x="-1734" y="161159"/>
                    <a:pt x="120887" y="129628"/>
                    <a:pt x="136653" y="147145"/>
                  </a:cubicBezTo>
                  <a:cubicBezTo>
                    <a:pt x="152419" y="164662"/>
                    <a:pt x="94612" y="241738"/>
                    <a:pt x="94612" y="241738"/>
                  </a:cubicBezTo>
                  <a:cubicBezTo>
                    <a:pt x="96364" y="255752"/>
                    <a:pt x="154170" y="213711"/>
                    <a:pt x="147163" y="231228"/>
                  </a:cubicBezTo>
                  <a:cubicBezTo>
                    <a:pt x="140156" y="248745"/>
                    <a:pt x="96363" y="297793"/>
                    <a:pt x="52570" y="346842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5E066B5-C22A-5551-73D6-9309BB34158A}"/>
                </a:ext>
              </a:extLst>
            </p:cNvPr>
            <p:cNvSpPr txBox="1"/>
            <p:nvPr/>
          </p:nvSpPr>
          <p:spPr>
            <a:xfrm>
              <a:off x="3546256" y="739875"/>
              <a:ext cx="5886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Dose</a:t>
              </a:r>
            </a:p>
          </p:txBody>
        </p:sp>
      </p:grpSp>
      <p:pic>
        <p:nvPicPr>
          <p:cNvPr id="46" name="Picture 45" descr="A graph with a line and dots&#10;&#10;Description automatically generated">
            <a:extLst>
              <a:ext uri="{FF2B5EF4-FFF2-40B4-BE49-F238E27FC236}">
                <a16:creationId xmlns:a16="http://schemas.microsoft.com/office/drawing/2014/main" id="{B420DB74-5A3A-E3F9-DF40-6B24637A88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182" y="1491167"/>
            <a:ext cx="2341477" cy="18757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1D5B062-A6BF-014F-3844-BF8317B6A477}"/>
              </a:ext>
            </a:extLst>
          </p:cNvPr>
          <p:cNvSpPr txBox="1"/>
          <p:nvPr/>
        </p:nvSpPr>
        <p:spPr>
          <a:xfrm>
            <a:off x="412396" y="367862"/>
            <a:ext cx="2165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Development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C7A420-7C57-DFD8-BAC2-43786506EA33}"/>
              </a:ext>
            </a:extLst>
          </p:cNvPr>
          <p:cNvSpPr/>
          <p:nvPr/>
        </p:nvSpPr>
        <p:spPr>
          <a:xfrm>
            <a:off x="4595510" y="2809057"/>
            <a:ext cx="2232612" cy="15072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77B8F-2D88-BDA5-B80A-DF98ACA14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9D9F7-B70C-A04D-B4D3-3896B94E9F85}" type="slidenum">
              <a:rPr lang="en-US" smtClean="0"/>
              <a:t>10</a:t>
            </a:fld>
            <a:endParaRPr lang="en-US"/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6D8DF99F-7550-95D5-1DB6-E1969A814869}"/>
              </a:ext>
            </a:extLst>
          </p:cNvPr>
          <p:cNvSpPr/>
          <p:nvPr/>
        </p:nvSpPr>
        <p:spPr>
          <a:xfrm>
            <a:off x="3238150" y="4639112"/>
            <a:ext cx="427839" cy="39428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E809BED3-EA4E-625C-327E-5A1826F09710}"/>
              </a:ext>
            </a:extLst>
          </p:cNvPr>
          <p:cNvSpPr/>
          <p:nvPr/>
        </p:nvSpPr>
        <p:spPr>
          <a:xfrm rot="10800000">
            <a:off x="3238149" y="2392314"/>
            <a:ext cx="427839" cy="39428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302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AAA5A6-EC69-685C-59AB-1714B52A5B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B672BFC-24F3-D0AA-3E1D-1BD313BF131D}"/>
              </a:ext>
            </a:extLst>
          </p:cNvPr>
          <p:cNvSpPr/>
          <p:nvPr/>
        </p:nvSpPr>
        <p:spPr>
          <a:xfrm>
            <a:off x="412396" y="3673852"/>
            <a:ext cx="2745804" cy="236567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BD732021-6BD3-48EC-6F59-5CF78D5CCE7A}"/>
              </a:ext>
            </a:extLst>
          </p:cNvPr>
          <p:cNvSpPr/>
          <p:nvPr/>
        </p:nvSpPr>
        <p:spPr>
          <a:xfrm>
            <a:off x="414127" y="1264039"/>
            <a:ext cx="2745804" cy="236567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9FCDF56B-AB84-040E-2F6E-C2ADC7C2BB66}"/>
              </a:ext>
            </a:extLst>
          </p:cNvPr>
          <p:cNvSpPr/>
          <p:nvPr/>
        </p:nvSpPr>
        <p:spPr>
          <a:xfrm>
            <a:off x="3762726" y="1241972"/>
            <a:ext cx="4046483" cy="47754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D0EC6553-87B1-1B4D-F618-84BBC6B580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7824752"/>
              </p:ext>
            </p:extLst>
          </p:nvPr>
        </p:nvGraphicFramePr>
        <p:xfrm>
          <a:off x="546536" y="3861307"/>
          <a:ext cx="2396124" cy="196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9031">
                  <a:extLst>
                    <a:ext uri="{9D8B030D-6E8A-4147-A177-3AD203B41FA5}">
                      <a16:colId xmlns:a16="http://schemas.microsoft.com/office/drawing/2014/main" val="2697345079"/>
                    </a:ext>
                  </a:extLst>
                </a:gridCol>
                <a:gridCol w="599031">
                  <a:extLst>
                    <a:ext uri="{9D8B030D-6E8A-4147-A177-3AD203B41FA5}">
                      <a16:colId xmlns:a16="http://schemas.microsoft.com/office/drawing/2014/main" val="4144399198"/>
                    </a:ext>
                  </a:extLst>
                </a:gridCol>
                <a:gridCol w="599031">
                  <a:extLst>
                    <a:ext uri="{9D8B030D-6E8A-4147-A177-3AD203B41FA5}">
                      <a16:colId xmlns:a16="http://schemas.microsoft.com/office/drawing/2014/main" val="1427221772"/>
                    </a:ext>
                  </a:extLst>
                </a:gridCol>
                <a:gridCol w="599031">
                  <a:extLst>
                    <a:ext uri="{9D8B030D-6E8A-4147-A177-3AD203B41FA5}">
                      <a16:colId xmlns:a16="http://schemas.microsoft.com/office/drawing/2014/main" val="2627671301"/>
                    </a:ext>
                  </a:extLst>
                </a:gridCol>
              </a:tblGrid>
              <a:tr h="392300">
                <a:tc>
                  <a:txBody>
                    <a:bodyPr/>
                    <a:lstStyle/>
                    <a:p>
                      <a:r>
                        <a:rPr lang="en-US" sz="1600" dirty="0"/>
                        <a:t>WT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AGE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618034"/>
                  </a:ext>
                </a:extLst>
              </a:tr>
              <a:tr h="392300">
                <a:tc>
                  <a:txBody>
                    <a:bodyPr/>
                    <a:lstStyle/>
                    <a:p>
                      <a:r>
                        <a:rPr lang="en-US" sz="1600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706865"/>
                  </a:ext>
                </a:extLst>
              </a:tr>
              <a:tr h="392300">
                <a:tc>
                  <a:txBody>
                    <a:bodyPr/>
                    <a:lstStyle/>
                    <a:p>
                      <a:r>
                        <a:rPr lang="en-US" sz="1600" dirty="0"/>
                        <a:t>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603054"/>
                  </a:ext>
                </a:extLst>
              </a:tr>
              <a:tr h="392300">
                <a:tc>
                  <a:txBody>
                    <a:bodyPr/>
                    <a:lstStyle/>
                    <a:p>
                      <a:r>
                        <a:rPr lang="en-US" sz="1600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724207"/>
                  </a:ext>
                </a:extLst>
              </a:tr>
              <a:tr h="392300"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72105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43BC7E4-D9EB-0668-B324-904080B08935}"/>
                  </a:ext>
                </a:extLst>
              </p:cNvPr>
              <p:cNvSpPr txBox="1"/>
              <p:nvPr/>
            </p:nvSpPr>
            <p:spPr>
              <a:xfrm>
                <a:off x="3640014" y="2756012"/>
                <a:ext cx="4291906" cy="343857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𝐶𝐿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70</m:t>
                              </m:r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𝑘𝑔</m:t>
                              </m:r>
                            </m:den>
                          </m:f>
                        </m:e>
                        <m:sup>
                          <m:sSub>
                            <m:sSubPr>
                              <m:ctrlPr>
                                <a:rPr lang="en-US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(0, </m:t>
                      </m:r>
                      <m:sSubSup>
                        <m:sSubSup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…</a:t>
                </a:r>
                <a:endParaRPr lang="en-US" sz="1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𝐼𝑃𝑅𝐸</m:t>
                      </m:r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𝐷𝑜𝑠𝑒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×</m:t>
                          </m:r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×(</m:t>
                          </m:r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sSub>
                                    <m:sSubPr>
                                      <m:ctrlPr>
                                        <a:rPr lang="en-US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sup>
                          </m:sSup>
                        </m:e>
                      </m:d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  <a:p>
                <a:endParaRPr lang="en-US" sz="1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𝑂𝐵</m:t>
                      </m:r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𝐼𝑃𝑅𝐸</m:t>
                      </m:r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  <a:p>
                <a:endParaRPr lang="en-US" sz="1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(0, </m:t>
                      </m:r>
                      <m:sSubSup>
                        <m:sSubSup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…</a:t>
                </a:r>
              </a:p>
              <a:p>
                <a:endParaRPr lang="en-US" sz="1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43BC7E4-D9EB-0668-B324-904080B089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0014" y="2756012"/>
                <a:ext cx="4291906" cy="343857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2" name="Group 41">
            <a:extLst>
              <a:ext uri="{FF2B5EF4-FFF2-40B4-BE49-F238E27FC236}">
                <a16:creationId xmlns:a16="http://schemas.microsoft.com/office/drawing/2014/main" id="{AB536858-7710-DA09-06BD-DEAF2D29BC72}"/>
              </a:ext>
            </a:extLst>
          </p:cNvPr>
          <p:cNvGrpSpPr/>
          <p:nvPr/>
        </p:nvGrpSpPr>
        <p:grpSpPr>
          <a:xfrm>
            <a:off x="4595510" y="1241578"/>
            <a:ext cx="2232612" cy="1529705"/>
            <a:chOff x="3546256" y="739875"/>
            <a:chExt cx="2232612" cy="1529705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07561C2-6A78-62A3-A8C2-84AD9493C592}"/>
                </a:ext>
              </a:extLst>
            </p:cNvPr>
            <p:cNvSpPr/>
            <p:nvPr/>
          </p:nvSpPr>
          <p:spPr>
            <a:xfrm>
              <a:off x="4903315" y="1179786"/>
              <a:ext cx="756745" cy="73916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CENT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77FBCFC-6C68-5D6C-E54F-7C54A991E132}"/>
                </a:ext>
              </a:extLst>
            </p:cNvPr>
            <p:cNvCxnSpPr>
              <a:cxnSpLocks/>
            </p:cNvCxnSpPr>
            <p:nvPr/>
          </p:nvCxnSpPr>
          <p:spPr>
            <a:xfrm>
              <a:off x="5292199" y="1918946"/>
              <a:ext cx="0" cy="31187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F1EF93A5-8670-AEC2-4D4F-684A65E2DF99}"/>
                </a:ext>
              </a:extLst>
            </p:cNvPr>
            <p:cNvSpPr/>
            <p:nvPr/>
          </p:nvSpPr>
          <p:spPr>
            <a:xfrm>
              <a:off x="3869927" y="1179786"/>
              <a:ext cx="756745" cy="73916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DEPOT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F5C1AE5-59E3-D48B-2622-8785AD8F2346}"/>
                </a:ext>
              </a:extLst>
            </p:cNvPr>
            <p:cNvCxnSpPr>
              <a:cxnSpLocks/>
              <a:stCxn id="19" idx="6"/>
              <a:endCxn id="12" idx="2"/>
            </p:cNvCxnSpPr>
            <p:nvPr/>
          </p:nvCxnSpPr>
          <p:spPr>
            <a:xfrm>
              <a:off x="4626672" y="1549366"/>
              <a:ext cx="27664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BC59BDE-8DCE-A8AF-8346-CA7C48E69BD3}"/>
                </a:ext>
              </a:extLst>
            </p:cNvPr>
            <p:cNvSpPr txBox="1"/>
            <p:nvPr/>
          </p:nvSpPr>
          <p:spPr>
            <a:xfrm>
              <a:off x="4552676" y="1072762"/>
              <a:ext cx="4431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err="1"/>
                <a:t>K</a:t>
              </a:r>
              <a:r>
                <a:rPr lang="en-US" sz="1600" i="1" baseline="-25000" dirty="0" err="1"/>
                <a:t>a,i</a:t>
              </a:r>
              <a:endParaRPr lang="en-US" sz="1600" i="1" baseline="-250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0ADA4AA-7BC6-D321-2E71-9C0BDBEC49D3}"/>
                </a:ext>
              </a:extLst>
            </p:cNvPr>
            <p:cNvSpPr txBox="1"/>
            <p:nvPr/>
          </p:nvSpPr>
          <p:spPr>
            <a:xfrm>
              <a:off x="5316882" y="1931026"/>
              <a:ext cx="4619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err="1"/>
                <a:t>CL</a:t>
              </a:r>
              <a:r>
                <a:rPr lang="en-US" sz="1600" i="1" baseline="-25000" dirty="0" err="1"/>
                <a:t>i</a:t>
              </a:r>
              <a:endParaRPr lang="en-US" sz="1600" i="1" baseline="-250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6AD21AB-A274-2D48-BEBA-050769E54E7A}"/>
                </a:ext>
              </a:extLst>
            </p:cNvPr>
            <p:cNvSpPr txBox="1"/>
            <p:nvPr/>
          </p:nvSpPr>
          <p:spPr>
            <a:xfrm>
              <a:off x="4775732" y="1748971"/>
              <a:ext cx="319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/>
                <a:t>V</a:t>
              </a:r>
              <a:r>
                <a:rPr lang="en-US" sz="1400" i="1" baseline="-25000" dirty="0"/>
                <a:t>i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2A4B2B5-8365-DF37-DD86-54CA215FCD9E}"/>
                </a:ext>
              </a:extLst>
            </p:cNvPr>
            <p:cNvSpPr txBox="1"/>
            <p:nvPr/>
          </p:nvSpPr>
          <p:spPr>
            <a:xfrm>
              <a:off x="4013735" y="913397"/>
              <a:ext cx="3054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/>
                <a:t>F</a:t>
              </a:r>
              <a:r>
                <a:rPr lang="en-US" sz="1400" i="1" baseline="-25000" dirty="0"/>
                <a:t>i</a:t>
              </a:r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90B1AA56-C51E-AD1E-D73C-24155270BB1C}"/>
                </a:ext>
              </a:extLst>
            </p:cNvPr>
            <p:cNvSpPr/>
            <p:nvPr/>
          </p:nvSpPr>
          <p:spPr>
            <a:xfrm rot="19610301">
              <a:off x="3783706" y="1019504"/>
              <a:ext cx="147751" cy="346842"/>
            </a:xfrm>
            <a:custGeom>
              <a:avLst/>
              <a:gdLst>
                <a:gd name="connsiteX0" fmla="*/ 147163 w 147751"/>
                <a:gd name="connsiteY0" fmla="*/ 0 h 346842"/>
                <a:gd name="connsiteX1" fmla="*/ 18 w 147751"/>
                <a:gd name="connsiteY1" fmla="*/ 136635 h 346842"/>
                <a:gd name="connsiteX2" fmla="*/ 136653 w 147751"/>
                <a:gd name="connsiteY2" fmla="*/ 147145 h 346842"/>
                <a:gd name="connsiteX3" fmla="*/ 94612 w 147751"/>
                <a:gd name="connsiteY3" fmla="*/ 241738 h 346842"/>
                <a:gd name="connsiteX4" fmla="*/ 147163 w 147751"/>
                <a:gd name="connsiteY4" fmla="*/ 231228 h 346842"/>
                <a:gd name="connsiteX5" fmla="*/ 52570 w 147751"/>
                <a:gd name="connsiteY5" fmla="*/ 346842 h 346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7751" h="346842">
                  <a:moveTo>
                    <a:pt x="147163" y="0"/>
                  </a:moveTo>
                  <a:cubicBezTo>
                    <a:pt x="74466" y="56055"/>
                    <a:pt x="1770" y="112111"/>
                    <a:pt x="18" y="136635"/>
                  </a:cubicBezTo>
                  <a:cubicBezTo>
                    <a:pt x="-1734" y="161159"/>
                    <a:pt x="120887" y="129628"/>
                    <a:pt x="136653" y="147145"/>
                  </a:cubicBezTo>
                  <a:cubicBezTo>
                    <a:pt x="152419" y="164662"/>
                    <a:pt x="94612" y="241738"/>
                    <a:pt x="94612" y="241738"/>
                  </a:cubicBezTo>
                  <a:cubicBezTo>
                    <a:pt x="96364" y="255752"/>
                    <a:pt x="154170" y="213711"/>
                    <a:pt x="147163" y="231228"/>
                  </a:cubicBezTo>
                  <a:cubicBezTo>
                    <a:pt x="140156" y="248745"/>
                    <a:pt x="96363" y="297793"/>
                    <a:pt x="52570" y="346842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0A5A474-1C9D-C888-A084-71F07799A91C}"/>
                </a:ext>
              </a:extLst>
            </p:cNvPr>
            <p:cNvSpPr txBox="1"/>
            <p:nvPr/>
          </p:nvSpPr>
          <p:spPr>
            <a:xfrm>
              <a:off x="3546256" y="739875"/>
              <a:ext cx="5886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Dose</a:t>
              </a:r>
            </a:p>
          </p:txBody>
        </p:sp>
      </p:grpSp>
      <p:pic>
        <p:nvPicPr>
          <p:cNvPr id="46" name="Picture 45" descr="A graph with a line and dots&#10;&#10;Description automatically generated">
            <a:extLst>
              <a:ext uri="{FF2B5EF4-FFF2-40B4-BE49-F238E27FC236}">
                <a16:creationId xmlns:a16="http://schemas.microsoft.com/office/drawing/2014/main" id="{A4FE5415-F707-64F6-1F1D-08A3BC5838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182" y="1491167"/>
            <a:ext cx="2341477" cy="18757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6C09DE3-D2B3-AB1F-CE8B-7B3BFA408DB4}"/>
              </a:ext>
            </a:extLst>
          </p:cNvPr>
          <p:cNvSpPr txBox="1"/>
          <p:nvPr/>
        </p:nvSpPr>
        <p:spPr>
          <a:xfrm>
            <a:off x="412396" y="367862"/>
            <a:ext cx="2165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Development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38EEACA-4471-32DC-3A58-8B42492395A0}"/>
              </a:ext>
            </a:extLst>
          </p:cNvPr>
          <p:cNvSpPr/>
          <p:nvPr/>
        </p:nvSpPr>
        <p:spPr>
          <a:xfrm>
            <a:off x="4595510" y="1264039"/>
            <a:ext cx="2232612" cy="150724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5158C2F-5D6B-CC06-0D5D-55BF67881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9D9F7-B70C-A04D-B4D3-3896B94E9F85}" type="slidenum">
              <a:rPr lang="en-US" smtClean="0"/>
              <a:t>11</a:t>
            </a:fld>
            <a:endParaRPr lang="en-US"/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1E566E79-6573-C6F2-6CC1-D6F6BAE4F6BB}"/>
              </a:ext>
            </a:extLst>
          </p:cNvPr>
          <p:cNvSpPr/>
          <p:nvPr/>
        </p:nvSpPr>
        <p:spPr>
          <a:xfrm>
            <a:off x="3238150" y="4639112"/>
            <a:ext cx="427839" cy="39428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A9F478F6-01A8-138F-5749-DCBD45085DB9}"/>
              </a:ext>
            </a:extLst>
          </p:cNvPr>
          <p:cNvSpPr/>
          <p:nvPr/>
        </p:nvSpPr>
        <p:spPr>
          <a:xfrm rot="10800000">
            <a:off x="3238149" y="2392314"/>
            <a:ext cx="427839" cy="39428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153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A69AB8-8112-1313-EFFA-38F902F54D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39FEA93-B9FC-F23B-74CF-4C666B477616}"/>
              </a:ext>
            </a:extLst>
          </p:cNvPr>
          <p:cNvSpPr/>
          <p:nvPr/>
        </p:nvSpPr>
        <p:spPr>
          <a:xfrm>
            <a:off x="412396" y="3673852"/>
            <a:ext cx="2745804" cy="236567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F02690B1-71CF-8E33-809C-D1F27A5236B1}"/>
              </a:ext>
            </a:extLst>
          </p:cNvPr>
          <p:cNvSpPr/>
          <p:nvPr/>
        </p:nvSpPr>
        <p:spPr>
          <a:xfrm>
            <a:off x="8429275" y="51700"/>
            <a:ext cx="3657600" cy="349236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16ACB05B-0E56-F9B5-5023-3F8C4D8EE339}"/>
              </a:ext>
            </a:extLst>
          </p:cNvPr>
          <p:cNvSpPr/>
          <p:nvPr/>
        </p:nvSpPr>
        <p:spPr>
          <a:xfrm>
            <a:off x="414127" y="1264039"/>
            <a:ext cx="2745804" cy="236567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7E952BB-DDE1-2F89-AAEA-0CC06211C901}"/>
              </a:ext>
            </a:extLst>
          </p:cNvPr>
          <p:cNvGraphicFramePr>
            <a:graphicFrameLocks noGrp="1"/>
          </p:cNvGraphicFramePr>
          <p:nvPr/>
        </p:nvGraphicFramePr>
        <p:xfrm>
          <a:off x="546536" y="3861307"/>
          <a:ext cx="2396124" cy="196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9031">
                  <a:extLst>
                    <a:ext uri="{9D8B030D-6E8A-4147-A177-3AD203B41FA5}">
                      <a16:colId xmlns:a16="http://schemas.microsoft.com/office/drawing/2014/main" val="2697345079"/>
                    </a:ext>
                  </a:extLst>
                </a:gridCol>
                <a:gridCol w="599031">
                  <a:extLst>
                    <a:ext uri="{9D8B030D-6E8A-4147-A177-3AD203B41FA5}">
                      <a16:colId xmlns:a16="http://schemas.microsoft.com/office/drawing/2014/main" val="4144399198"/>
                    </a:ext>
                  </a:extLst>
                </a:gridCol>
                <a:gridCol w="599031">
                  <a:extLst>
                    <a:ext uri="{9D8B030D-6E8A-4147-A177-3AD203B41FA5}">
                      <a16:colId xmlns:a16="http://schemas.microsoft.com/office/drawing/2014/main" val="1427221772"/>
                    </a:ext>
                  </a:extLst>
                </a:gridCol>
                <a:gridCol w="599031">
                  <a:extLst>
                    <a:ext uri="{9D8B030D-6E8A-4147-A177-3AD203B41FA5}">
                      <a16:colId xmlns:a16="http://schemas.microsoft.com/office/drawing/2014/main" val="2627671301"/>
                    </a:ext>
                  </a:extLst>
                </a:gridCol>
              </a:tblGrid>
              <a:tr h="392300">
                <a:tc>
                  <a:txBody>
                    <a:bodyPr/>
                    <a:lstStyle/>
                    <a:p>
                      <a:r>
                        <a:rPr lang="en-US" sz="1600" dirty="0"/>
                        <a:t>WT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AGE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618034"/>
                  </a:ext>
                </a:extLst>
              </a:tr>
              <a:tr h="392300">
                <a:tc>
                  <a:txBody>
                    <a:bodyPr/>
                    <a:lstStyle/>
                    <a:p>
                      <a:r>
                        <a:rPr lang="en-US" sz="1600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706865"/>
                  </a:ext>
                </a:extLst>
              </a:tr>
              <a:tr h="392300">
                <a:tc>
                  <a:txBody>
                    <a:bodyPr/>
                    <a:lstStyle/>
                    <a:p>
                      <a:r>
                        <a:rPr lang="en-US" sz="1600" dirty="0"/>
                        <a:t>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603054"/>
                  </a:ext>
                </a:extLst>
              </a:tr>
              <a:tr h="392300">
                <a:tc>
                  <a:txBody>
                    <a:bodyPr/>
                    <a:lstStyle/>
                    <a:p>
                      <a:r>
                        <a:rPr lang="en-US" sz="1600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724207"/>
                  </a:ext>
                </a:extLst>
              </a:tr>
              <a:tr h="392300"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72105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C40E357-D466-4748-A4B5-AB1D8F429731}"/>
                  </a:ext>
                </a:extLst>
              </p:cNvPr>
              <p:cNvSpPr txBox="1"/>
              <p:nvPr/>
            </p:nvSpPr>
            <p:spPr>
              <a:xfrm>
                <a:off x="8785015" y="51701"/>
                <a:ext cx="2994588" cy="34272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Population parameters </a:t>
                </a:r>
                <a:r>
                  <a:rPr lang="en-US" sz="1400" dirty="0">
                    <a:sym typeface="Wingdings" pitchFamily="2" charset="2"/>
                  </a:rPr>
                  <a:t>(</a:t>
                </a:r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  <a:sym typeface="Wingdings" pitchFamily="2" charset="2"/>
                  </a:rPr>
                  <a:t>.</a:t>
                </a:r>
                <a:r>
                  <a:rPr lang="en-US" sz="1400" dirty="0" err="1">
                    <a:latin typeface="Courier New" panose="02070309020205020404" pitchFamily="49" charset="0"/>
                    <a:cs typeface="Courier New" panose="02070309020205020404" pitchFamily="49" charset="0"/>
                    <a:sym typeface="Wingdings" pitchFamily="2" charset="2"/>
                  </a:rPr>
                  <a:t>ext</a:t>
                </a:r>
                <a:r>
                  <a:rPr lang="en-US" sz="1400" dirty="0">
                    <a:sym typeface="Wingdings" pitchFamily="2" charset="2"/>
                  </a:rPr>
                  <a:t>)</a:t>
                </a:r>
                <a:endParaRPr lang="en-US" sz="1400" dirty="0"/>
              </a:p>
              <a:p>
                <a:pPr lvl="1"/>
                <a:r>
                  <a:rPr lang="en-US" sz="1400" dirty="0"/>
                  <a:t>1. Fixed-effect</a:t>
                </a:r>
              </a:p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…</m:t>
                      </m:r>
                    </m:oMath>
                  </m:oMathPara>
                </a14:m>
                <a:endParaRPr lang="en-US" sz="1400" b="0" dirty="0"/>
              </a:p>
              <a:p>
                <a:pPr lvl="1"/>
                <a:r>
                  <a:rPr lang="en-US" sz="1400" dirty="0"/>
                  <a:t>2. Random-effect</a:t>
                </a:r>
                <a:endParaRPr lang="en-US" sz="1400" b="0" dirty="0"/>
              </a:p>
              <a:p>
                <a:pPr lvl="2"/>
                <a:r>
                  <a:rPr lang="en-US" sz="1400" b="0" dirty="0"/>
                  <a:t>2.1 </a:t>
                </a:r>
                <a:r>
                  <a:rPr lang="en-US" sz="1400" dirty="0">
                    <a:solidFill>
                      <a:schemeClr val="tx1"/>
                    </a:solidFill>
                  </a:rPr>
                  <a:t>Ω matrix</a:t>
                </a:r>
              </a:p>
              <a:p>
                <a:pPr lvl="2"/>
                <a:endParaRPr lang="en-US" sz="1400" dirty="0">
                  <a:solidFill>
                    <a:srgbClr val="7030A0"/>
                  </a:solidFill>
                </a:endParaRPr>
              </a:p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1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𝝎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1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n-US" sz="1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sz="1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1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𝝎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lang="en-US" sz="1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n-US" sz="1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sz="1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1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1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1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𝝎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1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  <m:sup>
                                    <m:r>
                                      <a:rPr lang="en-US" sz="1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sz="1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1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𝝎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lang="en-US" sz="1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  <m:sup>
                                    <m:r>
                                      <a:rPr lang="en-US" sz="1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400" dirty="0"/>
              </a:p>
              <a:p>
                <a:pPr lvl="2"/>
                <a:endParaRPr lang="en-US" sz="1400" dirty="0"/>
              </a:p>
              <a:p>
                <a:pPr lvl="2"/>
                <a:r>
                  <a:rPr lang="en-US" sz="1400" dirty="0"/>
                  <a:t>2.2 </a:t>
                </a:r>
                <a:r>
                  <a:rPr lang="en-US" sz="1400" dirty="0" err="1">
                    <a:solidFill>
                      <a:schemeClr val="tx1"/>
                    </a:solidFill>
                  </a:rPr>
                  <a:t>Σ</a:t>
                </a:r>
                <a:r>
                  <a:rPr lang="en-US" sz="1400" dirty="0">
                    <a:solidFill>
                      <a:schemeClr val="tx1"/>
                    </a:solidFill>
                  </a:rPr>
                  <a:t> matrix</a:t>
                </a:r>
              </a:p>
              <a:p>
                <a:pPr lvl="2"/>
                <a:endParaRPr lang="en-US" sz="1400" dirty="0"/>
              </a:p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1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𝝈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1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n-US" sz="1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sz="1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1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𝝈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lang="en-US" sz="1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n-US" sz="1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sz="1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1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1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1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𝝈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1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  <m:sup>
                                    <m:r>
                                      <a:rPr lang="en-US" sz="1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sz="1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1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𝝈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lang="en-US" sz="1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  <m:sup>
                                    <m:r>
                                      <a:rPr lang="en-US" sz="1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C40E357-D466-4748-A4B5-AB1D8F4297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5015" y="51701"/>
                <a:ext cx="2994588" cy="3427220"/>
              </a:xfrm>
              <a:prstGeom prst="rect">
                <a:avLst/>
              </a:prstGeom>
              <a:blipFill>
                <a:blip r:embed="rId2"/>
                <a:stretch>
                  <a:fillRect l="-422" t="-36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6" name="Picture 45" descr="A graph with a line and dots&#10;&#10;Description automatically generated">
            <a:extLst>
              <a:ext uri="{FF2B5EF4-FFF2-40B4-BE49-F238E27FC236}">
                <a16:creationId xmlns:a16="http://schemas.microsoft.com/office/drawing/2014/main" id="{BCA4F035-DB05-A558-19BA-6886334DE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182" y="1491167"/>
            <a:ext cx="2341477" cy="18757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F0A6C13-17B5-5493-398A-C4445C8BE67E}"/>
              </a:ext>
            </a:extLst>
          </p:cNvPr>
          <p:cNvSpPr txBox="1"/>
          <p:nvPr/>
        </p:nvSpPr>
        <p:spPr>
          <a:xfrm>
            <a:off x="412396" y="367862"/>
            <a:ext cx="2165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Development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DE199095-4BF9-665A-BEE5-3830A3F61778}"/>
              </a:ext>
            </a:extLst>
          </p:cNvPr>
          <p:cNvSpPr/>
          <p:nvPr/>
        </p:nvSpPr>
        <p:spPr>
          <a:xfrm>
            <a:off x="3762726" y="1241972"/>
            <a:ext cx="4046483" cy="47754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EBABA63-C6E2-0790-F34C-E3661D8BEF61}"/>
                  </a:ext>
                </a:extLst>
              </p:cNvPr>
              <p:cNvSpPr txBox="1"/>
              <p:nvPr/>
            </p:nvSpPr>
            <p:spPr>
              <a:xfrm>
                <a:off x="3640014" y="2756012"/>
                <a:ext cx="4291906" cy="343857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𝐶𝐿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70</m:t>
                              </m:r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𝑘𝑔</m:t>
                              </m:r>
                            </m:den>
                          </m:f>
                        </m:e>
                        <m:sup>
                          <m:sSub>
                            <m:sSubPr>
                              <m:ctrlPr>
                                <a:rPr lang="en-US" sz="16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(0, </m:t>
                      </m:r>
                      <m:sSubSup>
                        <m:sSubSupPr>
                          <m:ctrlPr>
                            <a:rPr lang="en-US" sz="1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…</a:t>
                </a:r>
                <a:endParaRPr lang="en-US" sz="1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𝐼𝑃𝑅𝐸</m:t>
                      </m:r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𝐷𝑜𝑠𝑒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×</m:t>
                          </m:r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×(</m:t>
                          </m:r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sSub>
                                    <m:sSubPr>
                                      <m:ctrlPr>
                                        <a:rPr lang="en-US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sup>
                          </m:sSup>
                        </m:e>
                      </m:d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  <a:p>
                <a:endParaRPr lang="en-US" sz="1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𝑂𝐵</m:t>
                      </m:r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𝐼𝑃𝑅𝐸</m:t>
                      </m:r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  <a:p>
                <a:endParaRPr lang="en-US" sz="1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(0, </m:t>
                      </m:r>
                      <m:sSubSup>
                        <m:sSubSupPr>
                          <m:ctrlPr>
                            <a:rPr lang="en-US" sz="1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…</a:t>
                </a:r>
              </a:p>
              <a:p>
                <a:endParaRPr lang="en-US" sz="1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EBABA63-C6E2-0790-F34C-E3661D8BEF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0014" y="2756012"/>
                <a:ext cx="4291906" cy="34385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648FA42D-B28F-38D7-925E-08155EF0B148}"/>
              </a:ext>
            </a:extLst>
          </p:cNvPr>
          <p:cNvGrpSpPr/>
          <p:nvPr/>
        </p:nvGrpSpPr>
        <p:grpSpPr>
          <a:xfrm>
            <a:off x="4595510" y="1241578"/>
            <a:ext cx="2232612" cy="1529705"/>
            <a:chOff x="3546256" y="739875"/>
            <a:chExt cx="2232612" cy="1529705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5F84EB1-A83A-DBF3-814B-8D242423C3E9}"/>
                </a:ext>
              </a:extLst>
            </p:cNvPr>
            <p:cNvSpPr/>
            <p:nvPr/>
          </p:nvSpPr>
          <p:spPr>
            <a:xfrm>
              <a:off x="4903315" y="1179786"/>
              <a:ext cx="756745" cy="73916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CENT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97F7F1E3-6E65-34F5-8D06-B79AF24357CE}"/>
                </a:ext>
              </a:extLst>
            </p:cNvPr>
            <p:cNvCxnSpPr>
              <a:cxnSpLocks/>
            </p:cNvCxnSpPr>
            <p:nvPr/>
          </p:nvCxnSpPr>
          <p:spPr>
            <a:xfrm>
              <a:off x="5292199" y="1918946"/>
              <a:ext cx="0" cy="31187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34A9692-4ACA-868D-A6A4-BFB420DE7DDA}"/>
                </a:ext>
              </a:extLst>
            </p:cNvPr>
            <p:cNvSpPr/>
            <p:nvPr/>
          </p:nvSpPr>
          <p:spPr>
            <a:xfrm>
              <a:off x="3869927" y="1179786"/>
              <a:ext cx="756745" cy="73916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DEPOT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71F9656D-84F7-251A-9BBA-B909CC6B0863}"/>
                </a:ext>
              </a:extLst>
            </p:cNvPr>
            <p:cNvCxnSpPr>
              <a:cxnSpLocks/>
              <a:stCxn id="34" idx="6"/>
              <a:endCxn id="32" idx="2"/>
            </p:cNvCxnSpPr>
            <p:nvPr/>
          </p:nvCxnSpPr>
          <p:spPr>
            <a:xfrm>
              <a:off x="4626672" y="1549366"/>
              <a:ext cx="27664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ECFDA1F-FBA5-C308-D27A-93C16AC193E6}"/>
                </a:ext>
              </a:extLst>
            </p:cNvPr>
            <p:cNvSpPr txBox="1"/>
            <p:nvPr/>
          </p:nvSpPr>
          <p:spPr>
            <a:xfrm>
              <a:off x="4552676" y="1072762"/>
              <a:ext cx="4431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err="1"/>
                <a:t>K</a:t>
              </a:r>
              <a:r>
                <a:rPr lang="en-US" sz="1600" i="1" baseline="-25000" dirty="0" err="1"/>
                <a:t>a,i</a:t>
              </a:r>
              <a:endParaRPr lang="en-US" sz="1600" i="1" baseline="-25000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517E9F1-6FFF-11CE-3951-92B5680F2F56}"/>
                </a:ext>
              </a:extLst>
            </p:cNvPr>
            <p:cNvSpPr txBox="1"/>
            <p:nvPr/>
          </p:nvSpPr>
          <p:spPr>
            <a:xfrm>
              <a:off x="5316882" y="1931026"/>
              <a:ext cx="4619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err="1"/>
                <a:t>CL</a:t>
              </a:r>
              <a:r>
                <a:rPr lang="en-US" sz="1600" i="1" baseline="-25000" dirty="0" err="1"/>
                <a:t>i</a:t>
              </a:r>
              <a:endParaRPr lang="en-US" sz="1600" i="1" baseline="-25000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D51B184-64A2-3884-BB30-DBFEFAA3F975}"/>
                </a:ext>
              </a:extLst>
            </p:cNvPr>
            <p:cNvSpPr txBox="1"/>
            <p:nvPr/>
          </p:nvSpPr>
          <p:spPr>
            <a:xfrm>
              <a:off x="4775732" y="1748971"/>
              <a:ext cx="319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/>
                <a:t>V</a:t>
              </a:r>
              <a:r>
                <a:rPr lang="en-US" sz="1400" i="1" baseline="-25000" dirty="0"/>
                <a:t>i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3FC1C7A-606A-5DDE-D236-75FE5E9C52EB}"/>
                </a:ext>
              </a:extLst>
            </p:cNvPr>
            <p:cNvSpPr txBox="1"/>
            <p:nvPr/>
          </p:nvSpPr>
          <p:spPr>
            <a:xfrm>
              <a:off x="4013735" y="913397"/>
              <a:ext cx="3054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/>
                <a:t>F</a:t>
              </a:r>
              <a:r>
                <a:rPr lang="en-US" sz="1400" i="1" baseline="-25000" dirty="0"/>
                <a:t>i</a:t>
              </a:r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9F6424F1-E555-F347-F082-CE48A2E80979}"/>
                </a:ext>
              </a:extLst>
            </p:cNvPr>
            <p:cNvSpPr/>
            <p:nvPr/>
          </p:nvSpPr>
          <p:spPr>
            <a:xfrm rot="19610301">
              <a:off x="3783706" y="1019504"/>
              <a:ext cx="147751" cy="346842"/>
            </a:xfrm>
            <a:custGeom>
              <a:avLst/>
              <a:gdLst>
                <a:gd name="connsiteX0" fmla="*/ 147163 w 147751"/>
                <a:gd name="connsiteY0" fmla="*/ 0 h 346842"/>
                <a:gd name="connsiteX1" fmla="*/ 18 w 147751"/>
                <a:gd name="connsiteY1" fmla="*/ 136635 h 346842"/>
                <a:gd name="connsiteX2" fmla="*/ 136653 w 147751"/>
                <a:gd name="connsiteY2" fmla="*/ 147145 h 346842"/>
                <a:gd name="connsiteX3" fmla="*/ 94612 w 147751"/>
                <a:gd name="connsiteY3" fmla="*/ 241738 h 346842"/>
                <a:gd name="connsiteX4" fmla="*/ 147163 w 147751"/>
                <a:gd name="connsiteY4" fmla="*/ 231228 h 346842"/>
                <a:gd name="connsiteX5" fmla="*/ 52570 w 147751"/>
                <a:gd name="connsiteY5" fmla="*/ 346842 h 346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7751" h="346842">
                  <a:moveTo>
                    <a:pt x="147163" y="0"/>
                  </a:moveTo>
                  <a:cubicBezTo>
                    <a:pt x="74466" y="56055"/>
                    <a:pt x="1770" y="112111"/>
                    <a:pt x="18" y="136635"/>
                  </a:cubicBezTo>
                  <a:cubicBezTo>
                    <a:pt x="-1734" y="161159"/>
                    <a:pt x="120887" y="129628"/>
                    <a:pt x="136653" y="147145"/>
                  </a:cubicBezTo>
                  <a:cubicBezTo>
                    <a:pt x="152419" y="164662"/>
                    <a:pt x="94612" y="241738"/>
                    <a:pt x="94612" y="241738"/>
                  </a:cubicBezTo>
                  <a:cubicBezTo>
                    <a:pt x="96364" y="255752"/>
                    <a:pt x="154170" y="213711"/>
                    <a:pt x="147163" y="231228"/>
                  </a:cubicBezTo>
                  <a:cubicBezTo>
                    <a:pt x="140156" y="248745"/>
                    <a:pt x="96363" y="297793"/>
                    <a:pt x="52570" y="346842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411B1E3-9B11-3F9F-1BB5-2982C2235670}"/>
                </a:ext>
              </a:extLst>
            </p:cNvPr>
            <p:cNvSpPr txBox="1"/>
            <p:nvPr/>
          </p:nvSpPr>
          <p:spPr>
            <a:xfrm>
              <a:off x="3546256" y="739875"/>
              <a:ext cx="5886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Dose</a:t>
              </a:r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FEE04A69-F0EB-2096-03B7-4C1CFFC2AF7E}"/>
              </a:ext>
            </a:extLst>
          </p:cNvPr>
          <p:cNvSpPr/>
          <p:nvPr/>
        </p:nvSpPr>
        <p:spPr>
          <a:xfrm>
            <a:off x="4595510" y="1264039"/>
            <a:ext cx="2232612" cy="150724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ight Arrow 63">
            <a:extLst>
              <a:ext uri="{FF2B5EF4-FFF2-40B4-BE49-F238E27FC236}">
                <a16:creationId xmlns:a16="http://schemas.microsoft.com/office/drawing/2014/main" id="{AF3C1708-88E9-544D-AC2E-8A23ED41BCE1}"/>
              </a:ext>
            </a:extLst>
          </p:cNvPr>
          <p:cNvSpPr/>
          <p:nvPr/>
        </p:nvSpPr>
        <p:spPr>
          <a:xfrm>
            <a:off x="3352800" y="3429000"/>
            <a:ext cx="287214" cy="43230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ight Arrow 64">
            <a:extLst>
              <a:ext uri="{FF2B5EF4-FFF2-40B4-BE49-F238E27FC236}">
                <a16:creationId xmlns:a16="http://schemas.microsoft.com/office/drawing/2014/main" id="{7EE16E4F-DAE0-2D34-5650-DB1F55961166}"/>
              </a:ext>
            </a:extLst>
          </p:cNvPr>
          <p:cNvSpPr/>
          <p:nvPr/>
        </p:nvSpPr>
        <p:spPr>
          <a:xfrm>
            <a:off x="7940819" y="3366960"/>
            <a:ext cx="287214" cy="43230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Slide Number Placeholder 68">
            <a:extLst>
              <a:ext uri="{FF2B5EF4-FFF2-40B4-BE49-F238E27FC236}">
                <a16:creationId xmlns:a16="http://schemas.microsoft.com/office/drawing/2014/main" id="{24F2C14B-F613-89DF-AB09-FB8F86570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9D9F7-B70C-A04D-B4D3-3896B94E9F8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29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2BCC91-7BAA-0C8A-CE85-C99330398A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2EEE531-D98C-339A-AD1F-A511B0F4C0FA}"/>
              </a:ext>
            </a:extLst>
          </p:cNvPr>
          <p:cNvSpPr/>
          <p:nvPr/>
        </p:nvSpPr>
        <p:spPr>
          <a:xfrm>
            <a:off x="412396" y="3673852"/>
            <a:ext cx="2745804" cy="236567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F9FA37E3-5A3D-A1E2-2B57-08185526698F}"/>
              </a:ext>
            </a:extLst>
          </p:cNvPr>
          <p:cNvSpPr/>
          <p:nvPr/>
        </p:nvSpPr>
        <p:spPr>
          <a:xfrm>
            <a:off x="8429275" y="51700"/>
            <a:ext cx="3657600" cy="349236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C21EB713-65A9-39AF-4256-16BE7B0D3FB0}"/>
              </a:ext>
            </a:extLst>
          </p:cNvPr>
          <p:cNvSpPr/>
          <p:nvPr/>
        </p:nvSpPr>
        <p:spPr>
          <a:xfrm>
            <a:off x="414127" y="1264039"/>
            <a:ext cx="2745804" cy="236567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5F4E2F1-0287-6B35-48BB-AA7215E37ADF}"/>
              </a:ext>
            </a:extLst>
          </p:cNvPr>
          <p:cNvGraphicFramePr>
            <a:graphicFrameLocks noGrp="1"/>
          </p:cNvGraphicFramePr>
          <p:nvPr/>
        </p:nvGraphicFramePr>
        <p:xfrm>
          <a:off x="546536" y="3861307"/>
          <a:ext cx="2396124" cy="196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9031">
                  <a:extLst>
                    <a:ext uri="{9D8B030D-6E8A-4147-A177-3AD203B41FA5}">
                      <a16:colId xmlns:a16="http://schemas.microsoft.com/office/drawing/2014/main" val="2697345079"/>
                    </a:ext>
                  </a:extLst>
                </a:gridCol>
                <a:gridCol w="599031">
                  <a:extLst>
                    <a:ext uri="{9D8B030D-6E8A-4147-A177-3AD203B41FA5}">
                      <a16:colId xmlns:a16="http://schemas.microsoft.com/office/drawing/2014/main" val="4144399198"/>
                    </a:ext>
                  </a:extLst>
                </a:gridCol>
                <a:gridCol w="599031">
                  <a:extLst>
                    <a:ext uri="{9D8B030D-6E8A-4147-A177-3AD203B41FA5}">
                      <a16:colId xmlns:a16="http://schemas.microsoft.com/office/drawing/2014/main" val="1427221772"/>
                    </a:ext>
                  </a:extLst>
                </a:gridCol>
                <a:gridCol w="599031">
                  <a:extLst>
                    <a:ext uri="{9D8B030D-6E8A-4147-A177-3AD203B41FA5}">
                      <a16:colId xmlns:a16="http://schemas.microsoft.com/office/drawing/2014/main" val="2627671301"/>
                    </a:ext>
                  </a:extLst>
                </a:gridCol>
              </a:tblGrid>
              <a:tr h="392300">
                <a:tc>
                  <a:txBody>
                    <a:bodyPr/>
                    <a:lstStyle/>
                    <a:p>
                      <a:r>
                        <a:rPr lang="en-US" sz="1600" dirty="0"/>
                        <a:t>WT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AGE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618034"/>
                  </a:ext>
                </a:extLst>
              </a:tr>
              <a:tr h="392300">
                <a:tc>
                  <a:txBody>
                    <a:bodyPr/>
                    <a:lstStyle/>
                    <a:p>
                      <a:r>
                        <a:rPr lang="en-US" sz="1600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706865"/>
                  </a:ext>
                </a:extLst>
              </a:tr>
              <a:tr h="392300">
                <a:tc>
                  <a:txBody>
                    <a:bodyPr/>
                    <a:lstStyle/>
                    <a:p>
                      <a:r>
                        <a:rPr lang="en-US" sz="1600" dirty="0"/>
                        <a:t>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603054"/>
                  </a:ext>
                </a:extLst>
              </a:tr>
              <a:tr h="392300">
                <a:tc>
                  <a:txBody>
                    <a:bodyPr/>
                    <a:lstStyle/>
                    <a:p>
                      <a:r>
                        <a:rPr lang="en-US" sz="1600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724207"/>
                  </a:ext>
                </a:extLst>
              </a:tr>
              <a:tr h="392300"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72105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3ECABF0-9E1E-0909-BF74-7E14AAE45B79}"/>
                  </a:ext>
                </a:extLst>
              </p:cNvPr>
              <p:cNvSpPr txBox="1"/>
              <p:nvPr/>
            </p:nvSpPr>
            <p:spPr>
              <a:xfrm>
                <a:off x="8785015" y="51701"/>
                <a:ext cx="2994588" cy="28931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Population parameters </a:t>
                </a:r>
                <a:r>
                  <a:rPr lang="en-US" sz="1400" dirty="0">
                    <a:sym typeface="Wingdings" pitchFamily="2" charset="2"/>
                  </a:rPr>
                  <a:t>(</a:t>
                </a:r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  <a:sym typeface="Wingdings" pitchFamily="2" charset="2"/>
                  </a:rPr>
                  <a:t>.</a:t>
                </a:r>
                <a:r>
                  <a:rPr lang="en-US" sz="1400" dirty="0" err="1">
                    <a:latin typeface="Courier New" panose="02070309020205020404" pitchFamily="49" charset="0"/>
                    <a:cs typeface="Courier New" panose="02070309020205020404" pitchFamily="49" charset="0"/>
                    <a:sym typeface="Wingdings" pitchFamily="2" charset="2"/>
                  </a:rPr>
                  <a:t>ext</a:t>
                </a:r>
                <a:r>
                  <a:rPr lang="en-US" sz="1400" dirty="0">
                    <a:sym typeface="Wingdings" pitchFamily="2" charset="2"/>
                  </a:rPr>
                  <a:t>)</a:t>
                </a:r>
                <a:endParaRPr lang="en-US" sz="1400" dirty="0"/>
              </a:p>
              <a:p>
                <a:pPr lvl="1"/>
                <a:r>
                  <a:rPr lang="en-US" sz="1400" dirty="0"/>
                  <a:t>1. Fixed-effect</a:t>
                </a:r>
              </a:p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…</m:t>
                      </m:r>
                    </m:oMath>
                  </m:oMathPara>
                </a14:m>
                <a:endParaRPr lang="en-US" sz="1400" b="0" dirty="0"/>
              </a:p>
              <a:p>
                <a:pPr lvl="1"/>
                <a:r>
                  <a:rPr lang="en-US" sz="1400" dirty="0"/>
                  <a:t>2. Random-effect</a:t>
                </a:r>
                <a:endParaRPr lang="en-US" sz="1400" b="0" dirty="0"/>
              </a:p>
              <a:p>
                <a:pPr lvl="2"/>
                <a:r>
                  <a:rPr lang="en-US" sz="1400" b="0" dirty="0"/>
                  <a:t>2.1 </a:t>
                </a:r>
                <a:r>
                  <a:rPr lang="en-US" sz="1400" dirty="0">
                    <a:solidFill>
                      <a:schemeClr val="tx1"/>
                    </a:solidFill>
                  </a:rPr>
                  <a:t>Ω matrix</a:t>
                </a:r>
              </a:p>
              <a:p>
                <a:pPr lvl="2"/>
                <a:endParaRPr lang="en-US" sz="1400" dirty="0">
                  <a:solidFill>
                    <a:srgbClr val="7030A0"/>
                  </a:solidFill>
                </a:endParaRPr>
              </a:p>
              <a:p>
                <a:pPr lvl="2"/>
                <a:endParaRPr lang="en-US" sz="1400" dirty="0"/>
              </a:p>
              <a:p>
                <a:pPr lvl="2"/>
                <a:endParaRPr lang="en-US" sz="1400" dirty="0"/>
              </a:p>
              <a:p>
                <a:pPr lvl="2"/>
                <a:endParaRPr lang="en-US" sz="1400" dirty="0"/>
              </a:p>
              <a:p>
                <a:pPr lvl="2"/>
                <a:endParaRPr lang="en-US" sz="1400" dirty="0"/>
              </a:p>
              <a:p>
                <a:pPr lvl="2"/>
                <a:r>
                  <a:rPr lang="en-US" sz="1400" dirty="0"/>
                  <a:t>2.2 </a:t>
                </a:r>
                <a:r>
                  <a:rPr lang="en-US" sz="1400" dirty="0" err="1">
                    <a:solidFill>
                      <a:schemeClr val="tx1"/>
                    </a:solidFill>
                  </a:rPr>
                  <a:t>Σ</a:t>
                </a:r>
                <a:r>
                  <a:rPr lang="en-US" sz="1400" dirty="0">
                    <a:solidFill>
                      <a:schemeClr val="tx1"/>
                    </a:solidFill>
                  </a:rPr>
                  <a:t> matrix</a:t>
                </a:r>
              </a:p>
              <a:p>
                <a:pPr lvl="2"/>
                <a:endParaRPr lang="en-US" sz="1400" dirty="0"/>
              </a:p>
              <a:p>
                <a:pPr lvl="2"/>
                <a:endParaRPr lang="en-US" sz="1400" b="1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3ECABF0-9E1E-0909-BF74-7E14AAE45B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5015" y="51701"/>
                <a:ext cx="2994588" cy="2893100"/>
              </a:xfrm>
              <a:prstGeom prst="rect">
                <a:avLst/>
              </a:prstGeom>
              <a:blipFill>
                <a:blip r:embed="rId2"/>
                <a:stretch>
                  <a:fillRect l="-422" t="-43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6" name="Picture 45" descr="A graph with a line and dots&#10;&#10;Description automatically generated">
            <a:extLst>
              <a:ext uri="{FF2B5EF4-FFF2-40B4-BE49-F238E27FC236}">
                <a16:creationId xmlns:a16="http://schemas.microsoft.com/office/drawing/2014/main" id="{B91A8860-4E78-5AAF-1A1B-623D7A0ADE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182" y="1491167"/>
            <a:ext cx="2341477" cy="18757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C5DF029-8826-D738-6E45-18FDBF2C7DC1}"/>
              </a:ext>
            </a:extLst>
          </p:cNvPr>
          <p:cNvSpPr txBox="1"/>
          <p:nvPr/>
        </p:nvSpPr>
        <p:spPr>
          <a:xfrm>
            <a:off x="412396" y="367862"/>
            <a:ext cx="2165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Development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CB14A962-827C-FDEF-AC79-7E52E1607308}"/>
              </a:ext>
            </a:extLst>
          </p:cNvPr>
          <p:cNvSpPr/>
          <p:nvPr/>
        </p:nvSpPr>
        <p:spPr>
          <a:xfrm>
            <a:off x="3762726" y="1241972"/>
            <a:ext cx="4046483" cy="47754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90968EE-AAF1-0670-6CA2-0194A95C20DF}"/>
                  </a:ext>
                </a:extLst>
              </p:cNvPr>
              <p:cNvSpPr txBox="1"/>
              <p:nvPr/>
            </p:nvSpPr>
            <p:spPr>
              <a:xfrm>
                <a:off x="3640014" y="2756012"/>
                <a:ext cx="4291906" cy="343857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𝐶𝐿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70</m:t>
                              </m:r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𝑘𝑔</m:t>
                              </m:r>
                            </m:den>
                          </m:f>
                        </m:e>
                        <m:sup>
                          <m:sSub>
                            <m:sSubPr>
                              <m:ctrlPr>
                                <a:rPr lang="en-US" sz="16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(0, </m:t>
                      </m:r>
                      <m:sSubSup>
                        <m:sSubSupPr>
                          <m:ctrlPr>
                            <a:rPr lang="en-US" sz="1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…</a:t>
                </a:r>
                <a:endParaRPr lang="en-US" sz="1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𝐼𝑃𝑅𝐸</m:t>
                      </m:r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𝐷𝑜𝑠𝑒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×</m:t>
                          </m:r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×(</m:t>
                          </m:r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sSub>
                                    <m:sSubPr>
                                      <m:ctrlPr>
                                        <a:rPr lang="en-US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sup>
                          </m:sSup>
                        </m:e>
                      </m:d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  <a:p>
                <a:endParaRPr lang="en-US" sz="1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𝑂𝐵</m:t>
                      </m:r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𝐼𝑃𝑅𝐸</m:t>
                      </m:r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  <a:p>
                <a:endParaRPr lang="en-US" sz="1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(0, </m:t>
                      </m:r>
                      <m:sSubSup>
                        <m:sSubSupPr>
                          <m:ctrlPr>
                            <a:rPr lang="en-US" sz="1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…</a:t>
                </a:r>
              </a:p>
              <a:p>
                <a:endParaRPr lang="en-US" sz="1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90968EE-AAF1-0670-6CA2-0194A95C20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0014" y="2756012"/>
                <a:ext cx="4291906" cy="34385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5495543A-F815-D3A6-686C-7ECEF6FD3B55}"/>
              </a:ext>
            </a:extLst>
          </p:cNvPr>
          <p:cNvGrpSpPr/>
          <p:nvPr/>
        </p:nvGrpSpPr>
        <p:grpSpPr>
          <a:xfrm>
            <a:off x="4595510" y="1241578"/>
            <a:ext cx="2232612" cy="1529705"/>
            <a:chOff x="3546256" y="739875"/>
            <a:chExt cx="2232612" cy="1529705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F3BC6FAA-1E8A-C55F-1916-553949F3921C}"/>
                </a:ext>
              </a:extLst>
            </p:cNvPr>
            <p:cNvSpPr/>
            <p:nvPr/>
          </p:nvSpPr>
          <p:spPr>
            <a:xfrm>
              <a:off x="4903315" y="1179786"/>
              <a:ext cx="756745" cy="73916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CENT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25EB3B3B-D765-1335-C8A6-FC0A93F22A29}"/>
                </a:ext>
              </a:extLst>
            </p:cNvPr>
            <p:cNvCxnSpPr>
              <a:cxnSpLocks/>
            </p:cNvCxnSpPr>
            <p:nvPr/>
          </p:nvCxnSpPr>
          <p:spPr>
            <a:xfrm>
              <a:off x="5292199" y="1918946"/>
              <a:ext cx="0" cy="31187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884D8E50-466C-43B8-F8F1-1C889F924C5A}"/>
                </a:ext>
              </a:extLst>
            </p:cNvPr>
            <p:cNvSpPr/>
            <p:nvPr/>
          </p:nvSpPr>
          <p:spPr>
            <a:xfrm>
              <a:off x="3869927" y="1179786"/>
              <a:ext cx="756745" cy="73916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DEPOT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528C5AB8-C21D-4F18-44D9-7D12946801CF}"/>
                </a:ext>
              </a:extLst>
            </p:cNvPr>
            <p:cNvCxnSpPr>
              <a:cxnSpLocks/>
              <a:stCxn id="34" idx="6"/>
              <a:endCxn id="32" idx="2"/>
            </p:cNvCxnSpPr>
            <p:nvPr/>
          </p:nvCxnSpPr>
          <p:spPr>
            <a:xfrm>
              <a:off x="4626672" y="1549366"/>
              <a:ext cx="27664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A666834-3115-C711-782E-C94B967C0585}"/>
                </a:ext>
              </a:extLst>
            </p:cNvPr>
            <p:cNvSpPr txBox="1"/>
            <p:nvPr/>
          </p:nvSpPr>
          <p:spPr>
            <a:xfrm>
              <a:off x="4552676" y="1072762"/>
              <a:ext cx="4431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err="1"/>
                <a:t>K</a:t>
              </a:r>
              <a:r>
                <a:rPr lang="en-US" sz="1600" i="1" baseline="-25000" dirty="0" err="1"/>
                <a:t>a,i</a:t>
              </a:r>
              <a:endParaRPr lang="en-US" sz="1600" i="1" baseline="-25000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DAE81FC-1FC1-F89C-71EE-5014A4A3CE57}"/>
                </a:ext>
              </a:extLst>
            </p:cNvPr>
            <p:cNvSpPr txBox="1"/>
            <p:nvPr/>
          </p:nvSpPr>
          <p:spPr>
            <a:xfrm>
              <a:off x="5316882" y="1931026"/>
              <a:ext cx="4619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err="1"/>
                <a:t>CL</a:t>
              </a:r>
              <a:r>
                <a:rPr lang="en-US" sz="1600" i="1" baseline="-25000" dirty="0" err="1"/>
                <a:t>i</a:t>
              </a:r>
              <a:endParaRPr lang="en-US" sz="1600" i="1" baseline="-25000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2881141-EEB7-0753-CDE1-1EFACE135D6F}"/>
                </a:ext>
              </a:extLst>
            </p:cNvPr>
            <p:cNvSpPr txBox="1"/>
            <p:nvPr/>
          </p:nvSpPr>
          <p:spPr>
            <a:xfrm>
              <a:off x="4775732" y="1748971"/>
              <a:ext cx="319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/>
                <a:t>V</a:t>
              </a:r>
              <a:r>
                <a:rPr lang="en-US" sz="1400" i="1" baseline="-25000" dirty="0"/>
                <a:t>i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3B9E2D3-2211-5081-17E3-A8C1319828B7}"/>
                </a:ext>
              </a:extLst>
            </p:cNvPr>
            <p:cNvSpPr txBox="1"/>
            <p:nvPr/>
          </p:nvSpPr>
          <p:spPr>
            <a:xfrm>
              <a:off x="4013735" y="913397"/>
              <a:ext cx="3054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/>
                <a:t>F</a:t>
              </a:r>
              <a:r>
                <a:rPr lang="en-US" sz="1400" i="1" baseline="-25000" dirty="0"/>
                <a:t>i</a:t>
              </a:r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CAAC2BA1-401B-FDDE-FA9E-E49D9F0632FA}"/>
                </a:ext>
              </a:extLst>
            </p:cNvPr>
            <p:cNvSpPr/>
            <p:nvPr/>
          </p:nvSpPr>
          <p:spPr>
            <a:xfrm rot="19610301">
              <a:off x="3783706" y="1019504"/>
              <a:ext cx="147751" cy="346842"/>
            </a:xfrm>
            <a:custGeom>
              <a:avLst/>
              <a:gdLst>
                <a:gd name="connsiteX0" fmla="*/ 147163 w 147751"/>
                <a:gd name="connsiteY0" fmla="*/ 0 h 346842"/>
                <a:gd name="connsiteX1" fmla="*/ 18 w 147751"/>
                <a:gd name="connsiteY1" fmla="*/ 136635 h 346842"/>
                <a:gd name="connsiteX2" fmla="*/ 136653 w 147751"/>
                <a:gd name="connsiteY2" fmla="*/ 147145 h 346842"/>
                <a:gd name="connsiteX3" fmla="*/ 94612 w 147751"/>
                <a:gd name="connsiteY3" fmla="*/ 241738 h 346842"/>
                <a:gd name="connsiteX4" fmla="*/ 147163 w 147751"/>
                <a:gd name="connsiteY4" fmla="*/ 231228 h 346842"/>
                <a:gd name="connsiteX5" fmla="*/ 52570 w 147751"/>
                <a:gd name="connsiteY5" fmla="*/ 346842 h 346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7751" h="346842">
                  <a:moveTo>
                    <a:pt x="147163" y="0"/>
                  </a:moveTo>
                  <a:cubicBezTo>
                    <a:pt x="74466" y="56055"/>
                    <a:pt x="1770" y="112111"/>
                    <a:pt x="18" y="136635"/>
                  </a:cubicBezTo>
                  <a:cubicBezTo>
                    <a:pt x="-1734" y="161159"/>
                    <a:pt x="120887" y="129628"/>
                    <a:pt x="136653" y="147145"/>
                  </a:cubicBezTo>
                  <a:cubicBezTo>
                    <a:pt x="152419" y="164662"/>
                    <a:pt x="94612" y="241738"/>
                    <a:pt x="94612" y="241738"/>
                  </a:cubicBezTo>
                  <a:cubicBezTo>
                    <a:pt x="96364" y="255752"/>
                    <a:pt x="154170" y="213711"/>
                    <a:pt x="147163" y="231228"/>
                  </a:cubicBezTo>
                  <a:cubicBezTo>
                    <a:pt x="140156" y="248745"/>
                    <a:pt x="96363" y="297793"/>
                    <a:pt x="52570" y="346842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64A6F5A-EE2C-1769-7C1D-F702ACE507A7}"/>
                </a:ext>
              </a:extLst>
            </p:cNvPr>
            <p:cNvSpPr txBox="1"/>
            <p:nvPr/>
          </p:nvSpPr>
          <p:spPr>
            <a:xfrm>
              <a:off x="3546256" y="739875"/>
              <a:ext cx="5886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Dose</a:t>
              </a:r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2F2F78D6-2FA4-9A6D-DEBE-796D7D206D79}"/>
              </a:ext>
            </a:extLst>
          </p:cNvPr>
          <p:cNvSpPr/>
          <p:nvPr/>
        </p:nvSpPr>
        <p:spPr>
          <a:xfrm>
            <a:off x="4595510" y="1264039"/>
            <a:ext cx="2232612" cy="150724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E7D1F83-63F2-A952-807F-E82384AFF338}"/>
              </a:ext>
            </a:extLst>
          </p:cNvPr>
          <p:cNvCxnSpPr/>
          <p:nvPr/>
        </p:nvCxnSpPr>
        <p:spPr>
          <a:xfrm flipH="1">
            <a:off x="5368394" y="630621"/>
            <a:ext cx="4290613" cy="23963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0EF1042-858A-0568-D189-15FCEC77DFB9}"/>
              </a:ext>
            </a:extLst>
          </p:cNvPr>
          <p:cNvCxnSpPr>
            <a:cxnSpLocks/>
          </p:cNvCxnSpPr>
          <p:nvPr/>
        </p:nvCxnSpPr>
        <p:spPr>
          <a:xfrm flipH="1">
            <a:off x="6366136" y="737194"/>
            <a:ext cx="3700812" cy="21531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70892AC-125C-388A-6CF3-50EAAA21104F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6428324" y="2076910"/>
            <a:ext cx="4122744" cy="15877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7D9A0B8-6D13-4247-8027-48EF7BE39AEC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6428324" y="3333833"/>
            <a:ext cx="4122744" cy="20990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Freeform 4">
            <a:extLst>
              <a:ext uri="{FF2B5EF4-FFF2-40B4-BE49-F238E27FC236}">
                <a16:creationId xmlns:a16="http://schemas.microsoft.com/office/drawing/2014/main" id="{BFB1D8B4-4198-CB62-5415-2D8585570C9C}"/>
              </a:ext>
            </a:extLst>
          </p:cNvPr>
          <p:cNvSpPr/>
          <p:nvPr/>
        </p:nvSpPr>
        <p:spPr>
          <a:xfrm>
            <a:off x="9813047" y="1287611"/>
            <a:ext cx="1651165" cy="625408"/>
          </a:xfrm>
          <a:custGeom>
            <a:avLst/>
            <a:gdLst>
              <a:gd name="connsiteX0" fmla="*/ 0 w 10983310"/>
              <a:gd name="connsiteY0" fmla="*/ 4561489 h 4572000"/>
              <a:gd name="connsiteX1" fmla="*/ 3657600 w 10983310"/>
              <a:gd name="connsiteY1" fmla="*/ 3647089 h 4572000"/>
              <a:gd name="connsiteX2" fmla="*/ 5496910 w 10983310"/>
              <a:gd name="connsiteY2" fmla="*/ 0 h 4572000"/>
              <a:gd name="connsiteX3" fmla="*/ 7325710 w 10983310"/>
              <a:gd name="connsiteY3" fmla="*/ 3657600 h 4572000"/>
              <a:gd name="connsiteX4" fmla="*/ 10983310 w 10983310"/>
              <a:gd name="connsiteY4" fmla="*/ 4572000 h 4572000"/>
              <a:gd name="connsiteX5" fmla="*/ 10983310 w 10983310"/>
              <a:gd name="connsiteY5" fmla="*/ 457200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83310" h="4572000">
                <a:moveTo>
                  <a:pt x="0" y="4561489"/>
                </a:moveTo>
                <a:cubicBezTo>
                  <a:pt x="1370724" y="4484413"/>
                  <a:pt x="2741448" y="4407337"/>
                  <a:pt x="3657600" y="3647089"/>
                </a:cubicBezTo>
                <a:cubicBezTo>
                  <a:pt x="4573752" y="2886841"/>
                  <a:pt x="4885558" y="-1752"/>
                  <a:pt x="5496910" y="0"/>
                </a:cubicBezTo>
                <a:cubicBezTo>
                  <a:pt x="6108262" y="1752"/>
                  <a:pt x="6411310" y="2895600"/>
                  <a:pt x="7325710" y="3657600"/>
                </a:cubicBezTo>
                <a:cubicBezTo>
                  <a:pt x="8240110" y="4419600"/>
                  <a:pt x="10983310" y="4572000"/>
                  <a:pt x="10983310" y="4572000"/>
                </a:cubicBezTo>
                <a:lnTo>
                  <a:pt x="10983310" y="4572000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448ADFF-E2C2-1E48-51D8-487B3511CA28}"/>
              </a:ext>
            </a:extLst>
          </p:cNvPr>
          <p:cNvCxnSpPr/>
          <p:nvPr/>
        </p:nvCxnSpPr>
        <p:spPr>
          <a:xfrm>
            <a:off x="10636184" y="1287610"/>
            <a:ext cx="0" cy="625409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9765427-32A7-C6F9-C25B-6AB255011CDC}"/>
              </a:ext>
            </a:extLst>
          </p:cNvPr>
          <p:cNvCxnSpPr/>
          <p:nvPr/>
        </p:nvCxnSpPr>
        <p:spPr>
          <a:xfrm>
            <a:off x="10341894" y="1923579"/>
            <a:ext cx="588579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A4F6AAF-BD98-AC21-C500-336DC34BCB40}"/>
                  </a:ext>
                </a:extLst>
              </p:cNvPr>
              <p:cNvSpPr txBox="1"/>
              <p:nvPr/>
            </p:nvSpPr>
            <p:spPr>
              <a:xfrm>
                <a:off x="10551068" y="1913019"/>
                <a:ext cx="532582" cy="3277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  <m:sup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A4F6AAF-BD98-AC21-C500-336DC34BCB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1068" y="1913019"/>
                <a:ext cx="532582" cy="32778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Freeform 13">
            <a:extLst>
              <a:ext uri="{FF2B5EF4-FFF2-40B4-BE49-F238E27FC236}">
                <a16:creationId xmlns:a16="http://schemas.microsoft.com/office/drawing/2014/main" id="{55CB023F-5A5C-D6EE-D970-9CA7D30EAD10}"/>
              </a:ext>
            </a:extLst>
          </p:cNvPr>
          <p:cNvSpPr/>
          <p:nvPr/>
        </p:nvSpPr>
        <p:spPr>
          <a:xfrm>
            <a:off x="9808067" y="2524120"/>
            <a:ext cx="1651165" cy="625408"/>
          </a:xfrm>
          <a:custGeom>
            <a:avLst/>
            <a:gdLst>
              <a:gd name="connsiteX0" fmla="*/ 0 w 10983310"/>
              <a:gd name="connsiteY0" fmla="*/ 4561489 h 4572000"/>
              <a:gd name="connsiteX1" fmla="*/ 3657600 w 10983310"/>
              <a:gd name="connsiteY1" fmla="*/ 3647089 h 4572000"/>
              <a:gd name="connsiteX2" fmla="*/ 5496910 w 10983310"/>
              <a:gd name="connsiteY2" fmla="*/ 0 h 4572000"/>
              <a:gd name="connsiteX3" fmla="*/ 7325710 w 10983310"/>
              <a:gd name="connsiteY3" fmla="*/ 3657600 h 4572000"/>
              <a:gd name="connsiteX4" fmla="*/ 10983310 w 10983310"/>
              <a:gd name="connsiteY4" fmla="*/ 4572000 h 4572000"/>
              <a:gd name="connsiteX5" fmla="*/ 10983310 w 10983310"/>
              <a:gd name="connsiteY5" fmla="*/ 457200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83310" h="4572000">
                <a:moveTo>
                  <a:pt x="0" y="4561489"/>
                </a:moveTo>
                <a:cubicBezTo>
                  <a:pt x="1370724" y="4484413"/>
                  <a:pt x="2741448" y="4407337"/>
                  <a:pt x="3657600" y="3647089"/>
                </a:cubicBezTo>
                <a:cubicBezTo>
                  <a:pt x="4573752" y="2886841"/>
                  <a:pt x="4885558" y="-1752"/>
                  <a:pt x="5496910" y="0"/>
                </a:cubicBezTo>
                <a:cubicBezTo>
                  <a:pt x="6108262" y="1752"/>
                  <a:pt x="6411310" y="2895600"/>
                  <a:pt x="7325710" y="3657600"/>
                </a:cubicBezTo>
                <a:cubicBezTo>
                  <a:pt x="8240110" y="4419600"/>
                  <a:pt x="10983310" y="4572000"/>
                  <a:pt x="10983310" y="4572000"/>
                </a:cubicBezTo>
                <a:lnTo>
                  <a:pt x="10983310" y="4572000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D4CAEAE-D779-4FEC-1AF6-B45BDB1EE8D1}"/>
              </a:ext>
            </a:extLst>
          </p:cNvPr>
          <p:cNvCxnSpPr/>
          <p:nvPr/>
        </p:nvCxnSpPr>
        <p:spPr>
          <a:xfrm>
            <a:off x="10631204" y="2524119"/>
            <a:ext cx="0" cy="625409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B96DFB4-416A-0D79-4BD1-B9FD502CFA4E}"/>
              </a:ext>
            </a:extLst>
          </p:cNvPr>
          <p:cNvCxnSpPr/>
          <p:nvPr/>
        </p:nvCxnSpPr>
        <p:spPr>
          <a:xfrm>
            <a:off x="10336914" y="3160088"/>
            <a:ext cx="588579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9ED727B-3341-7E46-9782-728CE2E304C4}"/>
                  </a:ext>
                </a:extLst>
              </p:cNvPr>
              <p:cNvSpPr txBox="1"/>
              <p:nvPr/>
            </p:nvSpPr>
            <p:spPr>
              <a:xfrm>
                <a:off x="10551068" y="3169942"/>
                <a:ext cx="496290" cy="3277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  <m:sup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9ED727B-3341-7E46-9782-728CE2E304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1068" y="3169942"/>
                <a:ext cx="496290" cy="32778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ight Arrow 19">
            <a:extLst>
              <a:ext uri="{FF2B5EF4-FFF2-40B4-BE49-F238E27FC236}">
                <a16:creationId xmlns:a16="http://schemas.microsoft.com/office/drawing/2014/main" id="{CFBE76DA-DCAB-BC1D-A13F-9A65340E952F}"/>
              </a:ext>
            </a:extLst>
          </p:cNvPr>
          <p:cNvSpPr/>
          <p:nvPr/>
        </p:nvSpPr>
        <p:spPr>
          <a:xfrm>
            <a:off x="3352800" y="3429000"/>
            <a:ext cx="287214" cy="43230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4F948B70-7D91-C604-715E-8F645AE73D60}"/>
              </a:ext>
            </a:extLst>
          </p:cNvPr>
          <p:cNvSpPr/>
          <p:nvPr/>
        </p:nvSpPr>
        <p:spPr>
          <a:xfrm>
            <a:off x="7940819" y="3366960"/>
            <a:ext cx="287214" cy="43230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991DD7A5-DBD4-F7EA-A061-F69BAE85F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9D9F7-B70C-A04D-B4D3-3896B94E9F8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265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1E0E30-01DF-E167-C1D1-E9754846C5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7CD10D7-6F05-35AE-F480-D0A507272A44}"/>
              </a:ext>
            </a:extLst>
          </p:cNvPr>
          <p:cNvSpPr/>
          <p:nvPr/>
        </p:nvSpPr>
        <p:spPr>
          <a:xfrm>
            <a:off x="412396" y="3673852"/>
            <a:ext cx="2745804" cy="236567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473BB8CD-0B60-8C9F-1CB2-3099F6FC4586}"/>
              </a:ext>
            </a:extLst>
          </p:cNvPr>
          <p:cNvSpPr/>
          <p:nvPr/>
        </p:nvSpPr>
        <p:spPr>
          <a:xfrm>
            <a:off x="8429275" y="51700"/>
            <a:ext cx="3657600" cy="349236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03236C21-DDF8-E608-23FB-72638AF11A86}"/>
              </a:ext>
            </a:extLst>
          </p:cNvPr>
          <p:cNvSpPr/>
          <p:nvPr/>
        </p:nvSpPr>
        <p:spPr>
          <a:xfrm>
            <a:off x="414127" y="1264039"/>
            <a:ext cx="2745804" cy="236567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E62610A5-39C1-6F21-6553-AEE62957F154}"/>
              </a:ext>
            </a:extLst>
          </p:cNvPr>
          <p:cNvGraphicFramePr>
            <a:graphicFrameLocks noGrp="1"/>
          </p:cNvGraphicFramePr>
          <p:nvPr/>
        </p:nvGraphicFramePr>
        <p:xfrm>
          <a:off x="546536" y="3861307"/>
          <a:ext cx="2396124" cy="196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9031">
                  <a:extLst>
                    <a:ext uri="{9D8B030D-6E8A-4147-A177-3AD203B41FA5}">
                      <a16:colId xmlns:a16="http://schemas.microsoft.com/office/drawing/2014/main" val="2697345079"/>
                    </a:ext>
                  </a:extLst>
                </a:gridCol>
                <a:gridCol w="599031">
                  <a:extLst>
                    <a:ext uri="{9D8B030D-6E8A-4147-A177-3AD203B41FA5}">
                      <a16:colId xmlns:a16="http://schemas.microsoft.com/office/drawing/2014/main" val="4144399198"/>
                    </a:ext>
                  </a:extLst>
                </a:gridCol>
                <a:gridCol w="599031">
                  <a:extLst>
                    <a:ext uri="{9D8B030D-6E8A-4147-A177-3AD203B41FA5}">
                      <a16:colId xmlns:a16="http://schemas.microsoft.com/office/drawing/2014/main" val="1427221772"/>
                    </a:ext>
                  </a:extLst>
                </a:gridCol>
                <a:gridCol w="599031">
                  <a:extLst>
                    <a:ext uri="{9D8B030D-6E8A-4147-A177-3AD203B41FA5}">
                      <a16:colId xmlns:a16="http://schemas.microsoft.com/office/drawing/2014/main" val="2627671301"/>
                    </a:ext>
                  </a:extLst>
                </a:gridCol>
              </a:tblGrid>
              <a:tr h="392300">
                <a:tc>
                  <a:txBody>
                    <a:bodyPr/>
                    <a:lstStyle/>
                    <a:p>
                      <a:r>
                        <a:rPr lang="en-US" sz="1600" dirty="0"/>
                        <a:t>WT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AGE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618034"/>
                  </a:ext>
                </a:extLst>
              </a:tr>
              <a:tr h="392300">
                <a:tc>
                  <a:txBody>
                    <a:bodyPr/>
                    <a:lstStyle/>
                    <a:p>
                      <a:r>
                        <a:rPr lang="en-US" sz="1600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706865"/>
                  </a:ext>
                </a:extLst>
              </a:tr>
              <a:tr h="392300">
                <a:tc>
                  <a:txBody>
                    <a:bodyPr/>
                    <a:lstStyle/>
                    <a:p>
                      <a:r>
                        <a:rPr lang="en-US" sz="1600" dirty="0"/>
                        <a:t>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603054"/>
                  </a:ext>
                </a:extLst>
              </a:tr>
              <a:tr h="392300">
                <a:tc>
                  <a:txBody>
                    <a:bodyPr/>
                    <a:lstStyle/>
                    <a:p>
                      <a:r>
                        <a:rPr lang="en-US" sz="1600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724207"/>
                  </a:ext>
                </a:extLst>
              </a:tr>
              <a:tr h="392300"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72105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39FDE81-56B2-A190-B757-B63BC3EFE48C}"/>
                  </a:ext>
                </a:extLst>
              </p:cNvPr>
              <p:cNvSpPr txBox="1"/>
              <p:nvPr/>
            </p:nvSpPr>
            <p:spPr>
              <a:xfrm>
                <a:off x="8785015" y="51701"/>
                <a:ext cx="2994588" cy="28931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Population parameters </a:t>
                </a:r>
                <a:r>
                  <a:rPr lang="en-US" sz="1400" dirty="0">
                    <a:sym typeface="Wingdings" pitchFamily="2" charset="2"/>
                  </a:rPr>
                  <a:t>(</a:t>
                </a:r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  <a:sym typeface="Wingdings" pitchFamily="2" charset="2"/>
                  </a:rPr>
                  <a:t>.</a:t>
                </a:r>
                <a:r>
                  <a:rPr lang="en-US" sz="1400" dirty="0" err="1">
                    <a:latin typeface="Courier New" panose="02070309020205020404" pitchFamily="49" charset="0"/>
                    <a:cs typeface="Courier New" panose="02070309020205020404" pitchFamily="49" charset="0"/>
                    <a:sym typeface="Wingdings" pitchFamily="2" charset="2"/>
                  </a:rPr>
                  <a:t>ext</a:t>
                </a:r>
                <a:r>
                  <a:rPr lang="en-US" sz="1400" dirty="0">
                    <a:sym typeface="Wingdings" pitchFamily="2" charset="2"/>
                  </a:rPr>
                  <a:t>)</a:t>
                </a:r>
                <a:endParaRPr lang="en-US" sz="1400" dirty="0"/>
              </a:p>
              <a:p>
                <a:pPr lvl="1"/>
                <a:r>
                  <a:rPr lang="en-US" sz="1400" dirty="0"/>
                  <a:t>1. </a:t>
                </a:r>
                <a:r>
                  <a:rPr lang="en-US" sz="1400" dirty="0">
                    <a:solidFill>
                      <a:schemeClr val="tx1"/>
                    </a:solidFill>
                  </a:rPr>
                  <a:t>Fixed-effect</a:t>
                </a:r>
              </a:p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…</m:t>
                      </m:r>
                    </m:oMath>
                  </m:oMathPara>
                </a14:m>
                <a:endParaRPr lang="en-US" sz="1400" b="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sz="1400" dirty="0">
                    <a:solidFill>
                      <a:schemeClr val="tx1"/>
                    </a:solidFill>
                  </a:rPr>
                  <a:t>2. Random-effect</a:t>
                </a:r>
                <a:endParaRPr lang="en-US" sz="1400" b="0" dirty="0">
                  <a:solidFill>
                    <a:schemeClr val="tx1"/>
                  </a:solidFill>
                </a:endParaRPr>
              </a:p>
              <a:p>
                <a:pPr lvl="2"/>
                <a:r>
                  <a:rPr lang="en-US" sz="1400" b="0" dirty="0">
                    <a:solidFill>
                      <a:schemeClr val="tx1"/>
                    </a:solidFill>
                  </a:rPr>
                  <a:t>2.1 </a:t>
                </a:r>
                <a:r>
                  <a:rPr lang="en-US" sz="1400" dirty="0">
                    <a:solidFill>
                      <a:schemeClr val="tx1"/>
                    </a:solidFill>
                  </a:rPr>
                  <a:t>Ω matrix</a:t>
                </a:r>
              </a:p>
              <a:p>
                <a:pPr lvl="2"/>
                <a:endParaRPr lang="en-US" sz="1400" dirty="0">
                  <a:solidFill>
                    <a:schemeClr val="tx1"/>
                  </a:solidFill>
                </a:endParaRPr>
              </a:p>
              <a:p>
                <a:pPr lvl="2"/>
                <a:endParaRPr lang="en-US" sz="1400" dirty="0">
                  <a:solidFill>
                    <a:schemeClr val="tx1"/>
                  </a:solidFill>
                </a:endParaRPr>
              </a:p>
              <a:p>
                <a:pPr lvl="2"/>
                <a:endParaRPr lang="en-US" sz="1400" dirty="0">
                  <a:solidFill>
                    <a:schemeClr val="tx1"/>
                  </a:solidFill>
                </a:endParaRPr>
              </a:p>
              <a:p>
                <a:pPr lvl="2"/>
                <a:endParaRPr lang="en-US" sz="1400" dirty="0">
                  <a:solidFill>
                    <a:schemeClr val="tx1"/>
                  </a:solidFill>
                </a:endParaRPr>
              </a:p>
              <a:p>
                <a:pPr lvl="2"/>
                <a:endParaRPr lang="en-US" sz="1400" dirty="0">
                  <a:solidFill>
                    <a:schemeClr val="tx1"/>
                  </a:solidFill>
                </a:endParaRPr>
              </a:p>
              <a:p>
                <a:pPr lvl="2"/>
                <a:r>
                  <a:rPr lang="en-US" sz="1400" dirty="0">
                    <a:solidFill>
                      <a:schemeClr val="tx1"/>
                    </a:solidFill>
                  </a:rPr>
                  <a:t>2.2 </a:t>
                </a:r>
                <a:r>
                  <a:rPr lang="en-US" sz="1400" dirty="0" err="1">
                    <a:solidFill>
                      <a:schemeClr val="tx1"/>
                    </a:solidFill>
                  </a:rPr>
                  <a:t>Σ</a:t>
                </a:r>
                <a:r>
                  <a:rPr lang="en-US" sz="1400" dirty="0">
                    <a:solidFill>
                      <a:schemeClr val="tx1"/>
                    </a:solidFill>
                  </a:rPr>
                  <a:t> matrix</a:t>
                </a:r>
              </a:p>
              <a:p>
                <a:pPr lvl="2"/>
                <a:endParaRPr lang="en-US" sz="1400" dirty="0">
                  <a:solidFill>
                    <a:schemeClr val="tx1"/>
                  </a:solidFill>
                </a:endParaRPr>
              </a:p>
              <a:p>
                <a:pPr lvl="2"/>
                <a:endParaRPr lang="en-US" sz="1400" b="1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39FDE81-56B2-A190-B757-B63BC3EFE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5015" y="51701"/>
                <a:ext cx="2994588" cy="2893100"/>
              </a:xfrm>
              <a:prstGeom prst="rect">
                <a:avLst/>
              </a:prstGeom>
              <a:blipFill>
                <a:blip r:embed="rId2"/>
                <a:stretch>
                  <a:fillRect l="-422" t="-43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6" name="Picture 45" descr="A graph with a line and dots&#10;&#10;Description automatically generated">
            <a:extLst>
              <a:ext uri="{FF2B5EF4-FFF2-40B4-BE49-F238E27FC236}">
                <a16:creationId xmlns:a16="http://schemas.microsoft.com/office/drawing/2014/main" id="{9D81AC0D-9EE9-FCB0-2563-44E190FE73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182" y="1491167"/>
            <a:ext cx="2341477" cy="18757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59D910C-F69E-5CDB-F450-1734764427A4}"/>
              </a:ext>
            </a:extLst>
          </p:cNvPr>
          <p:cNvSpPr txBox="1"/>
          <p:nvPr/>
        </p:nvSpPr>
        <p:spPr>
          <a:xfrm>
            <a:off x="412396" y="367862"/>
            <a:ext cx="2165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Development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9209EC44-6461-77FB-0020-C5A59DDD3D44}"/>
              </a:ext>
            </a:extLst>
          </p:cNvPr>
          <p:cNvSpPr/>
          <p:nvPr/>
        </p:nvSpPr>
        <p:spPr>
          <a:xfrm>
            <a:off x="3762726" y="1241972"/>
            <a:ext cx="4046483" cy="47754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EA9B330-CC44-5384-D967-8CF18983522D}"/>
                  </a:ext>
                </a:extLst>
              </p:cNvPr>
              <p:cNvSpPr txBox="1"/>
              <p:nvPr/>
            </p:nvSpPr>
            <p:spPr>
              <a:xfrm>
                <a:off x="3640014" y="2756012"/>
                <a:ext cx="4291906" cy="343857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𝐶𝐿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70</m:t>
                              </m:r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𝑘𝑔</m:t>
                              </m:r>
                            </m:den>
                          </m:f>
                        </m:e>
                        <m:sup>
                          <m:sSub>
                            <m:sSubPr>
                              <m:ctrlPr>
                                <a:rPr lang="en-US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sz="16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𝜼</m:t>
                              </m:r>
                            </m:e>
                            <m:sub>
                              <m:r>
                                <a:rPr lang="en-US" sz="16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(0, </m:t>
                      </m:r>
                      <m:sSubSup>
                        <m:sSubSup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…</a:t>
                </a:r>
                <a:endParaRPr lang="en-US" sz="1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𝐼𝑃𝑅𝐸</m:t>
                      </m:r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𝐷𝑜𝑠𝑒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×</m:t>
                          </m:r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×(</m:t>
                          </m:r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sSub>
                                    <m:sSubPr>
                                      <m:ctrlPr>
                                        <a:rPr lang="en-US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sup>
                          </m:sSup>
                        </m:e>
                      </m:d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  <a:p>
                <a:endParaRPr lang="en-US" sz="1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𝑂𝐵</m:t>
                      </m:r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𝐼𝑃𝑅𝐸</m:t>
                      </m:r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  <a:p>
                <a:endParaRPr lang="en-US" sz="1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(0, </m:t>
                      </m:r>
                      <m:sSubSup>
                        <m:sSubSup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…</a:t>
                </a:r>
              </a:p>
              <a:p>
                <a:endParaRPr lang="en-US" sz="1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EA9B330-CC44-5384-D967-8CF1898352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0014" y="2756012"/>
                <a:ext cx="4291906" cy="34385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A9164AAF-F48E-B8D5-8422-68E5D1C3EC27}"/>
              </a:ext>
            </a:extLst>
          </p:cNvPr>
          <p:cNvGrpSpPr/>
          <p:nvPr/>
        </p:nvGrpSpPr>
        <p:grpSpPr>
          <a:xfrm>
            <a:off x="4595510" y="1241578"/>
            <a:ext cx="2232612" cy="1529705"/>
            <a:chOff x="3546256" y="739875"/>
            <a:chExt cx="2232612" cy="1529705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7CC056B-5B17-CD8C-5522-D903A2FA5A32}"/>
                </a:ext>
              </a:extLst>
            </p:cNvPr>
            <p:cNvSpPr/>
            <p:nvPr/>
          </p:nvSpPr>
          <p:spPr>
            <a:xfrm>
              <a:off x="4903315" y="1179786"/>
              <a:ext cx="756745" cy="73916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CENT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2E35F41E-6D42-0C6B-89B4-2C2905E2517F}"/>
                </a:ext>
              </a:extLst>
            </p:cNvPr>
            <p:cNvCxnSpPr>
              <a:cxnSpLocks/>
            </p:cNvCxnSpPr>
            <p:nvPr/>
          </p:nvCxnSpPr>
          <p:spPr>
            <a:xfrm>
              <a:off x="5292199" y="1918946"/>
              <a:ext cx="0" cy="31187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BB5D910D-CDE4-4564-D936-8CA875E7CE7A}"/>
                </a:ext>
              </a:extLst>
            </p:cNvPr>
            <p:cNvSpPr/>
            <p:nvPr/>
          </p:nvSpPr>
          <p:spPr>
            <a:xfrm>
              <a:off x="3869927" y="1179786"/>
              <a:ext cx="756745" cy="73916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DEPOT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9E252000-9348-1A66-2264-CF59B85C9996}"/>
                </a:ext>
              </a:extLst>
            </p:cNvPr>
            <p:cNvCxnSpPr>
              <a:cxnSpLocks/>
              <a:stCxn id="34" idx="6"/>
              <a:endCxn id="32" idx="2"/>
            </p:cNvCxnSpPr>
            <p:nvPr/>
          </p:nvCxnSpPr>
          <p:spPr>
            <a:xfrm>
              <a:off x="4626672" y="1549366"/>
              <a:ext cx="27664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F6E4513-6E77-13F4-1D82-DBEADCDFB3D4}"/>
                </a:ext>
              </a:extLst>
            </p:cNvPr>
            <p:cNvSpPr txBox="1"/>
            <p:nvPr/>
          </p:nvSpPr>
          <p:spPr>
            <a:xfrm>
              <a:off x="4552676" y="1072762"/>
              <a:ext cx="4431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err="1"/>
                <a:t>K</a:t>
              </a:r>
              <a:r>
                <a:rPr lang="en-US" sz="1600" i="1" baseline="-25000" dirty="0" err="1"/>
                <a:t>a,i</a:t>
              </a:r>
              <a:endParaRPr lang="en-US" sz="1600" i="1" baseline="-25000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623ADD7-7F71-E3F6-A5FE-00A1D6190C47}"/>
                </a:ext>
              </a:extLst>
            </p:cNvPr>
            <p:cNvSpPr txBox="1"/>
            <p:nvPr/>
          </p:nvSpPr>
          <p:spPr>
            <a:xfrm>
              <a:off x="5316882" y="1931026"/>
              <a:ext cx="4619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err="1"/>
                <a:t>CL</a:t>
              </a:r>
              <a:r>
                <a:rPr lang="en-US" sz="1600" i="1" baseline="-25000" dirty="0" err="1"/>
                <a:t>i</a:t>
              </a:r>
              <a:endParaRPr lang="en-US" sz="1600" i="1" baseline="-25000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F440E33-BB09-C9FF-50A1-8F78F2CDC734}"/>
                </a:ext>
              </a:extLst>
            </p:cNvPr>
            <p:cNvSpPr txBox="1"/>
            <p:nvPr/>
          </p:nvSpPr>
          <p:spPr>
            <a:xfrm>
              <a:off x="4775732" y="1748971"/>
              <a:ext cx="319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/>
                <a:t>V</a:t>
              </a:r>
              <a:r>
                <a:rPr lang="en-US" sz="1400" i="1" baseline="-25000" dirty="0"/>
                <a:t>i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163241F-C961-8B3D-71B9-09376AE3D981}"/>
                </a:ext>
              </a:extLst>
            </p:cNvPr>
            <p:cNvSpPr txBox="1"/>
            <p:nvPr/>
          </p:nvSpPr>
          <p:spPr>
            <a:xfrm>
              <a:off x="4013735" y="913397"/>
              <a:ext cx="3054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/>
                <a:t>F</a:t>
              </a:r>
              <a:r>
                <a:rPr lang="en-US" sz="1400" i="1" baseline="-25000" dirty="0"/>
                <a:t>i</a:t>
              </a:r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25C96D6F-6D71-93C8-4566-473DB8E4D4D6}"/>
                </a:ext>
              </a:extLst>
            </p:cNvPr>
            <p:cNvSpPr/>
            <p:nvPr/>
          </p:nvSpPr>
          <p:spPr>
            <a:xfrm rot="19610301">
              <a:off x="3783706" y="1019504"/>
              <a:ext cx="147751" cy="346842"/>
            </a:xfrm>
            <a:custGeom>
              <a:avLst/>
              <a:gdLst>
                <a:gd name="connsiteX0" fmla="*/ 147163 w 147751"/>
                <a:gd name="connsiteY0" fmla="*/ 0 h 346842"/>
                <a:gd name="connsiteX1" fmla="*/ 18 w 147751"/>
                <a:gd name="connsiteY1" fmla="*/ 136635 h 346842"/>
                <a:gd name="connsiteX2" fmla="*/ 136653 w 147751"/>
                <a:gd name="connsiteY2" fmla="*/ 147145 h 346842"/>
                <a:gd name="connsiteX3" fmla="*/ 94612 w 147751"/>
                <a:gd name="connsiteY3" fmla="*/ 241738 h 346842"/>
                <a:gd name="connsiteX4" fmla="*/ 147163 w 147751"/>
                <a:gd name="connsiteY4" fmla="*/ 231228 h 346842"/>
                <a:gd name="connsiteX5" fmla="*/ 52570 w 147751"/>
                <a:gd name="connsiteY5" fmla="*/ 346842 h 346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7751" h="346842">
                  <a:moveTo>
                    <a:pt x="147163" y="0"/>
                  </a:moveTo>
                  <a:cubicBezTo>
                    <a:pt x="74466" y="56055"/>
                    <a:pt x="1770" y="112111"/>
                    <a:pt x="18" y="136635"/>
                  </a:cubicBezTo>
                  <a:cubicBezTo>
                    <a:pt x="-1734" y="161159"/>
                    <a:pt x="120887" y="129628"/>
                    <a:pt x="136653" y="147145"/>
                  </a:cubicBezTo>
                  <a:cubicBezTo>
                    <a:pt x="152419" y="164662"/>
                    <a:pt x="94612" y="241738"/>
                    <a:pt x="94612" y="241738"/>
                  </a:cubicBezTo>
                  <a:cubicBezTo>
                    <a:pt x="96364" y="255752"/>
                    <a:pt x="154170" y="213711"/>
                    <a:pt x="147163" y="231228"/>
                  </a:cubicBezTo>
                  <a:cubicBezTo>
                    <a:pt x="140156" y="248745"/>
                    <a:pt x="96363" y="297793"/>
                    <a:pt x="52570" y="346842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561980A-DF00-A578-2687-637BBA6B5561}"/>
                </a:ext>
              </a:extLst>
            </p:cNvPr>
            <p:cNvSpPr txBox="1"/>
            <p:nvPr/>
          </p:nvSpPr>
          <p:spPr>
            <a:xfrm>
              <a:off x="3546256" y="739875"/>
              <a:ext cx="5886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Dose</a:t>
              </a:r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02A4F0E5-DEB1-BBEA-7FF7-57F67C000418}"/>
              </a:ext>
            </a:extLst>
          </p:cNvPr>
          <p:cNvSpPr/>
          <p:nvPr/>
        </p:nvSpPr>
        <p:spPr>
          <a:xfrm>
            <a:off x="4595510" y="1264039"/>
            <a:ext cx="2232612" cy="150724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6BDF8844-A00E-0672-43E6-4A4CEDE47CF0}"/>
              </a:ext>
            </a:extLst>
          </p:cNvPr>
          <p:cNvSpPr/>
          <p:nvPr/>
        </p:nvSpPr>
        <p:spPr>
          <a:xfrm>
            <a:off x="9813047" y="1287611"/>
            <a:ext cx="1651165" cy="625408"/>
          </a:xfrm>
          <a:custGeom>
            <a:avLst/>
            <a:gdLst>
              <a:gd name="connsiteX0" fmla="*/ 0 w 10983310"/>
              <a:gd name="connsiteY0" fmla="*/ 4561489 h 4572000"/>
              <a:gd name="connsiteX1" fmla="*/ 3657600 w 10983310"/>
              <a:gd name="connsiteY1" fmla="*/ 3647089 h 4572000"/>
              <a:gd name="connsiteX2" fmla="*/ 5496910 w 10983310"/>
              <a:gd name="connsiteY2" fmla="*/ 0 h 4572000"/>
              <a:gd name="connsiteX3" fmla="*/ 7325710 w 10983310"/>
              <a:gd name="connsiteY3" fmla="*/ 3657600 h 4572000"/>
              <a:gd name="connsiteX4" fmla="*/ 10983310 w 10983310"/>
              <a:gd name="connsiteY4" fmla="*/ 4572000 h 4572000"/>
              <a:gd name="connsiteX5" fmla="*/ 10983310 w 10983310"/>
              <a:gd name="connsiteY5" fmla="*/ 457200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83310" h="4572000">
                <a:moveTo>
                  <a:pt x="0" y="4561489"/>
                </a:moveTo>
                <a:cubicBezTo>
                  <a:pt x="1370724" y="4484413"/>
                  <a:pt x="2741448" y="4407337"/>
                  <a:pt x="3657600" y="3647089"/>
                </a:cubicBezTo>
                <a:cubicBezTo>
                  <a:pt x="4573752" y="2886841"/>
                  <a:pt x="4885558" y="-1752"/>
                  <a:pt x="5496910" y="0"/>
                </a:cubicBezTo>
                <a:cubicBezTo>
                  <a:pt x="6108262" y="1752"/>
                  <a:pt x="6411310" y="2895600"/>
                  <a:pt x="7325710" y="3657600"/>
                </a:cubicBezTo>
                <a:cubicBezTo>
                  <a:pt x="8240110" y="4419600"/>
                  <a:pt x="10983310" y="4572000"/>
                  <a:pt x="10983310" y="4572000"/>
                </a:cubicBezTo>
                <a:lnTo>
                  <a:pt x="10983310" y="457200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29AA358-C8DA-FAF7-72FA-2CB49ACB8DEC}"/>
              </a:ext>
            </a:extLst>
          </p:cNvPr>
          <p:cNvCxnSpPr/>
          <p:nvPr/>
        </p:nvCxnSpPr>
        <p:spPr>
          <a:xfrm>
            <a:off x="10636184" y="1287610"/>
            <a:ext cx="0" cy="62540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782C225-BDC0-0E92-C030-08F946B99953}"/>
              </a:ext>
            </a:extLst>
          </p:cNvPr>
          <p:cNvCxnSpPr/>
          <p:nvPr/>
        </p:nvCxnSpPr>
        <p:spPr>
          <a:xfrm>
            <a:off x="10341894" y="1923579"/>
            <a:ext cx="58857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1AD1764-BE68-6446-9D1C-7E4A237CCA36}"/>
                  </a:ext>
                </a:extLst>
              </p:cNvPr>
              <p:cNvSpPr txBox="1"/>
              <p:nvPr/>
            </p:nvSpPr>
            <p:spPr>
              <a:xfrm>
                <a:off x="10551068" y="1913019"/>
                <a:ext cx="532582" cy="3277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  <m:sup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1AD1764-BE68-6446-9D1C-7E4A237CCA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1068" y="1913019"/>
                <a:ext cx="532582" cy="32778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Freeform 13">
            <a:extLst>
              <a:ext uri="{FF2B5EF4-FFF2-40B4-BE49-F238E27FC236}">
                <a16:creationId xmlns:a16="http://schemas.microsoft.com/office/drawing/2014/main" id="{D9880503-1949-67B8-5871-50C16D5CB7FF}"/>
              </a:ext>
            </a:extLst>
          </p:cNvPr>
          <p:cNvSpPr/>
          <p:nvPr/>
        </p:nvSpPr>
        <p:spPr>
          <a:xfrm>
            <a:off x="9808067" y="2524120"/>
            <a:ext cx="1651165" cy="625408"/>
          </a:xfrm>
          <a:custGeom>
            <a:avLst/>
            <a:gdLst>
              <a:gd name="connsiteX0" fmla="*/ 0 w 10983310"/>
              <a:gd name="connsiteY0" fmla="*/ 4561489 h 4572000"/>
              <a:gd name="connsiteX1" fmla="*/ 3657600 w 10983310"/>
              <a:gd name="connsiteY1" fmla="*/ 3647089 h 4572000"/>
              <a:gd name="connsiteX2" fmla="*/ 5496910 w 10983310"/>
              <a:gd name="connsiteY2" fmla="*/ 0 h 4572000"/>
              <a:gd name="connsiteX3" fmla="*/ 7325710 w 10983310"/>
              <a:gd name="connsiteY3" fmla="*/ 3657600 h 4572000"/>
              <a:gd name="connsiteX4" fmla="*/ 10983310 w 10983310"/>
              <a:gd name="connsiteY4" fmla="*/ 4572000 h 4572000"/>
              <a:gd name="connsiteX5" fmla="*/ 10983310 w 10983310"/>
              <a:gd name="connsiteY5" fmla="*/ 457200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83310" h="4572000">
                <a:moveTo>
                  <a:pt x="0" y="4561489"/>
                </a:moveTo>
                <a:cubicBezTo>
                  <a:pt x="1370724" y="4484413"/>
                  <a:pt x="2741448" y="4407337"/>
                  <a:pt x="3657600" y="3647089"/>
                </a:cubicBezTo>
                <a:cubicBezTo>
                  <a:pt x="4573752" y="2886841"/>
                  <a:pt x="4885558" y="-1752"/>
                  <a:pt x="5496910" y="0"/>
                </a:cubicBezTo>
                <a:cubicBezTo>
                  <a:pt x="6108262" y="1752"/>
                  <a:pt x="6411310" y="2895600"/>
                  <a:pt x="7325710" y="3657600"/>
                </a:cubicBezTo>
                <a:cubicBezTo>
                  <a:pt x="8240110" y="4419600"/>
                  <a:pt x="10983310" y="4572000"/>
                  <a:pt x="10983310" y="4572000"/>
                </a:cubicBezTo>
                <a:lnTo>
                  <a:pt x="10983310" y="457200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3AF2F2A-752C-3CF7-3221-F421CD3AF09B}"/>
              </a:ext>
            </a:extLst>
          </p:cNvPr>
          <p:cNvCxnSpPr/>
          <p:nvPr/>
        </p:nvCxnSpPr>
        <p:spPr>
          <a:xfrm>
            <a:off x="10631204" y="2524119"/>
            <a:ext cx="0" cy="62540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B6B2B93-BE74-23D5-F721-DA71BCBEBBD1}"/>
              </a:ext>
            </a:extLst>
          </p:cNvPr>
          <p:cNvCxnSpPr/>
          <p:nvPr/>
        </p:nvCxnSpPr>
        <p:spPr>
          <a:xfrm>
            <a:off x="10336914" y="3160088"/>
            <a:ext cx="58857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CF8F64D-01DC-2A24-42C9-6102098C66C4}"/>
                  </a:ext>
                </a:extLst>
              </p:cNvPr>
              <p:cNvSpPr txBox="1"/>
              <p:nvPr/>
            </p:nvSpPr>
            <p:spPr>
              <a:xfrm>
                <a:off x="10551068" y="3169942"/>
                <a:ext cx="496290" cy="3277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  <m:sup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CF8F64D-01DC-2A24-42C9-6102098C66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1068" y="3169942"/>
                <a:ext cx="496290" cy="32778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C89B6F4C-8156-4758-05BD-19D63257036A}"/>
              </a:ext>
            </a:extLst>
          </p:cNvPr>
          <p:cNvSpPr/>
          <p:nvPr/>
        </p:nvSpPr>
        <p:spPr>
          <a:xfrm>
            <a:off x="8429275" y="3643715"/>
            <a:ext cx="3657600" cy="151790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346358B-7C31-2FD1-CD65-3DE050A5491E}"/>
                  </a:ext>
                </a:extLst>
              </p:cNvPr>
              <p:cNvSpPr txBox="1"/>
              <p:nvPr/>
            </p:nvSpPr>
            <p:spPr>
              <a:xfrm>
                <a:off x="8785015" y="3673852"/>
                <a:ext cx="2994588" cy="9635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Individual random effects (</a:t>
                </a:r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.phi</a:t>
                </a:r>
                <a:r>
                  <a:rPr lang="en-US" sz="1400" dirty="0"/>
                  <a:t>)</a:t>
                </a:r>
              </a:p>
              <a:p>
                <a:r>
                  <a:rPr lang="en-US" sz="1400" dirty="0"/>
                  <a:t>(Empirical-bayes estimates, EBE)</a:t>
                </a:r>
              </a:p>
              <a:p>
                <a:pPr lvl="1"/>
                <a:r>
                  <a:rPr lang="en-US" sz="1400" b="0" dirty="0"/>
                  <a:t>For each individual </a:t>
                </a:r>
                <a:r>
                  <a:rPr lang="en-US" sz="1400" b="0" i="1" dirty="0" err="1"/>
                  <a:t>i</a:t>
                </a:r>
                <a:r>
                  <a:rPr lang="en-US" sz="1400" b="0" dirty="0"/>
                  <a:t>: </a:t>
                </a:r>
              </a:p>
              <a:p>
                <a:pPr lvl="1"/>
                <a:r>
                  <a:rPr lang="en-US" sz="14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𝜼</m:t>
                        </m:r>
                      </m:e>
                      <m:sub>
                        <m:r>
                          <a:rPr lang="en-US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1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𝜼</m:t>
                        </m:r>
                      </m:e>
                      <m:sub>
                        <m:r>
                          <a:rPr lang="en-US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400" b="1" dirty="0">
                    <a:solidFill>
                      <a:srgbClr val="FF0000"/>
                    </a:solidFill>
                  </a:rPr>
                  <a:t>….</a:t>
                </a:r>
                <a:endParaRPr lang="en-US" sz="1400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346358B-7C31-2FD1-CD65-3DE050A549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5015" y="3673852"/>
                <a:ext cx="2994588" cy="963534"/>
              </a:xfrm>
              <a:prstGeom prst="rect">
                <a:avLst/>
              </a:prstGeom>
              <a:blipFill>
                <a:blip r:embed="rId7"/>
                <a:stretch>
                  <a:fillRect l="-422" t="-2597" b="-5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Arrow 5">
            <a:extLst>
              <a:ext uri="{FF2B5EF4-FFF2-40B4-BE49-F238E27FC236}">
                <a16:creationId xmlns:a16="http://schemas.microsoft.com/office/drawing/2014/main" id="{858D5958-02C2-8287-3209-54A2EE38E169}"/>
              </a:ext>
            </a:extLst>
          </p:cNvPr>
          <p:cNvSpPr/>
          <p:nvPr/>
        </p:nvSpPr>
        <p:spPr>
          <a:xfrm>
            <a:off x="3352800" y="3429000"/>
            <a:ext cx="287214" cy="43230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4C0947FD-4F2A-23C6-A07D-2B3E8D0FCBF4}"/>
              </a:ext>
            </a:extLst>
          </p:cNvPr>
          <p:cNvSpPr/>
          <p:nvPr/>
        </p:nvSpPr>
        <p:spPr>
          <a:xfrm>
            <a:off x="7940819" y="3366960"/>
            <a:ext cx="287214" cy="43230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D4F57D86-D4B9-667C-AF38-7B84DF20F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9D9F7-B70C-A04D-B4D3-3896B94E9F8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795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567BEA-F566-75C3-2087-B593DB05C0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06AD7368-ECD5-EAD7-F031-378797FFEB02}"/>
              </a:ext>
            </a:extLst>
          </p:cNvPr>
          <p:cNvSpPr/>
          <p:nvPr/>
        </p:nvSpPr>
        <p:spPr>
          <a:xfrm>
            <a:off x="8429275" y="3643714"/>
            <a:ext cx="3657600" cy="163130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30E6843-801D-DFE5-D276-0F47FC640617}"/>
              </a:ext>
            </a:extLst>
          </p:cNvPr>
          <p:cNvSpPr/>
          <p:nvPr/>
        </p:nvSpPr>
        <p:spPr>
          <a:xfrm>
            <a:off x="412396" y="3673852"/>
            <a:ext cx="2745804" cy="236567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C7D6CD81-E79B-ACD7-D505-97F744B26F43}"/>
              </a:ext>
            </a:extLst>
          </p:cNvPr>
          <p:cNvSpPr/>
          <p:nvPr/>
        </p:nvSpPr>
        <p:spPr>
          <a:xfrm>
            <a:off x="8429275" y="51700"/>
            <a:ext cx="3657600" cy="349236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D3C561EB-CA2D-DF01-5C6E-69D84E31AB7E}"/>
              </a:ext>
            </a:extLst>
          </p:cNvPr>
          <p:cNvSpPr/>
          <p:nvPr/>
        </p:nvSpPr>
        <p:spPr>
          <a:xfrm>
            <a:off x="414127" y="1264039"/>
            <a:ext cx="2745804" cy="236567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37F51B6-2A09-439E-5401-0EAB46CF4968}"/>
              </a:ext>
            </a:extLst>
          </p:cNvPr>
          <p:cNvGraphicFramePr>
            <a:graphicFrameLocks noGrp="1"/>
          </p:cNvGraphicFramePr>
          <p:nvPr/>
        </p:nvGraphicFramePr>
        <p:xfrm>
          <a:off x="546536" y="3861307"/>
          <a:ext cx="2396124" cy="196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9031">
                  <a:extLst>
                    <a:ext uri="{9D8B030D-6E8A-4147-A177-3AD203B41FA5}">
                      <a16:colId xmlns:a16="http://schemas.microsoft.com/office/drawing/2014/main" val="2697345079"/>
                    </a:ext>
                  </a:extLst>
                </a:gridCol>
                <a:gridCol w="599031">
                  <a:extLst>
                    <a:ext uri="{9D8B030D-6E8A-4147-A177-3AD203B41FA5}">
                      <a16:colId xmlns:a16="http://schemas.microsoft.com/office/drawing/2014/main" val="4144399198"/>
                    </a:ext>
                  </a:extLst>
                </a:gridCol>
                <a:gridCol w="599031">
                  <a:extLst>
                    <a:ext uri="{9D8B030D-6E8A-4147-A177-3AD203B41FA5}">
                      <a16:colId xmlns:a16="http://schemas.microsoft.com/office/drawing/2014/main" val="1427221772"/>
                    </a:ext>
                  </a:extLst>
                </a:gridCol>
                <a:gridCol w="599031">
                  <a:extLst>
                    <a:ext uri="{9D8B030D-6E8A-4147-A177-3AD203B41FA5}">
                      <a16:colId xmlns:a16="http://schemas.microsoft.com/office/drawing/2014/main" val="2627671301"/>
                    </a:ext>
                  </a:extLst>
                </a:gridCol>
              </a:tblGrid>
              <a:tr h="392300">
                <a:tc>
                  <a:txBody>
                    <a:bodyPr/>
                    <a:lstStyle/>
                    <a:p>
                      <a:r>
                        <a:rPr lang="en-US" sz="1600" dirty="0"/>
                        <a:t>WT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AGE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618034"/>
                  </a:ext>
                </a:extLst>
              </a:tr>
              <a:tr h="392300">
                <a:tc>
                  <a:txBody>
                    <a:bodyPr/>
                    <a:lstStyle/>
                    <a:p>
                      <a:r>
                        <a:rPr lang="en-US" sz="1600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706865"/>
                  </a:ext>
                </a:extLst>
              </a:tr>
              <a:tr h="392300">
                <a:tc>
                  <a:txBody>
                    <a:bodyPr/>
                    <a:lstStyle/>
                    <a:p>
                      <a:r>
                        <a:rPr lang="en-US" sz="1600" dirty="0"/>
                        <a:t>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603054"/>
                  </a:ext>
                </a:extLst>
              </a:tr>
              <a:tr h="392300">
                <a:tc>
                  <a:txBody>
                    <a:bodyPr/>
                    <a:lstStyle/>
                    <a:p>
                      <a:r>
                        <a:rPr lang="en-US" sz="1600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724207"/>
                  </a:ext>
                </a:extLst>
              </a:tr>
              <a:tr h="392300"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72105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166E6D9-0E6E-EB6E-DA49-EEBBF6853A2C}"/>
                  </a:ext>
                </a:extLst>
              </p:cNvPr>
              <p:cNvSpPr txBox="1"/>
              <p:nvPr/>
            </p:nvSpPr>
            <p:spPr>
              <a:xfrm>
                <a:off x="8785015" y="51701"/>
                <a:ext cx="2994588" cy="28931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Population parameters </a:t>
                </a:r>
                <a:r>
                  <a:rPr lang="en-US" sz="1400" dirty="0">
                    <a:sym typeface="Wingdings" pitchFamily="2" charset="2"/>
                  </a:rPr>
                  <a:t>(</a:t>
                </a:r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  <a:sym typeface="Wingdings" pitchFamily="2" charset="2"/>
                  </a:rPr>
                  <a:t>.</a:t>
                </a:r>
                <a:r>
                  <a:rPr lang="en-US" sz="1400" dirty="0" err="1">
                    <a:latin typeface="Courier New" panose="02070309020205020404" pitchFamily="49" charset="0"/>
                    <a:cs typeface="Courier New" panose="02070309020205020404" pitchFamily="49" charset="0"/>
                    <a:sym typeface="Wingdings" pitchFamily="2" charset="2"/>
                  </a:rPr>
                  <a:t>ext</a:t>
                </a:r>
                <a:r>
                  <a:rPr lang="en-US" sz="1400" dirty="0">
                    <a:sym typeface="Wingdings" pitchFamily="2" charset="2"/>
                  </a:rPr>
                  <a:t>)</a:t>
                </a:r>
                <a:endParaRPr lang="en-US" sz="1400" dirty="0"/>
              </a:p>
              <a:p>
                <a:pPr lvl="1"/>
                <a:r>
                  <a:rPr lang="en-US" sz="1400" dirty="0"/>
                  <a:t>1. Fixed-effect</a:t>
                </a:r>
              </a:p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…</m:t>
                      </m:r>
                    </m:oMath>
                  </m:oMathPara>
                </a14:m>
                <a:endParaRPr lang="en-US" sz="1400" b="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sz="1400" dirty="0"/>
                  <a:t>2. Random-effect</a:t>
                </a:r>
                <a:endParaRPr lang="en-US" sz="1400" b="0" dirty="0"/>
              </a:p>
              <a:p>
                <a:pPr lvl="2"/>
                <a:r>
                  <a:rPr lang="en-US" sz="1400" b="0" dirty="0"/>
                  <a:t>2.1 </a:t>
                </a:r>
                <a:r>
                  <a:rPr lang="en-US" sz="1400" dirty="0">
                    <a:solidFill>
                      <a:schemeClr val="tx1"/>
                    </a:solidFill>
                  </a:rPr>
                  <a:t>Ω matrix</a:t>
                </a:r>
              </a:p>
              <a:p>
                <a:pPr lvl="2"/>
                <a:endParaRPr lang="en-US" sz="1400" dirty="0">
                  <a:solidFill>
                    <a:srgbClr val="7030A0"/>
                  </a:solidFill>
                </a:endParaRPr>
              </a:p>
              <a:p>
                <a:pPr lvl="2"/>
                <a:endParaRPr lang="en-US" sz="1400" dirty="0"/>
              </a:p>
              <a:p>
                <a:pPr lvl="2"/>
                <a:endParaRPr lang="en-US" sz="1400" dirty="0"/>
              </a:p>
              <a:p>
                <a:pPr lvl="2"/>
                <a:endParaRPr lang="en-US" sz="1400" dirty="0"/>
              </a:p>
              <a:p>
                <a:pPr lvl="2"/>
                <a:endParaRPr lang="en-US" sz="1400" dirty="0"/>
              </a:p>
              <a:p>
                <a:pPr lvl="2"/>
                <a:r>
                  <a:rPr lang="en-US" sz="1400" dirty="0"/>
                  <a:t>2.2 </a:t>
                </a:r>
                <a:r>
                  <a:rPr lang="en-US" sz="1400" dirty="0" err="1">
                    <a:solidFill>
                      <a:schemeClr val="tx1"/>
                    </a:solidFill>
                  </a:rPr>
                  <a:t>Σ</a:t>
                </a:r>
                <a:r>
                  <a:rPr lang="en-US" sz="1400" dirty="0">
                    <a:solidFill>
                      <a:schemeClr val="tx1"/>
                    </a:solidFill>
                  </a:rPr>
                  <a:t> matrix</a:t>
                </a:r>
              </a:p>
              <a:p>
                <a:pPr lvl="2"/>
                <a:endParaRPr lang="en-US" sz="1400" dirty="0"/>
              </a:p>
              <a:p>
                <a:pPr lvl="2"/>
                <a:endParaRPr lang="en-US" sz="1400" b="1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166E6D9-0E6E-EB6E-DA49-EEBBF6853A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5015" y="51701"/>
                <a:ext cx="2994588" cy="2893100"/>
              </a:xfrm>
              <a:prstGeom prst="rect">
                <a:avLst/>
              </a:prstGeom>
              <a:blipFill>
                <a:blip r:embed="rId2"/>
                <a:stretch>
                  <a:fillRect l="-422" t="-43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6" name="Picture 45" descr="A graph with a line and dots&#10;&#10;Description automatically generated">
            <a:extLst>
              <a:ext uri="{FF2B5EF4-FFF2-40B4-BE49-F238E27FC236}">
                <a16:creationId xmlns:a16="http://schemas.microsoft.com/office/drawing/2014/main" id="{7C8C0818-AAC0-2190-3D9F-A2C9967233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182" y="1491167"/>
            <a:ext cx="2341477" cy="18757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543999E-613D-E26F-EA39-F77010A71AD5}"/>
              </a:ext>
            </a:extLst>
          </p:cNvPr>
          <p:cNvSpPr txBox="1"/>
          <p:nvPr/>
        </p:nvSpPr>
        <p:spPr>
          <a:xfrm>
            <a:off x="412396" y="367862"/>
            <a:ext cx="2165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Development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0A76719A-5055-637C-7909-B31F88655B77}"/>
              </a:ext>
            </a:extLst>
          </p:cNvPr>
          <p:cNvSpPr/>
          <p:nvPr/>
        </p:nvSpPr>
        <p:spPr>
          <a:xfrm>
            <a:off x="3762726" y="1241972"/>
            <a:ext cx="4046483" cy="47754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D45BFE8-F77E-E778-C895-6529970A9E67}"/>
                  </a:ext>
                </a:extLst>
              </p:cNvPr>
              <p:cNvSpPr txBox="1"/>
              <p:nvPr/>
            </p:nvSpPr>
            <p:spPr>
              <a:xfrm>
                <a:off x="3640014" y="2756012"/>
                <a:ext cx="4291906" cy="343857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𝐶𝐿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70</m:t>
                              </m:r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𝑘𝑔</m:t>
                              </m:r>
                            </m:den>
                          </m:f>
                        </m:e>
                        <m:sup>
                          <m:sSub>
                            <m:sSubPr>
                              <m:ctrlPr>
                                <a:rPr lang="en-US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sz="16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𝜼</m:t>
                              </m:r>
                            </m:e>
                            <m:sub>
                              <m:r>
                                <a:rPr lang="en-US" sz="16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(0, </m:t>
                      </m:r>
                      <m:sSubSup>
                        <m:sSubSup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…</a:t>
                </a:r>
                <a:endParaRPr lang="en-US" sz="1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𝐼𝑃𝑅𝐸</m:t>
                      </m:r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𝐷𝑜𝑠𝑒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×</m:t>
                          </m:r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×(</m:t>
                          </m:r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sSub>
                                    <m:sSubPr>
                                      <m:ctrlPr>
                                        <a:rPr lang="en-US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sup>
                          </m:sSup>
                        </m:e>
                      </m:d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  <a:p>
                <a:endParaRPr lang="en-US" sz="1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𝑂𝐵</m:t>
                      </m:r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𝐼𝑃𝑅𝐸</m:t>
                      </m:r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  <a:p>
                <a:endParaRPr lang="en-US" sz="1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(0, </m:t>
                      </m:r>
                      <m:sSubSup>
                        <m:sSubSup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…</a:t>
                </a:r>
              </a:p>
              <a:p>
                <a:endParaRPr lang="en-US" sz="1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D45BFE8-F77E-E778-C895-6529970A9E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0014" y="2756012"/>
                <a:ext cx="4291906" cy="34385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E67FF041-8C53-59D4-2BA2-2665704B94B3}"/>
              </a:ext>
            </a:extLst>
          </p:cNvPr>
          <p:cNvGrpSpPr/>
          <p:nvPr/>
        </p:nvGrpSpPr>
        <p:grpSpPr>
          <a:xfrm>
            <a:off x="4595510" y="1241578"/>
            <a:ext cx="2232612" cy="1529705"/>
            <a:chOff x="3546256" y="739875"/>
            <a:chExt cx="2232612" cy="1529705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975A0E0-FD90-A0B8-BA7F-B56391444CFB}"/>
                </a:ext>
              </a:extLst>
            </p:cNvPr>
            <p:cNvSpPr/>
            <p:nvPr/>
          </p:nvSpPr>
          <p:spPr>
            <a:xfrm>
              <a:off x="4903315" y="1179786"/>
              <a:ext cx="756745" cy="73916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CENT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495090B9-20BB-41B3-0BC7-16F366DFA553}"/>
                </a:ext>
              </a:extLst>
            </p:cNvPr>
            <p:cNvCxnSpPr>
              <a:cxnSpLocks/>
            </p:cNvCxnSpPr>
            <p:nvPr/>
          </p:nvCxnSpPr>
          <p:spPr>
            <a:xfrm>
              <a:off x="5292199" y="1918946"/>
              <a:ext cx="0" cy="31187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0E261A3-24B6-722F-4735-0DB44938A13F}"/>
                </a:ext>
              </a:extLst>
            </p:cNvPr>
            <p:cNvSpPr/>
            <p:nvPr/>
          </p:nvSpPr>
          <p:spPr>
            <a:xfrm>
              <a:off x="3869927" y="1179786"/>
              <a:ext cx="756745" cy="73916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DEPOT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93BCE04C-8300-B59A-9A0F-7E0CD4B2B5ED}"/>
                </a:ext>
              </a:extLst>
            </p:cNvPr>
            <p:cNvCxnSpPr>
              <a:cxnSpLocks/>
              <a:stCxn id="34" idx="6"/>
              <a:endCxn id="32" idx="2"/>
            </p:cNvCxnSpPr>
            <p:nvPr/>
          </p:nvCxnSpPr>
          <p:spPr>
            <a:xfrm>
              <a:off x="4626672" y="1549366"/>
              <a:ext cx="27664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5320FA5-425F-0261-4A1C-9048613DC3AF}"/>
                </a:ext>
              </a:extLst>
            </p:cNvPr>
            <p:cNvSpPr txBox="1"/>
            <p:nvPr/>
          </p:nvSpPr>
          <p:spPr>
            <a:xfrm>
              <a:off x="4552676" y="1072762"/>
              <a:ext cx="4431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err="1"/>
                <a:t>K</a:t>
              </a:r>
              <a:r>
                <a:rPr lang="en-US" sz="1600" i="1" baseline="-25000" dirty="0" err="1"/>
                <a:t>a,i</a:t>
              </a:r>
              <a:endParaRPr lang="en-US" sz="1600" i="1" baseline="-25000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826E982-6042-30D6-5E8E-AE5498836C08}"/>
                </a:ext>
              </a:extLst>
            </p:cNvPr>
            <p:cNvSpPr txBox="1"/>
            <p:nvPr/>
          </p:nvSpPr>
          <p:spPr>
            <a:xfrm>
              <a:off x="5316882" y="1931026"/>
              <a:ext cx="4619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err="1"/>
                <a:t>CL</a:t>
              </a:r>
              <a:r>
                <a:rPr lang="en-US" sz="1600" i="1" baseline="-25000" dirty="0" err="1"/>
                <a:t>i</a:t>
              </a:r>
              <a:endParaRPr lang="en-US" sz="1600" i="1" baseline="-25000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276DA18-9D52-5583-D05A-54F1AFCE69C9}"/>
                </a:ext>
              </a:extLst>
            </p:cNvPr>
            <p:cNvSpPr txBox="1"/>
            <p:nvPr/>
          </p:nvSpPr>
          <p:spPr>
            <a:xfrm>
              <a:off x="4775732" y="1748971"/>
              <a:ext cx="319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/>
                <a:t>V</a:t>
              </a:r>
              <a:r>
                <a:rPr lang="en-US" sz="1400" i="1" baseline="-25000" dirty="0"/>
                <a:t>i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FA9736A-0C5F-6133-8006-CF87675AE11D}"/>
                </a:ext>
              </a:extLst>
            </p:cNvPr>
            <p:cNvSpPr txBox="1"/>
            <p:nvPr/>
          </p:nvSpPr>
          <p:spPr>
            <a:xfrm>
              <a:off x="4013735" y="913397"/>
              <a:ext cx="3054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/>
                <a:t>F</a:t>
              </a:r>
              <a:r>
                <a:rPr lang="en-US" sz="1400" i="1" baseline="-25000" dirty="0"/>
                <a:t>i</a:t>
              </a:r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6F4619CF-4C96-10FD-CA4E-F24750229DEA}"/>
                </a:ext>
              </a:extLst>
            </p:cNvPr>
            <p:cNvSpPr/>
            <p:nvPr/>
          </p:nvSpPr>
          <p:spPr>
            <a:xfrm rot="19610301">
              <a:off x="3783706" y="1019504"/>
              <a:ext cx="147751" cy="346842"/>
            </a:xfrm>
            <a:custGeom>
              <a:avLst/>
              <a:gdLst>
                <a:gd name="connsiteX0" fmla="*/ 147163 w 147751"/>
                <a:gd name="connsiteY0" fmla="*/ 0 h 346842"/>
                <a:gd name="connsiteX1" fmla="*/ 18 w 147751"/>
                <a:gd name="connsiteY1" fmla="*/ 136635 h 346842"/>
                <a:gd name="connsiteX2" fmla="*/ 136653 w 147751"/>
                <a:gd name="connsiteY2" fmla="*/ 147145 h 346842"/>
                <a:gd name="connsiteX3" fmla="*/ 94612 w 147751"/>
                <a:gd name="connsiteY3" fmla="*/ 241738 h 346842"/>
                <a:gd name="connsiteX4" fmla="*/ 147163 w 147751"/>
                <a:gd name="connsiteY4" fmla="*/ 231228 h 346842"/>
                <a:gd name="connsiteX5" fmla="*/ 52570 w 147751"/>
                <a:gd name="connsiteY5" fmla="*/ 346842 h 346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7751" h="346842">
                  <a:moveTo>
                    <a:pt x="147163" y="0"/>
                  </a:moveTo>
                  <a:cubicBezTo>
                    <a:pt x="74466" y="56055"/>
                    <a:pt x="1770" y="112111"/>
                    <a:pt x="18" y="136635"/>
                  </a:cubicBezTo>
                  <a:cubicBezTo>
                    <a:pt x="-1734" y="161159"/>
                    <a:pt x="120887" y="129628"/>
                    <a:pt x="136653" y="147145"/>
                  </a:cubicBezTo>
                  <a:cubicBezTo>
                    <a:pt x="152419" y="164662"/>
                    <a:pt x="94612" y="241738"/>
                    <a:pt x="94612" y="241738"/>
                  </a:cubicBezTo>
                  <a:cubicBezTo>
                    <a:pt x="96364" y="255752"/>
                    <a:pt x="154170" y="213711"/>
                    <a:pt x="147163" y="231228"/>
                  </a:cubicBezTo>
                  <a:cubicBezTo>
                    <a:pt x="140156" y="248745"/>
                    <a:pt x="96363" y="297793"/>
                    <a:pt x="52570" y="346842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17DD1D0-2374-B565-AE29-D8347DD6FD63}"/>
                </a:ext>
              </a:extLst>
            </p:cNvPr>
            <p:cNvSpPr txBox="1"/>
            <p:nvPr/>
          </p:nvSpPr>
          <p:spPr>
            <a:xfrm>
              <a:off x="3546256" y="739875"/>
              <a:ext cx="5886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Dose</a:t>
              </a:r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8B2D8CD2-8311-EF56-74F6-DDDA3FD5BB7F}"/>
              </a:ext>
            </a:extLst>
          </p:cNvPr>
          <p:cNvSpPr/>
          <p:nvPr/>
        </p:nvSpPr>
        <p:spPr>
          <a:xfrm>
            <a:off x="4595510" y="1264039"/>
            <a:ext cx="2232612" cy="150724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3FBF24D-0B16-3F82-80F5-C93F390AA05B}"/>
              </a:ext>
            </a:extLst>
          </p:cNvPr>
          <p:cNvGrpSpPr/>
          <p:nvPr/>
        </p:nvGrpSpPr>
        <p:grpSpPr>
          <a:xfrm>
            <a:off x="9813047" y="1287610"/>
            <a:ext cx="1651165" cy="953191"/>
            <a:chOff x="9813047" y="1287610"/>
            <a:chExt cx="1651165" cy="953191"/>
          </a:xfrm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D00386B4-52F6-4CB8-831D-3114CD664E43}"/>
                </a:ext>
              </a:extLst>
            </p:cNvPr>
            <p:cNvSpPr/>
            <p:nvPr/>
          </p:nvSpPr>
          <p:spPr>
            <a:xfrm>
              <a:off x="9813047" y="1287611"/>
              <a:ext cx="1651165" cy="625408"/>
            </a:xfrm>
            <a:custGeom>
              <a:avLst/>
              <a:gdLst>
                <a:gd name="connsiteX0" fmla="*/ 0 w 10983310"/>
                <a:gd name="connsiteY0" fmla="*/ 4561489 h 4572000"/>
                <a:gd name="connsiteX1" fmla="*/ 3657600 w 10983310"/>
                <a:gd name="connsiteY1" fmla="*/ 3647089 h 4572000"/>
                <a:gd name="connsiteX2" fmla="*/ 5496910 w 10983310"/>
                <a:gd name="connsiteY2" fmla="*/ 0 h 4572000"/>
                <a:gd name="connsiteX3" fmla="*/ 7325710 w 10983310"/>
                <a:gd name="connsiteY3" fmla="*/ 3657600 h 4572000"/>
                <a:gd name="connsiteX4" fmla="*/ 10983310 w 10983310"/>
                <a:gd name="connsiteY4" fmla="*/ 4572000 h 4572000"/>
                <a:gd name="connsiteX5" fmla="*/ 10983310 w 10983310"/>
                <a:gd name="connsiteY5" fmla="*/ 457200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983310" h="4572000">
                  <a:moveTo>
                    <a:pt x="0" y="4561489"/>
                  </a:moveTo>
                  <a:cubicBezTo>
                    <a:pt x="1370724" y="4484413"/>
                    <a:pt x="2741448" y="4407337"/>
                    <a:pt x="3657600" y="3647089"/>
                  </a:cubicBezTo>
                  <a:cubicBezTo>
                    <a:pt x="4573752" y="2886841"/>
                    <a:pt x="4885558" y="-1752"/>
                    <a:pt x="5496910" y="0"/>
                  </a:cubicBezTo>
                  <a:cubicBezTo>
                    <a:pt x="6108262" y="1752"/>
                    <a:pt x="6411310" y="2895600"/>
                    <a:pt x="7325710" y="3657600"/>
                  </a:cubicBezTo>
                  <a:cubicBezTo>
                    <a:pt x="8240110" y="4419600"/>
                    <a:pt x="10983310" y="4572000"/>
                    <a:pt x="10983310" y="4572000"/>
                  </a:cubicBezTo>
                  <a:lnTo>
                    <a:pt x="10983310" y="4572000"/>
                  </a:ln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D56F380-5CD3-F844-5EB7-240832D3227F}"/>
                </a:ext>
              </a:extLst>
            </p:cNvPr>
            <p:cNvCxnSpPr/>
            <p:nvPr/>
          </p:nvCxnSpPr>
          <p:spPr>
            <a:xfrm>
              <a:off x="10636184" y="1287610"/>
              <a:ext cx="0" cy="625409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38C86D8D-A839-D38C-1603-0AF5C060EE03}"/>
                </a:ext>
              </a:extLst>
            </p:cNvPr>
            <p:cNvCxnSpPr/>
            <p:nvPr/>
          </p:nvCxnSpPr>
          <p:spPr>
            <a:xfrm>
              <a:off x="10341894" y="1923579"/>
              <a:ext cx="588579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B8A285C4-FE67-5D18-5CA1-C1497E52B155}"/>
                    </a:ext>
                  </a:extLst>
                </p:cNvPr>
                <p:cNvSpPr txBox="1"/>
                <p:nvPr/>
              </p:nvSpPr>
              <p:spPr>
                <a:xfrm>
                  <a:off x="10551068" y="1913019"/>
                  <a:ext cx="532582" cy="3277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  <m:sup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1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B8A285C4-FE67-5D18-5CA1-C1497E52B1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51068" y="1913019"/>
                  <a:ext cx="532582" cy="32778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C58BBBD-91E8-452A-A149-D8F56AA77B2B}"/>
              </a:ext>
            </a:extLst>
          </p:cNvPr>
          <p:cNvGrpSpPr/>
          <p:nvPr/>
        </p:nvGrpSpPr>
        <p:grpSpPr>
          <a:xfrm>
            <a:off x="9808067" y="2524119"/>
            <a:ext cx="1651165" cy="973605"/>
            <a:chOff x="9808067" y="2524119"/>
            <a:chExt cx="1651165" cy="973605"/>
          </a:xfrm>
        </p:grpSpPr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050E8FB6-5B67-6FAC-1611-BAD08E44D742}"/>
                </a:ext>
              </a:extLst>
            </p:cNvPr>
            <p:cNvSpPr/>
            <p:nvPr/>
          </p:nvSpPr>
          <p:spPr>
            <a:xfrm>
              <a:off x="9808067" y="2524120"/>
              <a:ext cx="1651165" cy="625408"/>
            </a:xfrm>
            <a:custGeom>
              <a:avLst/>
              <a:gdLst>
                <a:gd name="connsiteX0" fmla="*/ 0 w 10983310"/>
                <a:gd name="connsiteY0" fmla="*/ 4561489 h 4572000"/>
                <a:gd name="connsiteX1" fmla="*/ 3657600 w 10983310"/>
                <a:gd name="connsiteY1" fmla="*/ 3647089 h 4572000"/>
                <a:gd name="connsiteX2" fmla="*/ 5496910 w 10983310"/>
                <a:gd name="connsiteY2" fmla="*/ 0 h 4572000"/>
                <a:gd name="connsiteX3" fmla="*/ 7325710 w 10983310"/>
                <a:gd name="connsiteY3" fmla="*/ 3657600 h 4572000"/>
                <a:gd name="connsiteX4" fmla="*/ 10983310 w 10983310"/>
                <a:gd name="connsiteY4" fmla="*/ 4572000 h 4572000"/>
                <a:gd name="connsiteX5" fmla="*/ 10983310 w 10983310"/>
                <a:gd name="connsiteY5" fmla="*/ 457200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983310" h="4572000">
                  <a:moveTo>
                    <a:pt x="0" y="4561489"/>
                  </a:moveTo>
                  <a:cubicBezTo>
                    <a:pt x="1370724" y="4484413"/>
                    <a:pt x="2741448" y="4407337"/>
                    <a:pt x="3657600" y="3647089"/>
                  </a:cubicBezTo>
                  <a:cubicBezTo>
                    <a:pt x="4573752" y="2886841"/>
                    <a:pt x="4885558" y="-1752"/>
                    <a:pt x="5496910" y="0"/>
                  </a:cubicBezTo>
                  <a:cubicBezTo>
                    <a:pt x="6108262" y="1752"/>
                    <a:pt x="6411310" y="2895600"/>
                    <a:pt x="7325710" y="3657600"/>
                  </a:cubicBezTo>
                  <a:cubicBezTo>
                    <a:pt x="8240110" y="4419600"/>
                    <a:pt x="10983310" y="4572000"/>
                    <a:pt x="10983310" y="4572000"/>
                  </a:cubicBezTo>
                  <a:lnTo>
                    <a:pt x="10983310" y="457200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798B660-869A-E02C-E54F-E662AEC3ED1C}"/>
                </a:ext>
              </a:extLst>
            </p:cNvPr>
            <p:cNvCxnSpPr/>
            <p:nvPr/>
          </p:nvCxnSpPr>
          <p:spPr>
            <a:xfrm>
              <a:off x="10631204" y="2524119"/>
              <a:ext cx="0" cy="625409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BF470A6-CB72-2F8D-3213-FB7402B0A745}"/>
                </a:ext>
              </a:extLst>
            </p:cNvPr>
            <p:cNvCxnSpPr/>
            <p:nvPr/>
          </p:nvCxnSpPr>
          <p:spPr>
            <a:xfrm>
              <a:off x="10336914" y="3160088"/>
              <a:ext cx="58857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D74CF6EC-5917-CAE8-FD7A-BDD8956C274D}"/>
                    </a:ext>
                  </a:extLst>
                </p:cNvPr>
                <p:cNvSpPr txBox="1"/>
                <p:nvPr/>
              </p:nvSpPr>
              <p:spPr>
                <a:xfrm>
                  <a:off x="10551068" y="3169942"/>
                  <a:ext cx="496290" cy="3277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  <m:sup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1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D74CF6EC-5917-CAE8-FD7A-BDD8956C27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51068" y="3169942"/>
                  <a:ext cx="496290" cy="32778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CFCE2D1-BFC2-FA3B-9A0A-C9D49F9D6E01}"/>
              </a:ext>
            </a:extLst>
          </p:cNvPr>
          <p:cNvSpPr txBox="1"/>
          <p:nvPr/>
        </p:nvSpPr>
        <p:spPr>
          <a:xfrm>
            <a:off x="8785015" y="3657335"/>
            <a:ext cx="2994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Individual random effects (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.phi</a:t>
            </a:r>
            <a:r>
              <a:rPr lang="en-US" sz="1400" dirty="0"/>
              <a:t>)</a:t>
            </a:r>
          </a:p>
          <a:p>
            <a:r>
              <a:rPr lang="en-US" sz="1400" dirty="0"/>
              <a:t>(Empirical-bayes estimates, EBE)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99DA9CD-94F0-2AA9-3ACC-A1A7A5517387}"/>
              </a:ext>
            </a:extLst>
          </p:cNvPr>
          <p:cNvCxnSpPr>
            <a:cxnSpLocks/>
          </p:cNvCxnSpPr>
          <p:nvPr/>
        </p:nvCxnSpPr>
        <p:spPr>
          <a:xfrm>
            <a:off x="10510133" y="4614041"/>
            <a:ext cx="0" cy="29260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FA6785B-752E-A9D6-FCBB-1FC65EA2BDAE}"/>
              </a:ext>
            </a:extLst>
          </p:cNvPr>
          <p:cNvCxnSpPr>
            <a:cxnSpLocks/>
          </p:cNvCxnSpPr>
          <p:nvPr/>
        </p:nvCxnSpPr>
        <p:spPr>
          <a:xfrm>
            <a:off x="10743889" y="4475297"/>
            <a:ext cx="0" cy="43135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2D4B201-C1E8-27DD-5979-E7F17A73FE94}"/>
              </a:ext>
            </a:extLst>
          </p:cNvPr>
          <p:cNvCxnSpPr>
            <a:cxnSpLocks/>
          </p:cNvCxnSpPr>
          <p:nvPr/>
        </p:nvCxnSpPr>
        <p:spPr>
          <a:xfrm>
            <a:off x="10573193" y="4451130"/>
            <a:ext cx="0" cy="45551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38AAFCE-09E6-371E-87DC-E758284F5346}"/>
                  </a:ext>
                </a:extLst>
              </p:cNvPr>
              <p:cNvSpPr txBox="1"/>
              <p:nvPr/>
            </p:nvSpPr>
            <p:spPr>
              <a:xfrm>
                <a:off x="10100439" y="4195550"/>
                <a:ext cx="472950" cy="3172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38AAFCE-09E6-371E-87DC-E758284F53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0439" y="4195550"/>
                <a:ext cx="472950" cy="31720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B85F1DB-3A18-E6C7-12A0-80720C92214A}"/>
              </a:ext>
            </a:extLst>
          </p:cNvPr>
          <p:cNvCxnSpPr>
            <a:cxnSpLocks/>
          </p:cNvCxnSpPr>
          <p:nvPr/>
        </p:nvCxnSpPr>
        <p:spPr>
          <a:xfrm flipH="1" flipV="1">
            <a:off x="6958940" y="3149528"/>
            <a:ext cx="3141499" cy="11849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ight Arrow 52">
            <a:extLst>
              <a:ext uri="{FF2B5EF4-FFF2-40B4-BE49-F238E27FC236}">
                <a16:creationId xmlns:a16="http://schemas.microsoft.com/office/drawing/2014/main" id="{066D3BCC-9901-3670-BCC0-56240B847228}"/>
              </a:ext>
            </a:extLst>
          </p:cNvPr>
          <p:cNvSpPr/>
          <p:nvPr/>
        </p:nvSpPr>
        <p:spPr>
          <a:xfrm>
            <a:off x="3352800" y="3429000"/>
            <a:ext cx="287214" cy="43230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ight Arrow 53">
            <a:extLst>
              <a:ext uri="{FF2B5EF4-FFF2-40B4-BE49-F238E27FC236}">
                <a16:creationId xmlns:a16="http://schemas.microsoft.com/office/drawing/2014/main" id="{771364A6-473E-9095-357F-CEBE509ABE9D}"/>
              </a:ext>
            </a:extLst>
          </p:cNvPr>
          <p:cNvSpPr/>
          <p:nvPr/>
        </p:nvSpPr>
        <p:spPr>
          <a:xfrm>
            <a:off x="7940819" y="3366960"/>
            <a:ext cx="287214" cy="43230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Slide Number Placeholder 57">
            <a:extLst>
              <a:ext uri="{FF2B5EF4-FFF2-40B4-BE49-F238E27FC236}">
                <a16:creationId xmlns:a16="http://schemas.microsoft.com/office/drawing/2014/main" id="{B464FD8F-F5E1-7AAC-817E-D37F3CD54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9D9F7-B70C-A04D-B4D3-3896B94E9F8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371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4.07407E-6 L 0.00208 0.4398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21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348EC9-8394-901A-F7A2-10BB7AE59A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C9EC707-6CB5-BF2B-4D0D-2425D060D913}"/>
              </a:ext>
            </a:extLst>
          </p:cNvPr>
          <p:cNvSpPr/>
          <p:nvPr/>
        </p:nvSpPr>
        <p:spPr>
          <a:xfrm>
            <a:off x="440705" y="4439933"/>
            <a:ext cx="2745804" cy="236567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8AF13A39-54AD-28BD-7FB1-BD37AE67A994}"/>
              </a:ext>
            </a:extLst>
          </p:cNvPr>
          <p:cNvSpPr/>
          <p:nvPr/>
        </p:nvSpPr>
        <p:spPr>
          <a:xfrm>
            <a:off x="442436" y="2030120"/>
            <a:ext cx="2745804" cy="236567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3E854E4-CBE5-4EB6-33B7-192DFD4789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3492390"/>
              </p:ext>
            </p:extLst>
          </p:nvPr>
        </p:nvGraphicFramePr>
        <p:xfrm>
          <a:off x="574845" y="4627388"/>
          <a:ext cx="2396124" cy="196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9031">
                  <a:extLst>
                    <a:ext uri="{9D8B030D-6E8A-4147-A177-3AD203B41FA5}">
                      <a16:colId xmlns:a16="http://schemas.microsoft.com/office/drawing/2014/main" val="2697345079"/>
                    </a:ext>
                  </a:extLst>
                </a:gridCol>
                <a:gridCol w="599031">
                  <a:extLst>
                    <a:ext uri="{9D8B030D-6E8A-4147-A177-3AD203B41FA5}">
                      <a16:colId xmlns:a16="http://schemas.microsoft.com/office/drawing/2014/main" val="4144399198"/>
                    </a:ext>
                  </a:extLst>
                </a:gridCol>
                <a:gridCol w="599031">
                  <a:extLst>
                    <a:ext uri="{9D8B030D-6E8A-4147-A177-3AD203B41FA5}">
                      <a16:colId xmlns:a16="http://schemas.microsoft.com/office/drawing/2014/main" val="1427221772"/>
                    </a:ext>
                  </a:extLst>
                </a:gridCol>
                <a:gridCol w="599031">
                  <a:extLst>
                    <a:ext uri="{9D8B030D-6E8A-4147-A177-3AD203B41FA5}">
                      <a16:colId xmlns:a16="http://schemas.microsoft.com/office/drawing/2014/main" val="2627671301"/>
                    </a:ext>
                  </a:extLst>
                </a:gridCol>
              </a:tblGrid>
              <a:tr h="392300">
                <a:tc>
                  <a:txBody>
                    <a:bodyPr/>
                    <a:lstStyle/>
                    <a:p>
                      <a:r>
                        <a:rPr lang="en-US" sz="1600" dirty="0"/>
                        <a:t>WT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AGE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618034"/>
                  </a:ext>
                </a:extLst>
              </a:tr>
              <a:tr h="392300">
                <a:tc>
                  <a:txBody>
                    <a:bodyPr/>
                    <a:lstStyle/>
                    <a:p>
                      <a:r>
                        <a:rPr lang="en-US" sz="1600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706865"/>
                  </a:ext>
                </a:extLst>
              </a:tr>
              <a:tr h="392300">
                <a:tc>
                  <a:txBody>
                    <a:bodyPr/>
                    <a:lstStyle/>
                    <a:p>
                      <a:r>
                        <a:rPr lang="en-US" sz="1600" dirty="0"/>
                        <a:t>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603054"/>
                  </a:ext>
                </a:extLst>
              </a:tr>
              <a:tr h="392300">
                <a:tc>
                  <a:txBody>
                    <a:bodyPr/>
                    <a:lstStyle/>
                    <a:p>
                      <a:r>
                        <a:rPr lang="en-US" sz="1600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724207"/>
                  </a:ext>
                </a:extLst>
              </a:tr>
              <a:tr h="392300"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721051"/>
                  </a:ext>
                </a:extLst>
              </a:tr>
            </a:tbl>
          </a:graphicData>
        </a:graphic>
      </p:graphicFrame>
      <p:pic>
        <p:nvPicPr>
          <p:cNvPr id="46" name="Picture 45" descr="A graph with a line and dots&#10;&#10;Description automatically generated">
            <a:extLst>
              <a:ext uri="{FF2B5EF4-FFF2-40B4-BE49-F238E27FC236}">
                <a16:creationId xmlns:a16="http://schemas.microsoft.com/office/drawing/2014/main" id="{E1744B93-58F4-01A9-A0DC-058FA8EBE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491" y="2257248"/>
            <a:ext cx="2341477" cy="18757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FADD6C7-D4CC-F337-CA11-990797036CD2}"/>
              </a:ext>
            </a:extLst>
          </p:cNvPr>
          <p:cNvSpPr txBox="1"/>
          <p:nvPr/>
        </p:nvSpPr>
        <p:spPr>
          <a:xfrm>
            <a:off x="412396" y="367862"/>
            <a:ext cx="2165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Development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159E994D-8311-1391-E0D3-56818F9B8F5F}"/>
              </a:ext>
            </a:extLst>
          </p:cNvPr>
          <p:cNvSpPr/>
          <p:nvPr/>
        </p:nvSpPr>
        <p:spPr>
          <a:xfrm>
            <a:off x="3791035" y="2008053"/>
            <a:ext cx="4046483" cy="47754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8FE761E-5BD9-711D-F325-151D07C765AE}"/>
                  </a:ext>
                </a:extLst>
              </p:cNvPr>
              <p:cNvSpPr txBox="1"/>
              <p:nvPr/>
            </p:nvSpPr>
            <p:spPr>
              <a:xfrm>
                <a:off x="3668323" y="3522093"/>
                <a:ext cx="4291906" cy="343857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𝐶𝐿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70</m:t>
                              </m:r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𝑘𝑔</m:t>
                              </m:r>
                            </m:den>
                          </m:f>
                        </m:e>
                        <m:sup>
                          <m:sSub>
                            <m:sSubPr>
                              <m:ctrlPr>
                                <a:rPr lang="en-US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sz="16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𝜼</m:t>
                              </m:r>
                            </m:e>
                            <m:sub>
                              <m:r>
                                <a:rPr lang="en-US" sz="16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(0, </m:t>
                      </m:r>
                      <m:sSubSup>
                        <m:sSubSup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…</a:t>
                </a:r>
                <a:endParaRPr lang="en-US" sz="1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𝐼𝑃𝑅𝐸</m:t>
                      </m:r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𝐷𝑜𝑠𝑒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×</m:t>
                          </m:r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×(</m:t>
                          </m:r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sSub>
                                    <m:sSubPr>
                                      <m:ctrlPr>
                                        <a:rPr lang="en-US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sup>
                          </m:sSup>
                        </m:e>
                      </m:d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  <a:p>
                <a:endParaRPr lang="en-US" sz="1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𝑂𝐵</m:t>
                      </m:r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𝐼𝑃𝑅𝐸</m:t>
                      </m:r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  <a:p>
                <a:endParaRPr lang="en-US" sz="1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(0, </m:t>
                      </m:r>
                      <m:sSubSup>
                        <m:sSubSup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…</a:t>
                </a:r>
              </a:p>
              <a:p>
                <a:endParaRPr lang="en-US" sz="1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8FE761E-5BD9-711D-F325-151D07C765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323" y="3522093"/>
                <a:ext cx="4291906" cy="34385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D950D735-AFB0-6254-B4E3-1706E2F1E86B}"/>
              </a:ext>
            </a:extLst>
          </p:cNvPr>
          <p:cNvGrpSpPr/>
          <p:nvPr/>
        </p:nvGrpSpPr>
        <p:grpSpPr>
          <a:xfrm>
            <a:off x="4623819" y="2007659"/>
            <a:ext cx="2232612" cy="1529705"/>
            <a:chOff x="3546256" y="739875"/>
            <a:chExt cx="2232612" cy="1529705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6F46B9E-2901-D06B-861C-0FC154B76774}"/>
                </a:ext>
              </a:extLst>
            </p:cNvPr>
            <p:cNvSpPr/>
            <p:nvPr/>
          </p:nvSpPr>
          <p:spPr>
            <a:xfrm>
              <a:off x="4903315" y="1179786"/>
              <a:ext cx="756745" cy="73916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CENT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8A3AFD1-508A-A98D-4E43-8AF554D6C21B}"/>
                </a:ext>
              </a:extLst>
            </p:cNvPr>
            <p:cNvCxnSpPr>
              <a:cxnSpLocks/>
            </p:cNvCxnSpPr>
            <p:nvPr/>
          </p:nvCxnSpPr>
          <p:spPr>
            <a:xfrm>
              <a:off x="5292199" y="1918946"/>
              <a:ext cx="0" cy="31187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759A3D4-D42C-55E6-0515-383992A24B88}"/>
                </a:ext>
              </a:extLst>
            </p:cNvPr>
            <p:cNvSpPr/>
            <p:nvPr/>
          </p:nvSpPr>
          <p:spPr>
            <a:xfrm>
              <a:off x="3869927" y="1179786"/>
              <a:ext cx="756745" cy="73916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DEPOT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E2AA5FA-AEE3-4AAF-05AA-B5C5CD65C231}"/>
                </a:ext>
              </a:extLst>
            </p:cNvPr>
            <p:cNvCxnSpPr>
              <a:cxnSpLocks/>
              <a:stCxn id="9" idx="6"/>
              <a:endCxn id="7" idx="2"/>
            </p:cNvCxnSpPr>
            <p:nvPr/>
          </p:nvCxnSpPr>
          <p:spPr>
            <a:xfrm>
              <a:off x="4626672" y="1549366"/>
              <a:ext cx="27664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54A2F32-3710-739A-8ECB-234FA0C70659}"/>
                </a:ext>
              </a:extLst>
            </p:cNvPr>
            <p:cNvSpPr txBox="1"/>
            <p:nvPr/>
          </p:nvSpPr>
          <p:spPr>
            <a:xfrm>
              <a:off x="4552676" y="1072762"/>
              <a:ext cx="4431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err="1"/>
                <a:t>K</a:t>
              </a:r>
              <a:r>
                <a:rPr lang="en-US" sz="1600" i="1" baseline="-25000" dirty="0" err="1"/>
                <a:t>a,i</a:t>
              </a:r>
              <a:endParaRPr lang="en-US" sz="1600" i="1" baseline="-250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49133CF-874F-D11B-30C3-C5EEC055394C}"/>
                </a:ext>
              </a:extLst>
            </p:cNvPr>
            <p:cNvSpPr txBox="1"/>
            <p:nvPr/>
          </p:nvSpPr>
          <p:spPr>
            <a:xfrm>
              <a:off x="5316882" y="1931026"/>
              <a:ext cx="4619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err="1"/>
                <a:t>CL</a:t>
              </a:r>
              <a:r>
                <a:rPr lang="en-US" sz="1600" i="1" baseline="-25000" dirty="0" err="1"/>
                <a:t>i</a:t>
              </a:r>
              <a:endParaRPr lang="en-US" sz="1600" i="1" baseline="-250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ACF754C-6445-CBF3-216D-44E38FD7785D}"/>
                </a:ext>
              </a:extLst>
            </p:cNvPr>
            <p:cNvSpPr txBox="1"/>
            <p:nvPr/>
          </p:nvSpPr>
          <p:spPr>
            <a:xfrm>
              <a:off x="4775732" y="1748971"/>
              <a:ext cx="319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/>
                <a:t>V</a:t>
              </a:r>
              <a:r>
                <a:rPr lang="en-US" sz="1400" i="1" baseline="-25000" dirty="0"/>
                <a:t>i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C21BC4C-F16D-DC4C-62F1-5360FE106C1E}"/>
                </a:ext>
              </a:extLst>
            </p:cNvPr>
            <p:cNvSpPr txBox="1"/>
            <p:nvPr/>
          </p:nvSpPr>
          <p:spPr>
            <a:xfrm>
              <a:off x="4013735" y="913397"/>
              <a:ext cx="3054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/>
                <a:t>F</a:t>
              </a:r>
              <a:r>
                <a:rPr lang="en-US" sz="1400" i="1" baseline="-25000" dirty="0"/>
                <a:t>i</a:t>
              </a:r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A9E4DE94-382A-4333-8120-1C3D4022B40D}"/>
                </a:ext>
              </a:extLst>
            </p:cNvPr>
            <p:cNvSpPr/>
            <p:nvPr/>
          </p:nvSpPr>
          <p:spPr>
            <a:xfrm rot="19610301">
              <a:off x="3783706" y="1019504"/>
              <a:ext cx="147751" cy="346842"/>
            </a:xfrm>
            <a:custGeom>
              <a:avLst/>
              <a:gdLst>
                <a:gd name="connsiteX0" fmla="*/ 147163 w 147751"/>
                <a:gd name="connsiteY0" fmla="*/ 0 h 346842"/>
                <a:gd name="connsiteX1" fmla="*/ 18 w 147751"/>
                <a:gd name="connsiteY1" fmla="*/ 136635 h 346842"/>
                <a:gd name="connsiteX2" fmla="*/ 136653 w 147751"/>
                <a:gd name="connsiteY2" fmla="*/ 147145 h 346842"/>
                <a:gd name="connsiteX3" fmla="*/ 94612 w 147751"/>
                <a:gd name="connsiteY3" fmla="*/ 241738 h 346842"/>
                <a:gd name="connsiteX4" fmla="*/ 147163 w 147751"/>
                <a:gd name="connsiteY4" fmla="*/ 231228 h 346842"/>
                <a:gd name="connsiteX5" fmla="*/ 52570 w 147751"/>
                <a:gd name="connsiteY5" fmla="*/ 346842 h 346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7751" h="346842">
                  <a:moveTo>
                    <a:pt x="147163" y="0"/>
                  </a:moveTo>
                  <a:cubicBezTo>
                    <a:pt x="74466" y="56055"/>
                    <a:pt x="1770" y="112111"/>
                    <a:pt x="18" y="136635"/>
                  </a:cubicBezTo>
                  <a:cubicBezTo>
                    <a:pt x="-1734" y="161159"/>
                    <a:pt x="120887" y="129628"/>
                    <a:pt x="136653" y="147145"/>
                  </a:cubicBezTo>
                  <a:cubicBezTo>
                    <a:pt x="152419" y="164662"/>
                    <a:pt x="94612" y="241738"/>
                    <a:pt x="94612" y="241738"/>
                  </a:cubicBezTo>
                  <a:cubicBezTo>
                    <a:pt x="96364" y="255752"/>
                    <a:pt x="154170" y="213711"/>
                    <a:pt x="147163" y="231228"/>
                  </a:cubicBezTo>
                  <a:cubicBezTo>
                    <a:pt x="140156" y="248745"/>
                    <a:pt x="96363" y="297793"/>
                    <a:pt x="52570" y="346842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CBFCBD4-EAFA-A176-C458-58617B667328}"/>
                </a:ext>
              </a:extLst>
            </p:cNvPr>
            <p:cNvSpPr txBox="1"/>
            <p:nvPr/>
          </p:nvSpPr>
          <p:spPr>
            <a:xfrm>
              <a:off x="3546256" y="739875"/>
              <a:ext cx="5886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Dose</a:t>
              </a:r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B4593255-A11D-886B-B81D-F32148262565}"/>
              </a:ext>
            </a:extLst>
          </p:cNvPr>
          <p:cNvSpPr/>
          <p:nvPr/>
        </p:nvSpPr>
        <p:spPr>
          <a:xfrm>
            <a:off x="4623819" y="2030120"/>
            <a:ext cx="2232612" cy="150724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819B2DA2-AD43-3A41-1DA0-F569CB19712F}"/>
              </a:ext>
            </a:extLst>
          </p:cNvPr>
          <p:cNvSpPr/>
          <p:nvPr/>
        </p:nvSpPr>
        <p:spPr>
          <a:xfrm>
            <a:off x="8429275" y="3643714"/>
            <a:ext cx="3657600" cy="163130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19102960-EB11-5FF8-51C2-A5B7BA62FBB4}"/>
              </a:ext>
            </a:extLst>
          </p:cNvPr>
          <p:cNvSpPr/>
          <p:nvPr/>
        </p:nvSpPr>
        <p:spPr>
          <a:xfrm>
            <a:off x="8429275" y="51700"/>
            <a:ext cx="3657600" cy="349236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A584A4F-1079-DC2D-8945-2CB339003D36}"/>
                  </a:ext>
                </a:extLst>
              </p:cNvPr>
              <p:cNvSpPr txBox="1"/>
              <p:nvPr/>
            </p:nvSpPr>
            <p:spPr>
              <a:xfrm>
                <a:off x="8785015" y="51701"/>
                <a:ext cx="2994588" cy="28931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Population parameters </a:t>
                </a:r>
                <a:r>
                  <a:rPr lang="en-US" sz="1400" dirty="0">
                    <a:sym typeface="Wingdings" pitchFamily="2" charset="2"/>
                  </a:rPr>
                  <a:t>(</a:t>
                </a:r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  <a:sym typeface="Wingdings" pitchFamily="2" charset="2"/>
                  </a:rPr>
                  <a:t>.</a:t>
                </a:r>
                <a:r>
                  <a:rPr lang="en-US" sz="1400" dirty="0" err="1">
                    <a:latin typeface="Courier New" panose="02070309020205020404" pitchFamily="49" charset="0"/>
                    <a:cs typeface="Courier New" panose="02070309020205020404" pitchFamily="49" charset="0"/>
                    <a:sym typeface="Wingdings" pitchFamily="2" charset="2"/>
                  </a:rPr>
                  <a:t>ext</a:t>
                </a:r>
                <a:r>
                  <a:rPr lang="en-US" sz="1400" dirty="0">
                    <a:sym typeface="Wingdings" pitchFamily="2" charset="2"/>
                  </a:rPr>
                  <a:t>)</a:t>
                </a:r>
                <a:endParaRPr lang="en-US" sz="1400" dirty="0"/>
              </a:p>
              <a:p>
                <a:pPr lvl="1"/>
                <a:r>
                  <a:rPr lang="en-US" sz="1400" dirty="0"/>
                  <a:t>1. Fixed-effect</a:t>
                </a:r>
              </a:p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…</m:t>
                      </m:r>
                    </m:oMath>
                  </m:oMathPara>
                </a14:m>
                <a:endParaRPr lang="en-US" sz="1400" b="0" dirty="0"/>
              </a:p>
              <a:p>
                <a:pPr lvl="1"/>
                <a:r>
                  <a:rPr lang="en-US" sz="1400" dirty="0"/>
                  <a:t>2. Random-effect</a:t>
                </a:r>
                <a:endParaRPr lang="en-US" sz="1400" b="0" dirty="0"/>
              </a:p>
              <a:p>
                <a:pPr lvl="2"/>
                <a:r>
                  <a:rPr lang="en-US" sz="1400" b="0" dirty="0"/>
                  <a:t>2.1 </a:t>
                </a:r>
                <a:r>
                  <a:rPr lang="en-US" sz="1400" dirty="0">
                    <a:solidFill>
                      <a:schemeClr val="tx1"/>
                    </a:solidFill>
                  </a:rPr>
                  <a:t>Ω matrix</a:t>
                </a:r>
              </a:p>
              <a:p>
                <a:pPr lvl="2"/>
                <a:endParaRPr lang="en-US" sz="1400" dirty="0">
                  <a:solidFill>
                    <a:srgbClr val="7030A0"/>
                  </a:solidFill>
                </a:endParaRPr>
              </a:p>
              <a:p>
                <a:pPr lvl="2"/>
                <a:endParaRPr lang="en-US" sz="1400" dirty="0"/>
              </a:p>
              <a:p>
                <a:pPr lvl="2"/>
                <a:endParaRPr lang="en-US" sz="1400" dirty="0"/>
              </a:p>
              <a:p>
                <a:pPr lvl="2"/>
                <a:endParaRPr lang="en-US" sz="1400" dirty="0"/>
              </a:p>
              <a:p>
                <a:pPr lvl="2"/>
                <a:endParaRPr lang="en-US" sz="1400" dirty="0"/>
              </a:p>
              <a:p>
                <a:pPr lvl="2"/>
                <a:r>
                  <a:rPr lang="en-US" sz="1400" dirty="0"/>
                  <a:t>2.2 </a:t>
                </a:r>
                <a:r>
                  <a:rPr lang="en-US" sz="1400" dirty="0" err="1">
                    <a:solidFill>
                      <a:schemeClr val="tx1"/>
                    </a:solidFill>
                  </a:rPr>
                  <a:t>Σ</a:t>
                </a:r>
                <a:r>
                  <a:rPr lang="en-US" sz="1400" dirty="0">
                    <a:solidFill>
                      <a:schemeClr val="tx1"/>
                    </a:solidFill>
                  </a:rPr>
                  <a:t> matrix</a:t>
                </a:r>
              </a:p>
              <a:p>
                <a:pPr lvl="2"/>
                <a:endParaRPr lang="en-US" sz="1400" dirty="0"/>
              </a:p>
              <a:p>
                <a:pPr lvl="2"/>
                <a:endParaRPr lang="en-US" sz="1400" b="1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A584A4F-1079-DC2D-8945-2CB339003D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5015" y="51701"/>
                <a:ext cx="2994588" cy="2893100"/>
              </a:xfrm>
              <a:prstGeom prst="rect">
                <a:avLst/>
              </a:prstGeom>
              <a:blipFill>
                <a:blip r:embed="rId4"/>
                <a:stretch>
                  <a:fillRect l="-422" t="-43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DA8C4A95-9199-FC75-30CD-C16B38957B0C}"/>
              </a:ext>
            </a:extLst>
          </p:cNvPr>
          <p:cNvGrpSpPr/>
          <p:nvPr/>
        </p:nvGrpSpPr>
        <p:grpSpPr>
          <a:xfrm>
            <a:off x="9813047" y="1287610"/>
            <a:ext cx="1651165" cy="953191"/>
            <a:chOff x="9813047" y="1287610"/>
            <a:chExt cx="1651165" cy="953191"/>
          </a:xfrm>
        </p:grpSpPr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87F0F90C-55A3-7933-DB5D-667C920CC8FF}"/>
                </a:ext>
              </a:extLst>
            </p:cNvPr>
            <p:cNvSpPr/>
            <p:nvPr/>
          </p:nvSpPr>
          <p:spPr>
            <a:xfrm>
              <a:off x="9813047" y="1287611"/>
              <a:ext cx="1651165" cy="625408"/>
            </a:xfrm>
            <a:custGeom>
              <a:avLst/>
              <a:gdLst>
                <a:gd name="connsiteX0" fmla="*/ 0 w 10983310"/>
                <a:gd name="connsiteY0" fmla="*/ 4561489 h 4572000"/>
                <a:gd name="connsiteX1" fmla="*/ 3657600 w 10983310"/>
                <a:gd name="connsiteY1" fmla="*/ 3647089 h 4572000"/>
                <a:gd name="connsiteX2" fmla="*/ 5496910 w 10983310"/>
                <a:gd name="connsiteY2" fmla="*/ 0 h 4572000"/>
                <a:gd name="connsiteX3" fmla="*/ 7325710 w 10983310"/>
                <a:gd name="connsiteY3" fmla="*/ 3657600 h 4572000"/>
                <a:gd name="connsiteX4" fmla="*/ 10983310 w 10983310"/>
                <a:gd name="connsiteY4" fmla="*/ 4572000 h 4572000"/>
                <a:gd name="connsiteX5" fmla="*/ 10983310 w 10983310"/>
                <a:gd name="connsiteY5" fmla="*/ 457200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983310" h="4572000">
                  <a:moveTo>
                    <a:pt x="0" y="4561489"/>
                  </a:moveTo>
                  <a:cubicBezTo>
                    <a:pt x="1370724" y="4484413"/>
                    <a:pt x="2741448" y="4407337"/>
                    <a:pt x="3657600" y="3647089"/>
                  </a:cubicBezTo>
                  <a:cubicBezTo>
                    <a:pt x="4573752" y="2886841"/>
                    <a:pt x="4885558" y="-1752"/>
                    <a:pt x="5496910" y="0"/>
                  </a:cubicBezTo>
                  <a:cubicBezTo>
                    <a:pt x="6108262" y="1752"/>
                    <a:pt x="6411310" y="2895600"/>
                    <a:pt x="7325710" y="3657600"/>
                  </a:cubicBezTo>
                  <a:cubicBezTo>
                    <a:pt x="8240110" y="4419600"/>
                    <a:pt x="10983310" y="4572000"/>
                    <a:pt x="10983310" y="4572000"/>
                  </a:cubicBezTo>
                  <a:lnTo>
                    <a:pt x="10983310" y="457200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552EA46-D543-2712-6C9F-0F02D41982BD}"/>
                </a:ext>
              </a:extLst>
            </p:cNvPr>
            <p:cNvCxnSpPr/>
            <p:nvPr/>
          </p:nvCxnSpPr>
          <p:spPr>
            <a:xfrm>
              <a:off x="10636184" y="1287610"/>
              <a:ext cx="0" cy="625409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AC3107D4-59F8-B968-130D-CD97C70F45BE}"/>
                </a:ext>
              </a:extLst>
            </p:cNvPr>
            <p:cNvCxnSpPr/>
            <p:nvPr/>
          </p:nvCxnSpPr>
          <p:spPr>
            <a:xfrm>
              <a:off x="10341894" y="1923579"/>
              <a:ext cx="58857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CD52FD11-3DF6-A2EC-0989-9596C1B8B014}"/>
                    </a:ext>
                  </a:extLst>
                </p:cNvPr>
                <p:cNvSpPr txBox="1"/>
                <p:nvPr/>
              </p:nvSpPr>
              <p:spPr>
                <a:xfrm>
                  <a:off x="10551068" y="1913019"/>
                  <a:ext cx="532582" cy="32778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  <m:sup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CD52FD11-3DF6-A2EC-0989-9596C1B8B0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51068" y="1913019"/>
                  <a:ext cx="532582" cy="32778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B1A4B9B-D75F-54C5-686A-50D94BC3653D}"/>
              </a:ext>
            </a:extLst>
          </p:cNvPr>
          <p:cNvGrpSpPr/>
          <p:nvPr/>
        </p:nvGrpSpPr>
        <p:grpSpPr>
          <a:xfrm>
            <a:off x="9808067" y="2524119"/>
            <a:ext cx="1651165" cy="973605"/>
            <a:chOff x="9808067" y="2524119"/>
            <a:chExt cx="1651165" cy="973605"/>
          </a:xfrm>
        </p:grpSpPr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DE1CEDAE-C09F-6444-EF72-497C09E871B9}"/>
                </a:ext>
              </a:extLst>
            </p:cNvPr>
            <p:cNvSpPr/>
            <p:nvPr/>
          </p:nvSpPr>
          <p:spPr>
            <a:xfrm>
              <a:off x="9808067" y="2524120"/>
              <a:ext cx="1651165" cy="625408"/>
            </a:xfrm>
            <a:custGeom>
              <a:avLst/>
              <a:gdLst>
                <a:gd name="connsiteX0" fmla="*/ 0 w 10983310"/>
                <a:gd name="connsiteY0" fmla="*/ 4561489 h 4572000"/>
                <a:gd name="connsiteX1" fmla="*/ 3657600 w 10983310"/>
                <a:gd name="connsiteY1" fmla="*/ 3647089 h 4572000"/>
                <a:gd name="connsiteX2" fmla="*/ 5496910 w 10983310"/>
                <a:gd name="connsiteY2" fmla="*/ 0 h 4572000"/>
                <a:gd name="connsiteX3" fmla="*/ 7325710 w 10983310"/>
                <a:gd name="connsiteY3" fmla="*/ 3657600 h 4572000"/>
                <a:gd name="connsiteX4" fmla="*/ 10983310 w 10983310"/>
                <a:gd name="connsiteY4" fmla="*/ 4572000 h 4572000"/>
                <a:gd name="connsiteX5" fmla="*/ 10983310 w 10983310"/>
                <a:gd name="connsiteY5" fmla="*/ 457200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983310" h="4572000">
                  <a:moveTo>
                    <a:pt x="0" y="4561489"/>
                  </a:moveTo>
                  <a:cubicBezTo>
                    <a:pt x="1370724" y="4484413"/>
                    <a:pt x="2741448" y="4407337"/>
                    <a:pt x="3657600" y="3647089"/>
                  </a:cubicBezTo>
                  <a:cubicBezTo>
                    <a:pt x="4573752" y="2886841"/>
                    <a:pt x="4885558" y="-1752"/>
                    <a:pt x="5496910" y="0"/>
                  </a:cubicBezTo>
                  <a:cubicBezTo>
                    <a:pt x="6108262" y="1752"/>
                    <a:pt x="6411310" y="2895600"/>
                    <a:pt x="7325710" y="3657600"/>
                  </a:cubicBezTo>
                  <a:cubicBezTo>
                    <a:pt x="8240110" y="4419600"/>
                    <a:pt x="10983310" y="4572000"/>
                    <a:pt x="10983310" y="4572000"/>
                  </a:cubicBezTo>
                  <a:lnTo>
                    <a:pt x="10983310" y="457200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3FABE256-FC0C-F5B1-B61F-8E1E318DD038}"/>
                </a:ext>
              </a:extLst>
            </p:cNvPr>
            <p:cNvCxnSpPr/>
            <p:nvPr/>
          </p:nvCxnSpPr>
          <p:spPr>
            <a:xfrm>
              <a:off x="10631204" y="2524119"/>
              <a:ext cx="0" cy="625409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10EB2C06-FF5B-39CF-93EE-2251ED929915}"/>
                </a:ext>
              </a:extLst>
            </p:cNvPr>
            <p:cNvCxnSpPr/>
            <p:nvPr/>
          </p:nvCxnSpPr>
          <p:spPr>
            <a:xfrm>
              <a:off x="10336914" y="3160088"/>
              <a:ext cx="58857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9A034720-4F2E-61F9-E202-5BB59FFC65EB}"/>
                    </a:ext>
                  </a:extLst>
                </p:cNvPr>
                <p:cNvSpPr txBox="1"/>
                <p:nvPr/>
              </p:nvSpPr>
              <p:spPr>
                <a:xfrm>
                  <a:off x="10551068" y="3169942"/>
                  <a:ext cx="496290" cy="32778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  <m:sup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9A034720-4F2E-61F9-E202-5BB59FFC65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51068" y="3169942"/>
                  <a:ext cx="496290" cy="32778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7EAE4CA2-F8DC-7CC9-5A33-5C9F49E47814}"/>
              </a:ext>
            </a:extLst>
          </p:cNvPr>
          <p:cNvSpPr txBox="1"/>
          <p:nvPr/>
        </p:nvSpPr>
        <p:spPr>
          <a:xfrm>
            <a:off x="8785015" y="3657335"/>
            <a:ext cx="2994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Individual random effects (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.phi</a:t>
            </a:r>
            <a:r>
              <a:rPr lang="en-US" sz="1400" dirty="0"/>
              <a:t>)</a:t>
            </a:r>
          </a:p>
          <a:p>
            <a:r>
              <a:rPr lang="en-US" sz="1400" dirty="0"/>
              <a:t>(Empirical-bayes estimates, EBE)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5F67609-325E-7EF8-EC92-C555DC501966}"/>
              </a:ext>
            </a:extLst>
          </p:cNvPr>
          <p:cNvCxnSpPr>
            <a:cxnSpLocks/>
          </p:cNvCxnSpPr>
          <p:nvPr/>
        </p:nvCxnSpPr>
        <p:spPr>
          <a:xfrm>
            <a:off x="10510133" y="4614041"/>
            <a:ext cx="0" cy="2926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D7DE7AF-5187-F8EA-9F40-33F47A70EAE2}"/>
              </a:ext>
            </a:extLst>
          </p:cNvPr>
          <p:cNvCxnSpPr>
            <a:cxnSpLocks/>
          </p:cNvCxnSpPr>
          <p:nvPr/>
        </p:nvCxnSpPr>
        <p:spPr>
          <a:xfrm>
            <a:off x="10743889" y="4475297"/>
            <a:ext cx="0" cy="4313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A125A66-820B-8CB9-9B11-2C7BFE642B1E}"/>
              </a:ext>
            </a:extLst>
          </p:cNvPr>
          <p:cNvCxnSpPr>
            <a:cxnSpLocks/>
          </p:cNvCxnSpPr>
          <p:nvPr/>
        </p:nvCxnSpPr>
        <p:spPr>
          <a:xfrm>
            <a:off x="10573193" y="4451130"/>
            <a:ext cx="0" cy="4555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96E5796-7B89-5BEF-CB72-B22880E6B2CA}"/>
                  </a:ext>
                </a:extLst>
              </p:cNvPr>
              <p:cNvSpPr txBox="1"/>
              <p:nvPr/>
            </p:nvSpPr>
            <p:spPr>
              <a:xfrm>
                <a:off x="10100439" y="4195550"/>
                <a:ext cx="472950" cy="3172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96E5796-7B89-5BEF-CB72-B22880E6B2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0439" y="4195550"/>
                <a:ext cx="472950" cy="31720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1" name="Group 60">
            <a:extLst>
              <a:ext uri="{FF2B5EF4-FFF2-40B4-BE49-F238E27FC236}">
                <a16:creationId xmlns:a16="http://schemas.microsoft.com/office/drawing/2014/main" id="{4976C5D3-9435-C118-BFA0-6A0451E8D10F}"/>
              </a:ext>
            </a:extLst>
          </p:cNvPr>
          <p:cNvGrpSpPr/>
          <p:nvPr/>
        </p:nvGrpSpPr>
        <p:grpSpPr>
          <a:xfrm>
            <a:off x="9813046" y="4280203"/>
            <a:ext cx="1651165" cy="953191"/>
            <a:chOff x="9813047" y="1287610"/>
            <a:chExt cx="1651165" cy="953191"/>
          </a:xfrm>
        </p:grpSpPr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66A5986-4FEF-70A0-4E50-54E6E738161E}"/>
                </a:ext>
              </a:extLst>
            </p:cNvPr>
            <p:cNvSpPr/>
            <p:nvPr/>
          </p:nvSpPr>
          <p:spPr>
            <a:xfrm>
              <a:off x="9813047" y="1287611"/>
              <a:ext cx="1651165" cy="625408"/>
            </a:xfrm>
            <a:custGeom>
              <a:avLst/>
              <a:gdLst>
                <a:gd name="connsiteX0" fmla="*/ 0 w 10983310"/>
                <a:gd name="connsiteY0" fmla="*/ 4561489 h 4572000"/>
                <a:gd name="connsiteX1" fmla="*/ 3657600 w 10983310"/>
                <a:gd name="connsiteY1" fmla="*/ 3647089 h 4572000"/>
                <a:gd name="connsiteX2" fmla="*/ 5496910 w 10983310"/>
                <a:gd name="connsiteY2" fmla="*/ 0 h 4572000"/>
                <a:gd name="connsiteX3" fmla="*/ 7325710 w 10983310"/>
                <a:gd name="connsiteY3" fmla="*/ 3657600 h 4572000"/>
                <a:gd name="connsiteX4" fmla="*/ 10983310 w 10983310"/>
                <a:gd name="connsiteY4" fmla="*/ 4572000 h 4572000"/>
                <a:gd name="connsiteX5" fmla="*/ 10983310 w 10983310"/>
                <a:gd name="connsiteY5" fmla="*/ 457200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983310" h="4572000">
                  <a:moveTo>
                    <a:pt x="0" y="4561489"/>
                  </a:moveTo>
                  <a:cubicBezTo>
                    <a:pt x="1370724" y="4484413"/>
                    <a:pt x="2741448" y="4407337"/>
                    <a:pt x="3657600" y="3647089"/>
                  </a:cubicBezTo>
                  <a:cubicBezTo>
                    <a:pt x="4573752" y="2886841"/>
                    <a:pt x="4885558" y="-1752"/>
                    <a:pt x="5496910" y="0"/>
                  </a:cubicBezTo>
                  <a:cubicBezTo>
                    <a:pt x="6108262" y="1752"/>
                    <a:pt x="6411310" y="2895600"/>
                    <a:pt x="7325710" y="3657600"/>
                  </a:cubicBezTo>
                  <a:cubicBezTo>
                    <a:pt x="8240110" y="4419600"/>
                    <a:pt x="10983310" y="4572000"/>
                    <a:pt x="10983310" y="4572000"/>
                  </a:cubicBezTo>
                  <a:lnTo>
                    <a:pt x="10983310" y="457200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A28E127-8099-60F3-0C4B-A039D1C86ECB}"/>
                </a:ext>
              </a:extLst>
            </p:cNvPr>
            <p:cNvCxnSpPr/>
            <p:nvPr/>
          </p:nvCxnSpPr>
          <p:spPr>
            <a:xfrm>
              <a:off x="10636184" y="1287610"/>
              <a:ext cx="0" cy="625409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DA946627-2BE2-4DBC-3B6F-7D775491AB13}"/>
                </a:ext>
              </a:extLst>
            </p:cNvPr>
            <p:cNvCxnSpPr/>
            <p:nvPr/>
          </p:nvCxnSpPr>
          <p:spPr>
            <a:xfrm>
              <a:off x="10341894" y="1923579"/>
              <a:ext cx="58857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BEA2992C-B274-D3B8-970C-A253D2C0782A}"/>
                    </a:ext>
                  </a:extLst>
                </p:cNvPr>
                <p:cNvSpPr txBox="1"/>
                <p:nvPr/>
              </p:nvSpPr>
              <p:spPr>
                <a:xfrm>
                  <a:off x="10551068" y="1913019"/>
                  <a:ext cx="532582" cy="32778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  <m:sup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BEA2992C-B274-D3B8-970C-A253D2C078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51068" y="1913019"/>
                  <a:ext cx="532582" cy="32778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9170AB46-03DB-240F-7C3A-E16608AF5B51}"/>
              </a:ext>
            </a:extLst>
          </p:cNvPr>
          <p:cNvSpPr/>
          <p:nvPr/>
        </p:nvSpPr>
        <p:spPr>
          <a:xfrm>
            <a:off x="4028737" y="99375"/>
            <a:ext cx="3657600" cy="140450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91F36408-AEF0-D2AF-96C8-8F8B6F99C397}"/>
                  </a:ext>
                </a:extLst>
              </p:cNvPr>
              <p:cNvSpPr txBox="1"/>
              <p:nvPr/>
            </p:nvSpPr>
            <p:spPr>
              <a:xfrm>
                <a:off x="4384478" y="71633"/>
                <a:ext cx="2994588" cy="14322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Parameter precision (</a:t>
                </a:r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.</a:t>
                </a:r>
                <a:r>
                  <a:rPr lang="en-US" sz="1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cov</a:t>
                </a:r>
                <a:r>
                  <a:rPr lang="en-US" sz="1400" dirty="0"/>
                  <a:t>)</a:t>
                </a:r>
              </a:p>
              <a:p>
                <a:r>
                  <a:rPr lang="en-US" sz="1400" dirty="0"/>
                  <a:t>(Variance-Covariance Matrix)</a:t>
                </a:r>
              </a:p>
              <a:p>
                <a:endParaRPr lang="en-US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r>
                                  <a:rPr lang="en-US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𝐴𝑅</m:t>
                                </m:r>
                                <m:r>
                                  <a:rPr lang="en-US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1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𝐶𝑂𝑉</m:t>
                                </m:r>
                                <m:r>
                                  <a:rPr lang="en-US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en-US" sz="1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1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sz="1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𝐶𝑂𝑉</m:t>
                                </m:r>
                                <m:r>
                                  <a:rPr lang="en-US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Sup>
                                  <m:sSubSupPr>
                                    <m:ctrlPr>
                                      <a:rPr lang="en-US" sz="1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1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sz="1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𝑉𝐴𝑅</m:t>
                                </m:r>
                                <m:r>
                                  <a:rPr lang="en-US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en-US" sz="1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1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sz="1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91F36408-AEF0-D2AF-96C8-8F8B6F99C3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4478" y="71633"/>
                <a:ext cx="2994588" cy="1432252"/>
              </a:xfrm>
              <a:prstGeom prst="rect">
                <a:avLst/>
              </a:prstGeom>
              <a:blipFill>
                <a:blip r:embed="rId9"/>
                <a:stretch>
                  <a:fillRect l="-847" t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Right Arrow 67">
            <a:extLst>
              <a:ext uri="{FF2B5EF4-FFF2-40B4-BE49-F238E27FC236}">
                <a16:creationId xmlns:a16="http://schemas.microsoft.com/office/drawing/2014/main" id="{1159337F-B589-5632-9E08-9CAB66E70116}"/>
              </a:ext>
            </a:extLst>
          </p:cNvPr>
          <p:cNvSpPr/>
          <p:nvPr/>
        </p:nvSpPr>
        <p:spPr>
          <a:xfrm>
            <a:off x="3342290" y="3513080"/>
            <a:ext cx="287214" cy="43230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ight Arrow 68">
            <a:extLst>
              <a:ext uri="{FF2B5EF4-FFF2-40B4-BE49-F238E27FC236}">
                <a16:creationId xmlns:a16="http://schemas.microsoft.com/office/drawing/2014/main" id="{BE5A9B42-5C7D-A429-FF32-63A9B9D855DA}"/>
              </a:ext>
            </a:extLst>
          </p:cNvPr>
          <p:cNvSpPr/>
          <p:nvPr/>
        </p:nvSpPr>
        <p:spPr>
          <a:xfrm>
            <a:off x="7930309" y="3356450"/>
            <a:ext cx="287214" cy="43230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ight Arrow 69">
            <a:extLst>
              <a:ext uri="{FF2B5EF4-FFF2-40B4-BE49-F238E27FC236}">
                <a16:creationId xmlns:a16="http://schemas.microsoft.com/office/drawing/2014/main" id="{38556A65-E956-FBAA-0878-96C71B480C0E}"/>
              </a:ext>
            </a:extLst>
          </p:cNvPr>
          <p:cNvSpPr/>
          <p:nvPr/>
        </p:nvSpPr>
        <p:spPr>
          <a:xfrm rot="16200000">
            <a:off x="5738165" y="1498250"/>
            <a:ext cx="287214" cy="43230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Slide Number Placeholder 73">
            <a:extLst>
              <a:ext uri="{FF2B5EF4-FFF2-40B4-BE49-F238E27FC236}">
                <a16:creationId xmlns:a16="http://schemas.microsoft.com/office/drawing/2014/main" id="{2B87F67C-46A0-DA2D-8929-208A24D20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9D9F7-B70C-A04D-B4D3-3896B94E9F8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8762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DD5DC4-9D92-9E1B-CB12-8AE748371D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D9E3F284-7EA3-1536-64F3-263A8245EA2B}"/>
              </a:ext>
            </a:extLst>
          </p:cNvPr>
          <p:cNvSpPr/>
          <p:nvPr/>
        </p:nvSpPr>
        <p:spPr>
          <a:xfrm>
            <a:off x="433955" y="4435559"/>
            <a:ext cx="2745804" cy="236567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4CB1EA79-0E49-36FE-515D-E8972441AF4E}"/>
              </a:ext>
            </a:extLst>
          </p:cNvPr>
          <p:cNvSpPr/>
          <p:nvPr/>
        </p:nvSpPr>
        <p:spPr>
          <a:xfrm>
            <a:off x="435686" y="2025746"/>
            <a:ext cx="2745804" cy="236567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2D6B4E3-1BF8-FD35-4C3D-10AE8669C1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612142"/>
              </p:ext>
            </p:extLst>
          </p:nvPr>
        </p:nvGraphicFramePr>
        <p:xfrm>
          <a:off x="568095" y="4623014"/>
          <a:ext cx="2396124" cy="196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9031">
                  <a:extLst>
                    <a:ext uri="{9D8B030D-6E8A-4147-A177-3AD203B41FA5}">
                      <a16:colId xmlns:a16="http://schemas.microsoft.com/office/drawing/2014/main" val="2697345079"/>
                    </a:ext>
                  </a:extLst>
                </a:gridCol>
                <a:gridCol w="599031">
                  <a:extLst>
                    <a:ext uri="{9D8B030D-6E8A-4147-A177-3AD203B41FA5}">
                      <a16:colId xmlns:a16="http://schemas.microsoft.com/office/drawing/2014/main" val="4144399198"/>
                    </a:ext>
                  </a:extLst>
                </a:gridCol>
                <a:gridCol w="599031">
                  <a:extLst>
                    <a:ext uri="{9D8B030D-6E8A-4147-A177-3AD203B41FA5}">
                      <a16:colId xmlns:a16="http://schemas.microsoft.com/office/drawing/2014/main" val="1427221772"/>
                    </a:ext>
                  </a:extLst>
                </a:gridCol>
                <a:gridCol w="599031">
                  <a:extLst>
                    <a:ext uri="{9D8B030D-6E8A-4147-A177-3AD203B41FA5}">
                      <a16:colId xmlns:a16="http://schemas.microsoft.com/office/drawing/2014/main" val="2627671301"/>
                    </a:ext>
                  </a:extLst>
                </a:gridCol>
              </a:tblGrid>
              <a:tr h="392300">
                <a:tc>
                  <a:txBody>
                    <a:bodyPr/>
                    <a:lstStyle/>
                    <a:p>
                      <a:r>
                        <a:rPr lang="en-US" sz="1600" dirty="0"/>
                        <a:t>WT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AGE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618034"/>
                  </a:ext>
                </a:extLst>
              </a:tr>
              <a:tr h="392300">
                <a:tc>
                  <a:txBody>
                    <a:bodyPr/>
                    <a:lstStyle/>
                    <a:p>
                      <a:r>
                        <a:rPr lang="en-US" sz="1600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706865"/>
                  </a:ext>
                </a:extLst>
              </a:tr>
              <a:tr h="392300">
                <a:tc>
                  <a:txBody>
                    <a:bodyPr/>
                    <a:lstStyle/>
                    <a:p>
                      <a:r>
                        <a:rPr lang="en-US" sz="1600" dirty="0"/>
                        <a:t>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603054"/>
                  </a:ext>
                </a:extLst>
              </a:tr>
              <a:tr h="392300">
                <a:tc>
                  <a:txBody>
                    <a:bodyPr/>
                    <a:lstStyle/>
                    <a:p>
                      <a:r>
                        <a:rPr lang="en-US" sz="1600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724207"/>
                  </a:ext>
                </a:extLst>
              </a:tr>
              <a:tr h="392300"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721051"/>
                  </a:ext>
                </a:extLst>
              </a:tr>
            </a:tbl>
          </a:graphicData>
        </a:graphic>
      </p:graphicFrame>
      <p:pic>
        <p:nvPicPr>
          <p:cNvPr id="46" name="Picture 45" descr="A graph with a line and dots&#10;&#10;Description automatically generated">
            <a:extLst>
              <a:ext uri="{FF2B5EF4-FFF2-40B4-BE49-F238E27FC236}">
                <a16:creationId xmlns:a16="http://schemas.microsoft.com/office/drawing/2014/main" id="{E0EC076B-8D69-0C13-DA7A-EA455A83B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41" y="2252874"/>
            <a:ext cx="2341477" cy="18757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9E4AF7B-ED1A-0EAE-E551-3BE50DF7C55B}"/>
              </a:ext>
            </a:extLst>
          </p:cNvPr>
          <p:cNvSpPr txBox="1"/>
          <p:nvPr/>
        </p:nvSpPr>
        <p:spPr>
          <a:xfrm>
            <a:off x="412396" y="367862"/>
            <a:ext cx="2165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Development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A680B271-B1E5-D9D2-4C76-9236D3126BE4}"/>
              </a:ext>
            </a:extLst>
          </p:cNvPr>
          <p:cNvSpPr/>
          <p:nvPr/>
        </p:nvSpPr>
        <p:spPr>
          <a:xfrm>
            <a:off x="3784285" y="2003679"/>
            <a:ext cx="4046483" cy="47754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9C6ADCD-0BF2-DB78-9A12-54D366256FF2}"/>
                  </a:ext>
                </a:extLst>
              </p:cNvPr>
              <p:cNvSpPr txBox="1"/>
              <p:nvPr/>
            </p:nvSpPr>
            <p:spPr>
              <a:xfrm>
                <a:off x="3661573" y="3517719"/>
                <a:ext cx="4291906" cy="343857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𝐶𝐿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70</m:t>
                              </m:r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𝑘𝑔</m:t>
                              </m:r>
                            </m:den>
                          </m:f>
                        </m:e>
                        <m:sup>
                          <m:sSub>
                            <m:sSubPr>
                              <m:ctrlPr>
                                <a:rPr lang="en-US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sz="16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𝜼</m:t>
                              </m:r>
                            </m:e>
                            <m:sub>
                              <m:r>
                                <a:rPr lang="en-US" sz="16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(0, </m:t>
                      </m:r>
                      <m:sSubSup>
                        <m:sSubSup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…</a:t>
                </a:r>
                <a:endParaRPr lang="en-US" sz="1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𝐼𝑃𝑅𝐸</m:t>
                      </m:r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𝐷𝑜𝑠𝑒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×</m:t>
                          </m:r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×(</m:t>
                          </m:r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sSub>
                                    <m:sSubPr>
                                      <m:ctrlPr>
                                        <a:rPr lang="en-US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sup>
                          </m:sSup>
                        </m:e>
                      </m:d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  <a:p>
                <a:endParaRPr lang="en-US" sz="1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𝑂𝐵</m:t>
                      </m:r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𝐼𝑃𝑅𝐸</m:t>
                      </m:r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  <a:p>
                <a:endParaRPr lang="en-US" sz="1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(0, </m:t>
                      </m:r>
                      <m:sSubSup>
                        <m:sSubSup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…</a:t>
                </a:r>
              </a:p>
              <a:p>
                <a:endParaRPr lang="en-US" sz="1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9C6ADCD-0BF2-DB78-9A12-54D366256F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1573" y="3517719"/>
                <a:ext cx="4291906" cy="34385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2F8D2EA7-7FA5-CACE-EC8A-DB92404B86CB}"/>
              </a:ext>
            </a:extLst>
          </p:cNvPr>
          <p:cNvGrpSpPr/>
          <p:nvPr/>
        </p:nvGrpSpPr>
        <p:grpSpPr>
          <a:xfrm>
            <a:off x="4617069" y="2003285"/>
            <a:ext cx="2232612" cy="1529705"/>
            <a:chOff x="3546256" y="739875"/>
            <a:chExt cx="2232612" cy="1529705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7DF1B9E-8529-E792-3486-7217549EC88F}"/>
                </a:ext>
              </a:extLst>
            </p:cNvPr>
            <p:cNvSpPr/>
            <p:nvPr/>
          </p:nvSpPr>
          <p:spPr>
            <a:xfrm>
              <a:off x="4903315" y="1179786"/>
              <a:ext cx="756745" cy="73916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CENT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D0B1D0E3-F5AC-8C80-4E7D-BE694A045C1E}"/>
                </a:ext>
              </a:extLst>
            </p:cNvPr>
            <p:cNvCxnSpPr>
              <a:cxnSpLocks/>
            </p:cNvCxnSpPr>
            <p:nvPr/>
          </p:nvCxnSpPr>
          <p:spPr>
            <a:xfrm>
              <a:off x="5292199" y="1918946"/>
              <a:ext cx="0" cy="31187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C8B4411-68E1-CD05-9BAF-9E12C3A7C9E7}"/>
                </a:ext>
              </a:extLst>
            </p:cNvPr>
            <p:cNvSpPr/>
            <p:nvPr/>
          </p:nvSpPr>
          <p:spPr>
            <a:xfrm>
              <a:off x="3869927" y="1179786"/>
              <a:ext cx="756745" cy="73916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DEPOT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F8A532E-79B3-19A4-0493-A20E0B65A803}"/>
                </a:ext>
              </a:extLst>
            </p:cNvPr>
            <p:cNvCxnSpPr>
              <a:cxnSpLocks/>
              <a:stCxn id="9" idx="6"/>
              <a:endCxn id="7" idx="2"/>
            </p:cNvCxnSpPr>
            <p:nvPr/>
          </p:nvCxnSpPr>
          <p:spPr>
            <a:xfrm>
              <a:off x="4626672" y="1549366"/>
              <a:ext cx="27664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83B011A-127A-0B34-CB71-0C639797D5E5}"/>
                </a:ext>
              </a:extLst>
            </p:cNvPr>
            <p:cNvSpPr txBox="1"/>
            <p:nvPr/>
          </p:nvSpPr>
          <p:spPr>
            <a:xfrm>
              <a:off x="4552676" y="1072762"/>
              <a:ext cx="4431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err="1"/>
                <a:t>K</a:t>
              </a:r>
              <a:r>
                <a:rPr lang="en-US" sz="1600" i="1" baseline="-25000" dirty="0" err="1"/>
                <a:t>a,i</a:t>
              </a:r>
              <a:endParaRPr lang="en-US" sz="1600" i="1" baseline="-250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532D210-AFBA-FFD7-D44D-03AF31660662}"/>
                </a:ext>
              </a:extLst>
            </p:cNvPr>
            <p:cNvSpPr txBox="1"/>
            <p:nvPr/>
          </p:nvSpPr>
          <p:spPr>
            <a:xfrm>
              <a:off x="5316882" y="1931026"/>
              <a:ext cx="4619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err="1"/>
                <a:t>CL</a:t>
              </a:r>
              <a:r>
                <a:rPr lang="en-US" sz="1600" i="1" baseline="-25000" dirty="0" err="1"/>
                <a:t>i</a:t>
              </a:r>
              <a:endParaRPr lang="en-US" sz="1600" i="1" baseline="-250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0647D25-B2BA-7D42-1A3E-F7556FDB840E}"/>
                </a:ext>
              </a:extLst>
            </p:cNvPr>
            <p:cNvSpPr txBox="1"/>
            <p:nvPr/>
          </p:nvSpPr>
          <p:spPr>
            <a:xfrm>
              <a:off x="4775732" y="1748971"/>
              <a:ext cx="319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/>
                <a:t>V</a:t>
              </a:r>
              <a:r>
                <a:rPr lang="en-US" sz="1400" i="1" baseline="-25000" dirty="0"/>
                <a:t>i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6463211-5C7A-C7AE-8122-643AB6A4E755}"/>
                </a:ext>
              </a:extLst>
            </p:cNvPr>
            <p:cNvSpPr txBox="1"/>
            <p:nvPr/>
          </p:nvSpPr>
          <p:spPr>
            <a:xfrm>
              <a:off x="4013735" y="913397"/>
              <a:ext cx="3054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/>
                <a:t>F</a:t>
              </a:r>
              <a:r>
                <a:rPr lang="en-US" sz="1400" i="1" baseline="-25000" dirty="0"/>
                <a:t>i</a:t>
              </a:r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6C1375FF-AC7B-3C1B-35C7-2661E93F2D92}"/>
                </a:ext>
              </a:extLst>
            </p:cNvPr>
            <p:cNvSpPr/>
            <p:nvPr/>
          </p:nvSpPr>
          <p:spPr>
            <a:xfrm rot="19610301">
              <a:off x="3783706" y="1019504"/>
              <a:ext cx="147751" cy="346842"/>
            </a:xfrm>
            <a:custGeom>
              <a:avLst/>
              <a:gdLst>
                <a:gd name="connsiteX0" fmla="*/ 147163 w 147751"/>
                <a:gd name="connsiteY0" fmla="*/ 0 h 346842"/>
                <a:gd name="connsiteX1" fmla="*/ 18 w 147751"/>
                <a:gd name="connsiteY1" fmla="*/ 136635 h 346842"/>
                <a:gd name="connsiteX2" fmla="*/ 136653 w 147751"/>
                <a:gd name="connsiteY2" fmla="*/ 147145 h 346842"/>
                <a:gd name="connsiteX3" fmla="*/ 94612 w 147751"/>
                <a:gd name="connsiteY3" fmla="*/ 241738 h 346842"/>
                <a:gd name="connsiteX4" fmla="*/ 147163 w 147751"/>
                <a:gd name="connsiteY4" fmla="*/ 231228 h 346842"/>
                <a:gd name="connsiteX5" fmla="*/ 52570 w 147751"/>
                <a:gd name="connsiteY5" fmla="*/ 346842 h 346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7751" h="346842">
                  <a:moveTo>
                    <a:pt x="147163" y="0"/>
                  </a:moveTo>
                  <a:cubicBezTo>
                    <a:pt x="74466" y="56055"/>
                    <a:pt x="1770" y="112111"/>
                    <a:pt x="18" y="136635"/>
                  </a:cubicBezTo>
                  <a:cubicBezTo>
                    <a:pt x="-1734" y="161159"/>
                    <a:pt x="120887" y="129628"/>
                    <a:pt x="136653" y="147145"/>
                  </a:cubicBezTo>
                  <a:cubicBezTo>
                    <a:pt x="152419" y="164662"/>
                    <a:pt x="94612" y="241738"/>
                    <a:pt x="94612" y="241738"/>
                  </a:cubicBezTo>
                  <a:cubicBezTo>
                    <a:pt x="96364" y="255752"/>
                    <a:pt x="154170" y="213711"/>
                    <a:pt x="147163" y="231228"/>
                  </a:cubicBezTo>
                  <a:cubicBezTo>
                    <a:pt x="140156" y="248745"/>
                    <a:pt x="96363" y="297793"/>
                    <a:pt x="52570" y="346842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C68F7CB-0C8A-EBBC-9027-C0F991AA3799}"/>
                </a:ext>
              </a:extLst>
            </p:cNvPr>
            <p:cNvSpPr txBox="1"/>
            <p:nvPr/>
          </p:nvSpPr>
          <p:spPr>
            <a:xfrm>
              <a:off x="3546256" y="739875"/>
              <a:ext cx="5886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Dose</a:t>
              </a:r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033F0E0B-B83C-5811-0242-767BD6AA0E6C}"/>
              </a:ext>
            </a:extLst>
          </p:cNvPr>
          <p:cNvSpPr/>
          <p:nvPr/>
        </p:nvSpPr>
        <p:spPr>
          <a:xfrm>
            <a:off x="4617069" y="2025746"/>
            <a:ext cx="2232612" cy="150724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72C30E63-50D7-F53B-5DA4-29805D97869E}"/>
              </a:ext>
            </a:extLst>
          </p:cNvPr>
          <p:cNvSpPr/>
          <p:nvPr/>
        </p:nvSpPr>
        <p:spPr>
          <a:xfrm>
            <a:off x="8429275" y="3643714"/>
            <a:ext cx="3657600" cy="163130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E8AB9606-DDB3-BCF9-6CED-90733E6D22B0}"/>
              </a:ext>
            </a:extLst>
          </p:cNvPr>
          <p:cNvSpPr/>
          <p:nvPr/>
        </p:nvSpPr>
        <p:spPr>
          <a:xfrm>
            <a:off x="8429275" y="51700"/>
            <a:ext cx="3657600" cy="349236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92AB8B1-5F50-A4F9-378F-359E5C9C1EF3}"/>
                  </a:ext>
                </a:extLst>
              </p:cNvPr>
              <p:cNvSpPr txBox="1"/>
              <p:nvPr/>
            </p:nvSpPr>
            <p:spPr>
              <a:xfrm>
                <a:off x="8785015" y="51701"/>
                <a:ext cx="2994588" cy="28931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Population parameters </a:t>
                </a:r>
                <a:r>
                  <a:rPr lang="en-US" sz="1400" dirty="0">
                    <a:sym typeface="Wingdings" pitchFamily="2" charset="2"/>
                  </a:rPr>
                  <a:t>(</a:t>
                </a:r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  <a:sym typeface="Wingdings" pitchFamily="2" charset="2"/>
                  </a:rPr>
                  <a:t>.</a:t>
                </a:r>
                <a:r>
                  <a:rPr lang="en-US" sz="1400" dirty="0" err="1">
                    <a:latin typeface="Courier New" panose="02070309020205020404" pitchFamily="49" charset="0"/>
                    <a:cs typeface="Courier New" panose="02070309020205020404" pitchFamily="49" charset="0"/>
                    <a:sym typeface="Wingdings" pitchFamily="2" charset="2"/>
                  </a:rPr>
                  <a:t>ext</a:t>
                </a:r>
                <a:r>
                  <a:rPr lang="en-US" sz="1400" dirty="0">
                    <a:sym typeface="Wingdings" pitchFamily="2" charset="2"/>
                  </a:rPr>
                  <a:t>)</a:t>
                </a:r>
                <a:endParaRPr lang="en-US" sz="1400" dirty="0"/>
              </a:p>
              <a:p>
                <a:pPr lvl="1"/>
                <a:r>
                  <a:rPr lang="en-US" sz="1400" dirty="0"/>
                  <a:t>1. Fixed-effect</a:t>
                </a:r>
              </a:p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…</m:t>
                      </m:r>
                    </m:oMath>
                  </m:oMathPara>
                </a14:m>
                <a:endParaRPr lang="en-US" sz="1400" b="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sz="1400" dirty="0"/>
                  <a:t>2. Random-effect</a:t>
                </a:r>
                <a:endParaRPr lang="en-US" sz="1400" b="0" dirty="0"/>
              </a:p>
              <a:p>
                <a:pPr lvl="2"/>
                <a:r>
                  <a:rPr lang="en-US" sz="1400" b="0" dirty="0"/>
                  <a:t>2.1 </a:t>
                </a:r>
                <a:r>
                  <a:rPr lang="en-US" sz="1400" dirty="0">
                    <a:solidFill>
                      <a:schemeClr val="tx1"/>
                    </a:solidFill>
                  </a:rPr>
                  <a:t>Ω matrix</a:t>
                </a:r>
              </a:p>
              <a:p>
                <a:pPr lvl="2"/>
                <a:endParaRPr lang="en-US" sz="1400" dirty="0">
                  <a:solidFill>
                    <a:srgbClr val="7030A0"/>
                  </a:solidFill>
                </a:endParaRPr>
              </a:p>
              <a:p>
                <a:pPr lvl="2"/>
                <a:endParaRPr lang="en-US" sz="1400" dirty="0"/>
              </a:p>
              <a:p>
                <a:pPr lvl="2"/>
                <a:endParaRPr lang="en-US" sz="1400" dirty="0"/>
              </a:p>
              <a:p>
                <a:pPr lvl="2"/>
                <a:endParaRPr lang="en-US" sz="1400" dirty="0"/>
              </a:p>
              <a:p>
                <a:pPr lvl="2"/>
                <a:endParaRPr lang="en-US" sz="1400" dirty="0"/>
              </a:p>
              <a:p>
                <a:pPr lvl="2"/>
                <a:r>
                  <a:rPr lang="en-US" sz="1400" dirty="0"/>
                  <a:t>2.2 </a:t>
                </a:r>
                <a:r>
                  <a:rPr lang="en-US" sz="1400" dirty="0" err="1">
                    <a:solidFill>
                      <a:schemeClr val="tx1"/>
                    </a:solidFill>
                  </a:rPr>
                  <a:t>Σ</a:t>
                </a:r>
                <a:r>
                  <a:rPr lang="en-US" sz="1400" dirty="0">
                    <a:solidFill>
                      <a:schemeClr val="tx1"/>
                    </a:solidFill>
                  </a:rPr>
                  <a:t> matrix</a:t>
                </a:r>
              </a:p>
              <a:p>
                <a:pPr lvl="2"/>
                <a:endParaRPr lang="en-US" sz="1400" dirty="0"/>
              </a:p>
              <a:p>
                <a:pPr lvl="2"/>
                <a:endParaRPr lang="en-US" sz="1400" b="1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92AB8B1-5F50-A4F9-378F-359E5C9C1E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5015" y="51701"/>
                <a:ext cx="2994588" cy="2893100"/>
              </a:xfrm>
              <a:prstGeom prst="rect">
                <a:avLst/>
              </a:prstGeom>
              <a:blipFill>
                <a:blip r:embed="rId4"/>
                <a:stretch>
                  <a:fillRect l="-422" t="-43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E012CF38-65C0-FD99-E06E-F8A0E907E41B}"/>
              </a:ext>
            </a:extLst>
          </p:cNvPr>
          <p:cNvGrpSpPr/>
          <p:nvPr/>
        </p:nvGrpSpPr>
        <p:grpSpPr>
          <a:xfrm>
            <a:off x="9813047" y="1287610"/>
            <a:ext cx="1651165" cy="953191"/>
            <a:chOff x="9813047" y="1287610"/>
            <a:chExt cx="1651165" cy="953191"/>
          </a:xfrm>
        </p:grpSpPr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51D7546A-2392-C45A-A5EC-0498A5E1190F}"/>
                </a:ext>
              </a:extLst>
            </p:cNvPr>
            <p:cNvSpPr/>
            <p:nvPr/>
          </p:nvSpPr>
          <p:spPr>
            <a:xfrm>
              <a:off x="9813047" y="1287611"/>
              <a:ext cx="1651165" cy="625408"/>
            </a:xfrm>
            <a:custGeom>
              <a:avLst/>
              <a:gdLst>
                <a:gd name="connsiteX0" fmla="*/ 0 w 10983310"/>
                <a:gd name="connsiteY0" fmla="*/ 4561489 h 4572000"/>
                <a:gd name="connsiteX1" fmla="*/ 3657600 w 10983310"/>
                <a:gd name="connsiteY1" fmla="*/ 3647089 h 4572000"/>
                <a:gd name="connsiteX2" fmla="*/ 5496910 w 10983310"/>
                <a:gd name="connsiteY2" fmla="*/ 0 h 4572000"/>
                <a:gd name="connsiteX3" fmla="*/ 7325710 w 10983310"/>
                <a:gd name="connsiteY3" fmla="*/ 3657600 h 4572000"/>
                <a:gd name="connsiteX4" fmla="*/ 10983310 w 10983310"/>
                <a:gd name="connsiteY4" fmla="*/ 4572000 h 4572000"/>
                <a:gd name="connsiteX5" fmla="*/ 10983310 w 10983310"/>
                <a:gd name="connsiteY5" fmla="*/ 457200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983310" h="4572000">
                  <a:moveTo>
                    <a:pt x="0" y="4561489"/>
                  </a:moveTo>
                  <a:cubicBezTo>
                    <a:pt x="1370724" y="4484413"/>
                    <a:pt x="2741448" y="4407337"/>
                    <a:pt x="3657600" y="3647089"/>
                  </a:cubicBezTo>
                  <a:cubicBezTo>
                    <a:pt x="4573752" y="2886841"/>
                    <a:pt x="4885558" y="-1752"/>
                    <a:pt x="5496910" y="0"/>
                  </a:cubicBezTo>
                  <a:cubicBezTo>
                    <a:pt x="6108262" y="1752"/>
                    <a:pt x="6411310" y="2895600"/>
                    <a:pt x="7325710" y="3657600"/>
                  </a:cubicBezTo>
                  <a:cubicBezTo>
                    <a:pt x="8240110" y="4419600"/>
                    <a:pt x="10983310" y="4572000"/>
                    <a:pt x="10983310" y="4572000"/>
                  </a:cubicBezTo>
                  <a:lnTo>
                    <a:pt x="10983310" y="457200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2D7EA9D-D0C7-528C-376C-F68E3F6AC2EE}"/>
                </a:ext>
              </a:extLst>
            </p:cNvPr>
            <p:cNvCxnSpPr/>
            <p:nvPr/>
          </p:nvCxnSpPr>
          <p:spPr>
            <a:xfrm>
              <a:off x="10636184" y="1287610"/>
              <a:ext cx="0" cy="625409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BD4FD12B-00F2-FF62-A95C-E82C9CC00B60}"/>
                </a:ext>
              </a:extLst>
            </p:cNvPr>
            <p:cNvCxnSpPr/>
            <p:nvPr/>
          </p:nvCxnSpPr>
          <p:spPr>
            <a:xfrm>
              <a:off x="10341894" y="1923579"/>
              <a:ext cx="58857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55826DCC-EE6A-0B55-B371-BC93F8B5A36E}"/>
                    </a:ext>
                  </a:extLst>
                </p:cNvPr>
                <p:cNvSpPr txBox="1"/>
                <p:nvPr/>
              </p:nvSpPr>
              <p:spPr>
                <a:xfrm>
                  <a:off x="10551068" y="1913019"/>
                  <a:ext cx="532582" cy="3277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  <m:sup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1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55826DCC-EE6A-0B55-B371-BC93F8B5A3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51068" y="1913019"/>
                  <a:ext cx="532582" cy="32778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8AD88AE-04DC-418D-1298-E66552AFD4E1}"/>
              </a:ext>
            </a:extLst>
          </p:cNvPr>
          <p:cNvGrpSpPr/>
          <p:nvPr/>
        </p:nvGrpSpPr>
        <p:grpSpPr>
          <a:xfrm>
            <a:off x="9808067" y="2524119"/>
            <a:ext cx="1651165" cy="973605"/>
            <a:chOff x="9808067" y="2524119"/>
            <a:chExt cx="1651165" cy="973605"/>
          </a:xfrm>
        </p:grpSpPr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4CEE3166-58C7-38DF-BD34-60624D8159E6}"/>
                </a:ext>
              </a:extLst>
            </p:cNvPr>
            <p:cNvSpPr/>
            <p:nvPr/>
          </p:nvSpPr>
          <p:spPr>
            <a:xfrm>
              <a:off x="9808067" y="2524120"/>
              <a:ext cx="1651165" cy="625408"/>
            </a:xfrm>
            <a:custGeom>
              <a:avLst/>
              <a:gdLst>
                <a:gd name="connsiteX0" fmla="*/ 0 w 10983310"/>
                <a:gd name="connsiteY0" fmla="*/ 4561489 h 4572000"/>
                <a:gd name="connsiteX1" fmla="*/ 3657600 w 10983310"/>
                <a:gd name="connsiteY1" fmla="*/ 3647089 h 4572000"/>
                <a:gd name="connsiteX2" fmla="*/ 5496910 w 10983310"/>
                <a:gd name="connsiteY2" fmla="*/ 0 h 4572000"/>
                <a:gd name="connsiteX3" fmla="*/ 7325710 w 10983310"/>
                <a:gd name="connsiteY3" fmla="*/ 3657600 h 4572000"/>
                <a:gd name="connsiteX4" fmla="*/ 10983310 w 10983310"/>
                <a:gd name="connsiteY4" fmla="*/ 4572000 h 4572000"/>
                <a:gd name="connsiteX5" fmla="*/ 10983310 w 10983310"/>
                <a:gd name="connsiteY5" fmla="*/ 457200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983310" h="4572000">
                  <a:moveTo>
                    <a:pt x="0" y="4561489"/>
                  </a:moveTo>
                  <a:cubicBezTo>
                    <a:pt x="1370724" y="4484413"/>
                    <a:pt x="2741448" y="4407337"/>
                    <a:pt x="3657600" y="3647089"/>
                  </a:cubicBezTo>
                  <a:cubicBezTo>
                    <a:pt x="4573752" y="2886841"/>
                    <a:pt x="4885558" y="-1752"/>
                    <a:pt x="5496910" y="0"/>
                  </a:cubicBezTo>
                  <a:cubicBezTo>
                    <a:pt x="6108262" y="1752"/>
                    <a:pt x="6411310" y="2895600"/>
                    <a:pt x="7325710" y="3657600"/>
                  </a:cubicBezTo>
                  <a:cubicBezTo>
                    <a:pt x="8240110" y="4419600"/>
                    <a:pt x="10983310" y="4572000"/>
                    <a:pt x="10983310" y="4572000"/>
                  </a:cubicBezTo>
                  <a:lnTo>
                    <a:pt x="10983310" y="457200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B85840A4-C4A5-BF0B-FC4D-6B9D9E41A0DC}"/>
                </a:ext>
              </a:extLst>
            </p:cNvPr>
            <p:cNvCxnSpPr/>
            <p:nvPr/>
          </p:nvCxnSpPr>
          <p:spPr>
            <a:xfrm>
              <a:off x="10631204" y="2524119"/>
              <a:ext cx="0" cy="625409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6D796C50-0835-C488-B6A6-53A67A7D42D8}"/>
                </a:ext>
              </a:extLst>
            </p:cNvPr>
            <p:cNvCxnSpPr/>
            <p:nvPr/>
          </p:nvCxnSpPr>
          <p:spPr>
            <a:xfrm>
              <a:off x="10336914" y="3160088"/>
              <a:ext cx="58857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D09C3858-6F0F-1812-8D82-7E4269C168A5}"/>
                    </a:ext>
                  </a:extLst>
                </p:cNvPr>
                <p:cNvSpPr txBox="1"/>
                <p:nvPr/>
              </p:nvSpPr>
              <p:spPr>
                <a:xfrm>
                  <a:off x="10551068" y="3169942"/>
                  <a:ext cx="496290" cy="3277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  <m:sup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1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D09C3858-6F0F-1812-8D82-7E4269C168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51068" y="3169942"/>
                  <a:ext cx="496290" cy="32778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79247E82-E2E9-485F-80EC-BC9C37D15BB4}"/>
              </a:ext>
            </a:extLst>
          </p:cNvPr>
          <p:cNvSpPr txBox="1"/>
          <p:nvPr/>
        </p:nvSpPr>
        <p:spPr>
          <a:xfrm>
            <a:off x="8785015" y="3657335"/>
            <a:ext cx="2994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Individual random effects (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.phi</a:t>
            </a:r>
            <a:r>
              <a:rPr lang="en-US" sz="1400" dirty="0"/>
              <a:t>)</a:t>
            </a:r>
          </a:p>
          <a:p>
            <a:r>
              <a:rPr lang="en-US" sz="1400" dirty="0"/>
              <a:t>(Empirical-bayes estimates, EBE)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C3139C8-E713-31E8-5BD9-EBED0EC731DA}"/>
              </a:ext>
            </a:extLst>
          </p:cNvPr>
          <p:cNvCxnSpPr>
            <a:cxnSpLocks/>
          </p:cNvCxnSpPr>
          <p:nvPr/>
        </p:nvCxnSpPr>
        <p:spPr>
          <a:xfrm>
            <a:off x="10510133" y="4614041"/>
            <a:ext cx="0" cy="2926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B919F53-7497-2E83-BC76-697694EEA1D9}"/>
              </a:ext>
            </a:extLst>
          </p:cNvPr>
          <p:cNvCxnSpPr>
            <a:cxnSpLocks/>
          </p:cNvCxnSpPr>
          <p:nvPr/>
        </p:nvCxnSpPr>
        <p:spPr>
          <a:xfrm>
            <a:off x="10743889" y="4475297"/>
            <a:ext cx="0" cy="4313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46F47EA-011F-56BA-3718-56D6E316340F}"/>
              </a:ext>
            </a:extLst>
          </p:cNvPr>
          <p:cNvCxnSpPr>
            <a:cxnSpLocks/>
          </p:cNvCxnSpPr>
          <p:nvPr/>
        </p:nvCxnSpPr>
        <p:spPr>
          <a:xfrm>
            <a:off x="10573193" y="4451130"/>
            <a:ext cx="0" cy="4555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5A7E48A-1DA5-29E1-E059-F02B4A35C566}"/>
                  </a:ext>
                </a:extLst>
              </p:cNvPr>
              <p:cNvSpPr txBox="1"/>
              <p:nvPr/>
            </p:nvSpPr>
            <p:spPr>
              <a:xfrm>
                <a:off x="10100439" y="4195550"/>
                <a:ext cx="472950" cy="3172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5A7E48A-1DA5-29E1-E059-F02B4A35C5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0439" y="4195550"/>
                <a:ext cx="472950" cy="31720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1" name="Group 60">
            <a:extLst>
              <a:ext uri="{FF2B5EF4-FFF2-40B4-BE49-F238E27FC236}">
                <a16:creationId xmlns:a16="http://schemas.microsoft.com/office/drawing/2014/main" id="{880F3E42-7F16-4A58-10EC-8156C5FF2931}"/>
              </a:ext>
            </a:extLst>
          </p:cNvPr>
          <p:cNvGrpSpPr/>
          <p:nvPr/>
        </p:nvGrpSpPr>
        <p:grpSpPr>
          <a:xfrm>
            <a:off x="9813046" y="4280203"/>
            <a:ext cx="1651165" cy="953191"/>
            <a:chOff x="9813047" y="1287610"/>
            <a:chExt cx="1651165" cy="953191"/>
          </a:xfrm>
        </p:grpSpPr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A0795E98-8E43-007E-AC1A-7DF72E729964}"/>
                </a:ext>
              </a:extLst>
            </p:cNvPr>
            <p:cNvSpPr/>
            <p:nvPr/>
          </p:nvSpPr>
          <p:spPr>
            <a:xfrm>
              <a:off x="9813047" y="1287611"/>
              <a:ext cx="1651165" cy="625408"/>
            </a:xfrm>
            <a:custGeom>
              <a:avLst/>
              <a:gdLst>
                <a:gd name="connsiteX0" fmla="*/ 0 w 10983310"/>
                <a:gd name="connsiteY0" fmla="*/ 4561489 h 4572000"/>
                <a:gd name="connsiteX1" fmla="*/ 3657600 w 10983310"/>
                <a:gd name="connsiteY1" fmla="*/ 3647089 h 4572000"/>
                <a:gd name="connsiteX2" fmla="*/ 5496910 w 10983310"/>
                <a:gd name="connsiteY2" fmla="*/ 0 h 4572000"/>
                <a:gd name="connsiteX3" fmla="*/ 7325710 w 10983310"/>
                <a:gd name="connsiteY3" fmla="*/ 3657600 h 4572000"/>
                <a:gd name="connsiteX4" fmla="*/ 10983310 w 10983310"/>
                <a:gd name="connsiteY4" fmla="*/ 4572000 h 4572000"/>
                <a:gd name="connsiteX5" fmla="*/ 10983310 w 10983310"/>
                <a:gd name="connsiteY5" fmla="*/ 457200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983310" h="4572000">
                  <a:moveTo>
                    <a:pt x="0" y="4561489"/>
                  </a:moveTo>
                  <a:cubicBezTo>
                    <a:pt x="1370724" y="4484413"/>
                    <a:pt x="2741448" y="4407337"/>
                    <a:pt x="3657600" y="3647089"/>
                  </a:cubicBezTo>
                  <a:cubicBezTo>
                    <a:pt x="4573752" y="2886841"/>
                    <a:pt x="4885558" y="-1752"/>
                    <a:pt x="5496910" y="0"/>
                  </a:cubicBezTo>
                  <a:cubicBezTo>
                    <a:pt x="6108262" y="1752"/>
                    <a:pt x="6411310" y="2895600"/>
                    <a:pt x="7325710" y="3657600"/>
                  </a:cubicBezTo>
                  <a:cubicBezTo>
                    <a:pt x="8240110" y="4419600"/>
                    <a:pt x="10983310" y="4572000"/>
                    <a:pt x="10983310" y="4572000"/>
                  </a:cubicBezTo>
                  <a:lnTo>
                    <a:pt x="10983310" y="457200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5BDB68F9-36A7-C58D-58A7-CAF808866F6C}"/>
                </a:ext>
              </a:extLst>
            </p:cNvPr>
            <p:cNvCxnSpPr/>
            <p:nvPr/>
          </p:nvCxnSpPr>
          <p:spPr>
            <a:xfrm>
              <a:off x="10636184" y="1287610"/>
              <a:ext cx="0" cy="625409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99F1B1E0-A4B0-7AC6-1C0C-0BEAEEB1D5A5}"/>
                </a:ext>
              </a:extLst>
            </p:cNvPr>
            <p:cNvCxnSpPr/>
            <p:nvPr/>
          </p:nvCxnSpPr>
          <p:spPr>
            <a:xfrm>
              <a:off x="10341894" y="1923579"/>
              <a:ext cx="58857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2640B1C6-22EA-7F7F-91A1-20255D6635A4}"/>
                    </a:ext>
                  </a:extLst>
                </p:cNvPr>
                <p:cNvSpPr txBox="1"/>
                <p:nvPr/>
              </p:nvSpPr>
              <p:spPr>
                <a:xfrm>
                  <a:off x="10551068" y="1913019"/>
                  <a:ext cx="532582" cy="3277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  <m:sup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1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2640B1C6-22EA-7F7F-91A1-20255D6635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51068" y="1913019"/>
                  <a:ext cx="532582" cy="32778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77D7C75D-40F0-0A8F-C039-C9B330665AD5}"/>
              </a:ext>
            </a:extLst>
          </p:cNvPr>
          <p:cNvSpPr/>
          <p:nvPr/>
        </p:nvSpPr>
        <p:spPr>
          <a:xfrm>
            <a:off x="4017745" y="67356"/>
            <a:ext cx="3657600" cy="140450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1C43367-CC3B-D76F-6443-2F3A3B3D1D99}"/>
              </a:ext>
            </a:extLst>
          </p:cNvPr>
          <p:cNvSpPr txBox="1"/>
          <p:nvPr/>
        </p:nvSpPr>
        <p:spPr>
          <a:xfrm>
            <a:off x="4373486" y="39614"/>
            <a:ext cx="29945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Parameter precision (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cov</a:t>
            </a:r>
            <a:r>
              <a:rPr lang="en-US" sz="1400" dirty="0"/>
              <a:t>)</a:t>
            </a:r>
          </a:p>
          <a:p>
            <a:r>
              <a:rPr lang="en-US" sz="1400" dirty="0"/>
              <a:t>(Variance-Covariance Matrix)</a:t>
            </a:r>
          </a:p>
          <a:p>
            <a:endParaRPr lang="en-US" sz="1400" dirty="0"/>
          </a:p>
          <a:p>
            <a:endParaRPr lang="en-US" sz="14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D49A25E-C624-A85F-369A-A6F181BBA8AA}"/>
              </a:ext>
            </a:extLst>
          </p:cNvPr>
          <p:cNvGrpSpPr/>
          <p:nvPr/>
        </p:nvGrpSpPr>
        <p:grpSpPr>
          <a:xfrm>
            <a:off x="5401515" y="545802"/>
            <a:ext cx="1651165" cy="933186"/>
            <a:chOff x="9813047" y="1287610"/>
            <a:chExt cx="1651165" cy="933186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219F44A3-8068-BEBE-FC32-B9A07A7C7949}"/>
                </a:ext>
              </a:extLst>
            </p:cNvPr>
            <p:cNvSpPr/>
            <p:nvPr/>
          </p:nvSpPr>
          <p:spPr>
            <a:xfrm>
              <a:off x="9813047" y="1287611"/>
              <a:ext cx="1651165" cy="625408"/>
            </a:xfrm>
            <a:custGeom>
              <a:avLst/>
              <a:gdLst>
                <a:gd name="connsiteX0" fmla="*/ 0 w 10983310"/>
                <a:gd name="connsiteY0" fmla="*/ 4561489 h 4572000"/>
                <a:gd name="connsiteX1" fmla="*/ 3657600 w 10983310"/>
                <a:gd name="connsiteY1" fmla="*/ 3647089 h 4572000"/>
                <a:gd name="connsiteX2" fmla="*/ 5496910 w 10983310"/>
                <a:gd name="connsiteY2" fmla="*/ 0 h 4572000"/>
                <a:gd name="connsiteX3" fmla="*/ 7325710 w 10983310"/>
                <a:gd name="connsiteY3" fmla="*/ 3657600 h 4572000"/>
                <a:gd name="connsiteX4" fmla="*/ 10983310 w 10983310"/>
                <a:gd name="connsiteY4" fmla="*/ 4572000 h 4572000"/>
                <a:gd name="connsiteX5" fmla="*/ 10983310 w 10983310"/>
                <a:gd name="connsiteY5" fmla="*/ 457200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983310" h="4572000">
                  <a:moveTo>
                    <a:pt x="0" y="4561489"/>
                  </a:moveTo>
                  <a:cubicBezTo>
                    <a:pt x="1370724" y="4484413"/>
                    <a:pt x="2741448" y="4407337"/>
                    <a:pt x="3657600" y="3647089"/>
                  </a:cubicBezTo>
                  <a:cubicBezTo>
                    <a:pt x="4573752" y="2886841"/>
                    <a:pt x="4885558" y="-1752"/>
                    <a:pt x="5496910" y="0"/>
                  </a:cubicBezTo>
                  <a:cubicBezTo>
                    <a:pt x="6108262" y="1752"/>
                    <a:pt x="6411310" y="2895600"/>
                    <a:pt x="7325710" y="3657600"/>
                  </a:cubicBezTo>
                  <a:cubicBezTo>
                    <a:pt x="8240110" y="4419600"/>
                    <a:pt x="10983310" y="4572000"/>
                    <a:pt x="10983310" y="4572000"/>
                  </a:cubicBezTo>
                  <a:lnTo>
                    <a:pt x="10983310" y="4572000"/>
                  </a:ln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4000F2D-59CC-C5D2-D82D-B176E52CAC80}"/>
                </a:ext>
              </a:extLst>
            </p:cNvPr>
            <p:cNvCxnSpPr/>
            <p:nvPr/>
          </p:nvCxnSpPr>
          <p:spPr>
            <a:xfrm>
              <a:off x="10636184" y="1287610"/>
              <a:ext cx="0" cy="625409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F3849671-EF9B-2A9A-0591-261383440C81}"/>
                </a:ext>
              </a:extLst>
            </p:cNvPr>
            <p:cNvCxnSpPr/>
            <p:nvPr/>
          </p:nvCxnSpPr>
          <p:spPr>
            <a:xfrm>
              <a:off x="10341894" y="1923579"/>
              <a:ext cx="588579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972066DD-B0EC-97C5-E20F-4721072FF387}"/>
                    </a:ext>
                  </a:extLst>
                </p:cNvPr>
                <p:cNvSpPr txBox="1"/>
                <p:nvPr/>
              </p:nvSpPr>
              <p:spPr>
                <a:xfrm>
                  <a:off x="10551068" y="1913019"/>
                  <a:ext cx="887422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𝑉𝐴𝑅</m:t>
                        </m:r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972066DD-B0EC-97C5-E20F-4721072FF3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51068" y="1913019"/>
                  <a:ext cx="887422" cy="307777"/>
                </a:xfrm>
                <a:prstGeom prst="rect">
                  <a:avLst/>
                </a:prstGeom>
                <a:blipFill>
                  <a:blip r:embed="rId9"/>
                  <a:stretch>
                    <a:fillRect b="-8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4297056-A6B8-0ECC-4B7E-AD97A57E53B0}"/>
              </a:ext>
            </a:extLst>
          </p:cNvPr>
          <p:cNvCxnSpPr/>
          <p:nvPr/>
        </p:nvCxnSpPr>
        <p:spPr>
          <a:xfrm flipV="1">
            <a:off x="6730873" y="651641"/>
            <a:ext cx="2970175" cy="855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A617839-0629-84B0-E7A8-4DA075EFF6ED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6761968" y="993228"/>
            <a:ext cx="3789100" cy="10836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9D7B8E8-0F18-0DC6-9FC6-D7C08CAAD81B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6988210" y="1372127"/>
            <a:ext cx="3562858" cy="19617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Right Arrow 67">
            <a:extLst>
              <a:ext uri="{FF2B5EF4-FFF2-40B4-BE49-F238E27FC236}">
                <a16:creationId xmlns:a16="http://schemas.microsoft.com/office/drawing/2014/main" id="{80FA514B-3288-04C6-3E66-743DB8278392}"/>
              </a:ext>
            </a:extLst>
          </p:cNvPr>
          <p:cNvSpPr/>
          <p:nvPr/>
        </p:nvSpPr>
        <p:spPr>
          <a:xfrm>
            <a:off x="3342290" y="3513080"/>
            <a:ext cx="287214" cy="43230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ight Arrow 68">
            <a:extLst>
              <a:ext uri="{FF2B5EF4-FFF2-40B4-BE49-F238E27FC236}">
                <a16:creationId xmlns:a16="http://schemas.microsoft.com/office/drawing/2014/main" id="{F1029588-0445-B1DD-04E4-83CC512C3BFE}"/>
              </a:ext>
            </a:extLst>
          </p:cNvPr>
          <p:cNvSpPr/>
          <p:nvPr/>
        </p:nvSpPr>
        <p:spPr>
          <a:xfrm>
            <a:off x="7930309" y="3356450"/>
            <a:ext cx="287214" cy="43230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ight Arrow 69">
            <a:extLst>
              <a:ext uri="{FF2B5EF4-FFF2-40B4-BE49-F238E27FC236}">
                <a16:creationId xmlns:a16="http://schemas.microsoft.com/office/drawing/2014/main" id="{D5C375D5-5BF3-A2DB-365F-B5C32069F442}"/>
              </a:ext>
            </a:extLst>
          </p:cNvPr>
          <p:cNvSpPr/>
          <p:nvPr/>
        </p:nvSpPr>
        <p:spPr>
          <a:xfrm rot="16200000">
            <a:off x="5738165" y="1498250"/>
            <a:ext cx="287214" cy="43230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Slide Number Placeholder 73">
            <a:extLst>
              <a:ext uri="{FF2B5EF4-FFF2-40B4-BE49-F238E27FC236}">
                <a16:creationId xmlns:a16="http://schemas.microsoft.com/office/drawing/2014/main" id="{4EFE63C5-362F-752E-2C3C-5A30C094E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9D9F7-B70C-A04D-B4D3-3896B94E9F8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232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FF1763-802F-DC6C-2773-3A61193CCA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40307-6A69-E34E-0959-A44BC083E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05025-7F05-F985-D901-2721CA156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Nomenclature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Simulations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Modeling Process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Simulation Process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5128FB-0CCC-7BCB-5AEC-881702051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9D9F7-B70C-A04D-B4D3-3896B94E9F8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9640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A55EEA-F564-684A-4651-8357D76C9E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8AA092C-5EE8-7CD8-DB1C-A45E898F883A}"/>
              </a:ext>
            </a:extLst>
          </p:cNvPr>
          <p:cNvSpPr/>
          <p:nvPr/>
        </p:nvSpPr>
        <p:spPr>
          <a:xfrm>
            <a:off x="433955" y="4435559"/>
            <a:ext cx="2745804" cy="236567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00B31B8-CAF1-3393-4D70-7E3B99D00B5F}"/>
              </a:ext>
            </a:extLst>
          </p:cNvPr>
          <p:cNvGraphicFramePr>
            <a:graphicFrameLocks noGrp="1"/>
          </p:cNvGraphicFramePr>
          <p:nvPr/>
        </p:nvGraphicFramePr>
        <p:xfrm>
          <a:off x="568095" y="4623014"/>
          <a:ext cx="2396124" cy="196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9031">
                  <a:extLst>
                    <a:ext uri="{9D8B030D-6E8A-4147-A177-3AD203B41FA5}">
                      <a16:colId xmlns:a16="http://schemas.microsoft.com/office/drawing/2014/main" val="2697345079"/>
                    </a:ext>
                  </a:extLst>
                </a:gridCol>
                <a:gridCol w="599031">
                  <a:extLst>
                    <a:ext uri="{9D8B030D-6E8A-4147-A177-3AD203B41FA5}">
                      <a16:colId xmlns:a16="http://schemas.microsoft.com/office/drawing/2014/main" val="4144399198"/>
                    </a:ext>
                  </a:extLst>
                </a:gridCol>
                <a:gridCol w="599031">
                  <a:extLst>
                    <a:ext uri="{9D8B030D-6E8A-4147-A177-3AD203B41FA5}">
                      <a16:colId xmlns:a16="http://schemas.microsoft.com/office/drawing/2014/main" val="1427221772"/>
                    </a:ext>
                  </a:extLst>
                </a:gridCol>
                <a:gridCol w="599031">
                  <a:extLst>
                    <a:ext uri="{9D8B030D-6E8A-4147-A177-3AD203B41FA5}">
                      <a16:colId xmlns:a16="http://schemas.microsoft.com/office/drawing/2014/main" val="2627671301"/>
                    </a:ext>
                  </a:extLst>
                </a:gridCol>
              </a:tblGrid>
              <a:tr h="392300">
                <a:tc>
                  <a:txBody>
                    <a:bodyPr/>
                    <a:lstStyle/>
                    <a:p>
                      <a:r>
                        <a:rPr lang="en-US" sz="1600" dirty="0"/>
                        <a:t>WT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AGE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618034"/>
                  </a:ext>
                </a:extLst>
              </a:tr>
              <a:tr h="392300">
                <a:tc>
                  <a:txBody>
                    <a:bodyPr/>
                    <a:lstStyle/>
                    <a:p>
                      <a:r>
                        <a:rPr lang="en-US" sz="1600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706865"/>
                  </a:ext>
                </a:extLst>
              </a:tr>
              <a:tr h="392300">
                <a:tc>
                  <a:txBody>
                    <a:bodyPr/>
                    <a:lstStyle/>
                    <a:p>
                      <a:r>
                        <a:rPr lang="en-US" sz="1600" dirty="0"/>
                        <a:t>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603054"/>
                  </a:ext>
                </a:extLst>
              </a:tr>
              <a:tr h="392300">
                <a:tc>
                  <a:txBody>
                    <a:bodyPr/>
                    <a:lstStyle/>
                    <a:p>
                      <a:r>
                        <a:rPr lang="en-US" sz="1600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724207"/>
                  </a:ext>
                </a:extLst>
              </a:tr>
              <a:tr h="392300"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721051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E103CC88-83A5-EF36-ACE4-92AF484F49C4}"/>
              </a:ext>
            </a:extLst>
          </p:cNvPr>
          <p:cNvSpPr txBox="1"/>
          <p:nvPr/>
        </p:nvSpPr>
        <p:spPr>
          <a:xfrm>
            <a:off x="412396" y="367862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B24BF128-E9E7-2E50-7B68-8DCB6E8842B6}"/>
              </a:ext>
            </a:extLst>
          </p:cNvPr>
          <p:cNvSpPr/>
          <p:nvPr/>
        </p:nvSpPr>
        <p:spPr>
          <a:xfrm>
            <a:off x="3784285" y="2003679"/>
            <a:ext cx="4046483" cy="47754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05FADE2-F7D1-6532-29B1-49C186F05AA4}"/>
                  </a:ext>
                </a:extLst>
              </p:cNvPr>
              <p:cNvSpPr txBox="1"/>
              <p:nvPr/>
            </p:nvSpPr>
            <p:spPr>
              <a:xfrm>
                <a:off x="3661573" y="3517719"/>
                <a:ext cx="4291906" cy="343857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𝐶𝐿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70</m:t>
                              </m:r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𝑘𝑔</m:t>
                              </m:r>
                            </m:den>
                          </m:f>
                        </m:e>
                        <m:sup>
                          <m:sSub>
                            <m:sSubPr>
                              <m:ctrlPr>
                                <a:rPr lang="en-US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sz="16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𝜼</m:t>
                              </m:r>
                            </m:e>
                            <m:sub>
                              <m:r>
                                <a:rPr lang="en-US" sz="16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(0, </m:t>
                      </m:r>
                      <m:sSubSup>
                        <m:sSubSup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…</a:t>
                </a:r>
                <a:endParaRPr lang="en-US" sz="1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𝐼𝑃𝑅𝐸</m:t>
                      </m:r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𝐷𝑜𝑠𝑒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×</m:t>
                          </m:r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×(</m:t>
                          </m:r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sSub>
                                    <m:sSubPr>
                                      <m:ctrlPr>
                                        <a:rPr lang="en-US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sup>
                          </m:sSup>
                        </m:e>
                      </m:d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  <a:p>
                <a:endParaRPr lang="en-US" sz="1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𝑂𝐵</m:t>
                      </m:r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𝐼𝑃𝑅𝐸</m:t>
                      </m:r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  <a:p>
                <a:endParaRPr lang="en-US" sz="1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(0, </m:t>
                      </m:r>
                      <m:sSubSup>
                        <m:sSubSup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…</a:t>
                </a:r>
              </a:p>
              <a:p>
                <a:endParaRPr lang="en-US" sz="1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05FADE2-F7D1-6532-29B1-49C186F05A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1573" y="3517719"/>
                <a:ext cx="4291906" cy="343857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153E74B5-AB6C-C2B7-D5DB-4BBCB307A80D}"/>
              </a:ext>
            </a:extLst>
          </p:cNvPr>
          <p:cNvGrpSpPr/>
          <p:nvPr/>
        </p:nvGrpSpPr>
        <p:grpSpPr>
          <a:xfrm>
            <a:off x="4617069" y="2003285"/>
            <a:ext cx="2232612" cy="1529705"/>
            <a:chOff x="3546256" y="739875"/>
            <a:chExt cx="2232612" cy="1529705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7583FCC-6956-0EEF-A7F6-77AD4FCC54EC}"/>
                </a:ext>
              </a:extLst>
            </p:cNvPr>
            <p:cNvSpPr/>
            <p:nvPr/>
          </p:nvSpPr>
          <p:spPr>
            <a:xfrm>
              <a:off x="4903315" y="1179786"/>
              <a:ext cx="756745" cy="73916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CENT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7D7EC02-578F-9F52-8995-68D7EE28B244}"/>
                </a:ext>
              </a:extLst>
            </p:cNvPr>
            <p:cNvCxnSpPr>
              <a:cxnSpLocks/>
            </p:cNvCxnSpPr>
            <p:nvPr/>
          </p:nvCxnSpPr>
          <p:spPr>
            <a:xfrm>
              <a:off x="5292199" y="1918946"/>
              <a:ext cx="0" cy="31187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F76F713-D941-D22A-A273-0761CA8DF7CB}"/>
                </a:ext>
              </a:extLst>
            </p:cNvPr>
            <p:cNvSpPr/>
            <p:nvPr/>
          </p:nvSpPr>
          <p:spPr>
            <a:xfrm>
              <a:off x="3869927" y="1179786"/>
              <a:ext cx="756745" cy="73916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DEPOT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34683B6-B96F-7595-0D4A-A1730CF2A8F7}"/>
                </a:ext>
              </a:extLst>
            </p:cNvPr>
            <p:cNvCxnSpPr>
              <a:cxnSpLocks/>
              <a:stCxn id="9" idx="6"/>
              <a:endCxn id="7" idx="2"/>
            </p:cNvCxnSpPr>
            <p:nvPr/>
          </p:nvCxnSpPr>
          <p:spPr>
            <a:xfrm>
              <a:off x="4626672" y="1549366"/>
              <a:ext cx="27664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78621A9-900F-CE18-B6E5-80800CE0C87E}"/>
                </a:ext>
              </a:extLst>
            </p:cNvPr>
            <p:cNvSpPr txBox="1"/>
            <p:nvPr/>
          </p:nvSpPr>
          <p:spPr>
            <a:xfrm>
              <a:off x="4552676" y="1072762"/>
              <a:ext cx="4431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err="1"/>
                <a:t>K</a:t>
              </a:r>
              <a:r>
                <a:rPr lang="en-US" sz="1600" i="1" baseline="-25000" dirty="0" err="1"/>
                <a:t>a,i</a:t>
              </a:r>
              <a:endParaRPr lang="en-US" sz="1600" i="1" baseline="-250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60D598E-D1A5-9803-FAB5-0B0A1C10EA33}"/>
                </a:ext>
              </a:extLst>
            </p:cNvPr>
            <p:cNvSpPr txBox="1"/>
            <p:nvPr/>
          </p:nvSpPr>
          <p:spPr>
            <a:xfrm>
              <a:off x="5316882" y="1931026"/>
              <a:ext cx="4619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err="1"/>
                <a:t>CL</a:t>
              </a:r>
              <a:r>
                <a:rPr lang="en-US" sz="1600" i="1" baseline="-25000" dirty="0" err="1"/>
                <a:t>i</a:t>
              </a:r>
              <a:endParaRPr lang="en-US" sz="1600" i="1" baseline="-250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3565D16-45C6-86A1-360A-D508396937D5}"/>
                </a:ext>
              </a:extLst>
            </p:cNvPr>
            <p:cNvSpPr txBox="1"/>
            <p:nvPr/>
          </p:nvSpPr>
          <p:spPr>
            <a:xfrm>
              <a:off x="4775732" y="1748971"/>
              <a:ext cx="319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/>
                <a:t>V</a:t>
              </a:r>
              <a:r>
                <a:rPr lang="en-US" sz="1400" i="1" baseline="-25000" dirty="0"/>
                <a:t>i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8CD71BE-7159-9682-756E-6A4035DFBD97}"/>
                </a:ext>
              </a:extLst>
            </p:cNvPr>
            <p:cNvSpPr txBox="1"/>
            <p:nvPr/>
          </p:nvSpPr>
          <p:spPr>
            <a:xfrm>
              <a:off x="4013735" y="913397"/>
              <a:ext cx="3054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/>
                <a:t>F</a:t>
              </a:r>
              <a:r>
                <a:rPr lang="en-US" sz="1400" i="1" baseline="-25000" dirty="0"/>
                <a:t>i</a:t>
              </a:r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68F0ADB3-189A-B272-3D70-E02FB0529AC8}"/>
                </a:ext>
              </a:extLst>
            </p:cNvPr>
            <p:cNvSpPr/>
            <p:nvPr/>
          </p:nvSpPr>
          <p:spPr>
            <a:xfrm rot="19610301">
              <a:off x="3783706" y="1019504"/>
              <a:ext cx="147751" cy="346842"/>
            </a:xfrm>
            <a:custGeom>
              <a:avLst/>
              <a:gdLst>
                <a:gd name="connsiteX0" fmla="*/ 147163 w 147751"/>
                <a:gd name="connsiteY0" fmla="*/ 0 h 346842"/>
                <a:gd name="connsiteX1" fmla="*/ 18 w 147751"/>
                <a:gd name="connsiteY1" fmla="*/ 136635 h 346842"/>
                <a:gd name="connsiteX2" fmla="*/ 136653 w 147751"/>
                <a:gd name="connsiteY2" fmla="*/ 147145 h 346842"/>
                <a:gd name="connsiteX3" fmla="*/ 94612 w 147751"/>
                <a:gd name="connsiteY3" fmla="*/ 241738 h 346842"/>
                <a:gd name="connsiteX4" fmla="*/ 147163 w 147751"/>
                <a:gd name="connsiteY4" fmla="*/ 231228 h 346842"/>
                <a:gd name="connsiteX5" fmla="*/ 52570 w 147751"/>
                <a:gd name="connsiteY5" fmla="*/ 346842 h 346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7751" h="346842">
                  <a:moveTo>
                    <a:pt x="147163" y="0"/>
                  </a:moveTo>
                  <a:cubicBezTo>
                    <a:pt x="74466" y="56055"/>
                    <a:pt x="1770" y="112111"/>
                    <a:pt x="18" y="136635"/>
                  </a:cubicBezTo>
                  <a:cubicBezTo>
                    <a:pt x="-1734" y="161159"/>
                    <a:pt x="120887" y="129628"/>
                    <a:pt x="136653" y="147145"/>
                  </a:cubicBezTo>
                  <a:cubicBezTo>
                    <a:pt x="152419" y="164662"/>
                    <a:pt x="94612" y="241738"/>
                    <a:pt x="94612" y="241738"/>
                  </a:cubicBezTo>
                  <a:cubicBezTo>
                    <a:pt x="96364" y="255752"/>
                    <a:pt x="154170" y="213711"/>
                    <a:pt x="147163" y="231228"/>
                  </a:cubicBezTo>
                  <a:cubicBezTo>
                    <a:pt x="140156" y="248745"/>
                    <a:pt x="96363" y="297793"/>
                    <a:pt x="52570" y="346842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3F3ACBF-80EA-FBEF-7A6E-6C618DA9C144}"/>
                </a:ext>
              </a:extLst>
            </p:cNvPr>
            <p:cNvSpPr txBox="1"/>
            <p:nvPr/>
          </p:nvSpPr>
          <p:spPr>
            <a:xfrm>
              <a:off x="3546256" y="739875"/>
              <a:ext cx="5886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Dose</a:t>
              </a:r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42B2ABBD-D9BE-7650-6DE3-8FB49793184A}"/>
              </a:ext>
            </a:extLst>
          </p:cNvPr>
          <p:cNvSpPr/>
          <p:nvPr/>
        </p:nvSpPr>
        <p:spPr>
          <a:xfrm>
            <a:off x="4617069" y="2025746"/>
            <a:ext cx="2232612" cy="150724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E51BC324-F0C0-7013-38B7-506AF62B0868}"/>
              </a:ext>
            </a:extLst>
          </p:cNvPr>
          <p:cNvSpPr/>
          <p:nvPr/>
        </p:nvSpPr>
        <p:spPr>
          <a:xfrm>
            <a:off x="8429275" y="3643714"/>
            <a:ext cx="3657600" cy="163130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FDAD896F-FB24-2DFA-FBFE-70F44651CB2B}"/>
              </a:ext>
            </a:extLst>
          </p:cNvPr>
          <p:cNvSpPr/>
          <p:nvPr/>
        </p:nvSpPr>
        <p:spPr>
          <a:xfrm>
            <a:off x="8429275" y="51700"/>
            <a:ext cx="3657600" cy="349236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DFE29E2-4C8E-3B97-EF5E-1AB2843D6053}"/>
                  </a:ext>
                </a:extLst>
              </p:cNvPr>
              <p:cNvSpPr txBox="1"/>
              <p:nvPr/>
            </p:nvSpPr>
            <p:spPr>
              <a:xfrm>
                <a:off x="8785015" y="51701"/>
                <a:ext cx="2994588" cy="28931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tx1"/>
                    </a:solidFill>
                  </a:rPr>
                  <a:t>Population parameters </a:t>
                </a:r>
                <a:r>
                  <a:rPr lang="en-US" sz="1400" dirty="0">
                    <a:solidFill>
                      <a:schemeClr val="tx1"/>
                    </a:solidFill>
                    <a:sym typeface="Wingdings" pitchFamily="2" charset="2"/>
                  </a:rPr>
                  <a:t>(</a:t>
                </a:r>
                <a:r>
                  <a:rPr lang="en-US" sz="14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Wingdings" pitchFamily="2" charset="2"/>
                  </a:rPr>
                  <a:t>.</a:t>
                </a:r>
                <a:r>
                  <a:rPr lang="en-US" sz="14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Wingdings" pitchFamily="2" charset="2"/>
                  </a:rPr>
                  <a:t>ext</a:t>
                </a:r>
                <a:r>
                  <a:rPr lang="en-US" sz="1400" dirty="0">
                    <a:solidFill>
                      <a:schemeClr val="tx1"/>
                    </a:solidFill>
                    <a:sym typeface="Wingdings" pitchFamily="2" charset="2"/>
                  </a:rPr>
                  <a:t>)</a:t>
                </a:r>
                <a:endParaRPr lang="en-US" sz="140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sz="1400" dirty="0">
                    <a:solidFill>
                      <a:schemeClr val="tx1"/>
                    </a:solidFill>
                  </a:rPr>
                  <a:t>1. Fixed-effect</a:t>
                </a:r>
              </a:p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…</m:t>
                      </m:r>
                    </m:oMath>
                  </m:oMathPara>
                </a14:m>
                <a:endParaRPr lang="en-US" sz="1400" b="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sz="1400" dirty="0">
                    <a:solidFill>
                      <a:schemeClr val="tx1"/>
                    </a:solidFill>
                  </a:rPr>
                  <a:t>2. Random-effect</a:t>
                </a:r>
                <a:endParaRPr lang="en-US" sz="1400" b="0" dirty="0">
                  <a:solidFill>
                    <a:schemeClr val="tx1"/>
                  </a:solidFill>
                </a:endParaRPr>
              </a:p>
              <a:p>
                <a:pPr lvl="2"/>
                <a:r>
                  <a:rPr lang="en-US" sz="1400" b="0" dirty="0">
                    <a:solidFill>
                      <a:schemeClr val="tx1"/>
                    </a:solidFill>
                  </a:rPr>
                  <a:t>2.1 </a:t>
                </a:r>
                <a:r>
                  <a:rPr lang="en-US" sz="1400" dirty="0">
                    <a:solidFill>
                      <a:schemeClr val="tx1"/>
                    </a:solidFill>
                  </a:rPr>
                  <a:t>Ω matrix</a:t>
                </a:r>
              </a:p>
              <a:p>
                <a:pPr lvl="2"/>
                <a:endParaRPr lang="en-US" sz="1400" dirty="0">
                  <a:solidFill>
                    <a:schemeClr val="tx1"/>
                  </a:solidFill>
                </a:endParaRPr>
              </a:p>
              <a:p>
                <a:pPr lvl="2"/>
                <a:endParaRPr lang="en-US" sz="1400" dirty="0">
                  <a:solidFill>
                    <a:schemeClr val="tx1"/>
                  </a:solidFill>
                </a:endParaRPr>
              </a:p>
              <a:p>
                <a:pPr lvl="2"/>
                <a:endParaRPr lang="en-US" sz="1400" dirty="0">
                  <a:solidFill>
                    <a:schemeClr val="tx1"/>
                  </a:solidFill>
                </a:endParaRPr>
              </a:p>
              <a:p>
                <a:pPr lvl="2"/>
                <a:endParaRPr lang="en-US" sz="1400" dirty="0">
                  <a:solidFill>
                    <a:schemeClr val="tx1"/>
                  </a:solidFill>
                </a:endParaRPr>
              </a:p>
              <a:p>
                <a:pPr lvl="2"/>
                <a:endParaRPr lang="en-US" sz="1400" dirty="0">
                  <a:solidFill>
                    <a:schemeClr val="tx1"/>
                  </a:solidFill>
                </a:endParaRPr>
              </a:p>
              <a:p>
                <a:pPr lvl="2"/>
                <a:r>
                  <a:rPr lang="en-US" sz="1400" dirty="0">
                    <a:solidFill>
                      <a:schemeClr val="tx1"/>
                    </a:solidFill>
                  </a:rPr>
                  <a:t>2.2 </a:t>
                </a:r>
                <a:r>
                  <a:rPr lang="en-US" sz="1400" dirty="0" err="1">
                    <a:solidFill>
                      <a:schemeClr val="tx1"/>
                    </a:solidFill>
                  </a:rPr>
                  <a:t>Σ</a:t>
                </a:r>
                <a:r>
                  <a:rPr lang="en-US" sz="1400" dirty="0">
                    <a:solidFill>
                      <a:schemeClr val="tx1"/>
                    </a:solidFill>
                  </a:rPr>
                  <a:t> matrix</a:t>
                </a:r>
              </a:p>
              <a:p>
                <a:pPr lvl="2"/>
                <a:endParaRPr lang="en-US" sz="1400" dirty="0">
                  <a:solidFill>
                    <a:schemeClr val="tx1"/>
                  </a:solidFill>
                </a:endParaRPr>
              </a:p>
              <a:p>
                <a:pPr lvl="2"/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DFE29E2-4C8E-3B97-EF5E-1AB2843D60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5015" y="51701"/>
                <a:ext cx="2994588" cy="2893100"/>
              </a:xfrm>
              <a:prstGeom prst="rect">
                <a:avLst/>
              </a:prstGeom>
              <a:blipFill>
                <a:blip r:embed="rId3"/>
                <a:stretch>
                  <a:fillRect l="-422" t="-43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6C943DDC-BF93-0339-46D6-E5FA000A278F}"/>
              </a:ext>
            </a:extLst>
          </p:cNvPr>
          <p:cNvGrpSpPr/>
          <p:nvPr/>
        </p:nvGrpSpPr>
        <p:grpSpPr>
          <a:xfrm>
            <a:off x="9813047" y="1287610"/>
            <a:ext cx="1651165" cy="953191"/>
            <a:chOff x="9813047" y="1287610"/>
            <a:chExt cx="1651165" cy="953191"/>
          </a:xfrm>
        </p:grpSpPr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D16678EF-BED2-0FD4-741F-9F0D23CD2165}"/>
                </a:ext>
              </a:extLst>
            </p:cNvPr>
            <p:cNvSpPr/>
            <p:nvPr/>
          </p:nvSpPr>
          <p:spPr>
            <a:xfrm>
              <a:off x="9813047" y="1287611"/>
              <a:ext cx="1651165" cy="625408"/>
            </a:xfrm>
            <a:custGeom>
              <a:avLst/>
              <a:gdLst>
                <a:gd name="connsiteX0" fmla="*/ 0 w 10983310"/>
                <a:gd name="connsiteY0" fmla="*/ 4561489 h 4572000"/>
                <a:gd name="connsiteX1" fmla="*/ 3657600 w 10983310"/>
                <a:gd name="connsiteY1" fmla="*/ 3647089 h 4572000"/>
                <a:gd name="connsiteX2" fmla="*/ 5496910 w 10983310"/>
                <a:gd name="connsiteY2" fmla="*/ 0 h 4572000"/>
                <a:gd name="connsiteX3" fmla="*/ 7325710 w 10983310"/>
                <a:gd name="connsiteY3" fmla="*/ 3657600 h 4572000"/>
                <a:gd name="connsiteX4" fmla="*/ 10983310 w 10983310"/>
                <a:gd name="connsiteY4" fmla="*/ 4572000 h 4572000"/>
                <a:gd name="connsiteX5" fmla="*/ 10983310 w 10983310"/>
                <a:gd name="connsiteY5" fmla="*/ 457200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983310" h="4572000">
                  <a:moveTo>
                    <a:pt x="0" y="4561489"/>
                  </a:moveTo>
                  <a:cubicBezTo>
                    <a:pt x="1370724" y="4484413"/>
                    <a:pt x="2741448" y="4407337"/>
                    <a:pt x="3657600" y="3647089"/>
                  </a:cubicBezTo>
                  <a:cubicBezTo>
                    <a:pt x="4573752" y="2886841"/>
                    <a:pt x="4885558" y="-1752"/>
                    <a:pt x="5496910" y="0"/>
                  </a:cubicBezTo>
                  <a:cubicBezTo>
                    <a:pt x="6108262" y="1752"/>
                    <a:pt x="6411310" y="2895600"/>
                    <a:pt x="7325710" y="3657600"/>
                  </a:cubicBezTo>
                  <a:cubicBezTo>
                    <a:pt x="8240110" y="4419600"/>
                    <a:pt x="10983310" y="4572000"/>
                    <a:pt x="10983310" y="4572000"/>
                  </a:cubicBezTo>
                  <a:lnTo>
                    <a:pt x="10983310" y="457200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5C0CDFB5-E7A2-9DD5-9333-DD15E4E796EE}"/>
                </a:ext>
              </a:extLst>
            </p:cNvPr>
            <p:cNvCxnSpPr/>
            <p:nvPr/>
          </p:nvCxnSpPr>
          <p:spPr>
            <a:xfrm>
              <a:off x="10636184" y="1287610"/>
              <a:ext cx="0" cy="625409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56ACB71F-D5BC-C91E-9875-A87803692B21}"/>
                </a:ext>
              </a:extLst>
            </p:cNvPr>
            <p:cNvCxnSpPr/>
            <p:nvPr/>
          </p:nvCxnSpPr>
          <p:spPr>
            <a:xfrm>
              <a:off x="10341894" y="1923579"/>
              <a:ext cx="58857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BEC99BE4-30D7-6DAC-41D4-6F7E4E226090}"/>
                    </a:ext>
                  </a:extLst>
                </p:cNvPr>
                <p:cNvSpPr txBox="1"/>
                <p:nvPr/>
              </p:nvSpPr>
              <p:spPr>
                <a:xfrm>
                  <a:off x="10551068" y="1913019"/>
                  <a:ext cx="532582" cy="32778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  <m:sup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BEC99BE4-30D7-6DAC-41D4-6F7E4E2260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51068" y="1913019"/>
                  <a:ext cx="532582" cy="32778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FBF4A3F-7F8F-5491-9A8E-57C0EED00FF2}"/>
              </a:ext>
            </a:extLst>
          </p:cNvPr>
          <p:cNvGrpSpPr/>
          <p:nvPr/>
        </p:nvGrpSpPr>
        <p:grpSpPr>
          <a:xfrm>
            <a:off x="9808067" y="2524119"/>
            <a:ext cx="1651165" cy="973605"/>
            <a:chOff x="9808067" y="2524119"/>
            <a:chExt cx="1651165" cy="973605"/>
          </a:xfrm>
        </p:grpSpPr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C8AA87DD-6923-A64A-CA22-5B6C4ED4A743}"/>
                </a:ext>
              </a:extLst>
            </p:cNvPr>
            <p:cNvSpPr/>
            <p:nvPr/>
          </p:nvSpPr>
          <p:spPr>
            <a:xfrm>
              <a:off x="9808067" y="2524120"/>
              <a:ext cx="1651165" cy="625408"/>
            </a:xfrm>
            <a:custGeom>
              <a:avLst/>
              <a:gdLst>
                <a:gd name="connsiteX0" fmla="*/ 0 w 10983310"/>
                <a:gd name="connsiteY0" fmla="*/ 4561489 h 4572000"/>
                <a:gd name="connsiteX1" fmla="*/ 3657600 w 10983310"/>
                <a:gd name="connsiteY1" fmla="*/ 3647089 h 4572000"/>
                <a:gd name="connsiteX2" fmla="*/ 5496910 w 10983310"/>
                <a:gd name="connsiteY2" fmla="*/ 0 h 4572000"/>
                <a:gd name="connsiteX3" fmla="*/ 7325710 w 10983310"/>
                <a:gd name="connsiteY3" fmla="*/ 3657600 h 4572000"/>
                <a:gd name="connsiteX4" fmla="*/ 10983310 w 10983310"/>
                <a:gd name="connsiteY4" fmla="*/ 4572000 h 4572000"/>
                <a:gd name="connsiteX5" fmla="*/ 10983310 w 10983310"/>
                <a:gd name="connsiteY5" fmla="*/ 457200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983310" h="4572000">
                  <a:moveTo>
                    <a:pt x="0" y="4561489"/>
                  </a:moveTo>
                  <a:cubicBezTo>
                    <a:pt x="1370724" y="4484413"/>
                    <a:pt x="2741448" y="4407337"/>
                    <a:pt x="3657600" y="3647089"/>
                  </a:cubicBezTo>
                  <a:cubicBezTo>
                    <a:pt x="4573752" y="2886841"/>
                    <a:pt x="4885558" y="-1752"/>
                    <a:pt x="5496910" y="0"/>
                  </a:cubicBezTo>
                  <a:cubicBezTo>
                    <a:pt x="6108262" y="1752"/>
                    <a:pt x="6411310" y="2895600"/>
                    <a:pt x="7325710" y="3657600"/>
                  </a:cubicBezTo>
                  <a:cubicBezTo>
                    <a:pt x="8240110" y="4419600"/>
                    <a:pt x="10983310" y="4572000"/>
                    <a:pt x="10983310" y="4572000"/>
                  </a:cubicBezTo>
                  <a:lnTo>
                    <a:pt x="10983310" y="457200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B1DD3AFE-E8EC-7F9C-9496-FE478E422F1B}"/>
                </a:ext>
              </a:extLst>
            </p:cNvPr>
            <p:cNvCxnSpPr/>
            <p:nvPr/>
          </p:nvCxnSpPr>
          <p:spPr>
            <a:xfrm>
              <a:off x="10631204" y="2524119"/>
              <a:ext cx="0" cy="625409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025B7E88-26FE-FCC5-0217-A2B4F23DC4A7}"/>
                </a:ext>
              </a:extLst>
            </p:cNvPr>
            <p:cNvCxnSpPr/>
            <p:nvPr/>
          </p:nvCxnSpPr>
          <p:spPr>
            <a:xfrm>
              <a:off x="10336914" y="3160088"/>
              <a:ext cx="58857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0CCB3ABC-39E0-A432-5E42-3391C25478C0}"/>
                    </a:ext>
                  </a:extLst>
                </p:cNvPr>
                <p:cNvSpPr txBox="1"/>
                <p:nvPr/>
              </p:nvSpPr>
              <p:spPr>
                <a:xfrm>
                  <a:off x="10551068" y="3169942"/>
                  <a:ext cx="496290" cy="32778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  <m:sup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0CCB3ABC-39E0-A432-5E42-3391C25478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51068" y="3169942"/>
                  <a:ext cx="496290" cy="32778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0D2E1BD0-6F08-955F-F3EC-B1E28E11F54A}"/>
              </a:ext>
            </a:extLst>
          </p:cNvPr>
          <p:cNvSpPr txBox="1"/>
          <p:nvPr/>
        </p:nvSpPr>
        <p:spPr>
          <a:xfrm>
            <a:off x="8785015" y="3657335"/>
            <a:ext cx="2994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Individual random effects (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.phi</a:t>
            </a:r>
            <a:r>
              <a:rPr lang="en-US" sz="1400" dirty="0"/>
              <a:t>)</a:t>
            </a:r>
          </a:p>
          <a:p>
            <a:r>
              <a:rPr lang="en-US" sz="1400" dirty="0"/>
              <a:t>(Empirical-bayes estimates, EBE)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8278B65-B2AB-FBE8-2903-2B25C3E780AD}"/>
              </a:ext>
            </a:extLst>
          </p:cNvPr>
          <p:cNvCxnSpPr>
            <a:cxnSpLocks/>
          </p:cNvCxnSpPr>
          <p:nvPr/>
        </p:nvCxnSpPr>
        <p:spPr>
          <a:xfrm>
            <a:off x="10510133" y="4614041"/>
            <a:ext cx="0" cy="2926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DE3CE17-DA5D-D608-3E2D-828528138A08}"/>
              </a:ext>
            </a:extLst>
          </p:cNvPr>
          <p:cNvCxnSpPr>
            <a:cxnSpLocks/>
          </p:cNvCxnSpPr>
          <p:nvPr/>
        </p:nvCxnSpPr>
        <p:spPr>
          <a:xfrm>
            <a:off x="10743889" y="4475297"/>
            <a:ext cx="0" cy="4313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6FFB240-340C-D352-5572-CAC33D8BB1FC}"/>
              </a:ext>
            </a:extLst>
          </p:cNvPr>
          <p:cNvCxnSpPr>
            <a:cxnSpLocks/>
          </p:cNvCxnSpPr>
          <p:nvPr/>
        </p:nvCxnSpPr>
        <p:spPr>
          <a:xfrm>
            <a:off x="10573193" y="4451130"/>
            <a:ext cx="0" cy="4555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8A072BA-3D21-2488-E9CF-C3469775CA42}"/>
                  </a:ext>
                </a:extLst>
              </p:cNvPr>
              <p:cNvSpPr txBox="1"/>
              <p:nvPr/>
            </p:nvSpPr>
            <p:spPr>
              <a:xfrm>
                <a:off x="10100439" y="4195550"/>
                <a:ext cx="472950" cy="3172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8A072BA-3D21-2488-E9CF-C3469775CA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0439" y="4195550"/>
                <a:ext cx="472950" cy="31720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1" name="Group 60">
            <a:extLst>
              <a:ext uri="{FF2B5EF4-FFF2-40B4-BE49-F238E27FC236}">
                <a16:creationId xmlns:a16="http://schemas.microsoft.com/office/drawing/2014/main" id="{5688FDD0-1140-5CDA-00E3-A8411FCDB0D4}"/>
              </a:ext>
            </a:extLst>
          </p:cNvPr>
          <p:cNvGrpSpPr/>
          <p:nvPr/>
        </p:nvGrpSpPr>
        <p:grpSpPr>
          <a:xfrm>
            <a:off x="9813046" y="4280203"/>
            <a:ext cx="1651165" cy="953191"/>
            <a:chOff x="9813047" y="1287610"/>
            <a:chExt cx="1651165" cy="953191"/>
          </a:xfrm>
        </p:grpSpPr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AA862CAD-E256-B167-7D28-394272AD1BB9}"/>
                </a:ext>
              </a:extLst>
            </p:cNvPr>
            <p:cNvSpPr/>
            <p:nvPr/>
          </p:nvSpPr>
          <p:spPr>
            <a:xfrm>
              <a:off x="9813047" y="1287611"/>
              <a:ext cx="1651165" cy="625408"/>
            </a:xfrm>
            <a:custGeom>
              <a:avLst/>
              <a:gdLst>
                <a:gd name="connsiteX0" fmla="*/ 0 w 10983310"/>
                <a:gd name="connsiteY0" fmla="*/ 4561489 h 4572000"/>
                <a:gd name="connsiteX1" fmla="*/ 3657600 w 10983310"/>
                <a:gd name="connsiteY1" fmla="*/ 3647089 h 4572000"/>
                <a:gd name="connsiteX2" fmla="*/ 5496910 w 10983310"/>
                <a:gd name="connsiteY2" fmla="*/ 0 h 4572000"/>
                <a:gd name="connsiteX3" fmla="*/ 7325710 w 10983310"/>
                <a:gd name="connsiteY3" fmla="*/ 3657600 h 4572000"/>
                <a:gd name="connsiteX4" fmla="*/ 10983310 w 10983310"/>
                <a:gd name="connsiteY4" fmla="*/ 4572000 h 4572000"/>
                <a:gd name="connsiteX5" fmla="*/ 10983310 w 10983310"/>
                <a:gd name="connsiteY5" fmla="*/ 457200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983310" h="4572000">
                  <a:moveTo>
                    <a:pt x="0" y="4561489"/>
                  </a:moveTo>
                  <a:cubicBezTo>
                    <a:pt x="1370724" y="4484413"/>
                    <a:pt x="2741448" y="4407337"/>
                    <a:pt x="3657600" y="3647089"/>
                  </a:cubicBezTo>
                  <a:cubicBezTo>
                    <a:pt x="4573752" y="2886841"/>
                    <a:pt x="4885558" y="-1752"/>
                    <a:pt x="5496910" y="0"/>
                  </a:cubicBezTo>
                  <a:cubicBezTo>
                    <a:pt x="6108262" y="1752"/>
                    <a:pt x="6411310" y="2895600"/>
                    <a:pt x="7325710" y="3657600"/>
                  </a:cubicBezTo>
                  <a:cubicBezTo>
                    <a:pt x="8240110" y="4419600"/>
                    <a:pt x="10983310" y="4572000"/>
                    <a:pt x="10983310" y="4572000"/>
                  </a:cubicBezTo>
                  <a:lnTo>
                    <a:pt x="10983310" y="457200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C91F2827-6900-3CF1-4862-FFA810E46B61}"/>
                </a:ext>
              </a:extLst>
            </p:cNvPr>
            <p:cNvCxnSpPr/>
            <p:nvPr/>
          </p:nvCxnSpPr>
          <p:spPr>
            <a:xfrm>
              <a:off x="10636184" y="1287610"/>
              <a:ext cx="0" cy="625409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0D591BA3-2A67-89F7-8DA0-A1FE952917BF}"/>
                </a:ext>
              </a:extLst>
            </p:cNvPr>
            <p:cNvCxnSpPr/>
            <p:nvPr/>
          </p:nvCxnSpPr>
          <p:spPr>
            <a:xfrm>
              <a:off x="10341894" y="1923579"/>
              <a:ext cx="58857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08DEBC05-2EBE-9117-5259-4337042BFFF7}"/>
                    </a:ext>
                  </a:extLst>
                </p:cNvPr>
                <p:cNvSpPr txBox="1"/>
                <p:nvPr/>
              </p:nvSpPr>
              <p:spPr>
                <a:xfrm>
                  <a:off x="10551068" y="1913019"/>
                  <a:ext cx="532582" cy="32778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  <m:sup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08DEBC05-2EBE-9117-5259-4337042BFF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51068" y="1913019"/>
                  <a:ext cx="532582" cy="32778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791D147B-959F-0AAD-1ADB-EE8AEBF46356}"/>
              </a:ext>
            </a:extLst>
          </p:cNvPr>
          <p:cNvSpPr/>
          <p:nvPr/>
        </p:nvSpPr>
        <p:spPr>
          <a:xfrm>
            <a:off x="4017745" y="67356"/>
            <a:ext cx="3657600" cy="140450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D02F8FA-DF0D-3D58-08DC-CB1C5493A10A}"/>
              </a:ext>
            </a:extLst>
          </p:cNvPr>
          <p:cNvSpPr txBox="1"/>
          <p:nvPr/>
        </p:nvSpPr>
        <p:spPr>
          <a:xfrm>
            <a:off x="4373486" y="39614"/>
            <a:ext cx="29945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Parameter precision (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cov</a:t>
            </a:r>
            <a:r>
              <a:rPr lang="en-US" sz="1400" dirty="0"/>
              <a:t>)</a:t>
            </a:r>
          </a:p>
          <a:p>
            <a:r>
              <a:rPr lang="en-US" sz="1400" dirty="0"/>
              <a:t>(Variance-Covariance Matrix)</a:t>
            </a:r>
          </a:p>
          <a:p>
            <a:endParaRPr lang="en-US" sz="1400" dirty="0"/>
          </a:p>
          <a:p>
            <a:endParaRPr lang="en-US" sz="14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8A6CCB0-F636-3D5C-D765-DCDE3E50658C}"/>
              </a:ext>
            </a:extLst>
          </p:cNvPr>
          <p:cNvGrpSpPr/>
          <p:nvPr/>
        </p:nvGrpSpPr>
        <p:grpSpPr>
          <a:xfrm>
            <a:off x="5401515" y="545802"/>
            <a:ext cx="1651165" cy="933186"/>
            <a:chOff x="9813047" y="1287610"/>
            <a:chExt cx="1651165" cy="933186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479103DE-5F9B-81CE-17E3-1A4DAC958185}"/>
                </a:ext>
              </a:extLst>
            </p:cNvPr>
            <p:cNvSpPr/>
            <p:nvPr/>
          </p:nvSpPr>
          <p:spPr>
            <a:xfrm>
              <a:off x="9813047" y="1287611"/>
              <a:ext cx="1651165" cy="625408"/>
            </a:xfrm>
            <a:custGeom>
              <a:avLst/>
              <a:gdLst>
                <a:gd name="connsiteX0" fmla="*/ 0 w 10983310"/>
                <a:gd name="connsiteY0" fmla="*/ 4561489 h 4572000"/>
                <a:gd name="connsiteX1" fmla="*/ 3657600 w 10983310"/>
                <a:gd name="connsiteY1" fmla="*/ 3647089 h 4572000"/>
                <a:gd name="connsiteX2" fmla="*/ 5496910 w 10983310"/>
                <a:gd name="connsiteY2" fmla="*/ 0 h 4572000"/>
                <a:gd name="connsiteX3" fmla="*/ 7325710 w 10983310"/>
                <a:gd name="connsiteY3" fmla="*/ 3657600 h 4572000"/>
                <a:gd name="connsiteX4" fmla="*/ 10983310 w 10983310"/>
                <a:gd name="connsiteY4" fmla="*/ 4572000 h 4572000"/>
                <a:gd name="connsiteX5" fmla="*/ 10983310 w 10983310"/>
                <a:gd name="connsiteY5" fmla="*/ 457200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983310" h="4572000">
                  <a:moveTo>
                    <a:pt x="0" y="4561489"/>
                  </a:moveTo>
                  <a:cubicBezTo>
                    <a:pt x="1370724" y="4484413"/>
                    <a:pt x="2741448" y="4407337"/>
                    <a:pt x="3657600" y="3647089"/>
                  </a:cubicBezTo>
                  <a:cubicBezTo>
                    <a:pt x="4573752" y="2886841"/>
                    <a:pt x="4885558" y="-1752"/>
                    <a:pt x="5496910" y="0"/>
                  </a:cubicBezTo>
                  <a:cubicBezTo>
                    <a:pt x="6108262" y="1752"/>
                    <a:pt x="6411310" y="2895600"/>
                    <a:pt x="7325710" y="3657600"/>
                  </a:cubicBezTo>
                  <a:cubicBezTo>
                    <a:pt x="8240110" y="4419600"/>
                    <a:pt x="10983310" y="4572000"/>
                    <a:pt x="10983310" y="4572000"/>
                  </a:cubicBezTo>
                  <a:lnTo>
                    <a:pt x="10983310" y="457200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93BDA57-E0C0-2AD2-66E9-0F67C5BCC1AF}"/>
                </a:ext>
              </a:extLst>
            </p:cNvPr>
            <p:cNvCxnSpPr/>
            <p:nvPr/>
          </p:nvCxnSpPr>
          <p:spPr>
            <a:xfrm>
              <a:off x="10636184" y="1287610"/>
              <a:ext cx="0" cy="625409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8466F88-97EA-AB20-B644-8697B1470E3D}"/>
                </a:ext>
              </a:extLst>
            </p:cNvPr>
            <p:cNvCxnSpPr/>
            <p:nvPr/>
          </p:nvCxnSpPr>
          <p:spPr>
            <a:xfrm>
              <a:off x="10341894" y="1923579"/>
              <a:ext cx="58857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6D4E5B77-D5B7-5A20-1326-74489CF3181E}"/>
                    </a:ext>
                  </a:extLst>
                </p:cNvPr>
                <p:cNvSpPr txBox="1"/>
                <p:nvPr/>
              </p:nvSpPr>
              <p:spPr>
                <a:xfrm>
                  <a:off x="10551068" y="1913019"/>
                  <a:ext cx="887422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𝑉𝐴𝑅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6D4E5B77-D5B7-5A20-1326-74489CF318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51068" y="1913019"/>
                  <a:ext cx="887422" cy="307777"/>
                </a:xfrm>
                <a:prstGeom prst="rect">
                  <a:avLst/>
                </a:prstGeom>
                <a:blipFill>
                  <a:blip r:embed="rId8"/>
                  <a:stretch>
                    <a:fillRect b="-8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B210B183-3FD0-64ED-F64A-6AF99403BFFF}"/>
              </a:ext>
            </a:extLst>
          </p:cNvPr>
          <p:cNvSpPr/>
          <p:nvPr/>
        </p:nvSpPr>
        <p:spPr>
          <a:xfrm>
            <a:off x="435686" y="2025746"/>
            <a:ext cx="2745804" cy="236567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 descr="A graph with a line and dots&#10;&#10;Description automatically generated">
            <a:extLst>
              <a:ext uri="{FF2B5EF4-FFF2-40B4-BE49-F238E27FC236}">
                <a16:creationId xmlns:a16="http://schemas.microsoft.com/office/drawing/2014/main" id="{314FBCEE-EC70-3EFA-1325-E72B1F152E4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2741" y="2252874"/>
            <a:ext cx="2341477" cy="18757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0" name="Slide Number Placeholder 39">
            <a:extLst>
              <a:ext uri="{FF2B5EF4-FFF2-40B4-BE49-F238E27FC236}">
                <a16:creationId xmlns:a16="http://schemas.microsoft.com/office/drawing/2014/main" id="{AD43E8EA-B645-5509-A48C-00171BEA4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9D9F7-B70C-A04D-B4D3-3896B94E9F8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184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4EDE8-98A1-E0CB-CE5A-596F377A4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A780E-74F7-4476-3602-F29387E33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Nomenclature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Simulations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Modeling Process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Simulation Process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85A31A-35F3-1254-4D27-A05F78F00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9D9F7-B70C-A04D-B4D3-3896B94E9F8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4078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7C876C-DCF7-3F19-E2E1-5402A09E65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44AB0C5-6125-EB88-093F-4C789CEB5F81}"/>
              </a:ext>
            </a:extLst>
          </p:cNvPr>
          <p:cNvSpPr/>
          <p:nvPr/>
        </p:nvSpPr>
        <p:spPr>
          <a:xfrm>
            <a:off x="433955" y="4435559"/>
            <a:ext cx="2745804" cy="236567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082EB67-6A4B-A26D-ADA0-6B2134E80E79}"/>
              </a:ext>
            </a:extLst>
          </p:cNvPr>
          <p:cNvGraphicFramePr>
            <a:graphicFrameLocks noGrp="1"/>
          </p:cNvGraphicFramePr>
          <p:nvPr/>
        </p:nvGraphicFramePr>
        <p:xfrm>
          <a:off x="568095" y="4623014"/>
          <a:ext cx="2396124" cy="196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9031">
                  <a:extLst>
                    <a:ext uri="{9D8B030D-6E8A-4147-A177-3AD203B41FA5}">
                      <a16:colId xmlns:a16="http://schemas.microsoft.com/office/drawing/2014/main" val="2697345079"/>
                    </a:ext>
                  </a:extLst>
                </a:gridCol>
                <a:gridCol w="599031">
                  <a:extLst>
                    <a:ext uri="{9D8B030D-6E8A-4147-A177-3AD203B41FA5}">
                      <a16:colId xmlns:a16="http://schemas.microsoft.com/office/drawing/2014/main" val="4144399198"/>
                    </a:ext>
                  </a:extLst>
                </a:gridCol>
                <a:gridCol w="599031">
                  <a:extLst>
                    <a:ext uri="{9D8B030D-6E8A-4147-A177-3AD203B41FA5}">
                      <a16:colId xmlns:a16="http://schemas.microsoft.com/office/drawing/2014/main" val="1427221772"/>
                    </a:ext>
                  </a:extLst>
                </a:gridCol>
                <a:gridCol w="599031">
                  <a:extLst>
                    <a:ext uri="{9D8B030D-6E8A-4147-A177-3AD203B41FA5}">
                      <a16:colId xmlns:a16="http://schemas.microsoft.com/office/drawing/2014/main" val="2627671301"/>
                    </a:ext>
                  </a:extLst>
                </a:gridCol>
              </a:tblGrid>
              <a:tr h="392300">
                <a:tc>
                  <a:txBody>
                    <a:bodyPr/>
                    <a:lstStyle/>
                    <a:p>
                      <a:r>
                        <a:rPr lang="en-US" sz="1600" dirty="0"/>
                        <a:t>WT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AGE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618034"/>
                  </a:ext>
                </a:extLst>
              </a:tr>
              <a:tr h="392300">
                <a:tc>
                  <a:txBody>
                    <a:bodyPr/>
                    <a:lstStyle/>
                    <a:p>
                      <a:r>
                        <a:rPr lang="en-US" sz="1600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706865"/>
                  </a:ext>
                </a:extLst>
              </a:tr>
              <a:tr h="392300">
                <a:tc>
                  <a:txBody>
                    <a:bodyPr/>
                    <a:lstStyle/>
                    <a:p>
                      <a:r>
                        <a:rPr lang="en-US" sz="1600" dirty="0"/>
                        <a:t>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603054"/>
                  </a:ext>
                </a:extLst>
              </a:tr>
              <a:tr h="392300">
                <a:tc>
                  <a:txBody>
                    <a:bodyPr/>
                    <a:lstStyle/>
                    <a:p>
                      <a:r>
                        <a:rPr lang="en-US" sz="1600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724207"/>
                  </a:ext>
                </a:extLst>
              </a:tr>
              <a:tr h="392300"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721051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7865D825-9A59-BC66-B36C-35CB89C41F79}"/>
              </a:ext>
            </a:extLst>
          </p:cNvPr>
          <p:cNvSpPr txBox="1"/>
          <p:nvPr/>
        </p:nvSpPr>
        <p:spPr>
          <a:xfrm>
            <a:off x="412396" y="367862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35E0CF49-6FB2-8F69-398B-906C0CFAD2FC}"/>
              </a:ext>
            </a:extLst>
          </p:cNvPr>
          <p:cNvSpPr/>
          <p:nvPr/>
        </p:nvSpPr>
        <p:spPr>
          <a:xfrm>
            <a:off x="3784285" y="2003679"/>
            <a:ext cx="4046483" cy="47754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E4E9484-5512-82BF-3B59-47747027F1E9}"/>
                  </a:ext>
                </a:extLst>
              </p:cNvPr>
              <p:cNvSpPr txBox="1"/>
              <p:nvPr/>
            </p:nvSpPr>
            <p:spPr>
              <a:xfrm>
                <a:off x="3661573" y="3517719"/>
                <a:ext cx="4291906" cy="343857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𝐶𝐿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70</m:t>
                              </m:r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𝑘𝑔</m:t>
                              </m:r>
                            </m:den>
                          </m:f>
                        </m:e>
                        <m:sup>
                          <m:sSub>
                            <m:sSubPr>
                              <m:ctrlPr>
                                <a:rPr lang="en-US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sz="16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𝜼</m:t>
                              </m:r>
                            </m:e>
                            <m:sub>
                              <m:r>
                                <a:rPr lang="en-US" sz="16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(0, </m:t>
                      </m:r>
                      <m:sSubSup>
                        <m:sSubSup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…</a:t>
                </a:r>
                <a:endParaRPr lang="en-US" sz="1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𝐼𝑃𝑅𝐸</m:t>
                      </m:r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𝐷𝑜𝑠𝑒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×</m:t>
                          </m:r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×(</m:t>
                          </m:r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sSub>
                                    <m:sSubPr>
                                      <m:ctrlPr>
                                        <a:rPr lang="en-US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sup>
                          </m:sSup>
                        </m:e>
                      </m:d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  <a:p>
                <a:endParaRPr lang="en-US" sz="1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𝑂𝐵</m:t>
                      </m:r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𝐼𝑃𝑅𝐸</m:t>
                      </m:r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  <a:p>
                <a:endParaRPr lang="en-US" sz="1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(0, </m:t>
                      </m:r>
                      <m:sSubSup>
                        <m:sSubSup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…</a:t>
                </a:r>
              </a:p>
              <a:p>
                <a:endParaRPr lang="en-US" sz="1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E4E9484-5512-82BF-3B59-47747027F1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1573" y="3517719"/>
                <a:ext cx="4291906" cy="343857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3EBA9BFD-364B-5B4D-8D69-1634A2F09F82}"/>
              </a:ext>
            </a:extLst>
          </p:cNvPr>
          <p:cNvGrpSpPr/>
          <p:nvPr/>
        </p:nvGrpSpPr>
        <p:grpSpPr>
          <a:xfrm>
            <a:off x="4617069" y="2003285"/>
            <a:ext cx="2232612" cy="1529705"/>
            <a:chOff x="3546256" y="739875"/>
            <a:chExt cx="2232612" cy="1529705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0C4E251-21B9-557E-C5B4-43F1630E275D}"/>
                </a:ext>
              </a:extLst>
            </p:cNvPr>
            <p:cNvSpPr/>
            <p:nvPr/>
          </p:nvSpPr>
          <p:spPr>
            <a:xfrm>
              <a:off x="4903315" y="1179786"/>
              <a:ext cx="756745" cy="73916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CENT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7709EE2-F811-6E28-9D31-12A92FBDAAE6}"/>
                </a:ext>
              </a:extLst>
            </p:cNvPr>
            <p:cNvCxnSpPr>
              <a:cxnSpLocks/>
            </p:cNvCxnSpPr>
            <p:nvPr/>
          </p:nvCxnSpPr>
          <p:spPr>
            <a:xfrm>
              <a:off x="5292199" y="1918946"/>
              <a:ext cx="0" cy="31187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167E339-283A-9B9A-107D-28FB03FFCB48}"/>
                </a:ext>
              </a:extLst>
            </p:cNvPr>
            <p:cNvSpPr/>
            <p:nvPr/>
          </p:nvSpPr>
          <p:spPr>
            <a:xfrm>
              <a:off x="3869927" y="1179786"/>
              <a:ext cx="756745" cy="73916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DEPOT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B366836-C047-34B0-5748-5C9BB6588C9F}"/>
                </a:ext>
              </a:extLst>
            </p:cNvPr>
            <p:cNvCxnSpPr>
              <a:cxnSpLocks/>
              <a:stCxn id="9" idx="6"/>
              <a:endCxn id="7" idx="2"/>
            </p:cNvCxnSpPr>
            <p:nvPr/>
          </p:nvCxnSpPr>
          <p:spPr>
            <a:xfrm>
              <a:off x="4626672" y="1549366"/>
              <a:ext cx="27664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2ACB298-A848-F50E-38B0-CBC320B2716F}"/>
                </a:ext>
              </a:extLst>
            </p:cNvPr>
            <p:cNvSpPr txBox="1"/>
            <p:nvPr/>
          </p:nvSpPr>
          <p:spPr>
            <a:xfrm>
              <a:off x="4552676" y="1072762"/>
              <a:ext cx="4431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err="1"/>
                <a:t>K</a:t>
              </a:r>
              <a:r>
                <a:rPr lang="en-US" sz="1600" i="1" baseline="-25000" dirty="0" err="1"/>
                <a:t>a,i</a:t>
              </a:r>
              <a:endParaRPr lang="en-US" sz="1600" i="1" baseline="-250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E547B6A-02DD-10E8-F0F5-7AEC308A74D4}"/>
                </a:ext>
              </a:extLst>
            </p:cNvPr>
            <p:cNvSpPr txBox="1"/>
            <p:nvPr/>
          </p:nvSpPr>
          <p:spPr>
            <a:xfrm>
              <a:off x="5316882" y="1931026"/>
              <a:ext cx="4619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err="1"/>
                <a:t>CL</a:t>
              </a:r>
              <a:r>
                <a:rPr lang="en-US" sz="1600" i="1" baseline="-25000" dirty="0" err="1"/>
                <a:t>i</a:t>
              </a:r>
              <a:endParaRPr lang="en-US" sz="1600" i="1" baseline="-250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CC2E0BE-542D-7174-5329-6B25AD12427B}"/>
                </a:ext>
              </a:extLst>
            </p:cNvPr>
            <p:cNvSpPr txBox="1"/>
            <p:nvPr/>
          </p:nvSpPr>
          <p:spPr>
            <a:xfrm>
              <a:off x="4775732" y="1748971"/>
              <a:ext cx="319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/>
                <a:t>V</a:t>
              </a:r>
              <a:r>
                <a:rPr lang="en-US" sz="1400" i="1" baseline="-25000" dirty="0"/>
                <a:t>i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58ACCCD-EF20-7E7D-4034-F9C88B36F8D0}"/>
                </a:ext>
              </a:extLst>
            </p:cNvPr>
            <p:cNvSpPr txBox="1"/>
            <p:nvPr/>
          </p:nvSpPr>
          <p:spPr>
            <a:xfrm>
              <a:off x="4013735" y="913397"/>
              <a:ext cx="3054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/>
                <a:t>F</a:t>
              </a:r>
              <a:r>
                <a:rPr lang="en-US" sz="1400" i="1" baseline="-25000" dirty="0"/>
                <a:t>i</a:t>
              </a:r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FF5194CF-390A-A452-7DD2-EDCBB98EF4D0}"/>
                </a:ext>
              </a:extLst>
            </p:cNvPr>
            <p:cNvSpPr/>
            <p:nvPr/>
          </p:nvSpPr>
          <p:spPr>
            <a:xfrm rot="19610301">
              <a:off x="3783706" y="1019504"/>
              <a:ext cx="147751" cy="346842"/>
            </a:xfrm>
            <a:custGeom>
              <a:avLst/>
              <a:gdLst>
                <a:gd name="connsiteX0" fmla="*/ 147163 w 147751"/>
                <a:gd name="connsiteY0" fmla="*/ 0 h 346842"/>
                <a:gd name="connsiteX1" fmla="*/ 18 w 147751"/>
                <a:gd name="connsiteY1" fmla="*/ 136635 h 346842"/>
                <a:gd name="connsiteX2" fmla="*/ 136653 w 147751"/>
                <a:gd name="connsiteY2" fmla="*/ 147145 h 346842"/>
                <a:gd name="connsiteX3" fmla="*/ 94612 w 147751"/>
                <a:gd name="connsiteY3" fmla="*/ 241738 h 346842"/>
                <a:gd name="connsiteX4" fmla="*/ 147163 w 147751"/>
                <a:gd name="connsiteY4" fmla="*/ 231228 h 346842"/>
                <a:gd name="connsiteX5" fmla="*/ 52570 w 147751"/>
                <a:gd name="connsiteY5" fmla="*/ 346842 h 346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7751" h="346842">
                  <a:moveTo>
                    <a:pt x="147163" y="0"/>
                  </a:moveTo>
                  <a:cubicBezTo>
                    <a:pt x="74466" y="56055"/>
                    <a:pt x="1770" y="112111"/>
                    <a:pt x="18" y="136635"/>
                  </a:cubicBezTo>
                  <a:cubicBezTo>
                    <a:pt x="-1734" y="161159"/>
                    <a:pt x="120887" y="129628"/>
                    <a:pt x="136653" y="147145"/>
                  </a:cubicBezTo>
                  <a:cubicBezTo>
                    <a:pt x="152419" y="164662"/>
                    <a:pt x="94612" y="241738"/>
                    <a:pt x="94612" y="241738"/>
                  </a:cubicBezTo>
                  <a:cubicBezTo>
                    <a:pt x="96364" y="255752"/>
                    <a:pt x="154170" y="213711"/>
                    <a:pt x="147163" y="231228"/>
                  </a:cubicBezTo>
                  <a:cubicBezTo>
                    <a:pt x="140156" y="248745"/>
                    <a:pt x="96363" y="297793"/>
                    <a:pt x="52570" y="346842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24589CB-B08D-BABE-1CAE-D69D06A9DC08}"/>
                </a:ext>
              </a:extLst>
            </p:cNvPr>
            <p:cNvSpPr txBox="1"/>
            <p:nvPr/>
          </p:nvSpPr>
          <p:spPr>
            <a:xfrm>
              <a:off x="3546256" y="739875"/>
              <a:ext cx="5886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Dose</a:t>
              </a:r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7316A633-53EE-1D63-6389-DE1BD515863C}"/>
              </a:ext>
            </a:extLst>
          </p:cNvPr>
          <p:cNvSpPr/>
          <p:nvPr/>
        </p:nvSpPr>
        <p:spPr>
          <a:xfrm>
            <a:off x="4617069" y="2025746"/>
            <a:ext cx="2232612" cy="150724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A62A1051-521E-524E-3B85-AE9F52324318}"/>
              </a:ext>
            </a:extLst>
          </p:cNvPr>
          <p:cNvSpPr/>
          <p:nvPr/>
        </p:nvSpPr>
        <p:spPr>
          <a:xfrm>
            <a:off x="8429275" y="3643714"/>
            <a:ext cx="3657600" cy="163130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195DF186-41DF-7079-CA7E-D525A8098C2D}"/>
              </a:ext>
            </a:extLst>
          </p:cNvPr>
          <p:cNvSpPr/>
          <p:nvPr/>
        </p:nvSpPr>
        <p:spPr>
          <a:xfrm>
            <a:off x="8429275" y="51700"/>
            <a:ext cx="3657600" cy="349236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026A716-AE7D-2FB4-3296-3797EAB0757A}"/>
                  </a:ext>
                </a:extLst>
              </p:cNvPr>
              <p:cNvSpPr txBox="1"/>
              <p:nvPr/>
            </p:nvSpPr>
            <p:spPr>
              <a:xfrm>
                <a:off x="8785015" y="51701"/>
                <a:ext cx="2994588" cy="28931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tx1"/>
                    </a:solidFill>
                  </a:rPr>
                  <a:t>Population parameters </a:t>
                </a:r>
                <a:r>
                  <a:rPr lang="en-US" sz="1400" dirty="0">
                    <a:solidFill>
                      <a:schemeClr val="tx1"/>
                    </a:solidFill>
                    <a:sym typeface="Wingdings" pitchFamily="2" charset="2"/>
                  </a:rPr>
                  <a:t>(</a:t>
                </a:r>
                <a:r>
                  <a:rPr lang="en-US" sz="14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Wingdings" pitchFamily="2" charset="2"/>
                  </a:rPr>
                  <a:t>.</a:t>
                </a:r>
                <a:r>
                  <a:rPr lang="en-US" sz="14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Wingdings" pitchFamily="2" charset="2"/>
                  </a:rPr>
                  <a:t>ext</a:t>
                </a:r>
                <a:r>
                  <a:rPr lang="en-US" sz="1400" dirty="0">
                    <a:solidFill>
                      <a:schemeClr val="tx1"/>
                    </a:solidFill>
                    <a:sym typeface="Wingdings" pitchFamily="2" charset="2"/>
                  </a:rPr>
                  <a:t>)</a:t>
                </a:r>
                <a:endParaRPr lang="en-US" sz="140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sz="1400" dirty="0">
                    <a:solidFill>
                      <a:schemeClr val="tx1"/>
                    </a:solidFill>
                  </a:rPr>
                  <a:t>1. Fixed-effect</a:t>
                </a:r>
              </a:p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…</m:t>
                      </m:r>
                    </m:oMath>
                  </m:oMathPara>
                </a14:m>
                <a:endParaRPr lang="en-US" sz="1400" b="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sz="1400" dirty="0">
                    <a:solidFill>
                      <a:schemeClr val="tx1"/>
                    </a:solidFill>
                  </a:rPr>
                  <a:t>2. Random-effect</a:t>
                </a:r>
                <a:endParaRPr lang="en-US" sz="1400" b="0" dirty="0">
                  <a:solidFill>
                    <a:schemeClr val="tx1"/>
                  </a:solidFill>
                </a:endParaRPr>
              </a:p>
              <a:p>
                <a:pPr lvl="2"/>
                <a:r>
                  <a:rPr lang="en-US" sz="1400" b="0" dirty="0">
                    <a:solidFill>
                      <a:schemeClr val="tx1"/>
                    </a:solidFill>
                  </a:rPr>
                  <a:t>2.1 </a:t>
                </a:r>
                <a:r>
                  <a:rPr lang="en-US" sz="1400" dirty="0">
                    <a:solidFill>
                      <a:schemeClr val="tx1"/>
                    </a:solidFill>
                  </a:rPr>
                  <a:t>Ω matrix</a:t>
                </a:r>
              </a:p>
              <a:p>
                <a:pPr lvl="2"/>
                <a:endParaRPr lang="en-US" sz="1400" dirty="0">
                  <a:solidFill>
                    <a:schemeClr val="tx1"/>
                  </a:solidFill>
                </a:endParaRPr>
              </a:p>
              <a:p>
                <a:pPr lvl="2"/>
                <a:endParaRPr lang="en-US" sz="1400" dirty="0">
                  <a:solidFill>
                    <a:schemeClr val="tx1"/>
                  </a:solidFill>
                </a:endParaRPr>
              </a:p>
              <a:p>
                <a:pPr lvl="2"/>
                <a:endParaRPr lang="en-US" sz="1400" dirty="0">
                  <a:solidFill>
                    <a:schemeClr val="tx1"/>
                  </a:solidFill>
                </a:endParaRPr>
              </a:p>
              <a:p>
                <a:pPr lvl="2"/>
                <a:endParaRPr lang="en-US" sz="1400" dirty="0">
                  <a:solidFill>
                    <a:schemeClr val="tx1"/>
                  </a:solidFill>
                </a:endParaRPr>
              </a:p>
              <a:p>
                <a:pPr lvl="2"/>
                <a:endParaRPr lang="en-US" sz="1400" dirty="0">
                  <a:solidFill>
                    <a:schemeClr val="tx1"/>
                  </a:solidFill>
                </a:endParaRPr>
              </a:p>
              <a:p>
                <a:pPr lvl="2"/>
                <a:r>
                  <a:rPr lang="en-US" sz="1400" dirty="0">
                    <a:solidFill>
                      <a:schemeClr val="tx1"/>
                    </a:solidFill>
                  </a:rPr>
                  <a:t>2.2 </a:t>
                </a:r>
                <a:r>
                  <a:rPr lang="en-US" sz="1400" dirty="0" err="1">
                    <a:solidFill>
                      <a:schemeClr val="tx1"/>
                    </a:solidFill>
                  </a:rPr>
                  <a:t>Σ</a:t>
                </a:r>
                <a:r>
                  <a:rPr lang="en-US" sz="1400" dirty="0">
                    <a:solidFill>
                      <a:schemeClr val="tx1"/>
                    </a:solidFill>
                  </a:rPr>
                  <a:t> matrix</a:t>
                </a:r>
              </a:p>
              <a:p>
                <a:pPr lvl="2"/>
                <a:endParaRPr lang="en-US" sz="1400" dirty="0">
                  <a:solidFill>
                    <a:schemeClr val="tx1"/>
                  </a:solidFill>
                </a:endParaRPr>
              </a:p>
              <a:p>
                <a:pPr lvl="2"/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026A716-AE7D-2FB4-3296-3797EAB075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5015" y="51701"/>
                <a:ext cx="2994588" cy="2893100"/>
              </a:xfrm>
              <a:prstGeom prst="rect">
                <a:avLst/>
              </a:prstGeom>
              <a:blipFill>
                <a:blip r:embed="rId3"/>
                <a:stretch>
                  <a:fillRect l="-422" t="-43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1D9D44BC-D5E5-07B4-3370-4A0C06DD409A}"/>
              </a:ext>
            </a:extLst>
          </p:cNvPr>
          <p:cNvGrpSpPr/>
          <p:nvPr/>
        </p:nvGrpSpPr>
        <p:grpSpPr>
          <a:xfrm>
            <a:off x="9813047" y="1287610"/>
            <a:ext cx="1651165" cy="953191"/>
            <a:chOff x="9813047" y="1287610"/>
            <a:chExt cx="1651165" cy="953191"/>
          </a:xfrm>
        </p:grpSpPr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9E329322-641E-C86B-3382-B5D0DE0AB5C8}"/>
                </a:ext>
              </a:extLst>
            </p:cNvPr>
            <p:cNvSpPr/>
            <p:nvPr/>
          </p:nvSpPr>
          <p:spPr>
            <a:xfrm>
              <a:off x="9813047" y="1287611"/>
              <a:ext cx="1651165" cy="625408"/>
            </a:xfrm>
            <a:custGeom>
              <a:avLst/>
              <a:gdLst>
                <a:gd name="connsiteX0" fmla="*/ 0 w 10983310"/>
                <a:gd name="connsiteY0" fmla="*/ 4561489 h 4572000"/>
                <a:gd name="connsiteX1" fmla="*/ 3657600 w 10983310"/>
                <a:gd name="connsiteY1" fmla="*/ 3647089 h 4572000"/>
                <a:gd name="connsiteX2" fmla="*/ 5496910 w 10983310"/>
                <a:gd name="connsiteY2" fmla="*/ 0 h 4572000"/>
                <a:gd name="connsiteX3" fmla="*/ 7325710 w 10983310"/>
                <a:gd name="connsiteY3" fmla="*/ 3657600 h 4572000"/>
                <a:gd name="connsiteX4" fmla="*/ 10983310 w 10983310"/>
                <a:gd name="connsiteY4" fmla="*/ 4572000 h 4572000"/>
                <a:gd name="connsiteX5" fmla="*/ 10983310 w 10983310"/>
                <a:gd name="connsiteY5" fmla="*/ 457200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983310" h="4572000">
                  <a:moveTo>
                    <a:pt x="0" y="4561489"/>
                  </a:moveTo>
                  <a:cubicBezTo>
                    <a:pt x="1370724" y="4484413"/>
                    <a:pt x="2741448" y="4407337"/>
                    <a:pt x="3657600" y="3647089"/>
                  </a:cubicBezTo>
                  <a:cubicBezTo>
                    <a:pt x="4573752" y="2886841"/>
                    <a:pt x="4885558" y="-1752"/>
                    <a:pt x="5496910" y="0"/>
                  </a:cubicBezTo>
                  <a:cubicBezTo>
                    <a:pt x="6108262" y="1752"/>
                    <a:pt x="6411310" y="2895600"/>
                    <a:pt x="7325710" y="3657600"/>
                  </a:cubicBezTo>
                  <a:cubicBezTo>
                    <a:pt x="8240110" y="4419600"/>
                    <a:pt x="10983310" y="4572000"/>
                    <a:pt x="10983310" y="4572000"/>
                  </a:cubicBezTo>
                  <a:lnTo>
                    <a:pt x="10983310" y="457200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EBB4744-71AF-94CD-5A5A-156641BB029F}"/>
                </a:ext>
              </a:extLst>
            </p:cNvPr>
            <p:cNvCxnSpPr/>
            <p:nvPr/>
          </p:nvCxnSpPr>
          <p:spPr>
            <a:xfrm>
              <a:off x="10636184" y="1287610"/>
              <a:ext cx="0" cy="625409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12A75B40-A4BC-E03D-D714-C84FF8DCE95B}"/>
                </a:ext>
              </a:extLst>
            </p:cNvPr>
            <p:cNvCxnSpPr/>
            <p:nvPr/>
          </p:nvCxnSpPr>
          <p:spPr>
            <a:xfrm>
              <a:off x="10341894" y="1923579"/>
              <a:ext cx="58857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EB19B91E-C355-8C6A-C283-07515EA134F1}"/>
                    </a:ext>
                  </a:extLst>
                </p:cNvPr>
                <p:cNvSpPr txBox="1"/>
                <p:nvPr/>
              </p:nvSpPr>
              <p:spPr>
                <a:xfrm>
                  <a:off x="10551068" y="1913019"/>
                  <a:ext cx="532582" cy="32778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  <m:sup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EB19B91E-C355-8C6A-C283-07515EA134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51068" y="1913019"/>
                  <a:ext cx="532582" cy="32778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5F38B5C-2C94-57C0-50CC-2D347D7BF114}"/>
              </a:ext>
            </a:extLst>
          </p:cNvPr>
          <p:cNvGrpSpPr/>
          <p:nvPr/>
        </p:nvGrpSpPr>
        <p:grpSpPr>
          <a:xfrm>
            <a:off x="9808067" y="2524119"/>
            <a:ext cx="1651165" cy="973605"/>
            <a:chOff x="9808067" y="2524119"/>
            <a:chExt cx="1651165" cy="973605"/>
          </a:xfrm>
        </p:grpSpPr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6BC0057A-3FE7-AFF8-6422-E452B4AF6DC7}"/>
                </a:ext>
              </a:extLst>
            </p:cNvPr>
            <p:cNvSpPr/>
            <p:nvPr/>
          </p:nvSpPr>
          <p:spPr>
            <a:xfrm>
              <a:off x="9808067" y="2524120"/>
              <a:ext cx="1651165" cy="625408"/>
            </a:xfrm>
            <a:custGeom>
              <a:avLst/>
              <a:gdLst>
                <a:gd name="connsiteX0" fmla="*/ 0 w 10983310"/>
                <a:gd name="connsiteY0" fmla="*/ 4561489 h 4572000"/>
                <a:gd name="connsiteX1" fmla="*/ 3657600 w 10983310"/>
                <a:gd name="connsiteY1" fmla="*/ 3647089 h 4572000"/>
                <a:gd name="connsiteX2" fmla="*/ 5496910 w 10983310"/>
                <a:gd name="connsiteY2" fmla="*/ 0 h 4572000"/>
                <a:gd name="connsiteX3" fmla="*/ 7325710 w 10983310"/>
                <a:gd name="connsiteY3" fmla="*/ 3657600 h 4572000"/>
                <a:gd name="connsiteX4" fmla="*/ 10983310 w 10983310"/>
                <a:gd name="connsiteY4" fmla="*/ 4572000 h 4572000"/>
                <a:gd name="connsiteX5" fmla="*/ 10983310 w 10983310"/>
                <a:gd name="connsiteY5" fmla="*/ 457200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983310" h="4572000">
                  <a:moveTo>
                    <a:pt x="0" y="4561489"/>
                  </a:moveTo>
                  <a:cubicBezTo>
                    <a:pt x="1370724" y="4484413"/>
                    <a:pt x="2741448" y="4407337"/>
                    <a:pt x="3657600" y="3647089"/>
                  </a:cubicBezTo>
                  <a:cubicBezTo>
                    <a:pt x="4573752" y="2886841"/>
                    <a:pt x="4885558" y="-1752"/>
                    <a:pt x="5496910" y="0"/>
                  </a:cubicBezTo>
                  <a:cubicBezTo>
                    <a:pt x="6108262" y="1752"/>
                    <a:pt x="6411310" y="2895600"/>
                    <a:pt x="7325710" y="3657600"/>
                  </a:cubicBezTo>
                  <a:cubicBezTo>
                    <a:pt x="8240110" y="4419600"/>
                    <a:pt x="10983310" y="4572000"/>
                    <a:pt x="10983310" y="4572000"/>
                  </a:cubicBezTo>
                  <a:lnTo>
                    <a:pt x="10983310" y="457200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E426F9EF-34E0-284A-F0E7-D16F96C4D1F6}"/>
                </a:ext>
              </a:extLst>
            </p:cNvPr>
            <p:cNvCxnSpPr/>
            <p:nvPr/>
          </p:nvCxnSpPr>
          <p:spPr>
            <a:xfrm>
              <a:off x="10631204" y="2524119"/>
              <a:ext cx="0" cy="625409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C2D7EF39-130D-FF4E-B8AF-99943DFEBB09}"/>
                </a:ext>
              </a:extLst>
            </p:cNvPr>
            <p:cNvCxnSpPr/>
            <p:nvPr/>
          </p:nvCxnSpPr>
          <p:spPr>
            <a:xfrm>
              <a:off x="10336914" y="3160088"/>
              <a:ext cx="58857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7D2C8FC7-230A-5F2F-DAFE-E5916474298A}"/>
                    </a:ext>
                  </a:extLst>
                </p:cNvPr>
                <p:cNvSpPr txBox="1"/>
                <p:nvPr/>
              </p:nvSpPr>
              <p:spPr>
                <a:xfrm>
                  <a:off x="10551068" y="3169942"/>
                  <a:ext cx="496290" cy="32778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  <m:sup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7D2C8FC7-230A-5F2F-DAFE-E591647429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51068" y="3169942"/>
                  <a:ext cx="496290" cy="32778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8F750197-9FF5-A1CD-DB42-CCD0FB0F3BDC}"/>
              </a:ext>
            </a:extLst>
          </p:cNvPr>
          <p:cNvSpPr txBox="1"/>
          <p:nvPr/>
        </p:nvSpPr>
        <p:spPr>
          <a:xfrm>
            <a:off x="8785015" y="3657335"/>
            <a:ext cx="2994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Individual random effects (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.phi</a:t>
            </a:r>
            <a:r>
              <a:rPr lang="en-US" sz="1400" dirty="0"/>
              <a:t>)</a:t>
            </a:r>
          </a:p>
          <a:p>
            <a:r>
              <a:rPr lang="en-US" sz="1400" dirty="0"/>
              <a:t>(Empirical-bayes estimates, EBE)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E85A107-86FF-AD1A-670A-7FF484A08E92}"/>
              </a:ext>
            </a:extLst>
          </p:cNvPr>
          <p:cNvCxnSpPr>
            <a:cxnSpLocks/>
          </p:cNvCxnSpPr>
          <p:nvPr/>
        </p:nvCxnSpPr>
        <p:spPr>
          <a:xfrm>
            <a:off x="10510133" y="4614041"/>
            <a:ext cx="0" cy="2926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41D4E34-B92E-5C98-8519-BBC5D5D2866D}"/>
              </a:ext>
            </a:extLst>
          </p:cNvPr>
          <p:cNvCxnSpPr>
            <a:cxnSpLocks/>
          </p:cNvCxnSpPr>
          <p:nvPr/>
        </p:nvCxnSpPr>
        <p:spPr>
          <a:xfrm>
            <a:off x="10743889" y="4475297"/>
            <a:ext cx="0" cy="4313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6E5299B-1C5D-6A31-103E-4AC99645C5C6}"/>
              </a:ext>
            </a:extLst>
          </p:cNvPr>
          <p:cNvCxnSpPr>
            <a:cxnSpLocks/>
          </p:cNvCxnSpPr>
          <p:nvPr/>
        </p:nvCxnSpPr>
        <p:spPr>
          <a:xfrm>
            <a:off x="10573193" y="4451130"/>
            <a:ext cx="0" cy="4555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4FE797A8-577A-86CC-F989-73B2109143BC}"/>
                  </a:ext>
                </a:extLst>
              </p:cNvPr>
              <p:cNvSpPr txBox="1"/>
              <p:nvPr/>
            </p:nvSpPr>
            <p:spPr>
              <a:xfrm>
                <a:off x="10100439" y="4195550"/>
                <a:ext cx="472950" cy="3172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4FE797A8-577A-86CC-F989-73B2109143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0439" y="4195550"/>
                <a:ext cx="472950" cy="31720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1" name="Group 60">
            <a:extLst>
              <a:ext uri="{FF2B5EF4-FFF2-40B4-BE49-F238E27FC236}">
                <a16:creationId xmlns:a16="http://schemas.microsoft.com/office/drawing/2014/main" id="{FB88F8F5-208A-3A6D-77A8-423F0AD9C8C8}"/>
              </a:ext>
            </a:extLst>
          </p:cNvPr>
          <p:cNvGrpSpPr/>
          <p:nvPr/>
        </p:nvGrpSpPr>
        <p:grpSpPr>
          <a:xfrm>
            <a:off x="9813046" y="4280203"/>
            <a:ext cx="1651165" cy="953191"/>
            <a:chOff x="9813047" y="1287610"/>
            <a:chExt cx="1651165" cy="953191"/>
          </a:xfrm>
        </p:grpSpPr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9AA966FD-3671-707A-DB93-3562CB7A703C}"/>
                </a:ext>
              </a:extLst>
            </p:cNvPr>
            <p:cNvSpPr/>
            <p:nvPr/>
          </p:nvSpPr>
          <p:spPr>
            <a:xfrm>
              <a:off x="9813047" y="1287611"/>
              <a:ext cx="1651165" cy="625408"/>
            </a:xfrm>
            <a:custGeom>
              <a:avLst/>
              <a:gdLst>
                <a:gd name="connsiteX0" fmla="*/ 0 w 10983310"/>
                <a:gd name="connsiteY0" fmla="*/ 4561489 h 4572000"/>
                <a:gd name="connsiteX1" fmla="*/ 3657600 w 10983310"/>
                <a:gd name="connsiteY1" fmla="*/ 3647089 h 4572000"/>
                <a:gd name="connsiteX2" fmla="*/ 5496910 w 10983310"/>
                <a:gd name="connsiteY2" fmla="*/ 0 h 4572000"/>
                <a:gd name="connsiteX3" fmla="*/ 7325710 w 10983310"/>
                <a:gd name="connsiteY3" fmla="*/ 3657600 h 4572000"/>
                <a:gd name="connsiteX4" fmla="*/ 10983310 w 10983310"/>
                <a:gd name="connsiteY4" fmla="*/ 4572000 h 4572000"/>
                <a:gd name="connsiteX5" fmla="*/ 10983310 w 10983310"/>
                <a:gd name="connsiteY5" fmla="*/ 457200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983310" h="4572000">
                  <a:moveTo>
                    <a:pt x="0" y="4561489"/>
                  </a:moveTo>
                  <a:cubicBezTo>
                    <a:pt x="1370724" y="4484413"/>
                    <a:pt x="2741448" y="4407337"/>
                    <a:pt x="3657600" y="3647089"/>
                  </a:cubicBezTo>
                  <a:cubicBezTo>
                    <a:pt x="4573752" y="2886841"/>
                    <a:pt x="4885558" y="-1752"/>
                    <a:pt x="5496910" y="0"/>
                  </a:cubicBezTo>
                  <a:cubicBezTo>
                    <a:pt x="6108262" y="1752"/>
                    <a:pt x="6411310" y="2895600"/>
                    <a:pt x="7325710" y="3657600"/>
                  </a:cubicBezTo>
                  <a:cubicBezTo>
                    <a:pt x="8240110" y="4419600"/>
                    <a:pt x="10983310" y="4572000"/>
                    <a:pt x="10983310" y="4572000"/>
                  </a:cubicBezTo>
                  <a:lnTo>
                    <a:pt x="10983310" y="457200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CE52575E-2199-E989-648A-9F7A8EB4A526}"/>
                </a:ext>
              </a:extLst>
            </p:cNvPr>
            <p:cNvCxnSpPr/>
            <p:nvPr/>
          </p:nvCxnSpPr>
          <p:spPr>
            <a:xfrm>
              <a:off x="10636184" y="1287610"/>
              <a:ext cx="0" cy="625409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97EF816D-B0A9-C475-11CB-A6CA73554A06}"/>
                </a:ext>
              </a:extLst>
            </p:cNvPr>
            <p:cNvCxnSpPr/>
            <p:nvPr/>
          </p:nvCxnSpPr>
          <p:spPr>
            <a:xfrm>
              <a:off x="10341894" y="1923579"/>
              <a:ext cx="58857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A2051BC2-3EB3-3079-C925-2398A6D24744}"/>
                    </a:ext>
                  </a:extLst>
                </p:cNvPr>
                <p:cNvSpPr txBox="1"/>
                <p:nvPr/>
              </p:nvSpPr>
              <p:spPr>
                <a:xfrm>
                  <a:off x="10551068" y="1913019"/>
                  <a:ext cx="532582" cy="32778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  <m:sup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A2051BC2-3EB3-3079-C925-2398A6D247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51068" y="1913019"/>
                  <a:ext cx="532582" cy="32778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EFBE9B80-2EB9-5B1B-0941-60CD48E11556}"/>
              </a:ext>
            </a:extLst>
          </p:cNvPr>
          <p:cNvSpPr/>
          <p:nvPr/>
        </p:nvSpPr>
        <p:spPr>
          <a:xfrm>
            <a:off x="4017745" y="67356"/>
            <a:ext cx="3657600" cy="140450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78F323D-5032-F234-B473-FD5944E81547}"/>
              </a:ext>
            </a:extLst>
          </p:cNvPr>
          <p:cNvSpPr txBox="1"/>
          <p:nvPr/>
        </p:nvSpPr>
        <p:spPr>
          <a:xfrm>
            <a:off x="4373486" y="39614"/>
            <a:ext cx="29945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Parameter precision (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cov</a:t>
            </a:r>
            <a:r>
              <a:rPr lang="en-US" sz="1400" dirty="0"/>
              <a:t>)</a:t>
            </a:r>
          </a:p>
          <a:p>
            <a:r>
              <a:rPr lang="en-US" sz="1400" dirty="0"/>
              <a:t>(Variance-Covariance Matrix)</a:t>
            </a:r>
          </a:p>
          <a:p>
            <a:endParaRPr lang="en-US" sz="1400" dirty="0"/>
          </a:p>
          <a:p>
            <a:endParaRPr lang="en-US" sz="14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00401AA-C1DA-2F2C-0F3E-C320012649F3}"/>
              </a:ext>
            </a:extLst>
          </p:cNvPr>
          <p:cNvGrpSpPr/>
          <p:nvPr/>
        </p:nvGrpSpPr>
        <p:grpSpPr>
          <a:xfrm>
            <a:off x="5401515" y="545802"/>
            <a:ext cx="1651165" cy="933186"/>
            <a:chOff x="9813047" y="1287610"/>
            <a:chExt cx="1651165" cy="933186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C4701565-8754-995C-0511-BA13C616E8BC}"/>
                </a:ext>
              </a:extLst>
            </p:cNvPr>
            <p:cNvSpPr/>
            <p:nvPr/>
          </p:nvSpPr>
          <p:spPr>
            <a:xfrm>
              <a:off x="9813047" y="1287611"/>
              <a:ext cx="1651165" cy="625408"/>
            </a:xfrm>
            <a:custGeom>
              <a:avLst/>
              <a:gdLst>
                <a:gd name="connsiteX0" fmla="*/ 0 w 10983310"/>
                <a:gd name="connsiteY0" fmla="*/ 4561489 h 4572000"/>
                <a:gd name="connsiteX1" fmla="*/ 3657600 w 10983310"/>
                <a:gd name="connsiteY1" fmla="*/ 3647089 h 4572000"/>
                <a:gd name="connsiteX2" fmla="*/ 5496910 w 10983310"/>
                <a:gd name="connsiteY2" fmla="*/ 0 h 4572000"/>
                <a:gd name="connsiteX3" fmla="*/ 7325710 w 10983310"/>
                <a:gd name="connsiteY3" fmla="*/ 3657600 h 4572000"/>
                <a:gd name="connsiteX4" fmla="*/ 10983310 w 10983310"/>
                <a:gd name="connsiteY4" fmla="*/ 4572000 h 4572000"/>
                <a:gd name="connsiteX5" fmla="*/ 10983310 w 10983310"/>
                <a:gd name="connsiteY5" fmla="*/ 457200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983310" h="4572000">
                  <a:moveTo>
                    <a:pt x="0" y="4561489"/>
                  </a:moveTo>
                  <a:cubicBezTo>
                    <a:pt x="1370724" y="4484413"/>
                    <a:pt x="2741448" y="4407337"/>
                    <a:pt x="3657600" y="3647089"/>
                  </a:cubicBezTo>
                  <a:cubicBezTo>
                    <a:pt x="4573752" y="2886841"/>
                    <a:pt x="4885558" y="-1752"/>
                    <a:pt x="5496910" y="0"/>
                  </a:cubicBezTo>
                  <a:cubicBezTo>
                    <a:pt x="6108262" y="1752"/>
                    <a:pt x="6411310" y="2895600"/>
                    <a:pt x="7325710" y="3657600"/>
                  </a:cubicBezTo>
                  <a:cubicBezTo>
                    <a:pt x="8240110" y="4419600"/>
                    <a:pt x="10983310" y="4572000"/>
                    <a:pt x="10983310" y="4572000"/>
                  </a:cubicBezTo>
                  <a:lnTo>
                    <a:pt x="10983310" y="457200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A3B5945-3F8E-DAA2-045A-B988086DFB6B}"/>
                </a:ext>
              </a:extLst>
            </p:cNvPr>
            <p:cNvCxnSpPr/>
            <p:nvPr/>
          </p:nvCxnSpPr>
          <p:spPr>
            <a:xfrm>
              <a:off x="10636184" y="1287610"/>
              <a:ext cx="0" cy="625409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DB7EC3A-4826-80C2-0D23-E8CC9A7DB885}"/>
                </a:ext>
              </a:extLst>
            </p:cNvPr>
            <p:cNvCxnSpPr/>
            <p:nvPr/>
          </p:nvCxnSpPr>
          <p:spPr>
            <a:xfrm>
              <a:off x="10341894" y="1923579"/>
              <a:ext cx="58857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EF667CE4-4984-E101-5377-591D133C78E4}"/>
                    </a:ext>
                  </a:extLst>
                </p:cNvPr>
                <p:cNvSpPr txBox="1"/>
                <p:nvPr/>
              </p:nvSpPr>
              <p:spPr>
                <a:xfrm>
                  <a:off x="10551068" y="1913019"/>
                  <a:ext cx="887422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𝑉𝐴𝑅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EF667CE4-4984-E101-5377-591D133C78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51068" y="1913019"/>
                  <a:ext cx="887422" cy="307777"/>
                </a:xfrm>
                <a:prstGeom prst="rect">
                  <a:avLst/>
                </a:prstGeom>
                <a:blipFill>
                  <a:blip r:embed="rId8"/>
                  <a:stretch>
                    <a:fillRect b="-8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9" name="Slide Number Placeholder 28">
            <a:extLst>
              <a:ext uri="{FF2B5EF4-FFF2-40B4-BE49-F238E27FC236}">
                <a16:creationId xmlns:a16="http://schemas.microsoft.com/office/drawing/2014/main" id="{2FA3C4C0-F683-BFE2-5497-50D0A53AF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9D9F7-B70C-A04D-B4D3-3896B94E9F8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9529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79FB4C-EDAB-EA49-A61C-5E11C7E576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467507C2-F16F-CC26-C237-C906945F32A6}"/>
              </a:ext>
            </a:extLst>
          </p:cNvPr>
          <p:cNvSpPr/>
          <p:nvPr/>
        </p:nvSpPr>
        <p:spPr>
          <a:xfrm>
            <a:off x="433955" y="1966688"/>
            <a:ext cx="2745804" cy="236567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07E5117-9DD3-8C41-2B8E-95EE97C16118}"/>
              </a:ext>
            </a:extLst>
          </p:cNvPr>
          <p:cNvSpPr/>
          <p:nvPr/>
        </p:nvSpPr>
        <p:spPr>
          <a:xfrm>
            <a:off x="433955" y="4435559"/>
            <a:ext cx="2745804" cy="236567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BBF7B0C-F19C-064A-29EE-33A36F1CF2BC}"/>
              </a:ext>
            </a:extLst>
          </p:cNvPr>
          <p:cNvGraphicFramePr>
            <a:graphicFrameLocks noGrp="1"/>
          </p:cNvGraphicFramePr>
          <p:nvPr/>
        </p:nvGraphicFramePr>
        <p:xfrm>
          <a:off x="568095" y="4623014"/>
          <a:ext cx="2396124" cy="196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9031">
                  <a:extLst>
                    <a:ext uri="{9D8B030D-6E8A-4147-A177-3AD203B41FA5}">
                      <a16:colId xmlns:a16="http://schemas.microsoft.com/office/drawing/2014/main" val="2697345079"/>
                    </a:ext>
                  </a:extLst>
                </a:gridCol>
                <a:gridCol w="599031">
                  <a:extLst>
                    <a:ext uri="{9D8B030D-6E8A-4147-A177-3AD203B41FA5}">
                      <a16:colId xmlns:a16="http://schemas.microsoft.com/office/drawing/2014/main" val="4144399198"/>
                    </a:ext>
                  </a:extLst>
                </a:gridCol>
                <a:gridCol w="599031">
                  <a:extLst>
                    <a:ext uri="{9D8B030D-6E8A-4147-A177-3AD203B41FA5}">
                      <a16:colId xmlns:a16="http://schemas.microsoft.com/office/drawing/2014/main" val="1427221772"/>
                    </a:ext>
                  </a:extLst>
                </a:gridCol>
                <a:gridCol w="599031">
                  <a:extLst>
                    <a:ext uri="{9D8B030D-6E8A-4147-A177-3AD203B41FA5}">
                      <a16:colId xmlns:a16="http://schemas.microsoft.com/office/drawing/2014/main" val="2627671301"/>
                    </a:ext>
                  </a:extLst>
                </a:gridCol>
              </a:tblGrid>
              <a:tr h="392300">
                <a:tc>
                  <a:txBody>
                    <a:bodyPr/>
                    <a:lstStyle/>
                    <a:p>
                      <a:r>
                        <a:rPr lang="en-US" sz="1600" dirty="0"/>
                        <a:t>WT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AGE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618034"/>
                  </a:ext>
                </a:extLst>
              </a:tr>
              <a:tr h="392300">
                <a:tc>
                  <a:txBody>
                    <a:bodyPr/>
                    <a:lstStyle/>
                    <a:p>
                      <a:r>
                        <a:rPr lang="en-US" sz="1600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706865"/>
                  </a:ext>
                </a:extLst>
              </a:tr>
              <a:tr h="392300">
                <a:tc>
                  <a:txBody>
                    <a:bodyPr/>
                    <a:lstStyle/>
                    <a:p>
                      <a:r>
                        <a:rPr lang="en-US" sz="1600" dirty="0"/>
                        <a:t>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603054"/>
                  </a:ext>
                </a:extLst>
              </a:tr>
              <a:tr h="392300">
                <a:tc>
                  <a:txBody>
                    <a:bodyPr/>
                    <a:lstStyle/>
                    <a:p>
                      <a:r>
                        <a:rPr lang="en-US" sz="1600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724207"/>
                  </a:ext>
                </a:extLst>
              </a:tr>
              <a:tr h="392300"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721051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718E233E-ECC7-F676-960F-5FCF27D1FAB5}"/>
              </a:ext>
            </a:extLst>
          </p:cNvPr>
          <p:cNvSpPr txBox="1"/>
          <p:nvPr/>
        </p:nvSpPr>
        <p:spPr>
          <a:xfrm>
            <a:off x="412396" y="367862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3E6BCDC9-3EA3-B5F4-BD52-90C3BF1E2534}"/>
              </a:ext>
            </a:extLst>
          </p:cNvPr>
          <p:cNvSpPr/>
          <p:nvPr/>
        </p:nvSpPr>
        <p:spPr>
          <a:xfrm>
            <a:off x="3784285" y="2003679"/>
            <a:ext cx="4046483" cy="47754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D89734A-67C6-372E-88C6-7B45AFBF2AA3}"/>
                  </a:ext>
                </a:extLst>
              </p:cNvPr>
              <p:cNvSpPr txBox="1"/>
              <p:nvPr/>
            </p:nvSpPr>
            <p:spPr>
              <a:xfrm>
                <a:off x="3661573" y="3517719"/>
                <a:ext cx="4291906" cy="343857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𝐶𝐿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70</m:t>
                              </m:r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𝑘𝑔</m:t>
                              </m:r>
                            </m:den>
                          </m:f>
                        </m:e>
                        <m:sup>
                          <m:sSub>
                            <m:sSubPr>
                              <m:ctrlPr>
                                <a:rPr lang="en-US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sz="16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𝜼</m:t>
                              </m:r>
                            </m:e>
                            <m:sub>
                              <m:r>
                                <a:rPr lang="en-US" sz="16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(0, </m:t>
                      </m:r>
                      <m:sSubSup>
                        <m:sSubSup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…</a:t>
                </a:r>
                <a:endParaRPr lang="en-US" sz="1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𝐼𝑃𝑅𝐸</m:t>
                      </m:r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𝐷𝑜𝑠𝑒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×</m:t>
                          </m:r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×(</m:t>
                          </m:r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sSub>
                                    <m:sSubPr>
                                      <m:ctrlPr>
                                        <a:rPr lang="en-US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sup>
                          </m:sSup>
                        </m:e>
                      </m:d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  <a:p>
                <a:endParaRPr lang="en-US" sz="1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𝑂𝐵</m:t>
                      </m:r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𝐼𝑃𝑅𝐸</m:t>
                      </m:r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  <a:p>
                <a:endParaRPr lang="en-US" sz="1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(0, </m:t>
                      </m:r>
                      <m:sSubSup>
                        <m:sSubSup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…</a:t>
                </a:r>
              </a:p>
              <a:p>
                <a:endParaRPr lang="en-US" sz="1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D89734A-67C6-372E-88C6-7B45AFBF2A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1573" y="3517719"/>
                <a:ext cx="4291906" cy="343857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D3C03289-38E1-B81B-A76F-03ECC1BEFE96}"/>
              </a:ext>
            </a:extLst>
          </p:cNvPr>
          <p:cNvGrpSpPr/>
          <p:nvPr/>
        </p:nvGrpSpPr>
        <p:grpSpPr>
          <a:xfrm>
            <a:off x="4617069" y="2003285"/>
            <a:ext cx="2232612" cy="1529705"/>
            <a:chOff x="3546256" y="739875"/>
            <a:chExt cx="2232612" cy="1529705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A8624EA-485F-5274-92C2-BBE59C5FB714}"/>
                </a:ext>
              </a:extLst>
            </p:cNvPr>
            <p:cNvSpPr/>
            <p:nvPr/>
          </p:nvSpPr>
          <p:spPr>
            <a:xfrm>
              <a:off x="4903315" y="1179786"/>
              <a:ext cx="756745" cy="73916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CENT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603FAB8D-F7CB-340F-374E-235F2E8BF057}"/>
                </a:ext>
              </a:extLst>
            </p:cNvPr>
            <p:cNvCxnSpPr>
              <a:cxnSpLocks/>
            </p:cNvCxnSpPr>
            <p:nvPr/>
          </p:nvCxnSpPr>
          <p:spPr>
            <a:xfrm>
              <a:off x="5292199" y="1918946"/>
              <a:ext cx="0" cy="31187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500D688-A191-A747-450A-3FF3F4EAE9AC}"/>
                </a:ext>
              </a:extLst>
            </p:cNvPr>
            <p:cNvSpPr/>
            <p:nvPr/>
          </p:nvSpPr>
          <p:spPr>
            <a:xfrm>
              <a:off x="3869927" y="1179786"/>
              <a:ext cx="756745" cy="73916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DEPOT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40881E2-6AB9-B177-E936-73FC94AE8A4E}"/>
                </a:ext>
              </a:extLst>
            </p:cNvPr>
            <p:cNvCxnSpPr>
              <a:cxnSpLocks/>
              <a:stCxn id="9" idx="6"/>
              <a:endCxn id="7" idx="2"/>
            </p:cNvCxnSpPr>
            <p:nvPr/>
          </p:nvCxnSpPr>
          <p:spPr>
            <a:xfrm>
              <a:off x="4626672" y="1549366"/>
              <a:ext cx="27664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763F1BA-D754-16C9-E9A3-905E6649510B}"/>
                </a:ext>
              </a:extLst>
            </p:cNvPr>
            <p:cNvSpPr txBox="1"/>
            <p:nvPr/>
          </p:nvSpPr>
          <p:spPr>
            <a:xfrm>
              <a:off x="4552676" y="1072762"/>
              <a:ext cx="4431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err="1"/>
                <a:t>K</a:t>
              </a:r>
              <a:r>
                <a:rPr lang="en-US" sz="1600" i="1" baseline="-25000" dirty="0" err="1"/>
                <a:t>a,i</a:t>
              </a:r>
              <a:endParaRPr lang="en-US" sz="1600" i="1" baseline="-250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6B7CED7-74AA-D1E5-70BD-1376CF0FF0D4}"/>
                </a:ext>
              </a:extLst>
            </p:cNvPr>
            <p:cNvSpPr txBox="1"/>
            <p:nvPr/>
          </p:nvSpPr>
          <p:spPr>
            <a:xfrm>
              <a:off x="5316882" y="1931026"/>
              <a:ext cx="4619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err="1"/>
                <a:t>CL</a:t>
              </a:r>
              <a:r>
                <a:rPr lang="en-US" sz="1600" i="1" baseline="-25000" dirty="0" err="1"/>
                <a:t>i</a:t>
              </a:r>
              <a:endParaRPr lang="en-US" sz="1600" i="1" baseline="-250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8723C32-D404-ACB6-EA8B-1F56A71D5861}"/>
                </a:ext>
              </a:extLst>
            </p:cNvPr>
            <p:cNvSpPr txBox="1"/>
            <p:nvPr/>
          </p:nvSpPr>
          <p:spPr>
            <a:xfrm>
              <a:off x="4775732" y="1748971"/>
              <a:ext cx="319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/>
                <a:t>V</a:t>
              </a:r>
              <a:r>
                <a:rPr lang="en-US" sz="1400" i="1" baseline="-25000" dirty="0"/>
                <a:t>i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E58E71B-26D2-1463-D5D6-BA316AAA6685}"/>
                </a:ext>
              </a:extLst>
            </p:cNvPr>
            <p:cNvSpPr txBox="1"/>
            <p:nvPr/>
          </p:nvSpPr>
          <p:spPr>
            <a:xfrm>
              <a:off x="4013735" y="913397"/>
              <a:ext cx="3054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/>
                <a:t>F</a:t>
              </a:r>
              <a:r>
                <a:rPr lang="en-US" sz="1400" i="1" baseline="-25000" dirty="0"/>
                <a:t>i</a:t>
              </a:r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270F6C9-C5A7-D8DF-87CA-976236CE00F9}"/>
                </a:ext>
              </a:extLst>
            </p:cNvPr>
            <p:cNvSpPr/>
            <p:nvPr/>
          </p:nvSpPr>
          <p:spPr>
            <a:xfrm rot="19610301">
              <a:off x="3783706" y="1019504"/>
              <a:ext cx="147751" cy="346842"/>
            </a:xfrm>
            <a:custGeom>
              <a:avLst/>
              <a:gdLst>
                <a:gd name="connsiteX0" fmla="*/ 147163 w 147751"/>
                <a:gd name="connsiteY0" fmla="*/ 0 h 346842"/>
                <a:gd name="connsiteX1" fmla="*/ 18 w 147751"/>
                <a:gd name="connsiteY1" fmla="*/ 136635 h 346842"/>
                <a:gd name="connsiteX2" fmla="*/ 136653 w 147751"/>
                <a:gd name="connsiteY2" fmla="*/ 147145 h 346842"/>
                <a:gd name="connsiteX3" fmla="*/ 94612 w 147751"/>
                <a:gd name="connsiteY3" fmla="*/ 241738 h 346842"/>
                <a:gd name="connsiteX4" fmla="*/ 147163 w 147751"/>
                <a:gd name="connsiteY4" fmla="*/ 231228 h 346842"/>
                <a:gd name="connsiteX5" fmla="*/ 52570 w 147751"/>
                <a:gd name="connsiteY5" fmla="*/ 346842 h 346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7751" h="346842">
                  <a:moveTo>
                    <a:pt x="147163" y="0"/>
                  </a:moveTo>
                  <a:cubicBezTo>
                    <a:pt x="74466" y="56055"/>
                    <a:pt x="1770" y="112111"/>
                    <a:pt x="18" y="136635"/>
                  </a:cubicBezTo>
                  <a:cubicBezTo>
                    <a:pt x="-1734" y="161159"/>
                    <a:pt x="120887" y="129628"/>
                    <a:pt x="136653" y="147145"/>
                  </a:cubicBezTo>
                  <a:cubicBezTo>
                    <a:pt x="152419" y="164662"/>
                    <a:pt x="94612" y="241738"/>
                    <a:pt x="94612" y="241738"/>
                  </a:cubicBezTo>
                  <a:cubicBezTo>
                    <a:pt x="96364" y="255752"/>
                    <a:pt x="154170" y="213711"/>
                    <a:pt x="147163" y="231228"/>
                  </a:cubicBezTo>
                  <a:cubicBezTo>
                    <a:pt x="140156" y="248745"/>
                    <a:pt x="96363" y="297793"/>
                    <a:pt x="52570" y="346842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0E9E34E-E70B-1781-DB83-A705F5B5F674}"/>
                </a:ext>
              </a:extLst>
            </p:cNvPr>
            <p:cNvSpPr txBox="1"/>
            <p:nvPr/>
          </p:nvSpPr>
          <p:spPr>
            <a:xfrm>
              <a:off x="3546256" y="739875"/>
              <a:ext cx="5886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Dose</a:t>
              </a:r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A753E5C9-5260-DF6B-A6D1-2771C01D25CA}"/>
              </a:ext>
            </a:extLst>
          </p:cNvPr>
          <p:cNvSpPr/>
          <p:nvPr/>
        </p:nvSpPr>
        <p:spPr>
          <a:xfrm>
            <a:off x="4617069" y="2025746"/>
            <a:ext cx="2232612" cy="150724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920A4C84-B162-C31E-8CD4-427844C3C589}"/>
              </a:ext>
            </a:extLst>
          </p:cNvPr>
          <p:cNvSpPr/>
          <p:nvPr/>
        </p:nvSpPr>
        <p:spPr>
          <a:xfrm>
            <a:off x="8429275" y="3643714"/>
            <a:ext cx="3657600" cy="163130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54EE16BA-11B4-6612-C71C-C2E85C4BEA87}"/>
              </a:ext>
            </a:extLst>
          </p:cNvPr>
          <p:cNvSpPr/>
          <p:nvPr/>
        </p:nvSpPr>
        <p:spPr>
          <a:xfrm>
            <a:off x="8429275" y="51700"/>
            <a:ext cx="3657600" cy="349236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7C9DD02-B499-7431-4D26-A9ED6382A373}"/>
                  </a:ext>
                </a:extLst>
              </p:cNvPr>
              <p:cNvSpPr txBox="1"/>
              <p:nvPr/>
            </p:nvSpPr>
            <p:spPr>
              <a:xfrm>
                <a:off x="8785015" y="51701"/>
                <a:ext cx="2994588" cy="28931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tx1"/>
                    </a:solidFill>
                  </a:rPr>
                  <a:t>Population parameters </a:t>
                </a:r>
                <a:r>
                  <a:rPr lang="en-US" sz="1400" dirty="0">
                    <a:solidFill>
                      <a:schemeClr val="tx1"/>
                    </a:solidFill>
                    <a:sym typeface="Wingdings" pitchFamily="2" charset="2"/>
                  </a:rPr>
                  <a:t>(</a:t>
                </a:r>
                <a:r>
                  <a:rPr lang="en-US" sz="14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Wingdings" pitchFamily="2" charset="2"/>
                  </a:rPr>
                  <a:t>.</a:t>
                </a:r>
                <a:r>
                  <a:rPr lang="en-US" sz="14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Wingdings" pitchFamily="2" charset="2"/>
                  </a:rPr>
                  <a:t>ext</a:t>
                </a:r>
                <a:r>
                  <a:rPr lang="en-US" sz="1400" dirty="0">
                    <a:solidFill>
                      <a:schemeClr val="tx1"/>
                    </a:solidFill>
                    <a:sym typeface="Wingdings" pitchFamily="2" charset="2"/>
                  </a:rPr>
                  <a:t>)</a:t>
                </a:r>
                <a:endParaRPr lang="en-US" sz="140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sz="1400" dirty="0">
                    <a:solidFill>
                      <a:schemeClr val="tx1"/>
                    </a:solidFill>
                  </a:rPr>
                  <a:t>1. Fixed-effect</a:t>
                </a:r>
              </a:p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…</m:t>
                      </m:r>
                    </m:oMath>
                  </m:oMathPara>
                </a14:m>
                <a:endParaRPr lang="en-US" sz="1400" b="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sz="1400" dirty="0">
                    <a:solidFill>
                      <a:schemeClr val="tx1"/>
                    </a:solidFill>
                  </a:rPr>
                  <a:t>2. Random-effect</a:t>
                </a:r>
                <a:endParaRPr lang="en-US" sz="1400" b="0" dirty="0">
                  <a:solidFill>
                    <a:schemeClr val="tx1"/>
                  </a:solidFill>
                </a:endParaRPr>
              </a:p>
              <a:p>
                <a:pPr lvl="2"/>
                <a:r>
                  <a:rPr lang="en-US" sz="1400" b="0" dirty="0">
                    <a:solidFill>
                      <a:schemeClr val="tx1"/>
                    </a:solidFill>
                  </a:rPr>
                  <a:t>2.1 </a:t>
                </a:r>
                <a:r>
                  <a:rPr lang="en-US" sz="1400" dirty="0">
                    <a:solidFill>
                      <a:schemeClr val="tx1"/>
                    </a:solidFill>
                  </a:rPr>
                  <a:t>Ω matrix</a:t>
                </a:r>
              </a:p>
              <a:p>
                <a:pPr lvl="2"/>
                <a:endParaRPr lang="en-US" sz="1400" dirty="0">
                  <a:solidFill>
                    <a:schemeClr val="tx1"/>
                  </a:solidFill>
                </a:endParaRPr>
              </a:p>
              <a:p>
                <a:pPr lvl="2"/>
                <a:endParaRPr lang="en-US" sz="1400" dirty="0">
                  <a:solidFill>
                    <a:schemeClr val="tx1"/>
                  </a:solidFill>
                </a:endParaRPr>
              </a:p>
              <a:p>
                <a:pPr lvl="2"/>
                <a:endParaRPr lang="en-US" sz="1400" dirty="0">
                  <a:solidFill>
                    <a:schemeClr val="tx1"/>
                  </a:solidFill>
                </a:endParaRPr>
              </a:p>
              <a:p>
                <a:pPr lvl="2"/>
                <a:endParaRPr lang="en-US" sz="1400" dirty="0">
                  <a:solidFill>
                    <a:schemeClr val="tx1"/>
                  </a:solidFill>
                </a:endParaRPr>
              </a:p>
              <a:p>
                <a:pPr lvl="2"/>
                <a:endParaRPr lang="en-US" sz="1400" dirty="0">
                  <a:solidFill>
                    <a:schemeClr val="tx1"/>
                  </a:solidFill>
                </a:endParaRPr>
              </a:p>
              <a:p>
                <a:pPr lvl="2"/>
                <a:r>
                  <a:rPr lang="en-US" sz="1400" dirty="0">
                    <a:solidFill>
                      <a:schemeClr val="tx1"/>
                    </a:solidFill>
                  </a:rPr>
                  <a:t>2.2 </a:t>
                </a:r>
                <a:r>
                  <a:rPr lang="en-US" sz="1400" dirty="0" err="1">
                    <a:solidFill>
                      <a:schemeClr val="tx1"/>
                    </a:solidFill>
                  </a:rPr>
                  <a:t>Σ</a:t>
                </a:r>
                <a:r>
                  <a:rPr lang="en-US" sz="1400" dirty="0">
                    <a:solidFill>
                      <a:schemeClr val="tx1"/>
                    </a:solidFill>
                  </a:rPr>
                  <a:t> matrix</a:t>
                </a:r>
              </a:p>
              <a:p>
                <a:pPr lvl="2"/>
                <a:endParaRPr lang="en-US" sz="1400" dirty="0">
                  <a:solidFill>
                    <a:schemeClr val="tx1"/>
                  </a:solidFill>
                </a:endParaRPr>
              </a:p>
              <a:p>
                <a:pPr lvl="2"/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7C9DD02-B499-7431-4D26-A9ED6382A3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5015" y="51701"/>
                <a:ext cx="2994588" cy="2893100"/>
              </a:xfrm>
              <a:prstGeom prst="rect">
                <a:avLst/>
              </a:prstGeom>
              <a:blipFill>
                <a:blip r:embed="rId3"/>
                <a:stretch>
                  <a:fillRect l="-422" t="-43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3E902D33-3A1E-C2DE-CBDE-3742BE385903}"/>
              </a:ext>
            </a:extLst>
          </p:cNvPr>
          <p:cNvGrpSpPr/>
          <p:nvPr/>
        </p:nvGrpSpPr>
        <p:grpSpPr>
          <a:xfrm>
            <a:off x="9813047" y="1287610"/>
            <a:ext cx="1651165" cy="953191"/>
            <a:chOff x="9813047" y="1287610"/>
            <a:chExt cx="1651165" cy="953191"/>
          </a:xfrm>
        </p:grpSpPr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E7E61CCF-C255-F26B-FDD6-0F45AAC08005}"/>
                </a:ext>
              </a:extLst>
            </p:cNvPr>
            <p:cNvSpPr/>
            <p:nvPr/>
          </p:nvSpPr>
          <p:spPr>
            <a:xfrm>
              <a:off x="9813047" y="1287611"/>
              <a:ext cx="1651165" cy="625408"/>
            </a:xfrm>
            <a:custGeom>
              <a:avLst/>
              <a:gdLst>
                <a:gd name="connsiteX0" fmla="*/ 0 w 10983310"/>
                <a:gd name="connsiteY0" fmla="*/ 4561489 h 4572000"/>
                <a:gd name="connsiteX1" fmla="*/ 3657600 w 10983310"/>
                <a:gd name="connsiteY1" fmla="*/ 3647089 h 4572000"/>
                <a:gd name="connsiteX2" fmla="*/ 5496910 w 10983310"/>
                <a:gd name="connsiteY2" fmla="*/ 0 h 4572000"/>
                <a:gd name="connsiteX3" fmla="*/ 7325710 w 10983310"/>
                <a:gd name="connsiteY3" fmla="*/ 3657600 h 4572000"/>
                <a:gd name="connsiteX4" fmla="*/ 10983310 w 10983310"/>
                <a:gd name="connsiteY4" fmla="*/ 4572000 h 4572000"/>
                <a:gd name="connsiteX5" fmla="*/ 10983310 w 10983310"/>
                <a:gd name="connsiteY5" fmla="*/ 457200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983310" h="4572000">
                  <a:moveTo>
                    <a:pt x="0" y="4561489"/>
                  </a:moveTo>
                  <a:cubicBezTo>
                    <a:pt x="1370724" y="4484413"/>
                    <a:pt x="2741448" y="4407337"/>
                    <a:pt x="3657600" y="3647089"/>
                  </a:cubicBezTo>
                  <a:cubicBezTo>
                    <a:pt x="4573752" y="2886841"/>
                    <a:pt x="4885558" y="-1752"/>
                    <a:pt x="5496910" y="0"/>
                  </a:cubicBezTo>
                  <a:cubicBezTo>
                    <a:pt x="6108262" y="1752"/>
                    <a:pt x="6411310" y="2895600"/>
                    <a:pt x="7325710" y="3657600"/>
                  </a:cubicBezTo>
                  <a:cubicBezTo>
                    <a:pt x="8240110" y="4419600"/>
                    <a:pt x="10983310" y="4572000"/>
                    <a:pt x="10983310" y="4572000"/>
                  </a:cubicBezTo>
                  <a:lnTo>
                    <a:pt x="10983310" y="457200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A83D66B-648F-060C-E967-47ED758A51F3}"/>
                </a:ext>
              </a:extLst>
            </p:cNvPr>
            <p:cNvCxnSpPr/>
            <p:nvPr/>
          </p:nvCxnSpPr>
          <p:spPr>
            <a:xfrm>
              <a:off x="10636184" y="1287610"/>
              <a:ext cx="0" cy="625409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05D20E17-EF96-3C48-C974-22BB35FC13F4}"/>
                </a:ext>
              </a:extLst>
            </p:cNvPr>
            <p:cNvCxnSpPr/>
            <p:nvPr/>
          </p:nvCxnSpPr>
          <p:spPr>
            <a:xfrm>
              <a:off x="10341894" y="1923579"/>
              <a:ext cx="58857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8630F5D9-F35E-F090-B14C-41FE31C2068E}"/>
                    </a:ext>
                  </a:extLst>
                </p:cNvPr>
                <p:cNvSpPr txBox="1"/>
                <p:nvPr/>
              </p:nvSpPr>
              <p:spPr>
                <a:xfrm>
                  <a:off x="10551068" y="1913019"/>
                  <a:ext cx="532582" cy="32778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  <m:sup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8630F5D9-F35E-F090-B14C-41FE31C206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51068" y="1913019"/>
                  <a:ext cx="532582" cy="32778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3CD8B94-4344-4F20-3F30-FC2C0ABB9F8E}"/>
              </a:ext>
            </a:extLst>
          </p:cNvPr>
          <p:cNvGrpSpPr/>
          <p:nvPr/>
        </p:nvGrpSpPr>
        <p:grpSpPr>
          <a:xfrm>
            <a:off x="9808067" y="2524119"/>
            <a:ext cx="1651165" cy="973605"/>
            <a:chOff x="9808067" y="2524119"/>
            <a:chExt cx="1651165" cy="973605"/>
          </a:xfrm>
        </p:grpSpPr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A7CDA020-8BC0-DC6F-0EA0-9123D1FDA86B}"/>
                </a:ext>
              </a:extLst>
            </p:cNvPr>
            <p:cNvSpPr/>
            <p:nvPr/>
          </p:nvSpPr>
          <p:spPr>
            <a:xfrm>
              <a:off x="9808067" y="2524120"/>
              <a:ext cx="1651165" cy="625408"/>
            </a:xfrm>
            <a:custGeom>
              <a:avLst/>
              <a:gdLst>
                <a:gd name="connsiteX0" fmla="*/ 0 w 10983310"/>
                <a:gd name="connsiteY0" fmla="*/ 4561489 h 4572000"/>
                <a:gd name="connsiteX1" fmla="*/ 3657600 w 10983310"/>
                <a:gd name="connsiteY1" fmla="*/ 3647089 h 4572000"/>
                <a:gd name="connsiteX2" fmla="*/ 5496910 w 10983310"/>
                <a:gd name="connsiteY2" fmla="*/ 0 h 4572000"/>
                <a:gd name="connsiteX3" fmla="*/ 7325710 w 10983310"/>
                <a:gd name="connsiteY3" fmla="*/ 3657600 h 4572000"/>
                <a:gd name="connsiteX4" fmla="*/ 10983310 w 10983310"/>
                <a:gd name="connsiteY4" fmla="*/ 4572000 h 4572000"/>
                <a:gd name="connsiteX5" fmla="*/ 10983310 w 10983310"/>
                <a:gd name="connsiteY5" fmla="*/ 457200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983310" h="4572000">
                  <a:moveTo>
                    <a:pt x="0" y="4561489"/>
                  </a:moveTo>
                  <a:cubicBezTo>
                    <a:pt x="1370724" y="4484413"/>
                    <a:pt x="2741448" y="4407337"/>
                    <a:pt x="3657600" y="3647089"/>
                  </a:cubicBezTo>
                  <a:cubicBezTo>
                    <a:pt x="4573752" y="2886841"/>
                    <a:pt x="4885558" y="-1752"/>
                    <a:pt x="5496910" y="0"/>
                  </a:cubicBezTo>
                  <a:cubicBezTo>
                    <a:pt x="6108262" y="1752"/>
                    <a:pt x="6411310" y="2895600"/>
                    <a:pt x="7325710" y="3657600"/>
                  </a:cubicBezTo>
                  <a:cubicBezTo>
                    <a:pt x="8240110" y="4419600"/>
                    <a:pt x="10983310" y="4572000"/>
                    <a:pt x="10983310" y="4572000"/>
                  </a:cubicBezTo>
                  <a:lnTo>
                    <a:pt x="10983310" y="457200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31A8FA-B28B-AA2E-AAC2-FE4C8CB8C146}"/>
                </a:ext>
              </a:extLst>
            </p:cNvPr>
            <p:cNvCxnSpPr/>
            <p:nvPr/>
          </p:nvCxnSpPr>
          <p:spPr>
            <a:xfrm>
              <a:off x="10631204" y="2524119"/>
              <a:ext cx="0" cy="625409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3F92ED6B-C938-27B5-B008-9AB6A2F781AA}"/>
                </a:ext>
              </a:extLst>
            </p:cNvPr>
            <p:cNvCxnSpPr/>
            <p:nvPr/>
          </p:nvCxnSpPr>
          <p:spPr>
            <a:xfrm>
              <a:off x="10336914" y="3160088"/>
              <a:ext cx="58857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6B1E0A96-2347-7E21-A583-A004B17C72D4}"/>
                    </a:ext>
                  </a:extLst>
                </p:cNvPr>
                <p:cNvSpPr txBox="1"/>
                <p:nvPr/>
              </p:nvSpPr>
              <p:spPr>
                <a:xfrm>
                  <a:off x="10551068" y="3169942"/>
                  <a:ext cx="496290" cy="32778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  <m:sup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6B1E0A96-2347-7E21-A583-A004B17C72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51068" y="3169942"/>
                  <a:ext cx="496290" cy="32778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B7C61B05-5B31-7324-303D-1BE48C3CD5C5}"/>
              </a:ext>
            </a:extLst>
          </p:cNvPr>
          <p:cNvSpPr txBox="1"/>
          <p:nvPr/>
        </p:nvSpPr>
        <p:spPr>
          <a:xfrm>
            <a:off x="8785015" y="3657335"/>
            <a:ext cx="2994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Individual random effects (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.phi</a:t>
            </a:r>
            <a:r>
              <a:rPr lang="en-US" sz="1400" dirty="0"/>
              <a:t>)</a:t>
            </a:r>
          </a:p>
          <a:p>
            <a:r>
              <a:rPr lang="en-US" sz="1400" dirty="0"/>
              <a:t>(Empirical-bayes estimates, EBE)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F5E2F7A-A0B9-C008-EC3E-6B0A56FCDB88}"/>
              </a:ext>
            </a:extLst>
          </p:cNvPr>
          <p:cNvCxnSpPr>
            <a:cxnSpLocks/>
          </p:cNvCxnSpPr>
          <p:nvPr/>
        </p:nvCxnSpPr>
        <p:spPr>
          <a:xfrm>
            <a:off x="10510133" y="4614041"/>
            <a:ext cx="0" cy="2926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F35EC91-DBF0-8632-78B6-F31498D9CCDF}"/>
              </a:ext>
            </a:extLst>
          </p:cNvPr>
          <p:cNvCxnSpPr>
            <a:cxnSpLocks/>
          </p:cNvCxnSpPr>
          <p:nvPr/>
        </p:nvCxnSpPr>
        <p:spPr>
          <a:xfrm>
            <a:off x="10743889" y="4475297"/>
            <a:ext cx="0" cy="4313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29D350D-6C39-71E1-40D6-5C98538C9403}"/>
              </a:ext>
            </a:extLst>
          </p:cNvPr>
          <p:cNvCxnSpPr>
            <a:cxnSpLocks/>
          </p:cNvCxnSpPr>
          <p:nvPr/>
        </p:nvCxnSpPr>
        <p:spPr>
          <a:xfrm>
            <a:off x="10573193" y="4451130"/>
            <a:ext cx="0" cy="4555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F937CC0-E36F-2071-B46E-FEEA4AD6E1A9}"/>
                  </a:ext>
                </a:extLst>
              </p:cNvPr>
              <p:cNvSpPr txBox="1"/>
              <p:nvPr/>
            </p:nvSpPr>
            <p:spPr>
              <a:xfrm>
                <a:off x="10100439" y="4195550"/>
                <a:ext cx="472950" cy="3172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F937CC0-E36F-2071-B46E-FEEA4AD6E1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0439" y="4195550"/>
                <a:ext cx="472950" cy="31720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1" name="Group 60">
            <a:extLst>
              <a:ext uri="{FF2B5EF4-FFF2-40B4-BE49-F238E27FC236}">
                <a16:creationId xmlns:a16="http://schemas.microsoft.com/office/drawing/2014/main" id="{904B727F-0CD8-D045-EDCD-6BF1ED443E37}"/>
              </a:ext>
            </a:extLst>
          </p:cNvPr>
          <p:cNvGrpSpPr/>
          <p:nvPr/>
        </p:nvGrpSpPr>
        <p:grpSpPr>
          <a:xfrm>
            <a:off x="9813046" y="4280203"/>
            <a:ext cx="1651165" cy="953191"/>
            <a:chOff x="9813047" y="1287610"/>
            <a:chExt cx="1651165" cy="953191"/>
          </a:xfrm>
        </p:grpSpPr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A5E7235B-DB07-F31E-BA25-E61BC81DE2BA}"/>
                </a:ext>
              </a:extLst>
            </p:cNvPr>
            <p:cNvSpPr/>
            <p:nvPr/>
          </p:nvSpPr>
          <p:spPr>
            <a:xfrm>
              <a:off x="9813047" y="1287611"/>
              <a:ext cx="1651165" cy="625408"/>
            </a:xfrm>
            <a:custGeom>
              <a:avLst/>
              <a:gdLst>
                <a:gd name="connsiteX0" fmla="*/ 0 w 10983310"/>
                <a:gd name="connsiteY0" fmla="*/ 4561489 h 4572000"/>
                <a:gd name="connsiteX1" fmla="*/ 3657600 w 10983310"/>
                <a:gd name="connsiteY1" fmla="*/ 3647089 h 4572000"/>
                <a:gd name="connsiteX2" fmla="*/ 5496910 w 10983310"/>
                <a:gd name="connsiteY2" fmla="*/ 0 h 4572000"/>
                <a:gd name="connsiteX3" fmla="*/ 7325710 w 10983310"/>
                <a:gd name="connsiteY3" fmla="*/ 3657600 h 4572000"/>
                <a:gd name="connsiteX4" fmla="*/ 10983310 w 10983310"/>
                <a:gd name="connsiteY4" fmla="*/ 4572000 h 4572000"/>
                <a:gd name="connsiteX5" fmla="*/ 10983310 w 10983310"/>
                <a:gd name="connsiteY5" fmla="*/ 457200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983310" h="4572000">
                  <a:moveTo>
                    <a:pt x="0" y="4561489"/>
                  </a:moveTo>
                  <a:cubicBezTo>
                    <a:pt x="1370724" y="4484413"/>
                    <a:pt x="2741448" y="4407337"/>
                    <a:pt x="3657600" y="3647089"/>
                  </a:cubicBezTo>
                  <a:cubicBezTo>
                    <a:pt x="4573752" y="2886841"/>
                    <a:pt x="4885558" y="-1752"/>
                    <a:pt x="5496910" y="0"/>
                  </a:cubicBezTo>
                  <a:cubicBezTo>
                    <a:pt x="6108262" y="1752"/>
                    <a:pt x="6411310" y="2895600"/>
                    <a:pt x="7325710" y="3657600"/>
                  </a:cubicBezTo>
                  <a:cubicBezTo>
                    <a:pt x="8240110" y="4419600"/>
                    <a:pt x="10983310" y="4572000"/>
                    <a:pt x="10983310" y="4572000"/>
                  </a:cubicBezTo>
                  <a:lnTo>
                    <a:pt x="10983310" y="457200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CEBABD15-4DB2-1ABC-5B5B-915F24E93B3A}"/>
                </a:ext>
              </a:extLst>
            </p:cNvPr>
            <p:cNvCxnSpPr/>
            <p:nvPr/>
          </p:nvCxnSpPr>
          <p:spPr>
            <a:xfrm>
              <a:off x="10636184" y="1287610"/>
              <a:ext cx="0" cy="625409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E543C838-EB1C-1A22-524C-01CD966DB6C1}"/>
                </a:ext>
              </a:extLst>
            </p:cNvPr>
            <p:cNvCxnSpPr/>
            <p:nvPr/>
          </p:nvCxnSpPr>
          <p:spPr>
            <a:xfrm>
              <a:off x="10341894" y="1923579"/>
              <a:ext cx="58857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68196126-C595-DE88-36EC-A5688DEE9541}"/>
                    </a:ext>
                  </a:extLst>
                </p:cNvPr>
                <p:cNvSpPr txBox="1"/>
                <p:nvPr/>
              </p:nvSpPr>
              <p:spPr>
                <a:xfrm>
                  <a:off x="10551068" y="1913019"/>
                  <a:ext cx="532582" cy="32778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  <m:sup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68196126-C595-DE88-36EC-A5688DEE95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51068" y="1913019"/>
                  <a:ext cx="532582" cy="32778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1B48C092-8F10-64C3-B14F-EA20561707EB}"/>
              </a:ext>
            </a:extLst>
          </p:cNvPr>
          <p:cNvSpPr/>
          <p:nvPr/>
        </p:nvSpPr>
        <p:spPr>
          <a:xfrm>
            <a:off x="4017745" y="67356"/>
            <a:ext cx="3657600" cy="140450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7B62A11-493A-348C-8D05-28643FF44068}"/>
              </a:ext>
            </a:extLst>
          </p:cNvPr>
          <p:cNvSpPr txBox="1"/>
          <p:nvPr/>
        </p:nvSpPr>
        <p:spPr>
          <a:xfrm>
            <a:off x="4373486" y="39614"/>
            <a:ext cx="29945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Parameter precision (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cov</a:t>
            </a:r>
            <a:r>
              <a:rPr lang="en-US" sz="1400" dirty="0"/>
              <a:t>)</a:t>
            </a:r>
          </a:p>
          <a:p>
            <a:r>
              <a:rPr lang="en-US" sz="1400" dirty="0"/>
              <a:t>(Variance-Covariance Matrix)</a:t>
            </a:r>
          </a:p>
          <a:p>
            <a:endParaRPr lang="en-US" sz="1400" dirty="0"/>
          </a:p>
          <a:p>
            <a:endParaRPr lang="en-US" sz="14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D68F47E-B4BA-B533-0390-C8EC24DD1BE2}"/>
              </a:ext>
            </a:extLst>
          </p:cNvPr>
          <p:cNvGrpSpPr/>
          <p:nvPr/>
        </p:nvGrpSpPr>
        <p:grpSpPr>
          <a:xfrm>
            <a:off x="5401515" y="545802"/>
            <a:ext cx="1651165" cy="933186"/>
            <a:chOff x="9813047" y="1287610"/>
            <a:chExt cx="1651165" cy="933186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5DAEE250-0080-2BB3-908D-10F067CF2C86}"/>
                </a:ext>
              </a:extLst>
            </p:cNvPr>
            <p:cNvSpPr/>
            <p:nvPr/>
          </p:nvSpPr>
          <p:spPr>
            <a:xfrm>
              <a:off x="9813047" y="1287611"/>
              <a:ext cx="1651165" cy="625408"/>
            </a:xfrm>
            <a:custGeom>
              <a:avLst/>
              <a:gdLst>
                <a:gd name="connsiteX0" fmla="*/ 0 w 10983310"/>
                <a:gd name="connsiteY0" fmla="*/ 4561489 h 4572000"/>
                <a:gd name="connsiteX1" fmla="*/ 3657600 w 10983310"/>
                <a:gd name="connsiteY1" fmla="*/ 3647089 h 4572000"/>
                <a:gd name="connsiteX2" fmla="*/ 5496910 w 10983310"/>
                <a:gd name="connsiteY2" fmla="*/ 0 h 4572000"/>
                <a:gd name="connsiteX3" fmla="*/ 7325710 w 10983310"/>
                <a:gd name="connsiteY3" fmla="*/ 3657600 h 4572000"/>
                <a:gd name="connsiteX4" fmla="*/ 10983310 w 10983310"/>
                <a:gd name="connsiteY4" fmla="*/ 4572000 h 4572000"/>
                <a:gd name="connsiteX5" fmla="*/ 10983310 w 10983310"/>
                <a:gd name="connsiteY5" fmla="*/ 457200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983310" h="4572000">
                  <a:moveTo>
                    <a:pt x="0" y="4561489"/>
                  </a:moveTo>
                  <a:cubicBezTo>
                    <a:pt x="1370724" y="4484413"/>
                    <a:pt x="2741448" y="4407337"/>
                    <a:pt x="3657600" y="3647089"/>
                  </a:cubicBezTo>
                  <a:cubicBezTo>
                    <a:pt x="4573752" y="2886841"/>
                    <a:pt x="4885558" y="-1752"/>
                    <a:pt x="5496910" y="0"/>
                  </a:cubicBezTo>
                  <a:cubicBezTo>
                    <a:pt x="6108262" y="1752"/>
                    <a:pt x="6411310" y="2895600"/>
                    <a:pt x="7325710" y="3657600"/>
                  </a:cubicBezTo>
                  <a:cubicBezTo>
                    <a:pt x="8240110" y="4419600"/>
                    <a:pt x="10983310" y="4572000"/>
                    <a:pt x="10983310" y="4572000"/>
                  </a:cubicBezTo>
                  <a:lnTo>
                    <a:pt x="10983310" y="457200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0DD3626-014B-31D8-9664-45A55B9FF19A}"/>
                </a:ext>
              </a:extLst>
            </p:cNvPr>
            <p:cNvCxnSpPr/>
            <p:nvPr/>
          </p:nvCxnSpPr>
          <p:spPr>
            <a:xfrm>
              <a:off x="10636184" y="1287610"/>
              <a:ext cx="0" cy="625409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A585F6F-E38B-98AE-A1A5-14FED837123A}"/>
                </a:ext>
              </a:extLst>
            </p:cNvPr>
            <p:cNvCxnSpPr/>
            <p:nvPr/>
          </p:nvCxnSpPr>
          <p:spPr>
            <a:xfrm>
              <a:off x="10341894" y="1923579"/>
              <a:ext cx="58857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1B067837-CB2B-A576-48E6-2CD0E8409387}"/>
                    </a:ext>
                  </a:extLst>
                </p:cNvPr>
                <p:cNvSpPr txBox="1"/>
                <p:nvPr/>
              </p:nvSpPr>
              <p:spPr>
                <a:xfrm>
                  <a:off x="10551068" y="1913019"/>
                  <a:ext cx="887422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𝑉𝐴𝑅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1B067837-CB2B-A576-48E6-2CD0E84093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51068" y="1913019"/>
                  <a:ext cx="887422" cy="307777"/>
                </a:xfrm>
                <a:prstGeom prst="rect">
                  <a:avLst/>
                </a:prstGeom>
                <a:blipFill>
                  <a:blip r:embed="rId8"/>
                  <a:stretch>
                    <a:fillRect b="-8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5" name="Picture 24" descr="A graph with a line&#10;&#10;Description automatically generated">
            <a:extLst>
              <a:ext uri="{FF2B5EF4-FFF2-40B4-BE49-F238E27FC236}">
                <a16:creationId xmlns:a16="http://schemas.microsoft.com/office/drawing/2014/main" id="{22E4CB03-99BA-C0BB-6C1A-54F295BC4067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l="39035"/>
          <a:stretch/>
        </p:blipFill>
        <p:spPr>
          <a:xfrm>
            <a:off x="536034" y="2285401"/>
            <a:ext cx="2549391" cy="17717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9" name="Right Arrow 28">
            <a:extLst>
              <a:ext uri="{FF2B5EF4-FFF2-40B4-BE49-F238E27FC236}">
                <a16:creationId xmlns:a16="http://schemas.microsoft.com/office/drawing/2014/main" id="{2605FB86-BB80-498B-5AE2-A507D4B7B0A6}"/>
              </a:ext>
            </a:extLst>
          </p:cNvPr>
          <p:cNvSpPr/>
          <p:nvPr/>
        </p:nvSpPr>
        <p:spPr>
          <a:xfrm rot="10800000">
            <a:off x="3355831" y="3104004"/>
            <a:ext cx="287214" cy="43230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>
            <a:extLst>
              <a:ext uri="{FF2B5EF4-FFF2-40B4-BE49-F238E27FC236}">
                <a16:creationId xmlns:a16="http://schemas.microsoft.com/office/drawing/2014/main" id="{F498D8EB-861F-0D68-1C16-99B75F3B7D40}"/>
              </a:ext>
            </a:extLst>
          </p:cNvPr>
          <p:cNvSpPr/>
          <p:nvPr/>
        </p:nvSpPr>
        <p:spPr>
          <a:xfrm>
            <a:off x="7908703" y="642352"/>
            <a:ext cx="287214" cy="43230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>
            <a:extLst>
              <a:ext uri="{FF2B5EF4-FFF2-40B4-BE49-F238E27FC236}">
                <a16:creationId xmlns:a16="http://schemas.microsoft.com/office/drawing/2014/main" id="{DE63DBD6-6F38-D5D2-5D07-F27366C06D92}"/>
              </a:ext>
            </a:extLst>
          </p:cNvPr>
          <p:cNvSpPr/>
          <p:nvPr/>
        </p:nvSpPr>
        <p:spPr>
          <a:xfrm rot="8809731">
            <a:off x="7978396" y="2541003"/>
            <a:ext cx="287214" cy="43230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3A6F9B60-9EC5-3611-3BEA-ED2CA7E94C4A}"/>
              </a:ext>
            </a:extLst>
          </p:cNvPr>
          <p:cNvSpPr/>
          <p:nvPr/>
        </p:nvSpPr>
        <p:spPr>
          <a:xfrm rot="12104782">
            <a:off x="7994550" y="4253030"/>
            <a:ext cx="287214" cy="43230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Arrow 36">
            <a:extLst>
              <a:ext uri="{FF2B5EF4-FFF2-40B4-BE49-F238E27FC236}">
                <a16:creationId xmlns:a16="http://schemas.microsoft.com/office/drawing/2014/main" id="{10013494-733E-B987-75A8-ED71F283527D}"/>
              </a:ext>
            </a:extLst>
          </p:cNvPr>
          <p:cNvSpPr/>
          <p:nvPr/>
        </p:nvSpPr>
        <p:spPr>
          <a:xfrm>
            <a:off x="3386135" y="5482366"/>
            <a:ext cx="287214" cy="43230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20CFE6F-32F6-FC8C-D706-F33E7C3B7A70}"/>
              </a:ext>
            </a:extLst>
          </p:cNvPr>
          <p:cNvSpPr txBox="1"/>
          <p:nvPr/>
        </p:nvSpPr>
        <p:spPr>
          <a:xfrm>
            <a:off x="3386135" y="506950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?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2F464FE-8C07-8727-B445-54485C73B283}"/>
              </a:ext>
            </a:extLst>
          </p:cNvPr>
          <p:cNvSpPr txBox="1"/>
          <p:nvPr/>
        </p:nvSpPr>
        <p:spPr>
          <a:xfrm>
            <a:off x="8059227" y="384134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?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B89E24C-5BB6-D8E1-7E42-AADF090BC948}"/>
              </a:ext>
            </a:extLst>
          </p:cNvPr>
          <p:cNvSpPr txBox="1"/>
          <p:nvPr/>
        </p:nvSpPr>
        <p:spPr>
          <a:xfrm>
            <a:off x="7952726" y="207923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?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D09A05B-D5D5-E7D3-5025-B5E5910CB8C4}"/>
              </a:ext>
            </a:extLst>
          </p:cNvPr>
          <p:cNvSpPr txBox="1"/>
          <p:nvPr/>
        </p:nvSpPr>
        <p:spPr>
          <a:xfrm>
            <a:off x="7889950" y="16894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?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C1101F00-0805-E951-0598-0CDDD73CE7B8}"/>
              </a:ext>
            </a:extLst>
          </p:cNvPr>
          <p:cNvSpPr/>
          <p:nvPr/>
        </p:nvSpPr>
        <p:spPr>
          <a:xfrm>
            <a:off x="443914" y="816138"/>
            <a:ext cx="2745804" cy="97953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Simulation design: 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Treatment regimen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Study duration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Sampling schedule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Bent Arrow 47">
            <a:extLst>
              <a:ext uri="{FF2B5EF4-FFF2-40B4-BE49-F238E27FC236}">
                <a16:creationId xmlns:a16="http://schemas.microsoft.com/office/drawing/2014/main" id="{F9C1F87A-0142-CDA3-BE2F-055E1D9DA840}"/>
              </a:ext>
            </a:extLst>
          </p:cNvPr>
          <p:cNvSpPr/>
          <p:nvPr/>
        </p:nvSpPr>
        <p:spPr>
          <a:xfrm rot="5400000">
            <a:off x="2651496" y="1833165"/>
            <a:ext cx="1609953" cy="349270"/>
          </a:xfrm>
          <a:prstGeom prst="bentArrow">
            <a:avLst>
              <a:gd name="adj1" fmla="val 25000"/>
              <a:gd name="adj2" fmla="val 23545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69E575C9-B3A8-1600-8E64-598B5D905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9D9F7-B70C-A04D-B4D3-3896B94E9F85}" type="slidenum">
              <a:rPr lang="en-US" smtClean="0"/>
              <a:t>21</a:t>
            </a:fld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1A78518-DA0A-80A1-B4C7-66E57E701BB9}"/>
              </a:ext>
            </a:extLst>
          </p:cNvPr>
          <p:cNvSpPr txBox="1"/>
          <p:nvPr/>
        </p:nvSpPr>
        <p:spPr>
          <a:xfrm>
            <a:off x="3439314" y="2564388"/>
            <a:ext cx="4920963" cy="156966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The incorporation of simulation components depend on the type of simulation and the question to be answered</a:t>
            </a:r>
          </a:p>
        </p:txBody>
      </p:sp>
    </p:spTree>
    <p:extLst>
      <p:ext uri="{BB962C8B-B14F-4D97-AF65-F5344CB8AC3E}">
        <p14:creationId xmlns:p14="http://schemas.microsoft.com/office/powerpoint/2010/main" val="2499195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7" grpId="0" animBg="1"/>
      <p:bldP spid="38" grpId="0"/>
      <p:bldP spid="40" grpId="0"/>
      <p:bldP spid="41" grpId="0"/>
      <p:bldP spid="42" grpId="0"/>
      <p:bldP spid="6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D19C4D-1E3D-63F2-9DD7-9AEBCFDB53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AE267EC5-FFF8-C0CC-45CC-EFDB87269D7E}"/>
              </a:ext>
            </a:extLst>
          </p:cNvPr>
          <p:cNvSpPr/>
          <p:nvPr/>
        </p:nvSpPr>
        <p:spPr>
          <a:xfrm>
            <a:off x="433955" y="1966688"/>
            <a:ext cx="2745804" cy="236567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BD8D22-F9D7-03E0-3DFE-38462299F246}"/>
              </a:ext>
            </a:extLst>
          </p:cNvPr>
          <p:cNvSpPr txBox="1"/>
          <p:nvPr/>
        </p:nvSpPr>
        <p:spPr>
          <a:xfrm>
            <a:off x="412396" y="367862"/>
            <a:ext cx="5201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Deterministic Simulation-Typical Value Simulation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3EC1D48F-73CD-C1B0-071A-13394D794206}"/>
              </a:ext>
            </a:extLst>
          </p:cNvPr>
          <p:cNvSpPr/>
          <p:nvPr/>
        </p:nvSpPr>
        <p:spPr>
          <a:xfrm>
            <a:off x="3784285" y="2003679"/>
            <a:ext cx="4046483" cy="47754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85020F4-2BCB-75BB-DFF2-15413C004DA7}"/>
                  </a:ext>
                </a:extLst>
              </p:cNvPr>
              <p:cNvSpPr txBox="1"/>
              <p:nvPr/>
            </p:nvSpPr>
            <p:spPr>
              <a:xfrm>
                <a:off x="3661573" y="3517719"/>
                <a:ext cx="4291906" cy="343857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𝐶𝐿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70</m:t>
                              </m:r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𝑘𝑔</m:t>
                              </m:r>
                            </m:den>
                          </m:f>
                        </m:e>
                        <m:sup>
                          <m:sSub>
                            <m:sSubPr>
                              <m:ctrlPr>
                                <a:rPr lang="en-US" sz="16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sz="16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𝜼</m:t>
                              </m:r>
                            </m:e>
                            <m:sub>
                              <m:r>
                                <a:rPr lang="en-US" sz="16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𝜼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16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16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1600" b="1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…</a:t>
                </a:r>
                <a:endParaRPr lang="en-US" sz="1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𝐼𝑃𝑅𝐸</m:t>
                      </m:r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𝐷𝑜𝑠𝑒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×</m:t>
                          </m:r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×(</m:t>
                          </m:r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sSub>
                                    <m:sSubPr>
                                      <m:ctrlPr>
                                        <a:rPr lang="en-US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sup>
                          </m:sSup>
                        </m:e>
                      </m:d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  <a:p>
                <a:endParaRPr lang="en-US" sz="1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𝑂𝐵</m:t>
                      </m:r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𝐼𝑃𝑅𝐸</m:t>
                      </m:r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  <a:p>
                <a:endParaRPr lang="en-US" sz="1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𝝐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16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  <m:r>
                        <a:rPr lang="en-US" sz="16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1600" b="1" dirty="0">
                  <a:solidFill>
                    <a:srgbClr val="7030A0"/>
                  </a:solidFill>
                </a:endParaRPr>
              </a:p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…</a:t>
                </a:r>
              </a:p>
              <a:p>
                <a:endParaRPr lang="en-US" sz="1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85020F4-2BCB-75BB-DFF2-15413C004D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1573" y="3517719"/>
                <a:ext cx="4291906" cy="343857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77B636D4-2736-5111-6A5A-A097AE770E73}"/>
              </a:ext>
            </a:extLst>
          </p:cNvPr>
          <p:cNvGrpSpPr/>
          <p:nvPr/>
        </p:nvGrpSpPr>
        <p:grpSpPr>
          <a:xfrm>
            <a:off x="4617069" y="2003285"/>
            <a:ext cx="2232612" cy="1529705"/>
            <a:chOff x="3546256" y="739875"/>
            <a:chExt cx="2232612" cy="1529705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1C318B1-5973-3A88-B958-DEB0B552B9BF}"/>
                </a:ext>
              </a:extLst>
            </p:cNvPr>
            <p:cNvSpPr/>
            <p:nvPr/>
          </p:nvSpPr>
          <p:spPr>
            <a:xfrm>
              <a:off x="4903315" y="1179786"/>
              <a:ext cx="756745" cy="73916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CENT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3E7A42F3-F484-4E75-7346-D99094ECB80A}"/>
                </a:ext>
              </a:extLst>
            </p:cNvPr>
            <p:cNvCxnSpPr>
              <a:cxnSpLocks/>
            </p:cNvCxnSpPr>
            <p:nvPr/>
          </p:nvCxnSpPr>
          <p:spPr>
            <a:xfrm>
              <a:off x="5292199" y="1918946"/>
              <a:ext cx="0" cy="31187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B042F25-4A78-E26D-D812-64A728D04E83}"/>
                </a:ext>
              </a:extLst>
            </p:cNvPr>
            <p:cNvSpPr/>
            <p:nvPr/>
          </p:nvSpPr>
          <p:spPr>
            <a:xfrm>
              <a:off x="3869927" y="1179786"/>
              <a:ext cx="756745" cy="73916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DEPOT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CB9E768-E0AA-F810-7739-B1BDBA5C38D4}"/>
                </a:ext>
              </a:extLst>
            </p:cNvPr>
            <p:cNvCxnSpPr>
              <a:cxnSpLocks/>
              <a:stCxn id="9" idx="6"/>
              <a:endCxn id="7" idx="2"/>
            </p:cNvCxnSpPr>
            <p:nvPr/>
          </p:nvCxnSpPr>
          <p:spPr>
            <a:xfrm>
              <a:off x="4626672" y="1549366"/>
              <a:ext cx="27664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9E0255-00C7-8EAF-3D25-977C21DB5B2F}"/>
                </a:ext>
              </a:extLst>
            </p:cNvPr>
            <p:cNvSpPr txBox="1"/>
            <p:nvPr/>
          </p:nvSpPr>
          <p:spPr>
            <a:xfrm>
              <a:off x="4552676" y="1072762"/>
              <a:ext cx="4431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err="1"/>
                <a:t>K</a:t>
              </a:r>
              <a:r>
                <a:rPr lang="en-US" sz="1600" i="1" baseline="-25000" dirty="0" err="1"/>
                <a:t>a,i</a:t>
              </a:r>
              <a:endParaRPr lang="en-US" sz="1600" i="1" baseline="-250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F590953-67EB-6446-9E14-A5E01312AC60}"/>
                </a:ext>
              </a:extLst>
            </p:cNvPr>
            <p:cNvSpPr txBox="1"/>
            <p:nvPr/>
          </p:nvSpPr>
          <p:spPr>
            <a:xfrm>
              <a:off x="5316882" y="1931026"/>
              <a:ext cx="4619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err="1"/>
                <a:t>CL</a:t>
              </a:r>
              <a:r>
                <a:rPr lang="en-US" sz="1600" i="1" baseline="-25000" dirty="0" err="1"/>
                <a:t>i</a:t>
              </a:r>
              <a:endParaRPr lang="en-US" sz="1600" i="1" baseline="-250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472B1F2-813D-14E4-8502-9CFB363BB2C0}"/>
                </a:ext>
              </a:extLst>
            </p:cNvPr>
            <p:cNvSpPr txBox="1"/>
            <p:nvPr/>
          </p:nvSpPr>
          <p:spPr>
            <a:xfrm>
              <a:off x="4775732" y="1748971"/>
              <a:ext cx="319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/>
                <a:t>V</a:t>
              </a:r>
              <a:r>
                <a:rPr lang="en-US" sz="1400" i="1" baseline="-25000" dirty="0"/>
                <a:t>i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99031C2-1B7F-6EE3-366A-0A24CA3FC6F4}"/>
                </a:ext>
              </a:extLst>
            </p:cNvPr>
            <p:cNvSpPr txBox="1"/>
            <p:nvPr/>
          </p:nvSpPr>
          <p:spPr>
            <a:xfrm>
              <a:off x="4013735" y="913397"/>
              <a:ext cx="3054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/>
                <a:t>F</a:t>
              </a:r>
              <a:r>
                <a:rPr lang="en-US" sz="1400" i="1" baseline="-25000" dirty="0"/>
                <a:t>i</a:t>
              </a:r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BDD91E0-DDFA-5A08-6380-A07A8617A673}"/>
                </a:ext>
              </a:extLst>
            </p:cNvPr>
            <p:cNvSpPr/>
            <p:nvPr/>
          </p:nvSpPr>
          <p:spPr>
            <a:xfrm rot="19610301">
              <a:off x="3783706" y="1019504"/>
              <a:ext cx="147751" cy="346842"/>
            </a:xfrm>
            <a:custGeom>
              <a:avLst/>
              <a:gdLst>
                <a:gd name="connsiteX0" fmla="*/ 147163 w 147751"/>
                <a:gd name="connsiteY0" fmla="*/ 0 h 346842"/>
                <a:gd name="connsiteX1" fmla="*/ 18 w 147751"/>
                <a:gd name="connsiteY1" fmla="*/ 136635 h 346842"/>
                <a:gd name="connsiteX2" fmla="*/ 136653 w 147751"/>
                <a:gd name="connsiteY2" fmla="*/ 147145 h 346842"/>
                <a:gd name="connsiteX3" fmla="*/ 94612 w 147751"/>
                <a:gd name="connsiteY3" fmla="*/ 241738 h 346842"/>
                <a:gd name="connsiteX4" fmla="*/ 147163 w 147751"/>
                <a:gd name="connsiteY4" fmla="*/ 231228 h 346842"/>
                <a:gd name="connsiteX5" fmla="*/ 52570 w 147751"/>
                <a:gd name="connsiteY5" fmla="*/ 346842 h 346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7751" h="346842">
                  <a:moveTo>
                    <a:pt x="147163" y="0"/>
                  </a:moveTo>
                  <a:cubicBezTo>
                    <a:pt x="74466" y="56055"/>
                    <a:pt x="1770" y="112111"/>
                    <a:pt x="18" y="136635"/>
                  </a:cubicBezTo>
                  <a:cubicBezTo>
                    <a:pt x="-1734" y="161159"/>
                    <a:pt x="120887" y="129628"/>
                    <a:pt x="136653" y="147145"/>
                  </a:cubicBezTo>
                  <a:cubicBezTo>
                    <a:pt x="152419" y="164662"/>
                    <a:pt x="94612" y="241738"/>
                    <a:pt x="94612" y="241738"/>
                  </a:cubicBezTo>
                  <a:cubicBezTo>
                    <a:pt x="96364" y="255752"/>
                    <a:pt x="154170" y="213711"/>
                    <a:pt x="147163" y="231228"/>
                  </a:cubicBezTo>
                  <a:cubicBezTo>
                    <a:pt x="140156" y="248745"/>
                    <a:pt x="96363" y="297793"/>
                    <a:pt x="52570" y="346842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CE9A92E-A789-BF6A-6772-942D9CA291E1}"/>
                </a:ext>
              </a:extLst>
            </p:cNvPr>
            <p:cNvSpPr txBox="1"/>
            <p:nvPr/>
          </p:nvSpPr>
          <p:spPr>
            <a:xfrm>
              <a:off x="3546256" y="739875"/>
              <a:ext cx="5886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Dose</a:t>
              </a:r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AEE9B436-89B1-2D79-D37E-5B8D99C1F691}"/>
              </a:ext>
            </a:extLst>
          </p:cNvPr>
          <p:cNvSpPr/>
          <p:nvPr/>
        </p:nvSpPr>
        <p:spPr>
          <a:xfrm>
            <a:off x="4617069" y="2025746"/>
            <a:ext cx="2232612" cy="150724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B996004B-53FF-5554-173F-D5B62F6E48A8}"/>
              </a:ext>
            </a:extLst>
          </p:cNvPr>
          <p:cNvSpPr/>
          <p:nvPr/>
        </p:nvSpPr>
        <p:spPr>
          <a:xfrm>
            <a:off x="8429275" y="51700"/>
            <a:ext cx="3657600" cy="349236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3459CF8-0384-E6AE-B4AE-CFCC60A9CEB4}"/>
                  </a:ext>
                </a:extLst>
              </p:cNvPr>
              <p:cNvSpPr txBox="1"/>
              <p:nvPr/>
            </p:nvSpPr>
            <p:spPr>
              <a:xfrm>
                <a:off x="8785015" y="51701"/>
                <a:ext cx="2994588" cy="28931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tx1"/>
                    </a:solidFill>
                  </a:rPr>
                  <a:t>Population parameters </a:t>
                </a:r>
                <a:r>
                  <a:rPr lang="en-US" sz="1400" dirty="0">
                    <a:solidFill>
                      <a:schemeClr val="tx1"/>
                    </a:solidFill>
                    <a:sym typeface="Wingdings" pitchFamily="2" charset="2"/>
                  </a:rPr>
                  <a:t>(</a:t>
                </a:r>
                <a:r>
                  <a:rPr lang="en-US" sz="14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Wingdings" pitchFamily="2" charset="2"/>
                  </a:rPr>
                  <a:t>.</a:t>
                </a:r>
                <a:r>
                  <a:rPr lang="en-US" sz="14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Wingdings" pitchFamily="2" charset="2"/>
                  </a:rPr>
                  <a:t>ext</a:t>
                </a:r>
                <a:r>
                  <a:rPr lang="en-US" sz="1400" dirty="0">
                    <a:solidFill>
                      <a:schemeClr val="tx1"/>
                    </a:solidFill>
                    <a:sym typeface="Wingdings" pitchFamily="2" charset="2"/>
                  </a:rPr>
                  <a:t>)</a:t>
                </a:r>
                <a:endParaRPr lang="en-US" sz="140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sz="1400" dirty="0">
                    <a:solidFill>
                      <a:schemeClr val="tx1"/>
                    </a:solidFill>
                  </a:rPr>
                  <a:t>1. Fixed-effect</a:t>
                </a:r>
              </a:p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…</m:t>
                      </m:r>
                    </m:oMath>
                  </m:oMathPara>
                </a14:m>
                <a:endParaRPr lang="en-US" sz="1400" b="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sz="1400" dirty="0">
                    <a:solidFill>
                      <a:schemeClr val="tx1"/>
                    </a:solidFill>
                  </a:rPr>
                  <a:t>2. Random-effect</a:t>
                </a:r>
                <a:endParaRPr lang="en-US" sz="1400" b="0" dirty="0">
                  <a:solidFill>
                    <a:schemeClr val="tx1"/>
                  </a:solidFill>
                </a:endParaRPr>
              </a:p>
              <a:p>
                <a:pPr lvl="2"/>
                <a:r>
                  <a:rPr lang="en-US" sz="1400" b="0" dirty="0">
                    <a:solidFill>
                      <a:schemeClr val="tx1"/>
                    </a:solidFill>
                  </a:rPr>
                  <a:t>2.1 </a:t>
                </a:r>
                <a:r>
                  <a:rPr lang="en-US" sz="1400" dirty="0">
                    <a:solidFill>
                      <a:schemeClr val="tx1"/>
                    </a:solidFill>
                  </a:rPr>
                  <a:t>Ω matrix</a:t>
                </a:r>
              </a:p>
              <a:p>
                <a:pPr lvl="2"/>
                <a:endParaRPr lang="en-US" sz="1400" dirty="0">
                  <a:solidFill>
                    <a:schemeClr val="tx1"/>
                  </a:solidFill>
                </a:endParaRPr>
              </a:p>
              <a:p>
                <a:pPr lvl="2"/>
                <a:endParaRPr lang="en-US" sz="1400" dirty="0">
                  <a:solidFill>
                    <a:schemeClr val="tx1"/>
                  </a:solidFill>
                </a:endParaRPr>
              </a:p>
              <a:p>
                <a:pPr lvl="2"/>
                <a:endParaRPr lang="en-US" sz="1400" dirty="0">
                  <a:solidFill>
                    <a:schemeClr val="tx1"/>
                  </a:solidFill>
                </a:endParaRPr>
              </a:p>
              <a:p>
                <a:pPr lvl="2"/>
                <a:endParaRPr lang="en-US" sz="1400" dirty="0">
                  <a:solidFill>
                    <a:schemeClr val="tx1"/>
                  </a:solidFill>
                </a:endParaRPr>
              </a:p>
              <a:p>
                <a:pPr lvl="2"/>
                <a:endParaRPr lang="en-US" sz="1400" dirty="0">
                  <a:solidFill>
                    <a:schemeClr val="tx1"/>
                  </a:solidFill>
                </a:endParaRPr>
              </a:p>
              <a:p>
                <a:pPr lvl="2"/>
                <a:r>
                  <a:rPr lang="en-US" sz="1400" dirty="0">
                    <a:solidFill>
                      <a:schemeClr val="tx1"/>
                    </a:solidFill>
                  </a:rPr>
                  <a:t>2.2 </a:t>
                </a:r>
                <a:r>
                  <a:rPr lang="en-US" sz="1400" dirty="0" err="1">
                    <a:solidFill>
                      <a:schemeClr val="tx1"/>
                    </a:solidFill>
                  </a:rPr>
                  <a:t>Σ</a:t>
                </a:r>
                <a:r>
                  <a:rPr lang="en-US" sz="1400" dirty="0">
                    <a:solidFill>
                      <a:schemeClr val="tx1"/>
                    </a:solidFill>
                  </a:rPr>
                  <a:t> matrix</a:t>
                </a:r>
              </a:p>
              <a:p>
                <a:pPr lvl="2"/>
                <a:endParaRPr lang="en-US" sz="1400" dirty="0">
                  <a:solidFill>
                    <a:schemeClr val="tx1"/>
                  </a:solidFill>
                </a:endParaRPr>
              </a:p>
              <a:p>
                <a:pPr lvl="2"/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3459CF8-0384-E6AE-B4AE-CFCC60A9CE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5015" y="51701"/>
                <a:ext cx="2994588" cy="2893100"/>
              </a:xfrm>
              <a:prstGeom prst="rect">
                <a:avLst/>
              </a:prstGeom>
              <a:blipFill>
                <a:blip r:embed="rId3"/>
                <a:stretch>
                  <a:fillRect l="-422" t="-43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7DA84200-21F1-47DF-F02B-C1864E8148B0}"/>
              </a:ext>
            </a:extLst>
          </p:cNvPr>
          <p:cNvGrpSpPr/>
          <p:nvPr/>
        </p:nvGrpSpPr>
        <p:grpSpPr>
          <a:xfrm>
            <a:off x="9813047" y="1287610"/>
            <a:ext cx="1651165" cy="953191"/>
            <a:chOff x="9813047" y="1287610"/>
            <a:chExt cx="1651165" cy="953191"/>
          </a:xfrm>
        </p:grpSpPr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208376DB-E0A3-CD37-D832-CC1935C452A7}"/>
                </a:ext>
              </a:extLst>
            </p:cNvPr>
            <p:cNvSpPr/>
            <p:nvPr/>
          </p:nvSpPr>
          <p:spPr>
            <a:xfrm>
              <a:off x="9813047" y="1287611"/>
              <a:ext cx="1651165" cy="625408"/>
            </a:xfrm>
            <a:custGeom>
              <a:avLst/>
              <a:gdLst>
                <a:gd name="connsiteX0" fmla="*/ 0 w 10983310"/>
                <a:gd name="connsiteY0" fmla="*/ 4561489 h 4572000"/>
                <a:gd name="connsiteX1" fmla="*/ 3657600 w 10983310"/>
                <a:gd name="connsiteY1" fmla="*/ 3647089 h 4572000"/>
                <a:gd name="connsiteX2" fmla="*/ 5496910 w 10983310"/>
                <a:gd name="connsiteY2" fmla="*/ 0 h 4572000"/>
                <a:gd name="connsiteX3" fmla="*/ 7325710 w 10983310"/>
                <a:gd name="connsiteY3" fmla="*/ 3657600 h 4572000"/>
                <a:gd name="connsiteX4" fmla="*/ 10983310 w 10983310"/>
                <a:gd name="connsiteY4" fmla="*/ 4572000 h 4572000"/>
                <a:gd name="connsiteX5" fmla="*/ 10983310 w 10983310"/>
                <a:gd name="connsiteY5" fmla="*/ 457200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983310" h="4572000">
                  <a:moveTo>
                    <a:pt x="0" y="4561489"/>
                  </a:moveTo>
                  <a:cubicBezTo>
                    <a:pt x="1370724" y="4484413"/>
                    <a:pt x="2741448" y="4407337"/>
                    <a:pt x="3657600" y="3647089"/>
                  </a:cubicBezTo>
                  <a:cubicBezTo>
                    <a:pt x="4573752" y="2886841"/>
                    <a:pt x="4885558" y="-1752"/>
                    <a:pt x="5496910" y="0"/>
                  </a:cubicBezTo>
                  <a:cubicBezTo>
                    <a:pt x="6108262" y="1752"/>
                    <a:pt x="6411310" y="2895600"/>
                    <a:pt x="7325710" y="3657600"/>
                  </a:cubicBezTo>
                  <a:cubicBezTo>
                    <a:pt x="8240110" y="4419600"/>
                    <a:pt x="10983310" y="4572000"/>
                    <a:pt x="10983310" y="4572000"/>
                  </a:cubicBezTo>
                  <a:lnTo>
                    <a:pt x="10983310" y="457200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425FB2B0-273B-8805-289B-EA9732A9CB83}"/>
                </a:ext>
              </a:extLst>
            </p:cNvPr>
            <p:cNvCxnSpPr/>
            <p:nvPr/>
          </p:nvCxnSpPr>
          <p:spPr>
            <a:xfrm>
              <a:off x="10636184" y="1287610"/>
              <a:ext cx="0" cy="625409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B9C4355F-0A78-F057-1A4C-7E45CEC75D18}"/>
                </a:ext>
              </a:extLst>
            </p:cNvPr>
            <p:cNvCxnSpPr/>
            <p:nvPr/>
          </p:nvCxnSpPr>
          <p:spPr>
            <a:xfrm>
              <a:off x="10341894" y="1923579"/>
              <a:ext cx="58857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AB867D04-12F8-662C-FA85-930626E6F0B8}"/>
                    </a:ext>
                  </a:extLst>
                </p:cNvPr>
                <p:cNvSpPr txBox="1"/>
                <p:nvPr/>
              </p:nvSpPr>
              <p:spPr>
                <a:xfrm>
                  <a:off x="10551068" y="1913019"/>
                  <a:ext cx="532582" cy="32778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  <m:sup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AB867D04-12F8-662C-FA85-930626E6F0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51068" y="1913019"/>
                  <a:ext cx="532582" cy="32778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03EF139-903A-9C88-97DA-A09E67BD022B}"/>
              </a:ext>
            </a:extLst>
          </p:cNvPr>
          <p:cNvGrpSpPr/>
          <p:nvPr/>
        </p:nvGrpSpPr>
        <p:grpSpPr>
          <a:xfrm>
            <a:off x="9808067" y="2524119"/>
            <a:ext cx="1651165" cy="973605"/>
            <a:chOff x="9808067" y="2524119"/>
            <a:chExt cx="1651165" cy="973605"/>
          </a:xfrm>
        </p:grpSpPr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D4D4EE4-8CDA-5898-3403-7C605D74FDCB}"/>
                </a:ext>
              </a:extLst>
            </p:cNvPr>
            <p:cNvSpPr/>
            <p:nvPr/>
          </p:nvSpPr>
          <p:spPr>
            <a:xfrm>
              <a:off x="9808067" y="2524120"/>
              <a:ext cx="1651165" cy="625408"/>
            </a:xfrm>
            <a:custGeom>
              <a:avLst/>
              <a:gdLst>
                <a:gd name="connsiteX0" fmla="*/ 0 w 10983310"/>
                <a:gd name="connsiteY0" fmla="*/ 4561489 h 4572000"/>
                <a:gd name="connsiteX1" fmla="*/ 3657600 w 10983310"/>
                <a:gd name="connsiteY1" fmla="*/ 3647089 h 4572000"/>
                <a:gd name="connsiteX2" fmla="*/ 5496910 w 10983310"/>
                <a:gd name="connsiteY2" fmla="*/ 0 h 4572000"/>
                <a:gd name="connsiteX3" fmla="*/ 7325710 w 10983310"/>
                <a:gd name="connsiteY3" fmla="*/ 3657600 h 4572000"/>
                <a:gd name="connsiteX4" fmla="*/ 10983310 w 10983310"/>
                <a:gd name="connsiteY4" fmla="*/ 4572000 h 4572000"/>
                <a:gd name="connsiteX5" fmla="*/ 10983310 w 10983310"/>
                <a:gd name="connsiteY5" fmla="*/ 457200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983310" h="4572000">
                  <a:moveTo>
                    <a:pt x="0" y="4561489"/>
                  </a:moveTo>
                  <a:cubicBezTo>
                    <a:pt x="1370724" y="4484413"/>
                    <a:pt x="2741448" y="4407337"/>
                    <a:pt x="3657600" y="3647089"/>
                  </a:cubicBezTo>
                  <a:cubicBezTo>
                    <a:pt x="4573752" y="2886841"/>
                    <a:pt x="4885558" y="-1752"/>
                    <a:pt x="5496910" y="0"/>
                  </a:cubicBezTo>
                  <a:cubicBezTo>
                    <a:pt x="6108262" y="1752"/>
                    <a:pt x="6411310" y="2895600"/>
                    <a:pt x="7325710" y="3657600"/>
                  </a:cubicBezTo>
                  <a:cubicBezTo>
                    <a:pt x="8240110" y="4419600"/>
                    <a:pt x="10983310" y="4572000"/>
                    <a:pt x="10983310" y="4572000"/>
                  </a:cubicBezTo>
                  <a:lnTo>
                    <a:pt x="10983310" y="457200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3E193FC9-45DA-1C28-2CD0-4D6EB4B66E37}"/>
                </a:ext>
              </a:extLst>
            </p:cNvPr>
            <p:cNvCxnSpPr/>
            <p:nvPr/>
          </p:nvCxnSpPr>
          <p:spPr>
            <a:xfrm>
              <a:off x="10631204" y="2524119"/>
              <a:ext cx="0" cy="625409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9A53F16D-72D1-F477-8645-9D396A1CB8F9}"/>
                </a:ext>
              </a:extLst>
            </p:cNvPr>
            <p:cNvCxnSpPr/>
            <p:nvPr/>
          </p:nvCxnSpPr>
          <p:spPr>
            <a:xfrm>
              <a:off x="10336914" y="3160088"/>
              <a:ext cx="58857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011D45B7-5EBC-3D61-0361-A57225CF19DE}"/>
                    </a:ext>
                  </a:extLst>
                </p:cNvPr>
                <p:cNvSpPr txBox="1"/>
                <p:nvPr/>
              </p:nvSpPr>
              <p:spPr>
                <a:xfrm>
                  <a:off x="10551068" y="3169942"/>
                  <a:ext cx="496290" cy="32778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  <m:sup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011D45B7-5EBC-3D61-0361-A57225CF19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51068" y="3169942"/>
                  <a:ext cx="496290" cy="32778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5" name="Picture 24" descr="A graph with a line&#10;&#10;Description automatically generated">
            <a:extLst>
              <a:ext uri="{FF2B5EF4-FFF2-40B4-BE49-F238E27FC236}">
                <a16:creationId xmlns:a16="http://schemas.microsoft.com/office/drawing/2014/main" id="{DC59A49D-A423-157A-F47E-E3F84ACEA073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39035"/>
          <a:stretch/>
        </p:blipFill>
        <p:spPr>
          <a:xfrm>
            <a:off x="536034" y="2285401"/>
            <a:ext cx="2549391" cy="17717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9" name="Right Arrow 28">
            <a:extLst>
              <a:ext uri="{FF2B5EF4-FFF2-40B4-BE49-F238E27FC236}">
                <a16:creationId xmlns:a16="http://schemas.microsoft.com/office/drawing/2014/main" id="{7B2450EF-7072-1601-BA28-E9A22F99B640}"/>
              </a:ext>
            </a:extLst>
          </p:cNvPr>
          <p:cNvSpPr/>
          <p:nvPr/>
        </p:nvSpPr>
        <p:spPr>
          <a:xfrm rot="10800000">
            <a:off x="3355831" y="3104004"/>
            <a:ext cx="287214" cy="43230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7884152B-24F4-AB15-2066-615403E815F4}"/>
              </a:ext>
            </a:extLst>
          </p:cNvPr>
          <p:cNvSpPr/>
          <p:nvPr/>
        </p:nvSpPr>
        <p:spPr>
          <a:xfrm>
            <a:off x="443914" y="816138"/>
            <a:ext cx="2745804" cy="97953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Simulation design: 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Treatment regimen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Study duration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Sampling schedule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Bent Arrow 47">
            <a:extLst>
              <a:ext uri="{FF2B5EF4-FFF2-40B4-BE49-F238E27FC236}">
                <a16:creationId xmlns:a16="http://schemas.microsoft.com/office/drawing/2014/main" id="{9E9E8F7D-9E49-818C-549A-DEEB3A4D2CEC}"/>
              </a:ext>
            </a:extLst>
          </p:cNvPr>
          <p:cNvSpPr/>
          <p:nvPr/>
        </p:nvSpPr>
        <p:spPr>
          <a:xfrm rot="5400000">
            <a:off x="2651496" y="1833165"/>
            <a:ext cx="1609953" cy="349270"/>
          </a:xfrm>
          <a:prstGeom prst="bentArrow">
            <a:avLst>
              <a:gd name="adj1" fmla="val 25000"/>
              <a:gd name="adj2" fmla="val 23545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B25159A2-A371-03D4-FA44-7F4AD0F24303}"/>
              </a:ext>
            </a:extLst>
          </p:cNvPr>
          <p:cNvSpPr/>
          <p:nvPr/>
        </p:nvSpPr>
        <p:spPr>
          <a:xfrm>
            <a:off x="9043332" y="255828"/>
            <a:ext cx="1820411" cy="48136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28884F5-5082-CB58-384E-957BCCA3BC9D}"/>
              </a:ext>
            </a:extLst>
          </p:cNvPr>
          <p:cNvCxnSpPr/>
          <p:nvPr/>
        </p:nvCxnSpPr>
        <p:spPr>
          <a:xfrm flipH="1">
            <a:off x="6363012" y="511728"/>
            <a:ext cx="2680320" cy="31458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8DBFE08-53E6-B43A-5F61-8680C8BEA725}"/>
              </a:ext>
            </a:extLst>
          </p:cNvPr>
          <p:cNvCxnSpPr>
            <a:cxnSpLocks/>
          </p:cNvCxnSpPr>
          <p:nvPr/>
        </p:nvCxnSpPr>
        <p:spPr>
          <a:xfrm flipH="1">
            <a:off x="5389953" y="511728"/>
            <a:ext cx="3653379" cy="32633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Slide Number Placeholder 71">
            <a:extLst>
              <a:ext uri="{FF2B5EF4-FFF2-40B4-BE49-F238E27FC236}">
                <a16:creationId xmlns:a16="http://schemas.microsoft.com/office/drawing/2014/main" id="{15170811-E759-6423-902A-433B966D1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9D9F7-B70C-A04D-B4D3-3896B94E9F85}" type="slidenum">
              <a:rPr lang="en-US" smtClean="0"/>
              <a:t>22</a:t>
            </a:fld>
            <a:endParaRPr lang="en-US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59AEF7F1-B243-1EB4-1E98-FC3D40BB5FFC}"/>
              </a:ext>
            </a:extLst>
          </p:cNvPr>
          <p:cNvSpPr/>
          <p:nvPr/>
        </p:nvSpPr>
        <p:spPr>
          <a:xfrm>
            <a:off x="433955" y="4435559"/>
            <a:ext cx="2745804" cy="236567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D145EA9-2328-4869-AF7D-6543AE7CB359}"/>
              </a:ext>
            </a:extLst>
          </p:cNvPr>
          <p:cNvCxnSpPr/>
          <p:nvPr/>
        </p:nvCxnSpPr>
        <p:spPr>
          <a:xfrm flipV="1">
            <a:off x="3179759" y="3825380"/>
            <a:ext cx="2591867" cy="123318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E5F179A-1C8D-BDBC-7E63-F9F5DB1865F2}"/>
              </a:ext>
            </a:extLst>
          </p:cNvPr>
          <p:cNvGraphicFramePr>
            <a:graphicFrameLocks noGrp="1"/>
          </p:cNvGraphicFramePr>
          <p:nvPr/>
        </p:nvGraphicFramePr>
        <p:xfrm>
          <a:off x="568095" y="4623014"/>
          <a:ext cx="2396124" cy="196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9031">
                  <a:extLst>
                    <a:ext uri="{9D8B030D-6E8A-4147-A177-3AD203B41FA5}">
                      <a16:colId xmlns:a16="http://schemas.microsoft.com/office/drawing/2014/main" val="2697345079"/>
                    </a:ext>
                  </a:extLst>
                </a:gridCol>
                <a:gridCol w="599031">
                  <a:extLst>
                    <a:ext uri="{9D8B030D-6E8A-4147-A177-3AD203B41FA5}">
                      <a16:colId xmlns:a16="http://schemas.microsoft.com/office/drawing/2014/main" val="4144399198"/>
                    </a:ext>
                  </a:extLst>
                </a:gridCol>
                <a:gridCol w="599031">
                  <a:extLst>
                    <a:ext uri="{9D8B030D-6E8A-4147-A177-3AD203B41FA5}">
                      <a16:colId xmlns:a16="http://schemas.microsoft.com/office/drawing/2014/main" val="1427221772"/>
                    </a:ext>
                  </a:extLst>
                </a:gridCol>
                <a:gridCol w="599031">
                  <a:extLst>
                    <a:ext uri="{9D8B030D-6E8A-4147-A177-3AD203B41FA5}">
                      <a16:colId xmlns:a16="http://schemas.microsoft.com/office/drawing/2014/main" val="2627671301"/>
                    </a:ext>
                  </a:extLst>
                </a:gridCol>
              </a:tblGrid>
              <a:tr h="392300">
                <a:tc>
                  <a:txBody>
                    <a:bodyPr/>
                    <a:lstStyle/>
                    <a:p>
                      <a:r>
                        <a:rPr lang="en-US" sz="1600" dirty="0"/>
                        <a:t>WT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AGE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618034"/>
                  </a:ext>
                </a:extLst>
              </a:tr>
              <a:tr h="392300">
                <a:tc>
                  <a:txBody>
                    <a:bodyPr/>
                    <a:lstStyle/>
                    <a:p>
                      <a:r>
                        <a:rPr lang="en-US" sz="1600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706865"/>
                  </a:ext>
                </a:extLst>
              </a:tr>
              <a:tr h="392300">
                <a:tc>
                  <a:txBody>
                    <a:bodyPr/>
                    <a:lstStyle/>
                    <a:p>
                      <a:r>
                        <a:rPr lang="en-US" sz="1600" dirty="0"/>
                        <a:t>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603054"/>
                  </a:ext>
                </a:extLst>
              </a:tr>
              <a:tr h="392300">
                <a:tc>
                  <a:txBody>
                    <a:bodyPr/>
                    <a:lstStyle/>
                    <a:p>
                      <a:r>
                        <a:rPr lang="en-US" sz="1600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724207"/>
                  </a:ext>
                </a:extLst>
              </a:tr>
              <a:tr h="392300"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7210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56184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2D9062-865A-D6BC-1FA6-554ED2F1C7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15E9C58-2F2F-F953-AE4B-D12EC6A9858D}"/>
              </a:ext>
            </a:extLst>
          </p:cNvPr>
          <p:cNvSpPr txBox="1"/>
          <p:nvPr/>
        </p:nvSpPr>
        <p:spPr>
          <a:xfrm>
            <a:off x="884339" y="1969093"/>
            <a:ext cx="10498123" cy="2550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=1, …,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nsub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Fix </a:t>
            </a:r>
            <a:r>
              <a:rPr lang="el-GR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η</a:t>
            </a:r>
            <a:r>
              <a:rPr lang="en-US" b="1" baseline="-250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for subject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Fix </a:t>
            </a:r>
            <a:r>
              <a:rPr lang="el-GR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ε</a:t>
            </a:r>
            <a:r>
              <a:rPr lang="en-US" b="1" baseline="-250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ij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subject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at time j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Derive </a:t>
            </a:r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θ</a:t>
            </a:r>
            <a:r>
              <a:rPr lang="en-US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f(</a:t>
            </a:r>
            <a:r>
              <a:rPr lang="el-GR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θ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1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cov</a:t>
            </a:r>
            <a:r>
              <a:rPr lang="en-US" b="1" baseline="-25000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)for subject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Calculate response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f(</a:t>
            </a:r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θ</a:t>
            </a:r>
            <a:r>
              <a:rPr lang="en-US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l-GR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η</a:t>
            </a:r>
            <a:r>
              <a:rPr lang="en-US" b="1" baseline="-250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l-GR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ε</a:t>
            </a:r>
            <a:r>
              <a:rPr lang="en-US" b="1" baseline="-250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ij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3BBE02-559A-FE30-F2AB-54FCC58394C2}"/>
              </a:ext>
            </a:extLst>
          </p:cNvPr>
          <p:cNvSpPr txBox="1"/>
          <p:nvPr/>
        </p:nvSpPr>
        <p:spPr>
          <a:xfrm>
            <a:off x="838200" y="5987018"/>
            <a:ext cx="10590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Adapted from Hu C. </a:t>
            </a:r>
            <a:r>
              <a:rPr lang="en-US" sz="1200" b="0" i="1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 </a:t>
            </a:r>
            <a:r>
              <a:rPr lang="en-US" sz="1200" b="0" i="1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Pharmacokinet</a:t>
            </a:r>
            <a:r>
              <a:rPr lang="en-US" sz="1200" b="0" i="1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i="1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Pharmacodyn</a:t>
            </a:r>
            <a:r>
              <a:rPr lang="en-US" sz="1200" b="0" i="1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2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2022 PMID: 35927373.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5C91EF-2426-EE7B-FA4C-FFB6C7BD0ABE}"/>
              </a:ext>
            </a:extLst>
          </p:cNvPr>
          <p:cNvSpPr txBox="1"/>
          <p:nvPr/>
        </p:nvSpPr>
        <p:spPr>
          <a:xfrm>
            <a:off x="838200" y="483093"/>
            <a:ext cx="94027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Typical Workflow When Perform Typical Value Simulations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E26E4F-A6E1-BCA3-0796-90737A1484D9}"/>
              </a:ext>
            </a:extLst>
          </p:cNvPr>
          <p:cNvSpPr txBox="1"/>
          <p:nvPr/>
        </p:nvSpPr>
        <p:spPr>
          <a:xfrm>
            <a:off x="7231967" y="5602297"/>
            <a:ext cx="41504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nsub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number of subjects</a:t>
            </a:r>
          </a:p>
          <a:p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cov</a:t>
            </a:r>
            <a:r>
              <a:rPr lang="en-US" sz="1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covariates (e.g., body weight, age,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in subject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E544CBF-C4BE-ED5C-9676-E5B37F541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9D9F7-B70C-A04D-B4D3-3896B94E9F8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0368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2C97ED-FA47-B614-446C-F54F12DA9B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73FD7477-75F7-DD0E-4BEB-49641325B7F8}"/>
              </a:ext>
            </a:extLst>
          </p:cNvPr>
          <p:cNvSpPr/>
          <p:nvPr/>
        </p:nvSpPr>
        <p:spPr>
          <a:xfrm>
            <a:off x="433955" y="1966688"/>
            <a:ext cx="2745804" cy="236567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AB534E9-F681-B3D5-411B-8EBD98964F0F}"/>
              </a:ext>
            </a:extLst>
          </p:cNvPr>
          <p:cNvSpPr/>
          <p:nvPr/>
        </p:nvSpPr>
        <p:spPr>
          <a:xfrm>
            <a:off x="433955" y="4435559"/>
            <a:ext cx="2745804" cy="236567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53CAE048-FF7D-BBAA-78E7-55D8B572D87C}"/>
              </a:ext>
            </a:extLst>
          </p:cNvPr>
          <p:cNvGraphicFramePr>
            <a:graphicFrameLocks noGrp="1"/>
          </p:cNvGraphicFramePr>
          <p:nvPr/>
        </p:nvGraphicFramePr>
        <p:xfrm>
          <a:off x="568095" y="4623014"/>
          <a:ext cx="2396124" cy="196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9031">
                  <a:extLst>
                    <a:ext uri="{9D8B030D-6E8A-4147-A177-3AD203B41FA5}">
                      <a16:colId xmlns:a16="http://schemas.microsoft.com/office/drawing/2014/main" val="2697345079"/>
                    </a:ext>
                  </a:extLst>
                </a:gridCol>
                <a:gridCol w="599031">
                  <a:extLst>
                    <a:ext uri="{9D8B030D-6E8A-4147-A177-3AD203B41FA5}">
                      <a16:colId xmlns:a16="http://schemas.microsoft.com/office/drawing/2014/main" val="4144399198"/>
                    </a:ext>
                  </a:extLst>
                </a:gridCol>
                <a:gridCol w="599031">
                  <a:extLst>
                    <a:ext uri="{9D8B030D-6E8A-4147-A177-3AD203B41FA5}">
                      <a16:colId xmlns:a16="http://schemas.microsoft.com/office/drawing/2014/main" val="1427221772"/>
                    </a:ext>
                  </a:extLst>
                </a:gridCol>
                <a:gridCol w="599031">
                  <a:extLst>
                    <a:ext uri="{9D8B030D-6E8A-4147-A177-3AD203B41FA5}">
                      <a16:colId xmlns:a16="http://schemas.microsoft.com/office/drawing/2014/main" val="2627671301"/>
                    </a:ext>
                  </a:extLst>
                </a:gridCol>
              </a:tblGrid>
              <a:tr h="392300">
                <a:tc>
                  <a:txBody>
                    <a:bodyPr/>
                    <a:lstStyle/>
                    <a:p>
                      <a:r>
                        <a:rPr lang="en-US" sz="1600" dirty="0"/>
                        <a:t>WT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AGE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618034"/>
                  </a:ext>
                </a:extLst>
              </a:tr>
              <a:tr h="392300">
                <a:tc>
                  <a:txBody>
                    <a:bodyPr/>
                    <a:lstStyle/>
                    <a:p>
                      <a:r>
                        <a:rPr lang="en-US" sz="1600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706865"/>
                  </a:ext>
                </a:extLst>
              </a:tr>
              <a:tr h="392300">
                <a:tc>
                  <a:txBody>
                    <a:bodyPr/>
                    <a:lstStyle/>
                    <a:p>
                      <a:r>
                        <a:rPr lang="en-US" sz="1600" dirty="0"/>
                        <a:t>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603054"/>
                  </a:ext>
                </a:extLst>
              </a:tr>
              <a:tr h="392300">
                <a:tc>
                  <a:txBody>
                    <a:bodyPr/>
                    <a:lstStyle/>
                    <a:p>
                      <a:r>
                        <a:rPr lang="en-US" sz="1600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724207"/>
                  </a:ext>
                </a:extLst>
              </a:tr>
              <a:tr h="392300"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721051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0F93E3CE-8B65-0152-5F4A-FC00D16178C1}"/>
              </a:ext>
            </a:extLst>
          </p:cNvPr>
          <p:cNvSpPr txBox="1"/>
          <p:nvPr/>
        </p:nvSpPr>
        <p:spPr>
          <a:xfrm>
            <a:off x="412396" y="367862"/>
            <a:ext cx="4288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Deterministic Simulation-EBE simulation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F3ADAC6E-F8A5-D3A9-0011-5CC1F64D3509}"/>
              </a:ext>
            </a:extLst>
          </p:cNvPr>
          <p:cNvSpPr/>
          <p:nvPr/>
        </p:nvSpPr>
        <p:spPr>
          <a:xfrm>
            <a:off x="3784285" y="2003679"/>
            <a:ext cx="4046483" cy="47754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9D71F23-349B-C64D-D052-8EDDB46E0803}"/>
                  </a:ext>
                </a:extLst>
              </p:cNvPr>
              <p:cNvSpPr txBox="1"/>
              <p:nvPr/>
            </p:nvSpPr>
            <p:spPr>
              <a:xfrm>
                <a:off x="3661573" y="3517719"/>
                <a:ext cx="4291906" cy="343857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𝐶𝐿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70</m:t>
                              </m:r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𝑘𝑔</m:t>
                              </m:r>
                            </m:den>
                          </m:f>
                        </m:e>
                        <m:sup>
                          <m:sSub>
                            <m:sSubPr>
                              <m:ctrlPr>
                                <a:rPr lang="en-US" sz="16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sz="16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𝜼</m:t>
                              </m:r>
                            </m:e>
                            <m:sub>
                              <m:r>
                                <a:rPr lang="en-US" sz="16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16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(0, </m:t>
                      </m:r>
                      <m:sSubSup>
                        <m:sSubSup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…</a:t>
                </a:r>
                <a:endParaRPr lang="en-US" sz="1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𝐼𝑃𝑅𝐸</m:t>
                      </m:r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𝐷𝑜𝑠𝑒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×</m:t>
                          </m:r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×(</m:t>
                          </m:r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sSub>
                                    <m:sSubPr>
                                      <m:ctrlPr>
                                        <a:rPr lang="en-US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sup>
                          </m:sSup>
                        </m:e>
                      </m:d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  <a:p>
                <a:endParaRPr lang="en-US" sz="1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𝑂𝐵</m:t>
                      </m:r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𝐼𝑃𝑅𝐸</m:t>
                      </m:r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  <a:p>
                <a:endParaRPr lang="en-US" sz="1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(0, </m:t>
                      </m:r>
                      <m:sSubSup>
                        <m:sSubSup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…</a:t>
                </a:r>
              </a:p>
              <a:p>
                <a:endParaRPr lang="en-US" sz="1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9D71F23-349B-C64D-D052-8EDDB46E08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1573" y="3517719"/>
                <a:ext cx="4291906" cy="343857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7C227039-7BD0-B854-A87C-E3CFCAED9622}"/>
              </a:ext>
            </a:extLst>
          </p:cNvPr>
          <p:cNvGrpSpPr/>
          <p:nvPr/>
        </p:nvGrpSpPr>
        <p:grpSpPr>
          <a:xfrm>
            <a:off x="4617069" y="2003285"/>
            <a:ext cx="2232612" cy="1529705"/>
            <a:chOff x="3546256" y="739875"/>
            <a:chExt cx="2232612" cy="1529705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E5D33E0-C24A-0417-F650-516814F79B85}"/>
                </a:ext>
              </a:extLst>
            </p:cNvPr>
            <p:cNvSpPr/>
            <p:nvPr/>
          </p:nvSpPr>
          <p:spPr>
            <a:xfrm>
              <a:off x="4903315" y="1179786"/>
              <a:ext cx="756745" cy="73916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CENT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C7A7A73E-A7E1-8205-56FF-A12A357D7DE1}"/>
                </a:ext>
              </a:extLst>
            </p:cNvPr>
            <p:cNvCxnSpPr>
              <a:cxnSpLocks/>
            </p:cNvCxnSpPr>
            <p:nvPr/>
          </p:nvCxnSpPr>
          <p:spPr>
            <a:xfrm>
              <a:off x="5292199" y="1918946"/>
              <a:ext cx="0" cy="31187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8B38FBF-1346-9EF3-F4C2-BF1203EF1DE6}"/>
                </a:ext>
              </a:extLst>
            </p:cNvPr>
            <p:cNvSpPr/>
            <p:nvPr/>
          </p:nvSpPr>
          <p:spPr>
            <a:xfrm>
              <a:off x="3869927" y="1179786"/>
              <a:ext cx="756745" cy="73916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DEPOT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11C9F22-F55D-D917-D185-C594DA9916F6}"/>
                </a:ext>
              </a:extLst>
            </p:cNvPr>
            <p:cNvCxnSpPr>
              <a:cxnSpLocks/>
              <a:stCxn id="9" idx="6"/>
              <a:endCxn id="7" idx="2"/>
            </p:cNvCxnSpPr>
            <p:nvPr/>
          </p:nvCxnSpPr>
          <p:spPr>
            <a:xfrm>
              <a:off x="4626672" y="1549366"/>
              <a:ext cx="27664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AC9E112-FBCA-3504-FD96-D27C2D2681FD}"/>
                </a:ext>
              </a:extLst>
            </p:cNvPr>
            <p:cNvSpPr txBox="1"/>
            <p:nvPr/>
          </p:nvSpPr>
          <p:spPr>
            <a:xfrm>
              <a:off x="4552676" y="1072762"/>
              <a:ext cx="4431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err="1"/>
                <a:t>K</a:t>
              </a:r>
              <a:r>
                <a:rPr lang="en-US" sz="1600" i="1" baseline="-25000" dirty="0" err="1"/>
                <a:t>a,i</a:t>
              </a:r>
              <a:endParaRPr lang="en-US" sz="1600" i="1" baseline="-250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2AA00EE-5EC0-FB06-D679-E9F009FE6317}"/>
                </a:ext>
              </a:extLst>
            </p:cNvPr>
            <p:cNvSpPr txBox="1"/>
            <p:nvPr/>
          </p:nvSpPr>
          <p:spPr>
            <a:xfrm>
              <a:off x="5316882" y="1931026"/>
              <a:ext cx="4619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err="1"/>
                <a:t>CL</a:t>
              </a:r>
              <a:r>
                <a:rPr lang="en-US" sz="1600" i="1" baseline="-25000" dirty="0" err="1"/>
                <a:t>i</a:t>
              </a:r>
              <a:endParaRPr lang="en-US" sz="1600" i="1" baseline="-250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8C44B03-A301-38EC-01AD-B08EA6EEFE87}"/>
                </a:ext>
              </a:extLst>
            </p:cNvPr>
            <p:cNvSpPr txBox="1"/>
            <p:nvPr/>
          </p:nvSpPr>
          <p:spPr>
            <a:xfrm>
              <a:off x="4775732" y="1748971"/>
              <a:ext cx="319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/>
                <a:t>V</a:t>
              </a:r>
              <a:r>
                <a:rPr lang="en-US" sz="1400" i="1" baseline="-25000" dirty="0"/>
                <a:t>i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E6FA80B-886E-247D-FAA0-691E857E2054}"/>
                </a:ext>
              </a:extLst>
            </p:cNvPr>
            <p:cNvSpPr txBox="1"/>
            <p:nvPr/>
          </p:nvSpPr>
          <p:spPr>
            <a:xfrm>
              <a:off x="4013735" y="913397"/>
              <a:ext cx="3054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/>
                <a:t>F</a:t>
              </a:r>
              <a:r>
                <a:rPr lang="en-US" sz="1400" i="1" baseline="-25000" dirty="0"/>
                <a:t>i</a:t>
              </a:r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FFD0D4E4-CD4C-9A61-5B5B-ECEC9D76E919}"/>
                </a:ext>
              </a:extLst>
            </p:cNvPr>
            <p:cNvSpPr/>
            <p:nvPr/>
          </p:nvSpPr>
          <p:spPr>
            <a:xfrm rot="19610301">
              <a:off x="3783706" y="1019504"/>
              <a:ext cx="147751" cy="346842"/>
            </a:xfrm>
            <a:custGeom>
              <a:avLst/>
              <a:gdLst>
                <a:gd name="connsiteX0" fmla="*/ 147163 w 147751"/>
                <a:gd name="connsiteY0" fmla="*/ 0 h 346842"/>
                <a:gd name="connsiteX1" fmla="*/ 18 w 147751"/>
                <a:gd name="connsiteY1" fmla="*/ 136635 h 346842"/>
                <a:gd name="connsiteX2" fmla="*/ 136653 w 147751"/>
                <a:gd name="connsiteY2" fmla="*/ 147145 h 346842"/>
                <a:gd name="connsiteX3" fmla="*/ 94612 w 147751"/>
                <a:gd name="connsiteY3" fmla="*/ 241738 h 346842"/>
                <a:gd name="connsiteX4" fmla="*/ 147163 w 147751"/>
                <a:gd name="connsiteY4" fmla="*/ 231228 h 346842"/>
                <a:gd name="connsiteX5" fmla="*/ 52570 w 147751"/>
                <a:gd name="connsiteY5" fmla="*/ 346842 h 346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7751" h="346842">
                  <a:moveTo>
                    <a:pt x="147163" y="0"/>
                  </a:moveTo>
                  <a:cubicBezTo>
                    <a:pt x="74466" y="56055"/>
                    <a:pt x="1770" y="112111"/>
                    <a:pt x="18" y="136635"/>
                  </a:cubicBezTo>
                  <a:cubicBezTo>
                    <a:pt x="-1734" y="161159"/>
                    <a:pt x="120887" y="129628"/>
                    <a:pt x="136653" y="147145"/>
                  </a:cubicBezTo>
                  <a:cubicBezTo>
                    <a:pt x="152419" y="164662"/>
                    <a:pt x="94612" y="241738"/>
                    <a:pt x="94612" y="241738"/>
                  </a:cubicBezTo>
                  <a:cubicBezTo>
                    <a:pt x="96364" y="255752"/>
                    <a:pt x="154170" y="213711"/>
                    <a:pt x="147163" y="231228"/>
                  </a:cubicBezTo>
                  <a:cubicBezTo>
                    <a:pt x="140156" y="248745"/>
                    <a:pt x="96363" y="297793"/>
                    <a:pt x="52570" y="346842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C9C00F5-CC2D-C462-9302-C948E3E9F2EE}"/>
                </a:ext>
              </a:extLst>
            </p:cNvPr>
            <p:cNvSpPr txBox="1"/>
            <p:nvPr/>
          </p:nvSpPr>
          <p:spPr>
            <a:xfrm>
              <a:off x="3546256" y="739875"/>
              <a:ext cx="5886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Dose</a:t>
              </a:r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4039D50F-A1F2-3DCC-21BA-03D3E2AD5FF2}"/>
              </a:ext>
            </a:extLst>
          </p:cNvPr>
          <p:cNvSpPr/>
          <p:nvPr/>
        </p:nvSpPr>
        <p:spPr>
          <a:xfrm>
            <a:off x="4617069" y="2025746"/>
            <a:ext cx="2232612" cy="150724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0C18ABD8-E6D0-1739-9BCF-184A591944FD}"/>
              </a:ext>
            </a:extLst>
          </p:cNvPr>
          <p:cNvSpPr/>
          <p:nvPr/>
        </p:nvSpPr>
        <p:spPr>
          <a:xfrm>
            <a:off x="8429275" y="3643714"/>
            <a:ext cx="3657600" cy="163130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5985F1F7-CECA-F48C-188D-60BFBAD5D1B9}"/>
              </a:ext>
            </a:extLst>
          </p:cNvPr>
          <p:cNvSpPr/>
          <p:nvPr/>
        </p:nvSpPr>
        <p:spPr>
          <a:xfrm>
            <a:off x="8429275" y="51700"/>
            <a:ext cx="3657600" cy="349236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458470E-58CD-1E89-AF7D-DB847652B100}"/>
                  </a:ext>
                </a:extLst>
              </p:cNvPr>
              <p:cNvSpPr txBox="1"/>
              <p:nvPr/>
            </p:nvSpPr>
            <p:spPr>
              <a:xfrm>
                <a:off x="8785015" y="51701"/>
                <a:ext cx="2994588" cy="28931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tx1"/>
                    </a:solidFill>
                  </a:rPr>
                  <a:t>Population parameters </a:t>
                </a:r>
                <a:r>
                  <a:rPr lang="en-US" sz="1400" dirty="0">
                    <a:solidFill>
                      <a:schemeClr val="tx1"/>
                    </a:solidFill>
                    <a:sym typeface="Wingdings" pitchFamily="2" charset="2"/>
                  </a:rPr>
                  <a:t>(</a:t>
                </a:r>
                <a:r>
                  <a:rPr lang="en-US" sz="14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Wingdings" pitchFamily="2" charset="2"/>
                  </a:rPr>
                  <a:t>.</a:t>
                </a:r>
                <a:r>
                  <a:rPr lang="en-US" sz="14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Wingdings" pitchFamily="2" charset="2"/>
                  </a:rPr>
                  <a:t>ext</a:t>
                </a:r>
                <a:r>
                  <a:rPr lang="en-US" sz="1400" dirty="0">
                    <a:solidFill>
                      <a:schemeClr val="tx1"/>
                    </a:solidFill>
                    <a:sym typeface="Wingdings" pitchFamily="2" charset="2"/>
                  </a:rPr>
                  <a:t>)</a:t>
                </a:r>
                <a:endParaRPr lang="en-US" sz="140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sz="1400" dirty="0">
                    <a:solidFill>
                      <a:schemeClr val="tx1"/>
                    </a:solidFill>
                  </a:rPr>
                  <a:t>1. Fixed-effect</a:t>
                </a:r>
              </a:p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…</m:t>
                      </m:r>
                    </m:oMath>
                  </m:oMathPara>
                </a14:m>
                <a:endParaRPr lang="en-US" sz="1400" b="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sz="1400" dirty="0">
                    <a:solidFill>
                      <a:schemeClr val="tx1"/>
                    </a:solidFill>
                  </a:rPr>
                  <a:t>2. Random-effect</a:t>
                </a:r>
                <a:endParaRPr lang="en-US" sz="1400" b="0" dirty="0">
                  <a:solidFill>
                    <a:schemeClr val="tx1"/>
                  </a:solidFill>
                </a:endParaRPr>
              </a:p>
              <a:p>
                <a:pPr lvl="2"/>
                <a:r>
                  <a:rPr lang="en-US" sz="1400" b="0" dirty="0">
                    <a:solidFill>
                      <a:schemeClr val="tx1"/>
                    </a:solidFill>
                  </a:rPr>
                  <a:t>2.1 </a:t>
                </a:r>
                <a:r>
                  <a:rPr lang="en-US" sz="1400" dirty="0">
                    <a:solidFill>
                      <a:schemeClr val="tx1"/>
                    </a:solidFill>
                  </a:rPr>
                  <a:t>Ω matrix</a:t>
                </a:r>
              </a:p>
              <a:p>
                <a:pPr lvl="2"/>
                <a:endParaRPr lang="en-US" sz="1400" dirty="0">
                  <a:solidFill>
                    <a:schemeClr val="tx1"/>
                  </a:solidFill>
                </a:endParaRPr>
              </a:p>
              <a:p>
                <a:pPr lvl="2"/>
                <a:endParaRPr lang="en-US" sz="1400" dirty="0">
                  <a:solidFill>
                    <a:schemeClr val="tx1"/>
                  </a:solidFill>
                </a:endParaRPr>
              </a:p>
              <a:p>
                <a:pPr lvl="2"/>
                <a:endParaRPr lang="en-US" sz="1400" dirty="0">
                  <a:solidFill>
                    <a:schemeClr val="tx1"/>
                  </a:solidFill>
                </a:endParaRPr>
              </a:p>
              <a:p>
                <a:pPr lvl="2"/>
                <a:endParaRPr lang="en-US" sz="1400" dirty="0">
                  <a:solidFill>
                    <a:schemeClr val="tx1"/>
                  </a:solidFill>
                </a:endParaRPr>
              </a:p>
              <a:p>
                <a:pPr lvl="2"/>
                <a:endParaRPr lang="en-US" sz="1400" dirty="0">
                  <a:solidFill>
                    <a:schemeClr val="tx1"/>
                  </a:solidFill>
                </a:endParaRPr>
              </a:p>
              <a:p>
                <a:pPr lvl="2"/>
                <a:r>
                  <a:rPr lang="en-US" sz="1400" dirty="0">
                    <a:solidFill>
                      <a:schemeClr val="tx1"/>
                    </a:solidFill>
                  </a:rPr>
                  <a:t>2.2 </a:t>
                </a:r>
                <a:r>
                  <a:rPr lang="en-US" sz="1400" dirty="0" err="1">
                    <a:solidFill>
                      <a:schemeClr val="tx1"/>
                    </a:solidFill>
                  </a:rPr>
                  <a:t>Σ</a:t>
                </a:r>
                <a:r>
                  <a:rPr lang="en-US" sz="1400" dirty="0">
                    <a:solidFill>
                      <a:schemeClr val="tx1"/>
                    </a:solidFill>
                  </a:rPr>
                  <a:t> matrix</a:t>
                </a:r>
              </a:p>
              <a:p>
                <a:pPr lvl="2"/>
                <a:endParaRPr lang="en-US" sz="1400" dirty="0">
                  <a:solidFill>
                    <a:schemeClr val="tx1"/>
                  </a:solidFill>
                </a:endParaRPr>
              </a:p>
              <a:p>
                <a:pPr lvl="2"/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458470E-58CD-1E89-AF7D-DB847652B1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5015" y="51701"/>
                <a:ext cx="2994588" cy="2893100"/>
              </a:xfrm>
              <a:prstGeom prst="rect">
                <a:avLst/>
              </a:prstGeom>
              <a:blipFill>
                <a:blip r:embed="rId3"/>
                <a:stretch>
                  <a:fillRect l="-422" t="-43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66D28944-DF23-A328-68BB-A109A0936E40}"/>
              </a:ext>
            </a:extLst>
          </p:cNvPr>
          <p:cNvGrpSpPr/>
          <p:nvPr/>
        </p:nvGrpSpPr>
        <p:grpSpPr>
          <a:xfrm>
            <a:off x="9813047" y="1287610"/>
            <a:ext cx="1651165" cy="953191"/>
            <a:chOff x="9813047" y="1287610"/>
            <a:chExt cx="1651165" cy="953191"/>
          </a:xfrm>
        </p:grpSpPr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5F7FE46D-6893-1CBF-68DD-DD1D39E97DFB}"/>
                </a:ext>
              </a:extLst>
            </p:cNvPr>
            <p:cNvSpPr/>
            <p:nvPr/>
          </p:nvSpPr>
          <p:spPr>
            <a:xfrm>
              <a:off x="9813047" y="1287611"/>
              <a:ext cx="1651165" cy="625408"/>
            </a:xfrm>
            <a:custGeom>
              <a:avLst/>
              <a:gdLst>
                <a:gd name="connsiteX0" fmla="*/ 0 w 10983310"/>
                <a:gd name="connsiteY0" fmla="*/ 4561489 h 4572000"/>
                <a:gd name="connsiteX1" fmla="*/ 3657600 w 10983310"/>
                <a:gd name="connsiteY1" fmla="*/ 3647089 h 4572000"/>
                <a:gd name="connsiteX2" fmla="*/ 5496910 w 10983310"/>
                <a:gd name="connsiteY2" fmla="*/ 0 h 4572000"/>
                <a:gd name="connsiteX3" fmla="*/ 7325710 w 10983310"/>
                <a:gd name="connsiteY3" fmla="*/ 3657600 h 4572000"/>
                <a:gd name="connsiteX4" fmla="*/ 10983310 w 10983310"/>
                <a:gd name="connsiteY4" fmla="*/ 4572000 h 4572000"/>
                <a:gd name="connsiteX5" fmla="*/ 10983310 w 10983310"/>
                <a:gd name="connsiteY5" fmla="*/ 457200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983310" h="4572000">
                  <a:moveTo>
                    <a:pt x="0" y="4561489"/>
                  </a:moveTo>
                  <a:cubicBezTo>
                    <a:pt x="1370724" y="4484413"/>
                    <a:pt x="2741448" y="4407337"/>
                    <a:pt x="3657600" y="3647089"/>
                  </a:cubicBezTo>
                  <a:cubicBezTo>
                    <a:pt x="4573752" y="2886841"/>
                    <a:pt x="4885558" y="-1752"/>
                    <a:pt x="5496910" y="0"/>
                  </a:cubicBezTo>
                  <a:cubicBezTo>
                    <a:pt x="6108262" y="1752"/>
                    <a:pt x="6411310" y="2895600"/>
                    <a:pt x="7325710" y="3657600"/>
                  </a:cubicBezTo>
                  <a:cubicBezTo>
                    <a:pt x="8240110" y="4419600"/>
                    <a:pt x="10983310" y="4572000"/>
                    <a:pt x="10983310" y="4572000"/>
                  </a:cubicBezTo>
                  <a:lnTo>
                    <a:pt x="10983310" y="457200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D388DB18-D548-DC57-23D2-1241E09DCCF8}"/>
                </a:ext>
              </a:extLst>
            </p:cNvPr>
            <p:cNvCxnSpPr/>
            <p:nvPr/>
          </p:nvCxnSpPr>
          <p:spPr>
            <a:xfrm>
              <a:off x="10636184" y="1287610"/>
              <a:ext cx="0" cy="625409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07DF1586-1376-7F01-D2B9-7818A61E0618}"/>
                </a:ext>
              </a:extLst>
            </p:cNvPr>
            <p:cNvCxnSpPr/>
            <p:nvPr/>
          </p:nvCxnSpPr>
          <p:spPr>
            <a:xfrm>
              <a:off x="10341894" y="1923579"/>
              <a:ext cx="58857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60F729F4-D2EC-B256-FAE5-3B370855D872}"/>
                    </a:ext>
                  </a:extLst>
                </p:cNvPr>
                <p:cNvSpPr txBox="1"/>
                <p:nvPr/>
              </p:nvSpPr>
              <p:spPr>
                <a:xfrm>
                  <a:off x="10551068" y="1913019"/>
                  <a:ext cx="532582" cy="32778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  <m:sup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60F729F4-D2EC-B256-FAE5-3B370855D8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51068" y="1913019"/>
                  <a:ext cx="532582" cy="32778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E3A5AB1-2945-F278-1FC7-9DDDD36CA6B4}"/>
              </a:ext>
            </a:extLst>
          </p:cNvPr>
          <p:cNvGrpSpPr/>
          <p:nvPr/>
        </p:nvGrpSpPr>
        <p:grpSpPr>
          <a:xfrm>
            <a:off x="9808067" y="2524119"/>
            <a:ext cx="1651165" cy="973605"/>
            <a:chOff x="9808067" y="2524119"/>
            <a:chExt cx="1651165" cy="973605"/>
          </a:xfrm>
        </p:grpSpPr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72EDF762-3EFE-FC73-6967-7FE064ACA297}"/>
                </a:ext>
              </a:extLst>
            </p:cNvPr>
            <p:cNvSpPr/>
            <p:nvPr/>
          </p:nvSpPr>
          <p:spPr>
            <a:xfrm>
              <a:off x="9808067" y="2524120"/>
              <a:ext cx="1651165" cy="625408"/>
            </a:xfrm>
            <a:custGeom>
              <a:avLst/>
              <a:gdLst>
                <a:gd name="connsiteX0" fmla="*/ 0 w 10983310"/>
                <a:gd name="connsiteY0" fmla="*/ 4561489 h 4572000"/>
                <a:gd name="connsiteX1" fmla="*/ 3657600 w 10983310"/>
                <a:gd name="connsiteY1" fmla="*/ 3647089 h 4572000"/>
                <a:gd name="connsiteX2" fmla="*/ 5496910 w 10983310"/>
                <a:gd name="connsiteY2" fmla="*/ 0 h 4572000"/>
                <a:gd name="connsiteX3" fmla="*/ 7325710 w 10983310"/>
                <a:gd name="connsiteY3" fmla="*/ 3657600 h 4572000"/>
                <a:gd name="connsiteX4" fmla="*/ 10983310 w 10983310"/>
                <a:gd name="connsiteY4" fmla="*/ 4572000 h 4572000"/>
                <a:gd name="connsiteX5" fmla="*/ 10983310 w 10983310"/>
                <a:gd name="connsiteY5" fmla="*/ 457200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983310" h="4572000">
                  <a:moveTo>
                    <a:pt x="0" y="4561489"/>
                  </a:moveTo>
                  <a:cubicBezTo>
                    <a:pt x="1370724" y="4484413"/>
                    <a:pt x="2741448" y="4407337"/>
                    <a:pt x="3657600" y="3647089"/>
                  </a:cubicBezTo>
                  <a:cubicBezTo>
                    <a:pt x="4573752" y="2886841"/>
                    <a:pt x="4885558" y="-1752"/>
                    <a:pt x="5496910" y="0"/>
                  </a:cubicBezTo>
                  <a:cubicBezTo>
                    <a:pt x="6108262" y="1752"/>
                    <a:pt x="6411310" y="2895600"/>
                    <a:pt x="7325710" y="3657600"/>
                  </a:cubicBezTo>
                  <a:cubicBezTo>
                    <a:pt x="8240110" y="4419600"/>
                    <a:pt x="10983310" y="4572000"/>
                    <a:pt x="10983310" y="4572000"/>
                  </a:cubicBezTo>
                  <a:lnTo>
                    <a:pt x="10983310" y="457200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3BA3C06-203E-B915-21F1-B926D1C1F76A}"/>
                </a:ext>
              </a:extLst>
            </p:cNvPr>
            <p:cNvCxnSpPr/>
            <p:nvPr/>
          </p:nvCxnSpPr>
          <p:spPr>
            <a:xfrm>
              <a:off x="10631204" y="2524119"/>
              <a:ext cx="0" cy="625409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6E7A843A-93E2-F17D-2517-02752A9253AB}"/>
                </a:ext>
              </a:extLst>
            </p:cNvPr>
            <p:cNvCxnSpPr/>
            <p:nvPr/>
          </p:nvCxnSpPr>
          <p:spPr>
            <a:xfrm>
              <a:off x="10336914" y="3160088"/>
              <a:ext cx="58857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5117A3EF-776D-EF86-5DC7-0CEF5C590963}"/>
                    </a:ext>
                  </a:extLst>
                </p:cNvPr>
                <p:cNvSpPr txBox="1"/>
                <p:nvPr/>
              </p:nvSpPr>
              <p:spPr>
                <a:xfrm>
                  <a:off x="10551068" y="3169942"/>
                  <a:ext cx="496290" cy="32778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  <m:sup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5117A3EF-776D-EF86-5DC7-0CEF5C5909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51068" y="3169942"/>
                  <a:ext cx="496290" cy="32778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A7EB5395-0C04-4CBA-9E96-8FCCA58BB5A2}"/>
              </a:ext>
            </a:extLst>
          </p:cNvPr>
          <p:cNvSpPr txBox="1"/>
          <p:nvPr/>
        </p:nvSpPr>
        <p:spPr>
          <a:xfrm>
            <a:off x="8785015" y="3657335"/>
            <a:ext cx="2994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Individual random effects (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.phi</a:t>
            </a:r>
            <a:r>
              <a:rPr lang="en-US" sz="1400" dirty="0"/>
              <a:t>)</a:t>
            </a:r>
          </a:p>
          <a:p>
            <a:r>
              <a:rPr lang="en-US" sz="1400" dirty="0"/>
              <a:t>(Empirical-bayes estimates, EBE)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311B042-7477-E56F-B8EC-C262DBACFD05}"/>
              </a:ext>
            </a:extLst>
          </p:cNvPr>
          <p:cNvCxnSpPr>
            <a:cxnSpLocks/>
          </p:cNvCxnSpPr>
          <p:nvPr/>
        </p:nvCxnSpPr>
        <p:spPr>
          <a:xfrm>
            <a:off x="10510133" y="4614041"/>
            <a:ext cx="0" cy="2926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3C992EA-D336-5BDC-82AE-75AD3A7113CC}"/>
              </a:ext>
            </a:extLst>
          </p:cNvPr>
          <p:cNvCxnSpPr>
            <a:cxnSpLocks/>
          </p:cNvCxnSpPr>
          <p:nvPr/>
        </p:nvCxnSpPr>
        <p:spPr>
          <a:xfrm>
            <a:off x="10743889" y="4475297"/>
            <a:ext cx="0" cy="4313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8E342D2-18B4-BDC7-10BD-5C57171B9BB6}"/>
              </a:ext>
            </a:extLst>
          </p:cNvPr>
          <p:cNvCxnSpPr>
            <a:cxnSpLocks/>
          </p:cNvCxnSpPr>
          <p:nvPr/>
        </p:nvCxnSpPr>
        <p:spPr>
          <a:xfrm>
            <a:off x="10573193" y="4451130"/>
            <a:ext cx="0" cy="4555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D58D858-6CA7-5B28-B2A0-0C7DD13EB4A9}"/>
                  </a:ext>
                </a:extLst>
              </p:cNvPr>
              <p:cNvSpPr txBox="1"/>
              <p:nvPr/>
            </p:nvSpPr>
            <p:spPr>
              <a:xfrm>
                <a:off x="10100439" y="4195550"/>
                <a:ext cx="472950" cy="3172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D58D858-6CA7-5B28-B2A0-0C7DD13EB4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0439" y="4195550"/>
                <a:ext cx="472950" cy="31720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1" name="Group 60">
            <a:extLst>
              <a:ext uri="{FF2B5EF4-FFF2-40B4-BE49-F238E27FC236}">
                <a16:creationId xmlns:a16="http://schemas.microsoft.com/office/drawing/2014/main" id="{EBB39A11-C523-B645-E693-08100056C9FF}"/>
              </a:ext>
            </a:extLst>
          </p:cNvPr>
          <p:cNvGrpSpPr/>
          <p:nvPr/>
        </p:nvGrpSpPr>
        <p:grpSpPr>
          <a:xfrm>
            <a:off x="9813046" y="4280203"/>
            <a:ext cx="1651165" cy="953191"/>
            <a:chOff x="9813047" y="1287610"/>
            <a:chExt cx="1651165" cy="953191"/>
          </a:xfrm>
        </p:grpSpPr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C392E00A-7CA8-2DC9-F323-797A43664472}"/>
                </a:ext>
              </a:extLst>
            </p:cNvPr>
            <p:cNvSpPr/>
            <p:nvPr/>
          </p:nvSpPr>
          <p:spPr>
            <a:xfrm>
              <a:off x="9813047" y="1287611"/>
              <a:ext cx="1651165" cy="625408"/>
            </a:xfrm>
            <a:custGeom>
              <a:avLst/>
              <a:gdLst>
                <a:gd name="connsiteX0" fmla="*/ 0 w 10983310"/>
                <a:gd name="connsiteY0" fmla="*/ 4561489 h 4572000"/>
                <a:gd name="connsiteX1" fmla="*/ 3657600 w 10983310"/>
                <a:gd name="connsiteY1" fmla="*/ 3647089 h 4572000"/>
                <a:gd name="connsiteX2" fmla="*/ 5496910 w 10983310"/>
                <a:gd name="connsiteY2" fmla="*/ 0 h 4572000"/>
                <a:gd name="connsiteX3" fmla="*/ 7325710 w 10983310"/>
                <a:gd name="connsiteY3" fmla="*/ 3657600 h 4572000"/>
                <a:gd name="connsiteX4" fmla="*/ 10983310 w 10983310"/>
                <a:gd name="connsiteY4" fmla="*/ 4572000 h 4572000"/>
                <a:gd name="connsiteX5" fmla="*/ 10983310 w 10983310"/>
                <a:gd name="connsiteY5" fmla="*/ 457200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983310" h="4572000">
                  <a:moveTo>
                    <a:pt x="0" y="4561489"/>
                  </a:moveTo>
                  <a:cubicBezTo>
                    <a:pt x="1370724" y="4484413"/>
                    <a:pt x="2741448" y="4407337"/>
                    <a:pt x="3657600" y="3647089"/>
                  </a:cubicBezTo>
                  <a:cubicBezTo>
                    <a:pt x="4573752" y="2886841"/>
                    <a:pt x="4885558" y="-1752"/>
                    <a:pt x="5496910" y="0"/>
                  </a:cubicBezTo>
                  <a:cubicBezTo>
                    <a:pt x="6108262" y="1752"/>
                    <a:pt x="6411310" y="2895600"/>
                    <a:pt x="7325710" y="3657600"/>
                  </a:cubicBezTo>
                  <a:cubicBezTo>
                    <a:pt x="8240110" y="4419600"/>
                    <a:pt x="10983310" y="4572000"/>
                    <a:pt x="10983310" y="4572000"/>
                  </a:cubicBezTo>
                  <a:lnTo>
                    <a:pt x="10983310" y="457200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9246D55-B87F-B70D-4A12-F2DBF4C88CB0}"/>
                </a:ext>
              </a:extLst>
            </p:cNvPr>
            <p:cNvCxnSpPr/>
            <p:nvPr/>
          </p:nvCxnSpPr>
          <p:spPr>
            <a:xfrm>
              <a:off x="10636184" y="1287610"/>
              <a:ext cx="0" cy="625409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4D1D3EB2-30CB-F3C7-142F-0219D9CC81F3}"/>
                </a:ext>
              </a:extLst>
            </p:cNvPr>
            <p:cNvCxnSpPr/>
            <p:nvPr/>
          </p:nvCxnSpPr>
          <p:spPr>
            <a:xfrm>
              <a:off x="10341894" y="1923579"/>
              <a:ext cx="58857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9454EC0F-80F9-51C4-D39C-E14AB8261AC1}"/>
                    </a:ext>
                  </a:extLst>
                </p:cNvPr>
                <p:cNvSpPr txBox="1"/>
                <p:nvPr/>
              </p:nvSpPr>
              <p:spPr>
                <a:xfrm>
                  <a:off x="10551068" y="1913019"/>
                  <a:ext cx="532582" cy="32778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  <m:sup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9454EC0F-80F9-51C4-D39C-E14AB8261A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51068" y="1913019"/>
                  <a:ext cx="532582" cy="32778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5" name="Picture 24" descr="A graph with a line&#10;&#10;Description automatically generated">
            <a:extLst>
              <a:ext uri="{FF2B5EF4-FFF2-40B4-BE49-F238E27FC236}">
                <a16:creationId xmlns:a16="http://schemas.microsoft.com/office/drawing/2014/main" id="{93DC84E4-38D9-0277-2038-586AF90CC9E2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39035"/>
          <a:stretch/>
        </p:blipFill>
        <p:spPr>
          <a:xfrm>
            <a:off x="536034" y="2285401"/>
            <a:ext cx="2549391" cy="17717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9" name="Right Arrow 28">
            <a:extLst>
              <a:ext uri="{FF2B5EF4-FFF2-40B4-BE49-F238E27FC236}">
                <a16:creationId xmlns:a16="http://schemas.microsoft.com/office/drawing/2014/main" id="{6C585EDA-3469-24AE-947C-D86F6DFD1140}"/>
              </a:ext>
            </a:extLst>
          </p:cNvPr>
          <p:cNvSpPr/>
          <p:nvPr/>
        </p:nvSpPr>
        <p:spPr>
          <a:xfrm rot="10800000">
            <a:off x="3355831" y="3104004"/>
            <a:ext cx="287214" cy="43230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D2C34A93-80A7-502A-D7CC-F219CEF3AE49}"/>
              </a:ext>
            </a:extLst>
          </p:cNvPr>
          <p:cNvSpPr/>
          <p:nvPr/>
        </p:nvSpPr>
        <p:spPr>
          <a:xfrm>
            <a:off x="443914" y="816138"/>
            <a:ext cx="2745804" cy="97953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Simulation design: 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Treatment regimen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Study duration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Sampling schedule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Bent Arrow 47">
            <a:extLst>
              <a:ext uri="{FF2B5EF4-FFF2-40B4-BE49-F238E27FC236}">
                <a16:creationId xmlns:a16="http://schemas.microsoft.com/office/drawing/2014/main" id="{FB08F60B-75CD-33B7-7863-7D58C7737586}"/>
              </a:ext>
            </a:extLst>
          </p:cNvPr>
          <p:cNvSpPr/>
          <p:nvPr/>
        </p:nvSpPr>
        <p:spPr>
          <a:xfrm rot="5400000">
            <a:off x="2651496" y="1833165"/>
            <a:ext cx="1609953" cy="349270"/>
          </a:xfrm>
          <a:prstGeom prst="bentArrow">
            <a:avLst>
              <a:gd name="adj1" fmla="val 25000"/>
              <a:gd name="adj2" fmla="val 23545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0D01E1B-DF2B-3615-A2D3-CE0B652E0865}"/>
              </a:ext>
            </a:extLst>
          </p:cNvPr>
          <p:cNvCxnSpPr/>
          <p:nvPr/>
        </p:nvCxnSpPr>
        <p:spPr>
          <a:xfrm flipV="1">
            <a:off x="3179759" y="3825380"/>
            <a:ext cx="2591867" cy="123318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A0046636-DF05-7320-D7E3-16B16608F6F9}"/>
              </a:ext>
            </a:extLst>
          </p:cNvPr>
          <p:cNvSpPr/>
          <p:nvPr/>
        </p:nvSpPr>
        <p:spPr>
          <a:xfrm>
            <a:off x="9043332" y="255828"/>
            <a:ext cx="1820411" cy="48136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FE4C258-8302-F6CA-B216-6DB706C26653}"/>
              </a:ext>
            </a:extLst>
          </p:cNvPr>
          <p:cNvCxnSpPr/>
          <p:nvPr/>
        </p:nvCxnSpPr>
        <p:spPr>
          <a:xfrm flipH="1">
            <a:off x="6363012" y="511728"/>
            <a:ext cx="2680320" cy="31458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6DC9BFB4-6BCE-FAB8-0182-B55B2EA5FFBE}"/>
              </a:ext>
            </a:extLst>
          </p:cNvPr>
          <p:cNvCxnSpPr>
            <a:cxnSpLocks/>
          </p:cNvCxnSpPr>
          <p:nvPr/>
        </p:nvCxnSpPr>
        <p:spPr>
          <a:xfrm flipH="1">
            <a:off x="5389953" y="511728"/>
            <a:ext cx="3653379" cy="32633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01ED225-5356-8933-4737-392F9069B07A}"/>
              </a:ext>
            </a:extLst>
          </p:cNvPr>
          <p:cNvCxnSpPr>
            <a:cxnSpLocks/>
            <a:stCxn id="33" idx="1"/>
          </p:cNvCxnSpPr>
          <p:nvPr/>
        </p:nvCxnSpPr>
        <p:spPr>
          <a:xfrm flipH="1" flipV="1">
            <a:off x="6894995" y="3908440"/>
            <a:ext cx="1534280" cy="550925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Slide Number Placeholder 74">
            <a:extLst>
              <a:ext uri="{FF2B5EF4-FFF2-40B4-BE49-F238E27FC236}">
                <a16:creationId xmlns:a16="http://schemas.microsoft.com/office/drawing/2014/main" id="{558CFFA3-9162-F2B3-F322-D3D4AE9FE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9D9F7-B70C-A04D-B4D3-3896B94E9F8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8462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3AB489-26BB-B93E-BDE0-4B524EEF0C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D1C143B-90EF-EBF0-B7AA-C6D0FF826706}"/>
              </a:ext>
            </a:extLst>
          </p:cNvPr>
          <p:cNvSpPr txBox="1"/>
          <p:nvPr/>
        </p:nvSpPr>
        <p:spPr>
          <a:xfrm>
            <a:off x="838200" y="1792533"/>
            <a:ext cx="10498123" cy="2550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=1, …,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nsub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Fix </a:t>
            </a:r>
            <a:r>
              <a:rPr lang="el-GR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η</a:t>
            </a:r>
            <a:r>
              <a:rPr lang="en-US" b="1" baseline="-250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l-GR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η</a:t>
            </a:r>
            <a:r>
              <a:rPr lang="en-US" b="1" baseline="-250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model output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for subject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Fix </a:t>
            </a:r>
            <a:r>
              <a:rPr lang="el-GR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ε</a:t>
            </a:r>
            <a:r>
              <a:rPr lang="en-US" b="1" baseline="-250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ij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for subject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at time j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Derive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EBE</a:t>
            </a:r>
            <a:r>
              <a:rPr lang="en-US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f(</a:t>
            </a:r>
            <a:r>
              <a:rPr lang="el-GR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θ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cov</a:t>
            </a:r>
            <a:r>
              <a:rPr lang="en-US" b="1" baseline="-25000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l-GR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η</a:t>
            </a:r>
            <a:r>
              <a:rPr lang="en-US" b="1" baseline="-250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for subject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Calculate response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f(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EBE</a:t>
            </a:r>
            <a:r>
              <a:rPr lang="en-US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l-GR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ε</a:t>
            </a:r>
            <a:r>
              <a:rPr lang="en-US" b="1" baseline="-250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ij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0F48D5-E917-16CB-1958-0E43EB4B14D7}"/>
              </a:ext>
            </a:extLst>
          </p:cNvPr>
          <p:cNvSpPr txBox="1"/>
          <p:nvPr/>
        </p:nvSpPr>
        <p:spPr>
          <a:xfrm>
            <a:off x="838200" y="5987018"/>
            <a:ext cx="10590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Adapted from Hu C. </a:t>
            </a:r>
            <a:r>
              <a:rPr lang="en-US" sz="1200" b="0" i="1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 </a:t>
            </a:r>
            <a:r>
              <a:rPr lang="en-US" sz="1200" b="0" i="1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Pharmacokinet</a:t>
            </a:r>
            <a:r>
              <a:rPr lang="en-US" sz="1200" b="0" i="1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i="1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Pharmacodyn</a:t>
            </a:r>
            <a:r>
              <a:rPr lang="en-US" sz="1200" b="0" i="1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2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2022 PMID: 35927373.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C59044-931E-6F57-7035-F72331404DC2}"/>
              </a:ext>
            </a:extLst>
          </p:cNvPr>
          <p:cNvSpPr txBox="1"/>
          <p:nvPr/>
        </p:nvSpPr>
        <p:spPr>
          <a:xfrm>
            <a:off x="838200" y="483093"/>
            <a:ext cx="94027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Typical Workflow When Perform EBE Simulations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B0AB73-67C6-C03B-B28A-D249C2CA7ED0}"/>
              </a:ext>
            </a:extLst>
          </p:cNvPr>
          <p:cNvSpPr txBox="1"/>
          <p:nvPr/>
        </p:nvSpPr>
        <p:spPr>
          <a:xfrm>
            <a:off x="7080966" y="5386853"/>
            <a:ext cx="415049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nsub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number of subjects</a:t>
            </a:r>
          </a:p>
          <a:p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cov</a:t>
            </a:r>
            <a:r>
              <a:rPr lang="en-US" sz="1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covariates (e.g., body weight, age,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in subject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EBE</a:t>
            </a:r>
            <a:r>
              <a:rPr lang="en-US" sz="1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empirical Bayes estimates in subject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1408868-9F1E-B74C-CED1-5F6AF329A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9D9F7-B70C-A04D-B4D3-3896B94E9F8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9056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F90403-36B7-646E-7D4A-8425461717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99BEE7C3-0F61-7D91-A4D8-EF9E0ED86F4D}"/>
              </a:ext>
            </a:extLst>
          </p:cNvPr>
          <p:cNvSpPr/>
          <p:nvPr/>
        </p:nvSpPr>
        <p:spPr>
          <a:xfrm>
            <a:off x="433955" y="1966688"/>
            <a:ext cx="2745804" cy="236567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1B775CF9-F736-97DB-0FCE-7CBEC04B4184}"/>
              </a:ext>
            </a:extLst>
          </p:cNvPr>
          <p:cNvSpPr/>
          <p:nvPr/>
        </p:nvSpPr>
        <p:spPr>
          <a:xfrm>
            <a:off x="433955" y="4435559"/>
            <a:ext cx="2745804" cy="236567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DE9BB30-92C8-19A5-DB22-E69CA4272FC9}"/>
              </a:ext>
            </a:extLst>
          </p:cNvPr>
          <p:cNvGraphicFramePr>
            <a:graphicFrameLocks noGrp="1"/>
          </p:cNvGraphicFramePr>
          <p:nvPr/>
        </p:nvGraphicFramePr>
        <p:xfrm>
          <a:off x="568095" y="4623014"/>
          <a:ext cx="2396124" cy="196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9031">
                  <a:extLst>
                    <a:ext uri="{9D8B030D-6E8A-4147-A177-3AD203B41FA5}">
                      <a16:colId xmlns:a16="http://schemas.microsoft.com/office/drawing/2014/main" val="2697345079"/>
                    </a:ext>
                  </a:extLst>
                </a:gridCol>
                <a:gridCol w="599031">
                  <a:extLst>
                    <a:ext uri="{9D8B030D-6E8A-4147-A177-3AD203B41FA5}">
                      <a16:colId xmlns:a16="http://schemas.microsoft.com/office/drawing/2014/main" val="4144399198"/>
                    </a:ext>
                  </a:extLst>
                </a:gridCol>
                <a:gridCol w="599031">
                  <a:extLst>
                    <a:ext uri="{9D8B030D-6E8A-4147-A177-3AD203B41FA5}">
                      <a16:colId xmlns:a16="http://schemas.microsoft.com/office/drawing/2014/main" val="1427221772"/>
                    </a:ext>
                  </a:extLst>
                </a:gridCol>
                <a:gridCol w="599031">
                  <a:extLst>
                    <a:ext uri="{9D8B030D-6E8A-4147-A177-3AD203B41FA5}">
                      <a16:colId xmlns:a16="http://schemas.microsoft.com/office/drawing/2014/main" val="2627671301"/>
                    </a:ext>
                  </a:extLst>
                </a:gridCol>
              </a:tblGrid>
              <a:tr h="392300">
                <a:tc>
                  <a:txBody>
                    <a:bodyPr/>
                    <a:lstStyle/>
                    <a:p>
                      <a:r>
                        <a:rPr lang="en-US" sz="1600" dirty="0"/>
                        <a:t>WT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AGE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618034"/>
                  </a:ext>
                </a:extLst>
              </a:tr>
              <a:tr h="392300">
                <a:tc>
                  <a:txBody>
                    <a:bodyPr/>
                    <a:lstStyle/>
                    <a:p>
                      <a:r>
                        <a:rPr lang="en-US" sz="1600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706865"/>
                  </a:ext>
                </a:extLst>
              </a:tr>
              <a:tr h="392300">
                <a:tc>
                  <a:txBody>
                    <a:bodyPr/>
                    <a:lstStyle/>
                    <a:p>
                      <a:r>
                        <a:rPr lang="en-US" sz="1600" dirty="0"/>
                        <a:t>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603054"/>
                  </a:ext>
                </a:extLst>
              </a:tr>
              <a:tr h="392300">
                <a:tc>
                  <a:txBody>
                    <a:bodyPr/>
                    <a:lstStyle/>
                    <a:p>
                      <a:r>
                        <a:rPr lang="en-US" sz="1600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724207"/>
                  </a:ext>
                </a:extLst>
              </a:tr>
              <a:tr h="392300"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721051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CE12A5C6-077D-0CBC-EBF4-D9881696FAB0}"/>
              </a:ext>
            </a:extLst>
          </p:cNvPr>
          <p:cNvSpPr txBox="1"/>
          <p:nvPr/>
        </p:nvSpPr>
        <p:spPr>
          <a:xfrm>
            <a:off x="412396" y="367862"/>
            <a:ext cx="2319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Stochastic Simulation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A36EC846-3BF3-A479-A3B5-F14F8D4A332C}"/>
              </a:ext>
            </a:extLst>
          </p:cNvPr>
          <p:cNvSpPr/>
          <p:nvPr/>
        </p:nvSpPr>
        <p:spPr>
          <a:xfrm>
            <a:off x="3784285" y="2003679"/>
            <a:ext cx="4046483" cy="47754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D05F229-F9B3-8E76-1C5B-7DB75C6F7F13}"/>
                  </a:ext>
                </a:extLst>
              </p:cNvPr>
              <p:cNvSpPr txBox="1"/>
              <p:nvPr/>
            </p:nvSpPr>
            <p:spPr>
              <a:xfrm>
                <a:off x="3661573" y="3517719"/>
                <a:ext cx="4291906" cy="343857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𝐶𝐿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70</m:t>
                              </m:r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𝑘𝑔</m:t>
                              </m:r>
                            </m:den>
                          </m:f>
                        </m:e>
                        <m:sup>
                          <m:sSub>
                            <m:sSubPr>
                              <m:ctrlPr>
                                <a:rPr lang="en-US" sz="16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sz="16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𝜼</m:t>
                              </m:r>
                            </m:e>
                            <m:sub>
                              <m:r>
                                <a:rPr lang="en-US" sz="16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16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(0, </m:t>
                      </m:r>
                      <m:sSubSup>
                        <m:sSubSup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…</a:t>
                </a:r>
                <a:endParaRPr lang="en-US" sz="1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𝐼𝑃𝑅𝐸</m:t>
                      </m:r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𝐷𝑜𝑠𝑒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×</m:t>
                          </m:r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×(</m:t>
                          </m:r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sSub>
                                    <m:sSubPr>
                                      <m:ctrlPr>
                                        <a:rPr lang="en-US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sup>
                          </m:sSup>
                        </m:e>
                      </m:d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  <a:p>
                <a:endParaRPr lang="en-US" sz="1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𝑂𝐵</m:t>
                      </m:r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𝐼𝑃𝑅𝐸</m:t>
                      </m:r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𝝐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1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</m:oMath>
                  </m:oMathPara>
                </a14:m>
                <a:endParaRPr lang="en-US" sz="1400" b="1" dirty="0">
                  <a:solidFill>
                    <a:schemeClr val="tx1"/>
                  </a:solidFill>
                </a:endParaRPr>
              </a:p>
              <a:p>
                <a:endParaRPr lang="en-US" sz="1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(0, </m:t>
                      </m:r>
                      <m:sSubSup>
                        <m:sSubSup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…</a:t>
                </a:r>
              </a:p>
              <a:p>
                <a:endParaRPr lang="en-US" sz="1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D05F229-F9B3-8E76-1C5B-7DB75C6F7F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1573" y="3517719"/>
                <a:ext cx="4291906" cy="343857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F7D21EAD-34F9-F01A-8B45-3B391E106B46}"/>
              </a:ext>
            </a:extLst>
          </p:cNvPr>
          <p:cNvGrpSpPr/>
          <p:nvPr/>
        </p:nvGrpSpPr>
        <p:grpSpPr>
          <a:xfrm>
            <a:off x="4617069" y="2003285"/>
            <a:ext cx="2232612" cy="1529705"/>
            <a:chOff x="3546256" y="739875"/>
            <a:chExt cx="2232612" cy="1529705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631AC4D-C318-1152-31DC-0B23A786D7B2}"/>
                </a:ext>
              </a:extLst>
            </p:cNvPr>
            <p:cNvSpPr/>
            <p:nvPr/>
          </p:nvSpPr>
          <p:spPr>
            <a:xfrm>
              <a:off x="4903315" y="1179786"/>
              <a:ext cx="756745" cy="73916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CENT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1DE7E4BB-2F64-8976-18E6-AC6FBBF1D21B}"/>
                </a:ext>
              </a:extLst>
            </p:cNvPr>
            <p:cNvCxnSpPr>
              <a:cxnSpLocks/>
            </p:cNvCxnSpPr>
            <p:nvPr/>
          </p:nvCxnSpPr>
          <p:spPr>
            <a:xfrm>
              <a:off x="5292199" y="1918946"/>
              <a:ext cx="0" cy="31187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572FDDE-4B38-5AF1-B814-314C347B87DC}"/>
                </a:ext>
              </a:extLst>
            </p:cNvPr>
            <p:cNvSpPr/>
            <p:nvPr/>
          </p:nvSpPr>
          <p:spPr>
            <a:xfrm>
              <a:off x="3869927" y="1179786"/>
              <a:ext cx="756745" cy="73916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DEPOT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15BDE3A-CB33-2F6D-A43B-B3908D54785F}"/>
                </a:ext>
              </a:extLst>
            </p:cNvPr>
            <p:cNvCxnSpPr>
              <a:cxnSpLocks/>
              <a:stCxn id="9" idx="6"/>
              <a:endCxn id="7" idx="2"/>
            </p:cNvCxnSpPr>
            <p:nvPr/>
          </p:nvCxnSpPr>
          <p:spPr>
            <a:xfrm>
              <a:off x="4626672" y="1549366"/>
              <a:ext cx="27664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08CA863-79E6-853A-A59F-7382E52A5945}"/>
                </a:ext>
              </a:extLst>
            </p:cNvPr>
            <p:cNvSpPr txBox="1"/>
            <p:nvPr/>
          </p:nvSpPr>
          <p:spPr>
            <a:xfrm>
              <a:off x="4552676" y="1072762"/>
              <a:ext cx="4431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err="1"/>
                <a:t>K</a:t>
              </a:r>
              <a:r>
                <a:rPr lang="en-US" sz="1600" i="1" baseline="-25000" dirty="0" err="1"/>
                <a:t>a,i</a:t>
              </a:r>
              <a:endParaRPr lang="en-US" sz="1600" i="1" baseline="-250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EDEAFBC-6EF9-24B1-A898-35A806A1DEA2}"/>
                </a:ext>
              </a:extLst>
            </p:cNvPr>
            <p:cNvSpPr txBox="1"/>
            <p:nvPr/>
          </p:nvSpPr>
          <p:spPr>
            <a:xfrm>
              <a:off x="5316882" y="1931026"/>
              <a:ext cx="4619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err="1"/>
                <a:t>CL</a:t>
              </a:r>
              <a:r>
                <a:rPr lang="en-US" sz="1600" i="1" baseline="-25000" dirty="0" err="1"/>
                <a:t>i</a:t>
              </a:r>
              <a:endParaRPr lang="en-US" sz="1600" i="1" baseline="-250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C0D026A-CA17-5036-B4A8-CDBBBAAA2B4D}"/>
                </a:ext>
              </a:extLst>
            </p:cNvPr>
            <p:cNvSpPr txBox="1"/>
            <p:nvPr/>
          </p:nvSpPr>
          <p:spPr>
            <a:xfrm>
              <a:off x="4775732" y="1748971"/>
              <a:ext cx="319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/>
                <a:t>V</a:t>
              </a:r>
              <a:r>
                <a:rPr lang="en-US" sz="1400" i="1" baseline="-25000" dirty="0"/>
                <a:t>i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70D470E-005C-FC28-5632-1E05D2D47BF8}"/>
                </a:ext>
              </a:extLst>
            </p:cNvPr>
            <p:cNvSpPr txBox="1"/>
            <p:nvPr/>
          </p:nvSpPr>
          <p:spPr>
            <a:xfrm>
              <a:off x="4013735" y="913397"/>
              <a:ext cx="3054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/>
                <a:t>F</a:t>
              </a:r>
              <a:r>
                <a:rPr lang="en-US" sz="1400" i="1" baseline="-25000" dirty="0"/>
                <a:t>i</a:t>
              </a:r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9105A24-D173-D5CB-505E-BF650BB46144}"/>
                </a:ext>
              </a:extLst>
            </p:cNvPr>
            <p:cNvSpPr/>
            <p:nvPr/>
          </p:nvSpPr>
          <p:spPr>
            <a:xfrm rot="19610301">
              <a:off x="3783706" y="1019504"/>
              <a:ext cx="147751" cy="346842"/>
            </a:xfrm>
            <a:custGeom>
              <a:avLst/>
              <a:gdLst>
                <a:gd name="connsiteX0" fmla="*/ 147163 w 147751"/>
                <a:gd name="connsiteY0" fmla="*/ 0 h 346842"/>
                <a:gd name="connsiteX1" fmla="*/ 18 w 147751"/>
                <a:gd name="connsiteY1" fmla="*/ 136635 h 346842"/>
                <a:gd name="connsiteX2" fmla="*/ 136653 w 147751"/>
                <a:gd name="connsiteY2" fmla="*/ 147145 h 346842"/>
                <a:gd name="connsiteX3" fmla="*/ 94612 w 147751"/>
                <a:gd name="connsiteY3" fmla="*/ 241738 h 346842"/>
                <a:gd name="connsiteX4" fmla="*/ 147163 w 147751"/>
                <a:gd name="connsiteY4" fmla="*/ 231228 h 346842"/>
                <a:gd name="connsiteX5" fmla="*/ 52570 w 147751"/>
                <a:gd name="connsiteY5" fmla="*/ 346842 h 346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7751" h="346842">
                  <a:moveTo>
                    <a:pt x="147163" y="0"/>
                  </a:moveTo>
                  <a:cubicBezTo>
                    <a:pt x="74466" y="56055"/>
                    <a:pt x="1770" y="112111"/>
                    <a:pt x="18" y="136635"/>
                  </a:cubicBezTo>
                  <a:cubicBezTo>
                    <a:pt x="-1734" y="161159"/>
                    <a:pt x="120887" y="129628"/>
                    <a:pt x="136653" y="147145"/>
                  </a:cubicBezTo>
                  <a:cubicBezTo>
                    <a:pt x="152419" y="164662"/>
                    <a:pt x="94612" y="241738"/>
                    <a:pt x="94612" y="241738"/>
                  </a:cubicBezTo>
                  <a:cubicBezTo>
                    <a:pt x="96364" y="255752"/>
                    <a:pt x="154170" y="213711"/>
                    <a:pt x="147163" y="231228"/>
                  </a:cubicBezTo>
                  <a:cubicBezTo>
                    <a:pt x="140156" y="248745"/>
                    <a:pt x="96363" y="297793"/>
                    <a:pt x="52570" y="346842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58056C7-274B-CE09-7209-40835970F35C}"/>
                </a:ext>
              </a:extLst>
            </p:cNvPr>
            <p:cNvSpPr txBox="1"/>
            <p:nvPr/>
          </p:nvSpPr>
          <p:spPr>
            <a:xfrm>
              <a:off x="3546256" y="739875"/>
              <a:ext cx="5886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Dose</a:t>
              </a:r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F32414DA-5C36-7237-2EA6-5ED5D6CF94BD}"/>
              </a:ext>
            </a:extLst>
          </p:cNvPr>
          <p:cNvSpPr/>
          <p:nvPr/>
        </p:nvSpPr>
        <p:spPr>
          <a:xfrm>
            <a:off x="4617069" y="2025746"/>
            <a:ext cx="2232612" cy="150724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3DE8B690-A549-9EB0-59D7-BE179CA6AC0D}"/>
              </a:ext>
            </a:extLst>
          </p:cNvPr>
          <p:cNvSpPr/>
          <p:nvPr/>
        </p:nvSpPr>
        <p:spPr>
          <a:xfrm>
            <a:off x="8429275" y="51700"/>
            <a:ext cx="3657600" cy="349236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2F8F71D-656E-0635-73CD-43C47EB30183}"/>
                  </a:ext>
                </a:extLst>
              </p:cNvPr>
              <p:cNvSpPr txBox="1"/>
              <p:nvPr/>
            </p:nvSpPr>
            <p:spPr>
              <a:xfrm>
                <a:off x="8785015" y="51701"/>
                <a:ext cx="2994588" cy="28931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tx1"/>
                    </a:solidFill>
                  </a:rPr>
                  <a:t>Population parameters </a:t>
                </a:r>
                <a:r>
                  <a:rPr lang="en-US" sz="1400" dirty="0">
                    <a:solidFill>
                      <a:schemeClr val="tx1"/>
                    </a:solidFill>
                    <a:sym typeface="Wingdings" pitchFamily="2" charset="2"/>
                  </a:rPr>
                  <a:t>(</a:t>
                </a:r>
                <a:r>
                  <a:rPr lang="en-US" sz="14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Wingdings" pitchFamily="2" charset="2"/>
                  </a:rPr>
                  <a:t>.</a:t>
                </a:r>
                <a:r>
                  <a:rPr lang="en-US" sz="14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Wingdings" pitchFamily="2" charset="2"/>
                  </a:rPr>
                  <a:t>ext</a:t>
                </a:r>
                <a:r>
                  <a:rPr lang="en-US" sz="1400" dirty="0">
                    <a:solidFill>
                      <a:schemeClr val="tx1"/>
                    </a:solidFill>
                    <a:sym typeface="Wingdings" pitchFamily="2" charset="2"/>
                  </a:rPr>
                  <a:t>)</a:t>
                </a:r>
                <a:endParaRPr lang="en-US" sz="140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sz="1400" dirty="0">
                    <a:solidFill>
                      <a:schemeClr val="tx1"/>
                    </a:solidFill>
                  </a:rPr>
                  <a:t>1. Fixed-effect</a:t>
                </a:r>
              </a:p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…</m:t>
                      </m:r>
                    </m:oMath>
                  </m:oMathPara>
                </a14:m>
                <a:endParaRPr lang="en-US" sz="1400" b="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sz="1400" dirty="0">
                    <a:solidFill>
                      <a:schemeClr val="tx1"/>
                    </a:solidFill>
                  </a:rPr>
                  <a:t>2. Random-effect</a:t>
                </a:r>
                <a:endParaRPr lang="en-US" sz="1400" b="0" dirty="0">
                  <a:solidFill>
                    <a:schemeClr val="tx1"/>
                  </a:solidFill>
                </a:endParaRPr>
              </a:p>
              <a:p>
                <a:pPr lvl="2"/>
                <a:r>
                  <a:rPr lang="en-US" sz="1400" b="0" dirty="0">
                    <a:solidFill>
                      <a:schemeClr val="tx1"/>
                    </a:solidFill>
                  </a:rPr>
                  <a:t>2.1 </a:t>
                </a:r>
                <a:r>
                  <a:rPr lang="en-US" sz="1400" dirty="0">
                    <a:solidFill>
                      <a:schemeClr val="tx1"/>
                    </a:solidFill>
                  </a:rPr>
                  <a:t>Ω matrix</a:t>
                </a:r>
              </a:p>
              <a:p>
                <a:pPr lvl="2"/>
                <a:endParaRPr lang="en-US" sz="1400" dirty="0">
                  <a:solidFill>
                    <a:schemeClr val="tx1"/>
                  </a:solidFill>
                </a:endParaRPr>
              </a:p>
              <a:p>
                <a:pPr lvl="2"/>
                <a:endParaRPr lang="en-US" sz="1400" dirty="0">
                  <a:solidFill>
                    <a:schemeClr val="tx1"/>
                  </a:solidFill>
                </a:endParaRPr>
              </a:p>
              <a:p>
                <a:pPr lvl="2"/>
                <a:endParaRPr lang="en-US" sz="1400" dirty="0">
                  <a:solidFill>
                    <a:schemeClr val="tx1"/>
                  </a:solidFill>
                </a:endParaRPr>
              </a:p>
              <a:p>
                <a:pPr lvl="2"/>
                <a:endParaRPr lang="en-US" sz="1400" dirty="0">
                  <a:solidFill>
                    <a:schemeClr val="tx1"/>
                  </a:solidFill>
                </a:endParaRPr>
              </a:p>
              <a:p>
                <a:pPr lvl="2"/>
                <a:endParaRPr lang="en-US" sz="1400" dirty="0">
                  <a:solidFill>
                    <a:schemeClr val="tx1"/>
                  </a:solidFill>
                </a:endParaRPr>
              </a:p>
              <a:p>
                <a:pPr lvl="2"/>
                <a:r>
                  <a:rPr lang="en-US" sz="1400" dirty="0">
                    <a:solidFill>
                      <a:schemeClr val="tx1"/>
                    </a:solidFill>
                  </a:rPr>
                  <a:t>2.2 </a:t>
                </a:r>
                <a:r>
                  <a:rPr lang="en-US" sz="1400" dirty="0" err="1">
                    <a:solidFill>
                      <a:schemeClr val="tx1"/>
                    </a:solidFill>
                  </a:rPr>
                  <a:t>Σ</a:t>
                </a:r>
                <a:r>
                  <a:rPr lang="en-US" sz="1400" dirty="0">
                    <a:solidFill>
                      <a:schemeClr val="tx1"/>
                    </a:solidFill>
                  </a:rPr>
                  <a:t> matrix</a:t>
                </a:r>
              </a:p>
              <a:p>
                <a:pPr lvl="2"/>
                <a:endParaRPr lang="en-US" sz="1400" dirty="0">
                  <a:solidFill>
                    <a:schemeClr val="tx1"/>
                  </a:solidFill>
                </a:endParaRPr>
              </a:p>
              <a:p>
                <a:pPr lvl="2"/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2F8F71D-656E-0635-73CD-43C47EB301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5015" y="51701"/>
                <a:ext cx="2994588" cy="2893100"/>
              </a:xfrm>
              <a:prstGeom prst="rect">
                <a:avLst/>
              </a:prstGeom>
              <a:blipFill>
                <a:blip r:embed="rId3"/>
                <a:stretch>
                  <a:fillRect l="-422" t="-43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F64A2B6E-5F69-A103-9ABE-4232D6868174}"/>
              </a:ext>
            </a:extLst>
          </p:cNvPr>
          <p:cNvGrpSpPr/>
          <p:nvPr/>
        </p:nvGrpSpPr>
        <p:grpSpPr>
          <a:xfrm>
            <a:off x="9813047" y="1287610"/>
            <a:ext cx="1651165" cy="953191"/>
            <a:chOff x="9813047" y="1287610"/>
            <a:chExt cx="1651165" cy="953191"/>
          </a:xfrm>
        </p:grpSpPr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C2D838E7-83DA-6FD1-71BC-84F0978E13ED}"/>
                </a:ext>
              </a:extLst>
            </p:cNvPr>
            <p:cNvSpPr/>
            <p:nvPr/>
          </p:nvSpPr>
          <p:spPr>
            <a:xfrm>
              <a:off x="9813047" y="1287611"/>
              <a:ext cx="1651165" cy="625408"/>
            </a:xfrm>
            <a:custGeom>
              <a:avLst/>
              <a:gdLst>
                <a:gd name="connsiteX0" fmla="*/ 0 w 10983310"/>
                <a:gd name="connsiteY0" fmla="*/ 4561489 h 4572000"/>
                <a:gd name="connsiteX1" fmla="*/ 3657600 w 10983310"/>
                <a:gd name="connsiteY1" fmla="*/ 3647089 h 4572000"/>
                <a:gd name="connsiteX2" fmla="*/ 5496910 w 10983310"/>
                <a:gd name="connsiteY2" fmla="*/ 0 h 4572000"/>
                <a:gd name="connsiteX3" fmla="*/ 7325710 w 10983310"/>
                <a:gd name="connsiteY3" fmla="*/ 3657600 h 4572000"/>
                <a:gd name="connsiteX4" fmla="*/ 10983310 w 10983310"/>
                <a:gd name="connsiteY4" fmla="*/ 4572000 h 4572000"/>
                <a:gd name="connsiteX5" fmla="*/ 10983310 w 10983310"/>
                <a:gd name="connsiteY5" fmla="*/ 457200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983310" h="4572000">
                  <a:moveTo>
                    <a:pt x="0" y="4561489"/>
                  </a:moveTo>
                  <a:cubicBezTo>
                    <a:pt x="1370724" y="4484413"/>
                    <a:pt x="2741448" y="4407337"/>
                    <a:pt x="3657600" y="3647089"/>
                  </a:cubicBezTo>
                  <a:cubicBezTo>
                    <a:pt x="4573752" y="2886841"/>
                    <a:pt x="4885558" y="-1752"/>
                    <a:pt x="5496910" y="0"/>
                  </a:cubicBezTo>
                  <a:cubicBezTo>
                    <a:pt x="6108262" y="1752"/>
                    <a:pt x="6411310" y="2895600"/>
                    <a:pt x="7325710" y="3657600"/>
                  </a:cubicBezTo>
                  <a:cubicBezTo>
                    <a:pt x="8240110" y="4419600"/>
                    <a:pt x="10983310" y="4572000"/>
                    <a:pt x="10983310" y="4572000"/>
                  </a:cubicBezTo>
                  <a:lnTo>
                    <a:pt x="10983310" y="457200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D244F414-9B1A-342F-B23F-DA7FE2A17EC5}"/>
                </a:ext>
              </a:extLst>
            </p:cNvPr>
            <p:cNvCxnSpPr/>
            <p:nvPr/>
          </p:nvCxnSpPr>
          <p:spPr>
            <a:xfrm>
              <a:off x="10636184" y="1287610"/>
              <a:ext cx="0" cy="625409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FA7B5ED6-B4F9-184D-539F-8B40424F9862}"/>
                </a:ext>
              </a:extLst>
            </p:cNvPr>
            <p:cNvCxnSpPr/>
            <p:nvPr/>
          </p:nvCxnSpPr>
          <p:spPr>
            <a:xfrm>
              <a:off x="10341894" y="1923579"/>
              <a:ext cx="58857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9ADDF4F1-86F5-7C1C-FF1D-F21FD7756EE9}"/>
                    </a:ext>
                  </a:extLst>
                </p:cNvPr>
                <p:cNvSpPr txBox="1"/>
                <p:nvPr/>
              </p:nvSpPr>
              <p:spPr>
                <a:xfrm>
                  <a:off x="10551068" y="1913019"/>
                  <a:ext cx="532582" cy="32778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  <m:sup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9ADDF4F1-86F5-7C1C-FF1D-F21FD7756E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51068" y="1913019"/>
                  <a:ext cx="532582" cy="32778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C973EA9-4793-E3AB-50DA-74269DD508B5}"/>
              </a:ext>
            </a:extLst>
          </p:cNvPr>
          <p:cNvGrpSpPr/>
          <p:nvPr/>
        </p:nvGrpSpPr>
        <p:grpSpPr>
          <a:xfrm>
            <a:off x="9808067" y="2524119"/>
            <a:ext cx="1651165" cy="973605"/>
            <a:chOff x="9808067" y="2524119"/>
            <a:chExt cx="1651165" cy="973605"/>
          </a:xfrm>
        </p:grpSpPr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591FA22B-5F96-A21B-FD07-AFDF8B090BB1}"/>
                </a:ext>
              </a:extLst>
            </p:cNvPr>
            <p:cNvSpPr/>
            <p:nvPr/>
          </p:nvSpPr>
          <p:spPr>
            <a:xfrm>
              <a:off x="9808067" y="2524120"/>
              <a:ext cx="1651165" cy="625408"/>
            </a:xfrm>
            <a:custGeom>
              <a:avLst/>
              <a:gdLst>
                <a:gd name="connsiteX0" fmla="*/ 0 w 10983310"/>
                <a:gd name="connsiteY0" fmla="*/ 4561489 h 4572000"/>
                <a:gd name="connsiteX1" fmla="*/ 3657600 w 10983310"/>
                <a:gd name="connsiteY1" fmla="*/ 3647089 h 4572000"/>
                <a:gd name="connsiteX2" fmla="*/ 5496910 w 10983310"/>
                <a:gd name="connsiteY2" fmla="*/ 0 h 4572000"/>
                <a:gd name="connsiteX3" fmla="*/ 7325710 w 10983310"/>
                <a:gd name="connsiteY3" fmla="*/ 3657600 h 4572000"/>
                <a:gd name="connsiteX4" fmla="*/ 10983310 w 10983310"/>
                <a:gd name="connsiteY4" fmla="*/ 4572000 h 4572000"/>
                <a:gd name="connsiteX5" fmla="*/ 10983310 w 10983310"/>
                <a:gd name="connsiteY5" fmla="*/ 457200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983310" h="4572000">
                  <a:moveTo>
                    <a:pt x="0" y="4561489"/>
                  </a:moveTo>
                  <a:cubicBezTo>
                    <a:pt x="1370724" y="4484413"/>
                    <a:pt x="2741448" y="4407337"/>
                    <a:pt x="3657600" y="3647089"/>
                  </a:cubicBezTo>
                  <a:cubicBezTo>
                    <a:pt x="4573752" y="2886841"/>
                    <a:pt x="4885558" y="-1752"/>
                    <a:pt x="5496910" y="0"/>
                  </a:cubicBezTo>
                  <a:cubicBezTo>
                    <a:pt x="6108262" y="1752"/>
                    <a:pt x="6411310" y="2895600"/>
                    <a:pt x="7325710" y="3657600"/>
                  </a:cubicBezTo>
                  <a:cubicBezTo>
                    <a:pt x="8240110" y="4419600"/>
                    <a:pt x="10983310" y="4572000"/>
                    <a:pt x="10983310" y="4572000"/>
                  </a:cubicBezTo>
                  <a:lnTo>
                    <a:pt x="10983310" y="457200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E4674D19-CD91-C0C6-CA9D-48A336EBBCB8}"/>
                </a:ext>
              </a:extLst>
            </p:cNvPr>
            <p:cNvCxnSpPr/>
            <p:nvPr/>
          </p:nvCxnSpPr>
          <p:spPr>
            <a:xfrm>
              <a:off x="10631204" y="2524119"/>
              <a:ext cx="0" cy="625409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15CAC1EF-4BF8-6B95-35B7-78333F7C32F0}"/>
                </a:ext>
              </a:extLst>
            </p:cNvPr>
            <p:cNvCxnSpPr/>
            <p:nvPr/>
          </p:nvCxnSpPr>
          <p:spPr>
            <a:xfrm>
              <a:off x="10336914" y="3160088"/>
              <a:ext cx="58857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446D55B8-0416-FCFE-D907-56E44522ECD7}"/>
                    </a:ext>
                  </a:extLst>
                </p:cNvPr>
                <p:cNvSpPr txBox="1"/>
                <p:nvPr/>
              </p:nvSpPr>
              <p:spPr>
                <a:xfrm>
                  <a:off x="10551068" y="3169942"/>
                  <a:ext cx="496290" cy="32778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  <m:sup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446D55B8-0416-FCFE-D907-56E44522EC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51068" y="3169942"/>
                  <a:ext cx="496290" cy="32778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5" name="Picture 24" descr="A graph with a line&#10;&#10;Description automatically generated">
            <a:extLst>
              <a:ext uri="{FF2B5EF4-FFF2-40B4-BE49-F238E27FC236}">
                <a16:creationId xmlns:a16="http://schemas.microsoft.com/office/drawing/2014/main" id="{44BF605D-87E3-7DB9-EF46-EF123B46D0F7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39035"/>
          <a:stretch/>
        </p:blipFill>
        <p:spPr>
          <a:xfrm>
            <a:off x="536034" y="2285401"/>
            <a:ext cx="2549391" cy="17717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9" name="Right Arrow 28">
            <a:extLst>
              <a:ext uri="{FF2B5EF4-FFF2-40B4-BE49-F238E27FC236}">
                <a16:creationId xmlns:a16="http://schemas.microsoft.com/office/drawing/2014/main" id="{BAD28C04-2FB6-AD62-EDD8-3F5993F171C4}"/>
              </a:ext>
            </a:extLst>
          </p:cNvPr>
          <p:cNvSpPr/>
          <p:nvPr/>
        </p:nvSpPr>
        <p:spPr>
          <a:xfrm rot="10800000">
            <a:off x="3355831" y="3104004"/>
            <a:ext cx="287214" cy="43230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7C60B1EA-953F-A0E4-B681-6EF70B94B54A}"/>
              </a:ext>
            </a:extLst>
          </p:cNvPr>
          <p:cNvSpPr/>
          <p:nvPr/>
        </p:nvSpPr>
        <p:spPr>
          <a:xfrm>
            <a:off x="443914" y="816138"/>
            <a:ext cx="2745804" cy="97953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Simulation design: 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Treatment regimen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Study duration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Sampling schedule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Bent Arrow 47">
            <a:extLst>
              <a:ext uri="{FF2B5EF4-FFF2-40B4-BE49-F238E27FC236}">
                <a16:creationId xmlns:a16="http://schemas.microsoft.com/office/drawing/2014/main" id="{A24F9A95-2F2C-74CB-92F0-1EA0E184D056}"/>
              </a:ext>
            </a:extLst>
          </p:cNvPr>
          <p:cNvSpPr/>
          <p:nvPr/>
        </p:nvSpPr>
        <p:spPr>
          <a:xfrm rot="5400000">
            <a:off x="2651496" y="1833165"/>
            <a:ext cx="1609953" cy="349270"/>
          </a:xfrm>
          <a:prstGeom prst="bentArrow">
            <a:avLst>
              <a:gd name="adj1" fmla="val 25000"/>
              <a:gd name="adj2" fmla="val 23545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AE486A61-2326-2149-DA0C-4F334A52BD89}"/>
              </a:ext>
            </a:extLst>
          </p:cNvPr>
          <p:cNvSpPr/>
          <p:nvPr/>
        </p:nvSpPr>
        <p:spPr>
          <a:xfrm>
            <a:off x="9043332" y="255828"/>
            <a:ext cx="1820411" cy="48136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3B2FA5A2-BC63-EECF-657C-EB2B50B1B248}"/>
              </a:ext>
            </a:extLst>
          </p:cNvPr>
          <p:cNvSpPr/>
          <p:nvPr/>
        </p:nvSpPr>
        <p:spPr>
          <a:xfrm>
            <a:off x="9549557" y="959829"/>
            <a:ext cx="2010469" cy="2557890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582B781-12DB-B060-7323-6D8513AA4ECD}"/>
              </a:ext>
            </a:extLst>
          </p:cNvPr>
          <p:cNvCxnSpPr/>
          <p:nvPr/>
        </p:nvCxnSpPr>
        <p:spPr>
          <a:xfrm flipH="1">
            <a:off x="6363012" y="511728"/>
            <a:ext cx="2680320" cy="31458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C122155-D30F-29D9-7EF8-F00E232736AB}"/>
              </a:ext>
            </a:extLst>
          </p:cNvPr>
          <p:cNvCxnSpPr>
            <a:cxnSpLocks/>
          </p:cNvCxnSpPr>
          <p:nvPr/>
        </p:nvCxnSpPr>
        <p:spPr>
          <a:xfrm flipH="1">
            <a:off x="5389953" y="511728"/>
            <a:ext cx="3653379" cy="32633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4AD57EA-4A4D-78A7-8260-CB022ADE81D1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6934797" y="2238774"/>
            <a:ext cx="2614760" cy="161247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AB3DB31-0155-776E-45E2-C28C052F6833}"/>
              </a:ext>
            </a:extLst>
          </p:cNvPr>
          <p:cNvCxnSpPr>
            <a:cxnSpLocks/>
          </p:cNvCxnSpPr>
          <p:nvPr/>
        </p:nvCxnSpPr>
        <p:spPr>
          <a:xfrm flipH="1">
            <a:off x="6757707" y="2285401"/>
            <a:ext cx="2791850" cy="359528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DFB4042-25BA-DDE0-4A8B-2BB60654A82C}"/>
              </a:ext>
            </a:extLst>
          </p:cNvPr>
          <p:cNvCxnSpPr/>
          <p:nvPr/>
        </p:nvCxnSpPr>
        <p:spPr>
          <a:xfrm flipV="1">
            <a:off x="3179759" y="3825380"/>
            <a:ext cx="2591867" cy="123318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Slide Number Placeholder 78">
            <a:extLst>
              <a:ext uri="{FF2B5EF4-FFF2-40B4-BE49-F238E27FC236}">
                <a16:creationId xmlns:a16="http://schemas.microsoft.com/office/drawing/2014/main" id="{DA9C0533-6D4B-6D9C-7B90-AD5181688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9D9F7-B70C-A04D-B4D3-3896B94E9F8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7907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56F107-03C2-BC23-1E59-7940304BFE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38A4E0C-15D7-072A-773E-6340A424EEEE}"/>
              </a:ext>
            </a:extLst>
          </p:cNvPr>
          <p:cNvSpPr txBox="1"/>
          <p:nvPr/>
        </p:nvSpPr>
        <p:spPr>
          <a:xfrm>
            <a:off x="838200" y="1792533"/>
            <a:ext cx="10498123" cy="2550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=1, …,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nsub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Draw sample </a:t>
            </a:r>
            <a:r>
              <a:rPr lang="el-GR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η</a:t>
            </a:r>
            <a:r>
              <a:rPr lang="en-US" b="1" baseline="-250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for subject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using </a:t>
            </a:r>
            <a:r>
              <a:rPr lang="el-GR" dirty="0" err="1">
                <a:latin typeface="Courier New" panose="02070309020205020404" pitchFamily="49" charset="0"/>
                <a:cs typeface="Courier New" panose="02070309020205020404" pitchFamily="49" charset="0"/>
              </a:rPr>
              <a:t>Ω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matrix 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*Draw sample </a:t>
            </a:r>
            <a:r>
              <a:rPr lang="el-GR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ε</a:t>
            </a:r>
            <a:r>
              <a:rPr lang="en-US" b="1" baseline="-250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ij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subject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at time j using </a:t>
            </a:r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Σ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matrix/Fix</a:t>
            </a:r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 ε</a:t>
            </a:r>
            <a:r>
              <a:rPr lang="en-US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Derive </a:t>
            </a:r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θ</a:t>
            </a:r>
            <a:r>
              <a:rPr lang="en-US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f(</a:t>
            </a:r>
            <a:r>
              <a:rPr lang="el-GR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θ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1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cov</a:t>
            </a:r>
            <a:r>
              <a:rPr lang="en-US" b="1" baseline="-25000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Calculate response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f(</a:t>
            </a:r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θ</a:t>
            </a:r>
            <a:r>
              <a:rPr lang="en-US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l-GR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η</a:t>
            </a:r>
            <a:r>
              <a:rPr lang="en-US" b="1" baseline="-250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l-GR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ε</a:t>
            </a:r>
            <a:r>
              <a:rPr lang="en-US" b="1" baseline="-250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8E387E-5782-99B8-2291-1B996E76B9D1}"/>
              </a:ext>
            </a:extLst>
          </p:cNvPr>
          <p:cNvSpPr txBox="1"/>
          <p:nvPr/>
        </p:nvSpPr>
        <p:spPr>
          <a:xfrm>
            <a:off x="838200" y="5987018"/>
            <a:ext cx="10590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Adapted from Hu C. </a:t>
            </a:r>
            <a:r>
              <a:rPr lang="en-US" sz="1200" b="0" i="1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 </a:t>
            </a:r>
            <a:r>
              <a:rPr lang="en-US" sz="1200" b="0" i="1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Pharmacokinet</a:t>
            </a:r>
            <a:r>
              <a:rPr lang="en-US" sz="1200" b="0" i="1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i="1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Pharmacodyn</a:t>
            </a:r>
            <a:r>
              <a:rPr lang="en-US" sz="1200" b="0" i="1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2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2022 PMID: 35927373.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67269C-9042-B80D-9CEE-3BCE947007F5}"/>
              </a:ext>
            </a:extLst>
          </p:cNvPr>
          <p:cNvSpPr txBox="1"/>
          <p:nvPr/>
        </p:nvSpPr>
        <p:spPr>
          <a:xfrm>
            <a:off x="838200" y="483093"/>
            <a:ext cx="94027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Typical Workflow When Perform Stochastic Simulations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E5E6AB-FD28-3123-E0DA-23E5EAAB8493}"/>
              </a:ext>
            </a:extLst>
          </p:cNvPr>
          <p:cNvSpPr txBox="1"/>
          <p:nvPr/>
        </p:nvSpPr>
        <p:spPr>
          <a:xfrm>
            <a:off x="6938353" y="5026127"/>
            <a:ext cx="415049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nsub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number of subjects</a:t>
            </a:r>
          </a:p>
          <a:p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cov</a:t>
            </a:r>
            <a:r>
              <a:rPr lang="en-US" sz="1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covariates (e.g., body weight, age,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in subject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*: this step may or may not be needed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A67B62-138B-B240-8D0C-AFBAC933A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9D9F7-B70C-A04D-B4D3-3896B94E9F8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0205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686B31-1B5B-7EB3-615A-79AC6E24CC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CC3567FC-410C-4455-ECF8-D23DC1579CD5}"/>
              </a:ext>
            </a:extLst>
          </p:cNvPr>
          <p:cNvSpPr/>
          <p:nvPr/>
        </p:nvSpPr>
        <p:spPr>
          <a:xfrm>
            <a:off x="433955" y="1966688"/>
            <a:ext cx="2745804" cy="236567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155A33D-EFC2-BE39-5312-282E3BB645AB}"/>
              </a:ext>
            </a:extLst>
          </p:cNvPr>
          <p:cNvSpPr/>
          <p:nvPr/>
        </p:nvSpPr>
        <p:spPr>
          <a:xfrm>
            <a:off x="433955" y="4435559"/>
            <a:ext cx="2745804" cy="236567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603E8D2-AE2D-7603-2FFB-835FD97C33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8660169"/>
              </p:ext>
            </p:extLst>
          </p:nvPr>
        </p:nvGraphicFramePr>
        <p:xfrm>
          <a:off x="568095" y="4623014"/>
          <a:ext cx="2396124" cy="196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9031">
                  <a:extLst>
                    <a:ext uri="{9D8B030D-6E8A-4147-A177-3AD203B41FA5}">
                      <a16:colId xmlns:a16="http://schemas.microsoft.com/office/drawing/2014/main" val="2697345079"/>
                    </a:ext>
                  </a:extLst>
                </a:gridCol>
                <a:gridCol w="599031">
                  <a:extLst>
                    <a:ext uri="{9D8B030D-6E8A-4147-A177-3AD203B41FA5}">
                      <a16:colId xmlns:a16="http://schemas.microsoft.com/office/drawing/2014/main" val="4144399198"/>
                    </a:ext>
                  </a:extLst>
                </a:gridCol>
                <a:gridCol w="599031">
                  <a:extLst>
                    <a:ext uri="{9D8B030D-6E8A-4147-A177-3AD203B41FA5}">
                      <a16:colId xmlns:a16="http://schemas.microsoft.com/office/drawing/2014/main" val="1427221772"/>
                    </a:ext>
                  </a:extLst>
                </a:gridCol>
                <a:gridCol w="599031">
                  <a:extLst>
                    <a:ext uri="{9D8B030D-6E8A-4147-A177-3AD203B41FA5}">
                      <a16:colId xmlns:a16="http://schemas.microsoft.com/office/drawing/2014/main" val="2627671301"/>
                    </a:ext>
                  </a:extLst>
                </a:gridCol>
              </a:tblGrid>
              <a:tr h="392300">
                <a:tc>
                  <a:txBody>
                    <a:bodyPr/>
                    <a:lstStyle/>
                    <a:p>
                      <a:r>
                        <a:rPr lang="en-US" sz="1600" dirty="0"/>
                        <a:t>WT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AGE 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SEX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7618034"/>
                  </a:ext>
                </a:extLst>
              </a:tr>
              <a:tr h="392300">
                <a:tc>
                  <a:txBody>
                    <a:bodyPr/>
                    <a:lstStyle/>
                    <a:p>
                      <a:r>
                        <a:rPr lang="en-US" sz="1600" dirty="0"/>
                        <a:t>45</a:t>
                      </a:r>
                    </a:p>
                  </a:txBody>
                  <a:tcPr>
                    <a:solidFill>
                      <a:srgbClr val="F0D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12</a:t>
                      </a:r>
                    </a:p>
                  </a:txBody>
                  <a:tcPr>
                    <a:solidFill>
                      <a:srgbClr val="F0D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</a:t>
                      </a:r>
                    </a:p>
                  </a:txBody>
                  <a:tcPr>
                    <a:solidFill>
                      <a:srgbClr val="F0D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>
                    <a:solidFill>
                      <a:srgbClr val="F0D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706865"/>
                  </a:ext>
                </a:extLst>
              </a:tr>
              <a:tr h="392300">
                <a:tc>
                  <a:txBody>
                    <a:bodyPr/>
                    <a:lstStyle/>
                    <a:p>
                      <a:r>
                        <a:rPr lang="en-US" sz="1600" dirty="0"/>
                        <a:t>57</a:t>
                      </a:r>
                    </a:p>
                  </a:txBody>
                  <a:tcPr>
                    <a:solidFill>
                      <a:srgbClr val="EDED9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15</a:t>
                      </a:r>
                    </a:p>
                  </a:txBody>
                  <a:tcPr>
                    <a:solidFill>
                      <a:srgbClr val="EDED9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</a:t>
                      </a:r>
                    </a:p>
                  </a:txBody>
                  <a:tcPr>
                    <a:solidFill>
                      <a:srgbClr val="EDED9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>
                    <a:solidFill>
                      <a:srgbClr val="EDED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603054"/>
                  </a:ext>
                </a:extLst>
              </a:tr>
              <a:tr h="392300">
                <a:tc>
                  <a:txBody>
                    <a:bodyPr/>
                    <a:lstStyle/>
                    <a:p>
                      <a:r>
                        <a:rPr lang="en-US" sz="1600" dirty="0"/>
                        <a:t>33</a:t>
                      </a:r>
                    </a:p>
                  </a:txBody>
                  <a:tcPr>
                    <a:solidFill>
                      <a:srgbClr val="F0D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</a:t>
                      </a:r>
                    </a:p>
                  </a:txBody>
                  <a:tcPr>
                    <a:solidFill>
                      <a:srgbClr val="F0D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</a:t>
                      </a:r>
                    </a:p>
                  </a:txBody>
                  <a:tcPr>
                    <a:solidFill>
                      <a:srgbClr val="F0D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>
                    <a:solidFill>
                      <a:srgbClr val="F0D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8724207"/>
                  </a:ext>
                </a:extLst>
              </a:tr>
              <a:tr h="392300"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>
                    <a:solidFill>
                      <a:srgbClr val="EDED9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>
                    <a:solidFill>
                      <a:srgbClr val="EDED9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>
                    <a:solidFill>
                      <a:srgbClr val="EDED9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>
                    <a:solidFill>
                      <a:srgbClr val="EDED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721051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FAAE9E42-723F-1981-D10B-AAD117BB156C}"/>
              </a:ext>
            </a:extLst>
          </p:cNvPr>
          <p:cNvSpPr txBox="1"/>
          <p:nvPr/>
        </p:nvSpPr>
        <p:spPr>
          <a:xfrm>
            <a:off x="412396" y="367862"/>
            <a:ext cx="4182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Covariate (Virtual Patient) Simulations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4A3E0E38-69D6-AD1B-A021-E460CBBFF6E7}"/>
              </a:ext>
            </a:extLst>
          </p:cNvPr>
          <p:cNvSpPr/>
          <p:nvPr/>
        </p:nvSpPr>
        <p:spPr>
          <a:xfrm>
            <a:off x="3784285" y="2003679"/>
            <a:ext cx="4046483" cy="47754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7F3FBA6-7E17-B711-9A05-AC0B747AF300}"/>
                  </a:ext>
                </a:extLst>
              </p:cNvPr>
              <p:cNvSpPr txBox="1"/>
              <p:nvPr/>
            </p:nvSpPr>
            <p:spPr>
              <a:xfrm>
                <a:off x="3661573" y="3517719"/>
                <a:ext cx="4291906" cy="343857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𝐶𝐿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70</m:t>
                              </m:r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𝑘𝑔</m:t>
                              </m:r>
                            </m:den>
                          </m:f>
                        </m:e>
                        <m:sup>
                          <m:sSub>
                            <m:sSubPr>
                              <m:ctrlPr>
                                <a:rPr lang="en-US" sz="16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sz="16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𝜼</m:t>
                              </m:r>
                            </m:e>
                            <m:sub>
                              <m:r>
                                <a:rPr lang="en-US" sz="16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16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(0, </m:t>
                      </m:r>
                      <m:sSubSup>
                        <m:sSubSup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…</a:t>
                </a:r>
                <a:endParaRPr lang="en-US" sz="1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𝐼𝑃𝑅𝐸</m:t>
                      </m:r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𝐷𝑜𝑠𝑒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×</m:t>
                          </m:r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×(</m:t>
                          </m:r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sSub>
                                    <m:sSubPr>
                                      <m:ctrlPr>
                                        <a:rPr lang="en-US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sup>
                          </m:sSup>
                        </m:e>
                      </m:d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  <a:p>
                <a:endParaRPr lang="en-US" sz="1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𝑂𝐵</m:t>
                      </m:r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𝐼𝑃𝑅𝐸</m:t>
                      </m:r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𝝐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1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</m:oMath>
                  </m:oMathPara>
                </a14:m>
                <a:endParaRPr lang="en-US" sz="1400" b="1" dirty="0">
                  <a:solidFill>
                    <a:schemeClr val="tx1"/>
                  </a:solidFill>
                </a:endParaRPr>
              </a:p>
              <a:p>
                <a:endParaRPr lang="en-US" sz="1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(0, </m:t>
                      </m:r>
                      <m:sSubSup>
                        <m:sSubSup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…</a:t>
                </a:r>
              </a:p>
              <a:p>
                <a:endParaRPr lang="en-US" sz="1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7F3FBA6-7E17-B711-9A05-AC0B747AF3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1573" y="3517719"/>
                <a:ext cx="4291906" cy="343857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FB43C24B-05DB-AF33-972E-AA674DD86E86}"/>
              </a:ext>
            </a:extLst>
          </p:cNvPr>
          <p:cNvGrpSpPr/>
          <p:nvPr/>
        </p:nvGrpSpPr>
        <p:grpSpPr>
          <a:xfrm>
            <a:off x="4617069" y="2003285"/>
            <a:ext cx="2232612" cy="1529705"/>
            <a:chOff x="3546256" y="739875"/>
            <a:chExt cx="2232612" cy="1529705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1A669F9-E9A0-504D-1EF7-27291FC7E5A6}"/>
                </a:ext>
              </a:extLst>
            </p:cNvPr>
            <p:cNvSpPr/>
            <p:nvPr/>
          </p:nvSpPr>
          <p:spPr>
            <a:xfrm>
              <a:off x="4903315" y="1179786"/>
              <a:ext cx="756745" cy="73916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CENT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B7F2DAE-6D0F-6B91-050C-6F4F89EF6FDA}"/>
                </a:ext>
              </a:extLst>
            </p:cNvPr>
            <p:cNvCxnSpPr>
              <a:cxnSpLocks/>
            </p:cNvCxnSpPr>
            <p:nvPr/>
          </p:nvCxnSpPr>
          <p:spPr>
            <a:xfrm>
              <a:off x="5292199" y="1918946"/>
              <a:ext cx="0" cy="31187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4BD44BA-9ED8-0685-3A1B-2C53CF753831}"/>
                </a:ext>
              </a:extLst>
            </p:cNvPr>
            <p:cNvSpPr/>
            <p:nvPr/>
          </p:nvSpPr>
          <p:spPr>
            <a:xfrm>
              <a:off x="3869927" y="1179786"/>
              <a:ext cx="756745" cy="73916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DEPOT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31CDA1A5-FB2A-CE41-5358-876D4FC8F3A8}"/>
                </a:ext>
              </a:extLst>
            </p:cNvPr>
            <p:cNvCxnSpPr>
              <a:cxnSpLocks/>
              <a:stCxn id="9" idx="6"/>
              <a:endCxn id="7" idx="2"/>
            </p:cNvCxnSpPr>
            <p:nvPr/>
          </p:nvCxnSpPr>
          <p:spPr>
            <a:xfrm>
              <a:off x="4626672" y="1549366"/>
              <a:ext cx="27664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6EDB5A1-653F-EB55-A1BF-563D6D905CEC}"/>
                </a:ext>
              </a:extLst>
            </p:cNvPr>
            <p:cNvSpPr txBox="1"/>
            <p:nvPr/>
          </p:nvSpPr>
          <p:spPr>
            <a:xfrm>
              <a:off x="4552676" y="1072762"/>
              <a:ext cx="4431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err="1"/>
                <a:t>K</a:t>
              </a:r>
              <a:r>
                <a:rPr lang="en-US" sz="1600" i="1" baseline="-25000" dirty="0" err="1"/>
                <a:t>a,i</a:t>
              </a:r>
              <a:endParaRPr lang="en-US" sz="1600" i="1" baseline="-250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673CD08-71F7-F0A8-1A34-581F1F328994}"/>
                </a:ext>
              </a:extLst>
            </p:cNvPr>
            <p:cNvSpPr txBox="1"/>
            <p:nvPr/>
          </p:nvSpPr>
          <p:spPr>
            <a:xfrm>
              <a:off x="5316882" y="1931026"/>
              <a:ext cx="4619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err="1"/>
                <a:t>CL</a:t>
              </a:r>
              <a:r>
                <a:rPr lang="en-US" sz="1600" i="1" baseline="-25000" dirty="0" err="1"/>
                <a:t>i</a:t>
              </a:r>
              <a:endParaRPr lang="en-US" sz="1600" i="1" baseline="-250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1C5505C-70AD-A3B7-BF3F-C34E3EF74995}"/>
                </a:ext>
              </a:extLst>
            </p:cNvPr>
            <p:cNvSpPr txBox="1"/>
            <p:nvPr/>
          </p:nvSpPr>
          <p:spPr>
            <a:xfrm>
              <a:off x="4775732" y="1748971"/>
              <a:ext cx="319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/>
                <a:t>V</a:t>
              </a:r>
              <a:r>
                <a:rPr lang="en-US" sz="1400" i="1" baseline="-25000" dirty="0"/>
                <a:t>i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379842C-36BD-13B9-6DD7-843A396B953F}"/>
                </a:ext>
              </a:extLst>
            </p:cNvPr>
            <p:cNvSpPr txBox="1"/>
            <p:nvPr/>
          </p:nvSpPr>
          <p:spPr>
            <a:xfrm>
              <a:off x="4013735" y="913397"/>
              <a:ext cx="3054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/>
                <a:t>F</a:t>
              </a:r>
              <a:r>
                <a:rPr lang="en-US" sz="1400" i="1" baseline="-25000" dirty="0"/>
                <a:t>i</a:t>
              </a:r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84500E64-E3B5-8991-4A94-EA4275A11A52}"/>
                </a:ext>
              </a:extLst>
            </p:cNvPr>
            <p:cNvSpPr/>
            <p:nvPr/>
          </p:nvSpPr>
          <p:spPr>
            <a:xfrm rot="19610301">
              <a:off x="3783706" y="1019504"/>
              <a:ext cx="147751" cy="346842"/>
            </a:xfrm>
            <a:custGeom>
              <a:avLst/>
              <a:gdLst>
                <a:gd name="connsiteX0" fmla="*/ 147163 w 147751"/>
                <a:gd name="connsiteY0" fmla="*/ 0 h 346842"/>
                <a:gd name="connsiteX1" fmla="*/ 18 w 147751"/>
                <a:gd name="connsiteY1" fmla="*/ 136635 h 346842"/>
                <a:gd name="connsiteX2" fmla="*/ 136653 w 147751"/>
                <a:gd name="connsiteY2" fmla="*/ 147145 h 346842"/>
                <a:gd name="connsiteX3" fmla="*/ 94612 w 147751"/>
                <a:gd name="connsiteY3" fmla="*/ 241738 h 346842"/>
                <a:gd name="connsiteX4" fmla="*/ 147163 w 147751"/>
                <a:gd name="connsiteY4" fmla="*/ 231228 h 346842"/>
                <a:gd name="connsiteX5" fmla="*/ 52570 w 147751"/>
                <a:gd name="connsiteY5" fmla="*/ 346842 h 346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7751" h="346842">
                  <a:moveTo>
                    <a:pt x="147163" y="0"/>
                  </a:moveTo>
                  <a:cubicBezTo>
                    <a:pt x="74466" y="56055"/>
                    <a:pt x="1770" y="112111"/>
                    <a:pt x="18" y="136635"/>
                  </a:cubicBezTo>
                  <a:cubicBezTo>
                    <a:pt x="-1734" y="161159"/>
                    <a:pt x="120887" y="129628"/>
                    <a:pt x="136653" y="147145"/>
                  </a:cubicBezTo>
                  <a:cubicBezTo>
                    <a:pt x="152419" y="164662"/>
                    <a:pt x="94612" y="241738"/>
                    <a:pt x="94612" y="241738"/>
                  </a:cubicBezTo>
                  <a:cubicBezTo>
                    <a:pt x="96364" y="255752"/>
                    <a:pt x="154170" y="213711"/>
                    <a:pt x="147163" y="231228"/>
                  </a:cubicBezTo>
                  <a:cubicBezTo>
                    <a:pt x="140156" y="248745"/>
                    <a:pt x="96363" y="297793"/>
                    <a:pt x="52570" y="346842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FB6582F-77CE-408A-0C58-E2DBE4FF6A4A}"/>
                </a:ext>
              </a:extLst>
            </p:cNvPr>
            <p:cNvSpPr txBox="1"/>
            <p:nvPr/>
          </p:nvSpPr>
          <p:spPr>
            <a:xfrm>
              <a:off x="3546256" y="739875"/>
              <a:ext cx="5886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Dose</a:t>
              </a:r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8D067BA5-42F2-6A32-2D66-AA633D965CA1}"/>
              </a:ext>
            </a:extLst>
          </p:cNvPr>
          <p:cNvSpPr/>
          <p:nvPr/>
        </p:nvSpPr>
        <p:spPr>
          <a:xfrm>
            <a:off x="4617069" y="2025746"/>
            <a:ext cx="2232612" cy="150724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D7AE4683-8E7E-1724-0CB9-3ADA99A3281E}"/>
              </a:ext>
            </a:extLst>
          </p:cNvPr>
          <p:cNvSpPr/>
          <p:nvPr/>
        </p:nvSpPr>
        <p:spPr>
          <a:xfrm>
            <a:off x="8429275" y="51700"/>
            <a:ext cx="3657600" cy="349236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DBA72DC-24FC-DA48-6D95-4F4263DB42D8}"/>
                  </a:ext>
                </a:extLst>
              </p:cNvPr>
              <p:cNvSpPr txBox="1"/>
              <p:nvPr/>
            </p:nvSpPr>
            <p:spPr>
              <a:xfrm>
                <a:off x="8785015" y="51701"/>
                <a:ext cx="2994588" cy="28931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tx1"/>
                    </a:solidFill>
                  </a:rPr>
                  <a:t>Population parameters </a:t>
                </a:r>
                <a:r>
                  <a:rPr lang="en-US" sz="1400" dirty="0">
                    <a:solidFill>
                      <a:schemeClr val="tx1"/>
                    </a:solidFill>
                    <a:sym typeface="Wingdings" pitchFamily="2" charset="2"/>
                  </a:rPr>
                  <a:t>(</a:t>
                </a:r>
                <a:r>
                  <a:rPr lang="en-US" sz="14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Wingdings" pitchFamily="2" charset="2"/>
                  </a:rPr>
                  <a:t>.</a:t>
                </a:r>
                <a:r>
                  <a:rPr lang="en-US" sz="14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Wingdings" pitchFamily="2" charset="2"/>
                  </a:rPr>
                  <a:t>ext</a:t>
                </a:r>
                <a:r>
                  <a:rPr lang="en-US" sz="1400" dirty="0">
                    <a:solidFill>
                      <a:schemeClr val="tx1"/>
                    </a:solidFill>
                    <a:sym typeface="Wingdings" pitchFamily="2" charset="2"/>
                  </a:rPr>
                  <a:t>)</a:t>
                </a:r>
                <a:endParaRPr lang="en-US" sz="140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sz="1400" dirty="0">
                    <a:solidFill>
                      <a:schemeClr val="tx1"/>
                    </a:solidFill>
                  </a:rPr>
                  <a:t>1. Fixed-effect</a:t>
                </a:r>
              </a:p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…</m:t>
                      </m:r>
                    </m:oMath>
                  </m:oMathPara>
                </a14:m>
                <a:endParaRPr lang="en-US" sz="1400" b="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sz="1400" dirty="0">
                    <a:solidFill>
                      <a:schemeClr val="tx1"/>
                    </a:solidFill>
                  </a:rPr>
                  <a:t>2. Random-effect</a:t>
                </a:r>
                <a:endParaRPr lang="en-US" sz="1400" b="0" dirty="0">
                  <a:solidFill>
                    <a:schemeClr val="tx1"/>
                  </a:solidFill>
                </a:endParaRPr>
              </a:p>
              <a:p>
                <a:pPr lvl="2"/>
                <a:r>
                  <a:rPr lang="en-US" sz="1400" b="0" dirty="0">
                    <a:solidFill>
                      <a:schemeClr val="tx1"/>
                    </a:solidFill>
                  </a:rPr>
                  <a:t>2.1 </a:t>
                </a:r>
                <a:r>
                  <a:rPr lang="en-US" sz="1400" dirty="0">
                    <a:solidFill>
                      <a:schemeClr val="tx1"/>
                    </a:solidFill>
                  </a:rPr>
                  <a:t>Ω matrix</a:t>
                </a:r>
              </a:p>
              <a:p>
                <a:pPr lvl="2"/>
                <a:endParaRPr lang="en-US" sz="1400" dirty="0">
                  <a:solidFill>
                    <a:schemeClr val="tx1"/>
                  </a:solidFill>
                </a:endParaRPr>
              </a:p>
              <a:p>
                <a:pPr lvl="2"/>
                <a:endParaRPr lang="en-US" sz="1400" dirty="0">
                  <a:solidFill>
                    <a:schemeClr val="tx1"/>
                  </a:solidFill>
                </a:endParaRPr>
              </a:p>
              <a:p>
                <a:pPr lvl="2"/>
                <a:endParaRPr lang="en-US" sz="1400" dirty="0">
                  <a:solidFill>
                    <a:schemeClr val="tx1"/>
                  </a:solidFill>
                </a:endParaRPr>
              </a:p>
              <a:p>
                <a:pPr lvl="2"/>
                <a:endParaRPr lang="en-US" sz="1400" dirty="0">
                  <a:solidFill>
                    <a:schemeClr val="tx1"/>
                  </a:solidFill>
                </a:endParaRPr>
              </a:p>
              <a:p>
                <a:pPr lvl="2"/>
                <a:endParaRPr lang="en-US" sz="1400" dirty="0">
                  <a:solidFill>
                    <a:schemeClr val="tx1"/>
                  </a:solidFill>
                </a:endParaRPr>
              </a:p>
              <a:p>
                <a:pPr lvl="2"/>
                <a:r>
                  <a:rPr lang="en-US" sz="1400" dirty="0">
                    <a:solidFill>
                      <a:schemeClr val="tx1"/>
                    </a:solidFill>
                  </a:rPr>
                  <a:t>2.2 </a:t>
                </a:r>
                <a:r>
                  <a:rPr lang="en-US" sz="1400" dirty="0" err="1">
                    <a:solidFill>
                      <a:schemeClr val="tx1"/>
                    </a:solidFill>
                  </a:rPr>
                  <a:t>Σ</a:t>
                </a:r>
                <a:r>
                  <a:rPr lang="en-US" sz="1400" dirty="0">
                    <a:solidFill>
                      <a:schemeClr val="tx1"/>
                    </a:solidFill>
                  </a:rPr>
                  <a:t> matrix</a:t>
                </a:r>
              </a:p>
              <a:p>
                <a:pPr lvl="2"/>
                <a:endParaRPr lang="en-US" sz="1400" dirty="0">
                  <a:solidFill>
                    <a:schemeClr val="tx1"/>
                  </a:solidFill>
                </a:endParaRPr>
              </a:p>
              <a:p>
                <a:pPr lvl="2"/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DBA72DC-24FC-DA48-6D95-4F4263DB42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5015" y="51701"/>
                <a:ext cx="2994588" cy="2893100"/>
              </a:xfrm>
              <a:prstGeom prst="rect">
                <a:avLst/>
              </a:prstGeom>
              <a:blipFill>
                <a:blip r:embed="rId3"/>
                <a:stretch>
                  <a:fillRect l="-422" t="-43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0FEFE045-CC4E-D7EC-7BD6-C05A5C178635}"/>
              </a:ext>
            </a:extLst>
          </p:cNvPr>
          <p:cNvGrpSpPr/>
          <p:nvPr/>
        </p:nvGrpSpPr>
        <p:grpSpPr>
          <a:xfrm>
            <a:off x="9813047" y="1287610"/>
            <a:ext cx="1651165" cy="953191"/>
            <a:chOff x="9813047" y="1287610"/>
            <a:chExt cx="1651165" cy="953191"/>
          </a:xfrm>
        </p:grpSpPr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0BE6FB5B-02EA-E31C-594F-A956919CE315}"/>
                </a:ext>
              </a:extLst>
            </p:cNvPr>
            <p:cNvSpPr/>
            <p:nvPr/>
          </p:nvSpPr>
          <p:spPr>
            <a:xfrm>
              <a:off x="9813047" y="1287611"/>
              <a:ext cx="1651165" cy="625408"/>
            </a:xfrm>
            <a:custGeom>
              <a:avLst/>
              <a:gdLst>
                <a:gd name="connsiteX0" fmla="*/ 0 w 10983310"/>
                <a:gd name="connsiteY0" fmla="*/ 4561489 h 4572000"/>
                <a:gd name="connsiteX1" fmla="*/ 3657600 w 10983310"/>
                <a:gd name="connsiteY1" fmla="*/ 3647089 h 4572000"/>
                <a:gd name="connsiteX2" fmla="*/ 5496910 w 10983310"/>
                <a:gd name="connsiteY2" fmla="*/ 0 h 4572000"/>
                <a:gd name="connsiteX3" fmla="*/ 7325710 w 10983310"/>
                <a:gd name="connsiteY3" fmla="*/ 3657600 h 4572000"/>
                <a:gd name="connsiteX4" fmla="*/ 10983310 w 10983310"/>
                <a:gd name="connsiteY4" fmla="*/ 4572000 h 4572000"/>
                <a:gd name="connsiteX5" fmla="*/ 10983310 w 10983310"/>
                <a:gd name="connsiteY5" fmla="*/ 457200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983310" h="4572000">
                  <a:moveTo>
                    <a:pt x="0" y="4561489"/>
                  </a:moveTo>
                  <a:cubicBezTo>
                    <a:pt x="1370724" y="4484413"/>
                    <a:pt x="2741448" y="4407337"/>
                    <a:pt x="3657600" y="3647089"/>
                  </a:cubicBezTo>
                  <a:cubicBezTo>
                    <a:pt x="4573752" y="2886841"/>
                    <a:pt x="4885558" y="-1752"/>
                    <a:pt x="5496910" y="0"/>
                  </a:cubicBezTo>
                  <a:cubicBezTo>
                    <a:pt x="6108262" y="1752"/>
                    <a:pt x="6411310" y="2895600"/>
                    <a:pt x="7325710" y="3657600"/>
                  </a:cubicBezTo>
                  <a:cubicBezTo>
                    <a:pt x="8240110" y="4419600"/>
                    <a:pt x="10983310" y="4572000"/>
                    <a:pt x="10983310" y="4572000"/>
                  </a:cubicBezTo>
                  <a:lnTo>
                    <a:pt x="10983310" y="457200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4B885E8-8E4F-DC89-A381-E70309F24571}"/>
                </a:ext>
              </a:extLst>
            </p:cNvPr>
            <p:cNvCxnSpPr/>
            <p:nvPr/>
          </p:nvCxnSpPr>
          <p:spPr>
            <a:xfrm>
              <a:off x="10636184" y="1287610"/>
              <a:ext cx="0" cy="625409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F967D3E8-2CA3-6357-8C34-AF7D65FBA2BD}"/>
                </a:ext>
              </a:extLst>
            </p:cNvPr>
            <p:cNvCxnSpPr/>
            <p:nvPr/>
          </p:nvCxnSpPr>
          <p:spPr>
            <a:xfrm>
              <a:off x="10341894" y="1923579"/>
              <a:ext cx="58857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E67A9D9E-3C90-5FFC-37E1-E1C424CD3E87}"/>
                    </a:ext>
                  </a:extLst>
                </p:cNvPr>
                <p:cNvSpPr txBox="1"/>
                <p:nvPr/>
              </p:nvSpPr>
              <p:spPr>
                <a:xfrm>
                  <a:off x="10551068" y="1913019"/>
                  <a:ext cx="532582" cy="32778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  <m:sup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E67A9D9E-3C90-5FFC-37E1-E1C424CD3E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51068" y="1913019"/>
                  <a:ext cx="532582" cy="32778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6652E98D-778C-972F-F9BB-58D965A56226}"/>
              </a:ext>
            </a:extLst>
          </p:cNvPr>
          <p:cNvGrpSpPr/>
          <p:nvPr/>
        </p:nvGrpSpPr>
        <p:grpSpPr>
          <a:xfrm>
            <a:off x="9808067" y="2524119"/>
            <a:ext cx="1651165" cy="973605"/>
            <a:chOff x="9808067" y="2524119"/>
            <a:chExt cx="1651165" cy="973605"/>
          </a:xfrm>
        </p:grpSpPr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66B9D8B3-1546-8783-2976-C6F53E919871}"/>
                </a:ext>
              </a:extLst>
            </p:cNvPr>
            <p:cNvSpPr/>
            <p:nvPr/>
          </p:nvSpPr>
          <p:spPr>
            <a:xfrm>
              <a:off x="9808067" y="2524120"/>
              <a:ext cx="1651165" cy="625408"/>
            </a:xfrm>
            <a:custGeom>
              <a:avLst/>
              <a:gdLst>
                <a:gd name="connsiteX0" fmla="*/ 0 w 10983310"/>
                <a:gd name="connsiteY0" fmla="*/ 4561489 h 4572000"/>
                <a:gd name="connsiteX1" fmla="*/ 3657600 w 10983310"/>
                <a:gd name="connsiteY1" fmla="*/ 3647089 h 4572000"/>
                <a:gd name="connsiteX2" fmla="*/ 5496910 w 10983310"/>
                <a:gd name="connsiteY2" fmla="*/ 0 h 4572000"/>
                <a:gd name="connsiteX3" fmla="*/ 7325710 w 10983310"/>
                <a:gd name="connsiteY3" fmla="*/ 3657600 h 4572000"/>
                <a:gd name="connsiteX4" fmla="*/ 10983310 w 10983310"/>
                <a:gd name="connsiteY4" fmla="*/ 4572000 h 4572000"/>
                <a:gd name="connsiteX5" fmla="*/ 10983310 w 10983310"/>
                <a:gd name="connsiteY5" fmla="*/ 457200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983310" h="4572000">
                  <a:moveTo>
                    <a:pt x="0" y="4561489"/>
                  </a:moveTo>
                  <a:cubicBezTo>
                    <a:pt x="1370724" y="4484413"/>
                    <a:pt x="2741448" y="4407337"/>
                    <a:pt x="3657600" y="3647089"/>
                  </a:cubicBezTo>
                  <a:cubicBezTo>
                    <a:pt x="4573752" y="2886841"/>
                    <a:pt x="4885558" y="-1752"/>
                    <a:pt x="5496910" y="0"/>
                  </a:cubicBezTo>
                  <a:cubicBezTo>
                    <a:pt x="6108262" y="1752"/>
                    <a:pt x="6411310" y="2895600"/>
                    <a:pt x="7325710" y="3657600"/>
                  </a:cubicBezTo>
                  <a:cubicBezTo>
                    <a:pt x="8240110" y="4419600"/>
                    <a:pt x="10983310" y="4572000"/>
                    <a:pt x="10983310" y="4572000"/>
                  </a:cubicBezTo>
                  <a:lnTo>
                    <a:pt x="10983310" y="457200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B1F4D0F7-86C4-18AC-A85F-12F8E31EF22F}"/>
                </a:ext>
              </a:extLst>
            </p:cNvPr>
            <p:cNvCxnSpPr/>
            <p:nvPr/>
          </p:nvCxnSpPr>
          <p:spPr>
            <a:xfrm>
              <a:off x="10631204" y="2524119"/>
              <a:ext cx="0" cy="625409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91C7AC91-5E3F-4515-098B-1BBB02F28056}"/>
                </a:ext>
              </a:extLst>
            </p:cNvPr>
            <p:cNvCxnSpPr/>
            <p:nvPr/>
          </p:nvCxnSpPr>
          <p:spPr>
            <a:xfrm>
              <a:off x="10336914" y="3160088"/>
              <a:ext cx="58857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7A67F86E-A153-C650-BC8C-AF81E76E3CF4}"/>
                    </a:ext>
                  </a:extLst>
                </p:cNvPr>
                <p:cNvSpPr txBox="1"/>
                <p:nvPr/>
              </p:nvSpPr>
              <p:spPr>
                <a:xfrm>
                  <a:off x="10551068" y="3169942"/>
                  <a:ext cx="496290" cy="32778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  <m:sup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7A67F86E-A153-C650-BC8C-AF81E76E3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51068" y="3169942"/>
                  <a:ext cx="496290" cy="32778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5" name="Picture 24" descr="A graph with a line&#10;&#10;Description automatically generated">
            <a:extLst>
              <a:ext uri="{FF2B5EF4-FFF2-40B4-BE49-F238E27FC236}">
                <a16:creationId xmlns:a16="http://schemas.microsoft.com/office/drawing/2014/main" id="{7C81A0E3-8866-C5CC-3F8E-0E9BB529C9EC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39035"/>
          <a:stretch/>
        </p:blipFill>
        <p:spPr>
          <a:xfrm>
            <a:off x="536034" y="2285401"/>
            <a:ext cx="2549391" cy="17717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9" name="Right Arrow 28">
            <a:extLst>
              <a:ext uri="{FF2B5EF4-FFF2-40B4-BE49-F238E27FC236}">
                <a16:creationId xmlns:a16="http://schemas.microsoft.com/office/drawing/2014/main" id="{010CD116-02E7-2E2E-DD3B-184C103B139D}"/>
              </a:ext>
            </a:extLst>
          </p:cNvPr>
          <p:cNvSpPr/>
          <p:nvPr/>
        </p:nvSpPr>
        <p:spPr>
          <a:xfrm rot="10800000">
            <a:off x="3355831" y="3104004"/>
            <a:ext cx="287214" cy="43230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3AA23893-3FD6-7E8E-AA51-830F4E7D482D}"/>
              </a:ext>
            </a:extLst>
          </p:cNvPr>
          <p:cNvSpPr/>
          <p:nvPr/>
        </p:nvSpPr>
        <p:spPr>
          <a:xfrm>
            <a:off x="443914" y="816138"/>
            <a:ext cx="2745804" cy="97953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Simulation design: 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Treatment regimen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Study duration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Sampling schedule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Bent Arrow 47">
            <a:extLst>
              <a:ext uri="{FF2B5EF4-FFF2-40B4-BE49-F238E27FC236}">
                <a16:creationId xmlns:a16="http://schemas.microsoft.com/office/drawing/2014/main" id="{1BF7E754-0BB1-E668-2D12-8B14A6A5C61D}"/>
              </a:ext>
            </a:extLst>
          </p:cNvPr>
          <p:cNvSpPr/>
          <p:nvPr/>
        </p:nvSpPr>
        <p:spPr>
          <a:xfrm rot="5400000">
            <a:off x="2651496" y="1833165"/>
            <a:ext cx="1609953" cy="349270"/>
          </a:xfrm>
          <a:prstGeom prst="bentArrow">
            <a:avLst>
              <a:gd name="adj1" fmla="val 25000"/>
              <a:gd name="adj2" fmla="val 23545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856C6991-123C-063D-408C-F4DA7E8BB6A1}"/>
              </a:ext>
            </a:extLst>
          </p:cNvPr>
          <p:cNvSpPr/>
          <p:nvPr/>
        </p:nvSpPr>
        <p:spPr>
          <a:xfrm>
            <a:off x="9043332" y="255828"/>
            <a:ext cx="1820411" cy="48136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490D8AD6-A9B6-ECE7-7DCB-655B427BD0D8}"/>
              </a:ext>
            </a:extLst>
          </p:cNvPr>
          <p:cNvSpPr/>
          <p:nvPr/>
        </p:nvSpPr>
        <p:spPr>
          <a:xfrm>
            <a:off x="9549557" y="959829"/>
            <a:ext cx="2010469" cy="2557890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8C9A7D6-EAC1-47AB-E49E-D3E91747F855}"/>
              </a:ext>
            </a:extLst>
          </p:cNvPr>
          <p:cNvCxnSpPr/>
          <p:nvPr/>
        </p:nvCxnSpPr>
        <p:spPr>
          <a:xfrm flipH="1">
            <a:off x="6363012" y="511728"/>
            <a:ext cx="2680320" cy="31458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0864B82-753B-0013-CF7B-2233C9395D91}"/>
              </a:ext>
            </a:extLst>
          </p:cNvPr>
          <p:cNvCxnSpPr>
            <a:cxnSpLocks/>
          </p:cNvCxnSpPr>
          <p:nvPr/>
        </p:nvCxnSpPr>
        <p:spPr>
          <a:xfrm flipH="1">
            <a:off x="5389953" y="511728"/>
            <a:ext cx="3653379" cy="32633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5EF5B41-7FFD-05E0-B3FC-8131765E7AB4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6934797" y="2238774"/>
            <a:ext cx="2614760" cy="161247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145EDF5-F12C-FDA5-FE9E-8133E2F19D2F}"/>
              </a:ext>
            </a:extLst>
          </p:cNvPr>
          <p:cNvCxnSpPr>
            <a:cxnSpLocks/>
          </p:cNvCxnSpPr>
          <p:nvPr/>
        </p:nvCxnSpPr>
        <p:spPr>
          <a:xfrm flipH="1">
            <a:off x="6757707" y="2285401"/>
            <a:ext cx="2791850" cy="359528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36CC70B0-EC6C-E35C-2CED-9296D2A3D9E1}"/>
              </a:ext>
            </a:extLst>
          </p:cNvPr>
          <p:cNvCxnSpPr/>
          <p:nvPr/>
        </p:nvCxnSpPr>
        <p:spPr>
          <a:xfrm flipV="1">
            <a:off x="3179759" y="3825380"/>
            <a:ext cx="2591867" cy="1233181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D1DF9840-9BFA-7E0B-85B7-8D0DA08EE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9D9F7-B70C-A04D-B4D3-3896B94E9F8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5627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C6258E-E181-BD1A-22BD-17D62CB8A6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2AEE0BF-31F9-9392-3135-0D9E3C0C3892}"/>
              </a:ext>
            </a:extLst>
          </p:cNvPr>
          <p:cNvSpPr txBox="1"/>
          <p:nvPr/>
        </p:nvSpPr>
        <p:spPr>
          <a:xfrm>
            <a:off x="838200" y="1792533"/>
            <a:ext cx="10498123" cy="2550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=1, …,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nsub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Draw sample </a:t>
            </a:r>
            <a:r>
              <a:rPr lang="el-GR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η</a:t>
            </a:r>
            <a:r>
              <a:rPr lang="en-US" b="1" baseline="-250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for subject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using </a:t>
            </a:r>
            <a:r>
              <a:rPr lang="el-GR" dirty="0" err="1">
                <a:latin typeface="Courier New" panose="02070309020205020404" pitchFamily="49" charset="0"/>
                <a:cs typeface="Courier New" panose="02070309020205020404" pitchFamily="49" charset="0"/>
              </a:rPr>
              <a:t>Ω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matrix 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*Draw sample </a:t>
            </a:r>
            <a:r>
              <a:rPr lang="el-GR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ε</a:t>
            </a:r>
            <a:r>
              <a:rPr lang="en-US" b="1" baseline="-250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ij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subject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at time j using </a:t>
            </a:r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Σ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matrix/Fix</a:t>
            </a:r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 ε</a:t>
            </a:r>
            <a:r>
              <a:rPr lang="en-US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Derive </a:t>
            </a:r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θ</a:t>
            </a:r>
            <a:r>
              <a:rPr lang="en-US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f(</a:t>
            </a:r>
            <a:r>
              <a:rPr lang="el-GR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θ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cov</a:t>
            </a:r>
            <a:r>
              <a:rPr lang="en-US" b="1" baseline="-25000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Calculate response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f(</a:t>
            </a:r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θ</a:t>
            </a:r>
            <a:r>
              <a:rPr lang="en-US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l-GR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η</a:t>
            </a:r>
            <a:r>
              <a:rPr lang="en-US" b="1" baseline="-250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l-GR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ε</a:t>
            </a:r>
            <a:r>
              <a:rPr lang="en-US" b="1" baseline="-250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D16316-64C3-803D-2C3D-AB15564F59AB}"/>
              </a:ext>
            </a:extLst>
          </p:cNvPr>
          <p:cNvSpPr txBox="1"/>
          <p:nvPr/>
        </p:nvSpPr>
        <p:spPr>
          <a:xfrm>
            <a:off x="838200" y="5987018"/>
            <a:ext cx="10590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Adapted from Hu C. </a:t>
            </a:r>
            <a:r>
              <a:rPr lang="en-US" sz="1200" b="0" i="1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 </a:t>
            </a:r>
            <a:r>
              <a:rPr lang="en-US" sz="1200" b="0" i="1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Pharmacokinet</a:t>
            </a:r>
            <a:r>
              <a:rPr lang="en-US" sz="1200" b="0" i="1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i="1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Pharmacodyn</a:t>
            </a:r>
            <a:r>
              <a:rPr lang="en-US" sz="1200" b="0" i="1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2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2022 PMID: 35927373.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E172A1-6324-E4E3-2836-F4BFB067BFD9}"/>
              </a:ext>
            </a:extLst>
          </p:cNvPr>
          <p:cNvSpPr txBox="1"/>
          <p:nvPr/>
        </p:nvSpPr>
        <p:spPr>
          <a:xfrm>
            <a:off x="838200" y="483093"/>
            <a:ext cx="94027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Typical Workflow When Perform Stochastic Simulations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D5BDF3-16E3-A8CA-E508-17CC74087305}"/>
              </a:ext>
            </a:extLst>
          </p:cNvPr>
          <p:cNvSpPr txBox="1"/>
          <p:nvPr/>
        </p:nvSpPr>
        <p:spPr>
          <a:xfrm>
            <a:off x="6938353" y="5026127"/>
            <a:ext cx="415049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nsub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number of subjects</a:t>
            </a:r>
          </a:p>
          <a:p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cov</a:t>
            </a:r>
            <a:r>
              <a:rPr lang="en-US" sz="1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covariates (e.g., body weight, age,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in subject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*: this step may or may not be needed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9C82715F-0A39-C316-F947-BEC5AA981D72}"/>
              </a:ext>
            </a:extLst>
          </p:cNvPr>
          <p:cNvSpPr/>
          <p:nvPr/>
        </p:nvSpPr>
        <p:spPr>
          <a:xfrm>
            <a:off x="3298353" y="3057898"/>
            <a:ext cx="897129" cy="51902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0EAB03D-24A8-BB11-42F8-96010F25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9D9F7-B70C-A04D-B4D3-3896B94E9F8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554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880EF-707C-BC68-66AB-22B82345A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0794"/>
            <a:ext cx="10515600" cy="1050110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Nomenclature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6B884-5355-6D00-88CE-D7F5E37E0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1473"/>
            <a:ext cx="10515600" cy="5150839"/>
          </a:xfrm>
        </p:spPr>
        <p:txBody>
          <a:bodyPr>
            <a:normAutofit/>
          </a:bodyPr>
          <a:lstStyle/>
          <a:p>
            <a:r>
              <a:rPr lang="en-US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Population parameter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Fixed effects (</a:t>
            </a:r>
            <a:r>
              <a:rPr lang="en-US" sz="1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sz="1600" b="1" baseline="-25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 parameters describing structural/covariate model 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effects: parameters describing variability</a:t>
            </a:r>
          </a:p>
          <a:p>
            <a:pPr lvl="2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Inter-individual/occasion variability (IIV/IOV, </a:t>
            </a:r>
            <a:r>
              <a: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⍵</a:t>
            </a:r>
            <a:r>
              <a:rPr lang="en-US" sz="160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600" b="1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 Ω matrix (</a:t>
            </a:r>
            <a:r>
              <a: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⍵</a:t>
            </a:r>
            <a:r>
              <a:rPr lang="en-US" sz="160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600" b="1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 ⍵</a:t>
            </a:r>
            <a:r>
              <a:rPr lang="en-US" sz="160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600" b="1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2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Residual variability (RV, </a:t>
            </a:r>
            <a:r>
              <a: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sz="160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600" b="1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matrix (</a:t>
            </a:r>
            <a:r>
              <a: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sz="160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600" b="1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 σ</a:t>
            </a:r>
            <a:r>
              <a:rPr lang="en-US" sz="160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600" b="1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 IIV/IOV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Empirical Bayes estimates (EBEs): </a:t>
            </a:r>
            <a:r>
              <a:rPr lang="en-US" sz="1600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η</a:t>
            </a:r>
            <a:r>
              <a:rPr lang="en-US" sz="1600" b="1" baseline="-250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n,i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~ N(0, </a:t>
            </a:r>
            <a:r>
              <a: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⍵</a:t>
            </a:r>
            <a:r>
              <a:rPr lang="en-US" sz="160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600" b="1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 RV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lang="en-US" sz="1600" b="1" baseline="-250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n,ij</a:t>
            </a:r>
            <a:r>
              <a:rPr lang="en-US" sz="1600" baseline="-25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~ N(0, </a:t>
            </a:r>
            <a:r>
              <a: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sz="160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600" b="1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 uncertainty/precision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</a:t>
            </a:r>
            <a:r>
              <a:rPr lang="en-US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confident/precise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estimating the population parameters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Relevant to both fixed effects &amp; random effects</a:t>
            </a:r>
          </a:p>
          <a:p>
            <a:r>
              <a:rPr lang="en-US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Covariate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Patient characteristics  (e.g., </a:t>
            </a:r>
            <a:r>
              <a:rPr lang="en-US" sz="1600" b="1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weight</a:t>
            </a:r>
            <a:r>
              <a:rPr lang="en-US" sz="1600" b="1" baseline="-25000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r>
              <a:rPr lang="en-US" sz="1600" b="1" baseline="-25000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en-US" sz="1600" b="1" baseline="-25000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Replicate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single set of simulation incorporate </a:t>
            </a:r>
            <a:r>
              <a:rPr lang="en-US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trial components</a:t>
            </a:r>
          </a:p>
          <a:p>
            <a:pPr lvl="2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96D999-F4A2-BDF9-AE7E-9AA80E022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9D9F7-B70C-A04D-B4D3-3896B94E9F85}" type="slidenum">
              <a:rPr lang="en-US" smtClean="0"/>
              <a:t>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B62370-2018-CB69-FA46-1D7566ED9142}"/>
              </a:ext>
            </a:extLst>
          </p:cNvPr>
          <p:cNvSpPr txBox="1"/>
          <p:nvPr/>
        </p:nvSpPr>
        <p:spPr>
          <a:xfrm>
            <a:off x="1002390" y="5402243"/>
            <a:ext cx="558197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Annotations: </a:t>
            </a:r>
          </a:p>
          <a:p>
            <a:r>
              <a:rPr lang="en-US" sz="14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index of a parameter (e.g., the n</a:t>
            </a:r>
            <a:r>
              <a:rPr lang="en-US" sz="1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parameter).  </a:t>
            </a:r>
          </a:p>
          <a:p>
            <a:r>
              <a:rPr lang="en-US" sz="1400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index of an individual (e.g., the </a:t>
            </a: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individual). </a:t>
            </a:r>
          </a:p>
          <a:p>
            <a:r>
              <a:rPr lang="en-US" sz="14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index of an observation (e.g., the observation collected at </a:t>
            </a: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1400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time point). </a:t>
            </a:r>
          </a:p>
        </p:txBody>
      </p:sp>
    </p:spTree>
    <p:extLst>
      <p:ext uri="{BB962C8B-B14F-4D97-AF65-F5344CB8AC3E}">
        <p14:creationId xmlns:p14="http://schemas.microsoft.com/office/powerpoint/2010/main" val="27416893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0B44C-47D9-4287-338B-F02C16CA4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Importance of Realistic Covariates/Virtual Patients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B04C23-9426-A695-D937-8A5E29DB0B3D}"/>
              </a:ext>
            </a:extLst>
          </p:cNvPr>
          <p:cNvSpPr txBox="1"/>
          <p:nvPr/>
        </p:nvSpPr>
        <p:spPr>
          <a:xfrm>
            <a:off x="829765" y="1512012"/>
            <a:ext cx="10524035" cy="4628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mean_WT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&lt;- mean(test1$WT)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sd_WT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&lt;- </a:t>
            </a:r>
            <a:r>
              <a:rPr lang="en-US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(test1$WT)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mean_HT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mean(test1$HT)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sd_HT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&lt;- </a:t>
            </a:r>
            <a:r>
              <a:rPr lang="en-US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(test1$HT)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2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withr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with_seed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(1234,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test2 &lt;- </a:t>
            </a:r>
            <a:r>
              <a:rPr lang="en-US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data.frame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(ID=1:1000,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WT=</a:t>
            </a:r>
            <a:r>
              <a:rPr lang="en-US" b="1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rnorm</a:t>
            </a:r>
            <a:r>
              <a:rPr lang="en-US" b="1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(1000,mean=</a:t>
            </a:r>
            <a:r>
              <a:rPr lang="en-US" b="1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mean_WT,sd</a:t>
            </a:r>
            <a:r>
              <a:rPr lang="en-US" b="1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sd_WT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HT=</a:t>
            </a:r>
            <a:r>
              <a:rPr lang="en-US" b="1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rnorm</a:t>
            </a:r>
            <a:r>
              <a:rPr lang="en-US" b="1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(1000,mean=</a:t>
            </a:r>
            <a:r>
              <a:rPr lang="en-US" b="1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mean_HT,sd</a:t>
            </a:r>
            <a:r>
              <a:rPr lang="en-US" b="1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sd_HT</a:t>
            </a:r>
            <a:r>
              <a:rPr lang="en-US" b="1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)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)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4741FEF-8C4B-4958-79E3-981042E3E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9D9F7-B70C-A04D-B4D3-3896B94E9F8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266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C90A9DC-68FE-45D6-CB5A-93E5009C4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Importance of Realistic Covariates/Virtual Patients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09F3AC55-FA62-D736-DA36-057C0589C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9D9F7-B70C-A04D-B4D3-3896B94E9F85}" type="slidenum">
              <a:rPr lang="en-US" smtClean="0"/>
              <a:t>31</a:t>
            </a:fld>
            <a:endParaRPr lang="en-US"/>
          </a:p>
        </p:txBody>
      </p:sp>
      <p:pic>
        <p:nvPicPr>
          <p:cNvPr id="3" name="Picture 2" descr="A graph of different sizes and colors&#10;&#10;Description automatically generated with medium confidence">
            <a:extLst>
              <a:ext uri="{FF2B5EF4-FFF2-40B4-BE49-F238E27FC236}">
                <a16:creationId xmlns:a16="http://schemas.microsoft.com/office/drawing/2014/main" id="{87452AF7-8B6C-95DB-10F9-419708E7C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31774"/>
            <a:ext cx="4621338" cy="4572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 descr="A graph of different sizes and sizes&#10;&#10;Description automatically generated with medium confidence">
            <a:extLst>
              <a:ext uri="{FF2B5EF4-FFF2-40B4-BE49-F238E27FC236}">
                <a16:creationId xmlns:a16="http://schemas.microsoft.com/office/drawing/2014/main" id="{BA2E8795-361F-5873-6FFD-6B592E5C70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6134" y="1531774"/>
            <a:ext cx="4637666" cy="4572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0797282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9E5D76-B793-80D7-524C-36D6E216CC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C69B7827-4622-E166-40F1-73A1FF7E721F}"/>
              </a:ext>
            </a:extLst>
          </p:cNvPr>
          <p:cNvSpPr/>
          <p:nvPr/>
        </p:nvSpPr>
        <p:spPr>
          <a:xfrm>
            <a:off x="433955" y="1966688"/>
            <a:ext cx="2745804" cy="236567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DE1B902-523E-4E66-3E3A-A3B1CC19E24E}"/>
              </a:ext>
            </a:extLst>
          </p:cNvPr>
          <p:cNvSpPr/>
          <p:nvPr/>
        </p:nvSpPr>
        <p:spPr>
          <a:xfrm>
            <a:off x="433955" y="4435559"/>
            <a:ext cx="2745804" cy="236567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050B96C-4B97-057E-7E86-1ABFBE1A6BBD}"/>
              </a:ext>
            </a:extLst>
          </p:cNvPr>
          <p:cNvGraphicFramePr>
            <a:graphicFrameLocks noGrp="1"/>
          </p:cNvGraphicFramePr>
          <p:nvPr/>
        </p:nvGraphicFramePr>
        <p:xfrm>
          <a:off x="568095" y="4623014"/>
          <a:ext cx="2396124" cy="196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9031">
                  <a:extLst>
                    <a:ext uri="{9D8B030D-6E8A-4147-A177-3AD203B41FA5}">
                      <a16:colId xmlns:a16="http://schemas.microsoft.com/office/drawing/2014/main" val="2697345079"/>
                    </a:ext>
                  </a:extLst>
                </a:gridCol>
                <a:gridCol w="599031">
                  <a:extLst>
                    <a:ext uri="{9D8B030D-6E8A-4147-A177-3AD203B41FA5}">
                      <a16:colId xmlns:a16="http://schemas.microsoft.com/office/drawing/2014/main" val="4144399198"/>
                    </a:ext>
                  </a:extLst>
                </a:gridCol>
                <a:gridCol w="599031">
                  <a:extLst>
                    <a:ext uri="{9D8B030D-6E8A-4147-A177-3AD203B41FA5}">
                      <a16:colId xmlns:a16="http://schemas.microsoft.com/office/drawing/2014/main" val="1427221772"/>
                    </a:ext>
                  </a:extLst>
                </a:gridCol>
                <a:gridCol w="599031">
                  <a:extLst>
                    <a:ext uri="{9D8B030D-6E8A-4147-A177-3AD203B41FA5}">
                      <a16:colId xmlns:a16="http://schemas.microsoft.com/office/drawing/2014/main" val="2627671301"/>
                    </a:ext>
                  </a:extLst>
                </a:gridCol>
              </a:tblGrid>
              <a:tr h="392300">
                <a:tc>
                  <a:txBody>
                    <a:bodyPr/>
                    <a:lstStyle/>
                    <a:p>
                      <a:r>
                        <a:rPr lang="en-US" sz="1600" dirty="0"/>
                        <a:t>WT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AGE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618034"/>
                  </a:ext>
                </a:extLst>
              </a:tr>
              <a:tr h="392300">
                <a:tc>
                  <a:txBody>
                    <a:bodyPr/>
                    <a:lstStyle/>
                    <a:p>
                      <a:r>
                        <a:rPr lang="en-US" sz="1600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706865"/>
                  </a:ext>
                </a:extLst>
              </a:tr>
              <a:tr h="392300">
                <a:tc>
                  <a:txBody>
                    <a:bodyPr/>
                    <a:lstStyle/>
                    <a:p>
                      <a:r>
                        <a:rPr lang="en-US" sz="1600" dirty="0"/>
                        <a:t>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603054"/>
                  </a:ext>
                </a:extLst>
              </a:tr>
              <a:tr h="392300">
                <a:tc>
                  <a:txBody>
                    <a:bodyPr/>
                    <a:lstStyle/>
                    <a:p>
                      <a:r>
                        <a:rPr lang="en-US" sz="1600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724207"/>
                  </a:ext>
                </a:extLst>
              </a:tr>
              <a:tr h="392300"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721051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E52F7488-733C-BB9A-4EAC-E049B71792F8}"/>
              </a:ext>
            </a:extLst>
          </p:cNvPr>
          <p:cNvSpPr txBox="1"/>
          <p:nvPr/>
        </p:nvSpPr>
        <p:spPr>
          <a:xfrm>
            <a:off x="412396" y="367862"/>
            <a:ext cx="4314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Stochastic Simulation-Multiple Replicates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D966DEAF-6DCE-6FFA-AF0E-D04BEB086330}"/>
              </a:ext>
            </a:extLst>
          </p:cNvPr>
          <p:cNvSpPr/>
          <p:nvPr/>
        </p:nvSpPr>
        <p:spPr>
          <a:xfrm>
            <a:off x="3784285" y="2003679"/>
            <a:ext cx="4046483" cy="47754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070A50D-FF2F-049B-6650-C3A42E705C32}"/>
                  </a:ext>
                </a:extLst>
              </p:cNvPr>
              <p:cNvSpPr txBox="1"/>
              <p:nvPr/>
            </p:nvSpPr>
            <p:spPr>
              <a:xfrm>
                <a:off x="3661573" y="3517719"/>
                <a:ext cx="4291906" cy="343857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𝐶𝐿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70</m:t>
                              </m:r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𝑘𝑔</m:t>
                              </m:r>
                            </m:den>
                          </m:f>
                        </m:e>
                        <m:sup>
                          <m:sSub>
                            <m:sSubPr>
                              <m:ctrlPr>
                                <a:rPr lang="en-US" sz="16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sz="16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𝜼</m:t>
                              </m:r>
                            </m:e>
                            <m:sub>
                              <m:r>
                                <a:rPr lang="en-US" sz="16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16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(0, </m:t>
                      </m:r>
                      <m:sSubSup>
                        <m:sSubSup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…</a:t>
                </a:r>
                <a:endParaRPr lang="en-US" sz="1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𝐼𝑃𝑅𝐸</m:t>
                      </m:r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𝐷𝑜𝑠𝑒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×</m:t>
                          </m:r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×(</m:t>
                          </m:r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sSub>
                                    <m:sSubPr>
                                      <m:ctrlPr>
                                        <a:rPr lang="en-US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sup>
                          </m:sSup>
                        </m:e>
                      </m:d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  <a:p>
                <a:endParaRPr lang="en-US" sz="1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𝑂𝐵</m:t>
                      </m:r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𝐼𝑃𝑅𝐸</m:t>
                      </m:r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𝝐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1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</m:oMath>
                  </m:oMathPara>
                </a14:m>
                <a:endParaRPr lang="en-US" sz="1400" b="1" dirty="0">
                  <a:solidFill>
                    <a:schemeClr val="tx1"/>
                  </a:solidFill>
                </a:endParaRPr>
              </a:p>
              <a:p>
                <a:endParaRPr lang="en-US" sz="1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(0, </m:t>
                      </m:r>
                      <m:sSubSup>
                        <m:sSubSup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…</a:t>
                </a:r>
              </a:p>
              <a:p>
                <a:endParaRPr lang="en-US" sz="1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070A50D-FF2F-049B-6650-C3A42E705C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1573" y="3517719"/>
                <a:ext cx="4291906" cy="343857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0B5EEFED-61C6-08D4-81A3-83B7ED78F162}"/>
              </a:ext>
            </a:extLst>
          </p:cNvPr>
          <p:cNvGrpSpPr/>
          <p:nvPr/>
        </p:nvGrpSpPr>
        <p:grpSpPr>
          <a:xfrm>
            <a:off x="4617069" y="2003285"/>
            <a:ext cx="2232612" cy="1529705"/>
            <a:chOff x="3546256" y="739875"/>
            <a:chExt cx="2232612" cy="1529705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F00B977-A1E4-C25F-171D-8E637AADB22F}"/>
                </a:ext>
              </a:extLst>
            </p:cNvPr>
            <p:cNvSpPr/>
            <p:nvPr/>
          </p:nvSpPr>
          <p:spPr>
            <a:xfrm>
              <a:off x="4903315" y="1179786"/>
              <a:ext cx="756745" cy="73916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CENT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DC766AEF-FDBF-2B71-2A59-A0EB376A4DF0}"/>
                </a:ext>
              </a:extLst>
            </p:cNvPr>
            <p:cNvCxnSpPr>
              <a:cxnSpLocks/>
            </p:cNvCxnSpPr>
            <p:nvPr/>
          </p:nvCxnSpPr>
          <p:spPr>
            <a:xfrm>
              <a:off x="5292199" y="1918946"/>
              <a:ext cx="0" cy="31187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E5EC283-884E-EF2D-8F86-46FFA2037824}"/>
                </a:ext>
              </a:extLst>
            </p:cNvPr>
            <p:cNvSpPr/>
            <p:nvPr/>
          </p:nvSpPr>
          <p:spPr>
            <a:xfrm>
              <a:off x="3869927" y="1179786"/>
              <a:ext cx="756745" cy="73916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DEPOT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02D53BD-601C-6C96-C91C-B2C74F3298D5}"/>
                </a:ext>
              </a:extLst>
            </p:cNvPr>
            <p:cNvCxnSpPr>
              <a:cxnSpLocks/>
              <a:stCxn id="9" idx="6"/>
              <a:endCxn id="7" idx="2"/>
            </p:cNvCxnSpPr>
            <p:nvPr/>
          </p:nvCxnSpPr>
          <p:spPr>
            <a:xfrm>
              <a:off x="4626672" y="1549366"/>
              <a:ext cx="27664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D161E36-0E59-CEFF-CB2D-D8DCBD3842B1}"/>
                </a:ext>
              </a:extLst>
            </p:cNvPr>
            <p:cNvSpPr txBox="1"/>
            <p:nvPr/>
          </p:nvSpPr>
          <p:spPr>
            <a:xfrm>
              <a:off x="4552676" y="1072762"/>
              <a:ext cx="4431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err="1"/>
                <a:t>K</a:t>
              </a:r>
              <a:r>
                <a:rPr lang="en-US" sz="1600" i="1" baseline="-25000" dirty="0" err="1"/>
                <a:t>a,i</a:t>
              </a:r>
              <a:endParaRPr lang="en-US" sz="1600" i="1" baseline="-250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36306E4-EB11-1D7A-81EB-D17E8ACC8A88}"/>
                </a:ext>
              </a:extLst>
            </p:cNvPr>
            <p:cNvSpPr txBox="1"/>
            <p:nvPr/>
          </p:nvSpPr>
          <p:spPr>
            <a:xfrm>
              <a:off x="5316882" y="1931026"/>
              <a:ext cx="4619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err="1"/>
                <a:t>CL</a:t>
              </a:r>
              <a:r>
                <a:rPr lang="en-US" sz="1600" i="1" baseline="-25000" dirty="0" err="1"/>
                <a:t>i</a:t>
              </a:r>
              <a:endParaRPr lang="en-US" sz="1600" i="1" baseline="-250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86615BE-0701-C58D-D296-B863B717FBAA}"/>
                </a:ext>
              </a:extLst>
            </p:cNvPr>
            <p:cNvSpPr txBox="1"/>
            <p:nvPr/>
          </p:nvSpPr>
          <p:spPr>
            <a:xfrm>
              <a:off x="4775732" y="1748971"/>
              <a:ext cx="319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/>
                <a:t>V</a:t>
              </a:r>
              <a:r>
                <a:rPr lang="en-US" sz="1400" i="1" baseline="-25000" dirty="0"/>
                <a:t>i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2D43A42-AD22-C47E-5D3C-8F662A588699}"/>
                </a:ext>
              </a:extLst>
            </p:cNvPr>
            <p:cNvSpPr txBox="1"/>
            <p:nvPr/>
          </p:nvSpPr>
          <p:spPr>
            <a:xfrm>
              <a:off x="4013735" y="913397"/>
              <a:ext cx="3054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/>
                <a:t>F</a:t>
              </a:r>
              <a:r>
                <a:rPr lang="en-US" sz="1400" i="1" baseline="-25000" dirty="0"/>
                <a:t>i</a:t>
              </a:r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E3E8827A-4626-D8A3-D5F9-EC3D2F3C6E13}"/>
                </a:ext>
              </a:extLst>
            </p:cNvPr>
            <p:cNvSpPr/>
            <p:nvPr/>
          </p:nvSpPr>
          <p:spPr>
            <a:xfrm rot="19610301">
              <a:off x="3783706" y="1019504"/>
              <a:ext cx="147751" cy="346842"/>
            </a:xfrm>
            <a:custGeom>
              <a:avLst/>
              <a:gdLst>
                <a:gd name="connsiteX0" fmla="*/ 147163 w 147751"/>
                <a:gd name="connsiteY0" fmla="*/ 0 h 346842"/>
                <a:gd name="connsiteX1" fmla="*/ 18 w 147751"/>
                <a:gd name="connsiteY1" fmla="*/ 136635 h 346842"/>
                <a:gd name="connsiteX2" fmla="*/ 136653 w 147751"/>
                <a:gd name="connsiteY2" fmla="*/ 147145 h 346842"/>
                <a:gd name="connsiteX3" fmla="*/ 94612 w 147751"/>
                <a:gd name="connsiteY3" fmla="*/ 241738 h 346842"/>
                <a:gd name="connsiteX4" fmla="*/ 147163 w 147751"/>
                <a:gd name="connsiteY4" fmla="*/ 231228 h 346842"/>
                <a:gd name="connsiteX5" fmla="*/ 52570 w 147751"/>
                <a:gd name="connsiteY5" fmla="*/ 346842 h 346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7751" h="346842">
                  <a:moveTo>
                    <a:pt x="147163" y="0"/>
                  </a:moveTo>
                  <a:cubicBezTo>
                    <a:pt x="74466" y="56055"/>
                    <a:pt x="1770" y="112111"/>
                    <a:pt x="18" y="136635"/>
                  </a:cubicBezTo>
                  <a:cubicBezTo>
                    <a:pt x="-1734" y="161159"/>
                    <a:pt x="120887" y="129628"/>
                    <a:pt x="136653" y="147145"/>
                  </a:cubicBezTo>
                  <a:cubicBezTo>
                    <a:pt x="152419" y="164662"/>
                    <a:pt x="94612" y="241738"/>
                    <a:pt x="94612" y="241738"/>
                  </a:cubicBezTo>
                  <a:cubicBezTo>
                    <a:pt x="96364" y="255752"/>
                    <a:pt x="154170" y="213711"/>
                    <a:pt x="147163" y="231228"/>
                  </a:cubicBezTo>
                  <a:cubicBezTo>
                    <a:pt x="140156" y="248745"/>
                    <a:pt x="96363" y="297793"/>
                    <a:pt x="52570" y="346842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5D014CC-543E-BCF2-9381-8A9E01DB4BF8}"/>
                </a:ext>
              </a:extLst>
            </p:cNvPr>
            <p:cNvSpPr txBox="1"/>
            <p:nvPr/>
          </p:nvSpPr>
          <p:spPr>
            <a:xfrm>
              <a:off x="3546256" y="739875"/>
              <a:ext cx="5886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Dose</a:t>
              </a:r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5E5B346F-1D1A-63D8-B373-F7F2E3013061}"/>
              </a:ext>
            </a:extLst>
          </p:cNvPr>
          <p:cNvSpPr/>
          <p:nvPr/>
        </p:nvSpPr>
        <p:spPr>
          <a:xfrm>
            <a:off x="4617069" y="2025746"/>
            <a:ext cx="2232612" cy="150724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F29EBFB7-D569-E249-D510-4591DF729D8D}"/>
              </a:ext>
            </a:extLst>
          </p:cNvPr>
          <p:cNvSpPr/>
          <p:nvPr/>
        </p:nvSpPr>
        <p:spPr>
          <a:xfrm>
            <a:off x="8429275" y="51700"/>
            <a:ext cx="3657600" cy="349236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9B4885C-9185-F7B6-0E77-140F3305CAD7}"/>
                  </a:ext>
                </a:extLst>
              </p:cNvPr>
              <p:cNvSpPr txBox="1"/>
              <p:nvPr/>
            </p:nvSpPr>
            <p:spPr>
              <a:xfrm>
                <a:off x="8785015" y="51701"/>
                <a:ext cx="2994588" cy="28931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tx1"/>
                    </a:solidFill>
                  </a:rPr>
                  <a:t>Population parameters </a:t>
                </a:r>
                <a:r>
                  <a:rPr lang="en-US" sz="1400" dirty="0">
                    <a:solidFill>
                      <a:schemeClr val="tx1"/>
                    </a:solidFill>
                    <a:sym typeface="Wingdings" pitchFamily="2" charset="2"/>
                  </a:rPr>
                  <a:t>(</a:t>
                </a:r>
                <a:r>
                  <a:rPr lang="en-US" sz="14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Wingdings" pitchFamily="2" charset="2"/>
                  </a:rPr>
                  <a:t>.</a:t>
                </a:r>
                <a:r>
                  <a:rPr lang="en-US" sz="14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Wingdings" pitchFamily="2" charset="2"/>
                  </a:rPr>
                  <a:t>ext</a:t>
                </a:r>
                <a:r>
                  <a:rPr lang="en-US" sz="1400" dirty="0">
                    <a:solidFill>
                      <a:schemeClr val="tx1"/>
                    </a:solidFill>
                    <a:sym typeface="Wingdings" pitchFamily="2" charset="2"/>
                  </a:rPr>
                  <a:t>)</a:t>
                </a:r>
                <a:endParaRPr lang="en-US" sz="140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sz="1400" dirty="0">
                    <a:solidFill>
                      <a:schemeClr val="tx1"/>
                    </a:solidFill>
                  </a:rPr>
                  <a:t>1. Fixed-effect</a:t>
                </a:r>
              </a:p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…</m:t>
                      </m:r>
                    </m:oMath>
                  </m:oMathPara>
                </a14:m>
                <a:endParaRPr lang="en-US" sz="1400" b="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sz="1400" dirty="0">
                    <a:solidFill>
                      <a:schemeClr val="tx1"/>
                    </a:solidFill>
                  </a:rPr>
                  <a:t>2. Random-effect</a:t>
                </a:r>
                <a:endParaRPr lang="en-US" sz="1400" b="0" dirty="0">
                  <a:solidFill>
                    <a:schemeClr val="tx1"/>
                  </a:solidFill>
                </a:endParaRPr>
              </a:p>
              <a:p>
                <a:pPr lvl="2"/>
                <a:r>
                  <a:rPr lang="en-US" sz="1400" b="0" dirty="0">
                    <a:solidFill>
                      <a:schemeClr val="tx1"/>
                    </a:solidFill>
                  </a:rPr>
                  <a:t>2.1 </a:t>
                </a:r>
                <a:r>
                  <a:rPr lang="en-US" sz="1400" dirty="0">
                    <a:solidFill>
                      <a:schemeClr val="tx1"/>
                    </a:solidFill>
                  </a:rPr>
                  <a:t>Ω matrix</a:t>
                </a:r>
              </a:p>
              <a:p>
                <a:pPr lvl="2"/>
                <a:endParaRPr lang="en-US" sz="1400" dirty="0">
                  <a:solidFill>
                    <a:schemeClr val="tx1"/>
                  </a:solidFill>
                </a:endParaRPr>
              </a:p>
              <a:p>
                <a:pPr lvl="2"/>
                <a:endParaRPr lang="en-US" sz="1400" dirty="0">
                  <a:solidFill>
                    <a:schemeClr val="tx1"/>
                  </a:solidFill>
                </a:endParaRPr>
              </a:p>
              <a:p>
                <a:pPr lvl="2"/>
                <a:endParaRPr lang="en-US" sz="1400" dirty="0">
                  <a:solidFill>
                    <a:schemeClr val="tx1"/>
                  </a:solidFill>
                </a:endParaRPr>
              </a:p>
              <a:p>
                <a:pPr lvl="2"/>
                <a:endParaRPr lang="en-US" sz="1400" dirty="0">
                  <a:solidFill>
                    <a:schemeClr val="tx1"/>
                  </a:solidFill>
                </a:endParaRPr>
              </a:p>
              <a:p>
                <a:pPr lvl="2"/>
                <a:endParaRPr lang="en-US" sz="1400" dirty="0">
                  <a:solidFill>
                    <a:schemeClr val="tx1"/>
                  </a:solidFill>
                </a:endParaRPr>
              </a:p>
              <a:p>
                <a:pPr lvl="2"/>
                <a:r>
                  <a:rPr lang="en-US" sz="1400" dirty="0">
                    <a:solidFill>
                      <a:schemeClr val="tx1"/>
                    </a:solidFill>
                  </a:rPr>
                  <a:t>2.2 </a:t>
                </a:r>
                <a:r>
                  <a:rPr lang="en-US" sz="1400" dirty="0" err="1">
                    <a:solidFill>
                      <a:schemeClr val="tx1"/>
                    </a:solidFill>
                  </a:rPr>
                  <a:t>Σ</a:t>
                </a:r>
                <a:r>
                  <a:rPr lang="en-US" sz="1400" dirty="0">
                    <a:solidFill>
                      <a:schemeClr val="tx1"/>
                    </a:solidFill>
                  </a:rPr>
                  <a:t> matrix</a:t>
                </a:r>
              </a:p>
              <a:p>
                <a:pPr lvl="2"/>
                <a:endParaRPr lang="en-US" sz="1400" dirty="0">
                  <a:solidFill>
                    <a:schemeClr val="tx1"/>
                  </a:solidFill>
                </a:endParaRPr>
              </a:p>
              <a:p>
                <a:pPr lvl="2"/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9B4885C-9185-F7B6-0E77-140F3305CA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5015" y="51701"/>
                <a:ext cx="2994588" cy="2893100"/>
              </a:xfrm>
              <a:prstGeom prst="rect">
                <a:avLst/>
              </a:prstGeom>
              <a:blipFill>
                <a:blip r:embed="rId3"/>
                <a:stretch>
                  <a:fillRect l="-422" t="-43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E83F0E61-46EF-167B-43FF-0D6E78670217}"/>
              </a:ext>
            </a:extLst>
          </p:cNvPr>
          <p:cNvGrpSpPr/>
          <p:nvPr/>
        </p:nvGrpSpPr>
        <p:grpSpPr>
          <a:xfrm>
            <a:off x="9813047" y="1287610"/>
            <a:ext cx="1651165" cy="953191"/>
            <a:chOff x="9813047" y="1287610"/>
            <a:chExt cx="1651165" cy="953191"/>
          </a:xfrm>
        </p:grpSpPr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A6EFEBBE-867D-64BB-B129-EA62DBAEA8E4}"/>
                </a:ext>
              </a:extLst>
            </p:cNvPr>
            <p:cNvSpPr/>
            <p:nvPr/>
          </p:nvSpPr>
          <p:spPr>
            <a:xfrm>
              <a:off x="9813047" y="1287611"/>
              <a:ext cx="1651165" cy="625408"/>
            </a:xfrm>
            <a:custGeom>
              <a:avLst/>
              <a:gdLst>
                <a:gd name="connsiteX0" fmla="*/ 0 w 10983310"/>
                <a:gd name="connsiteY0" fmla="*/ 4561489 h 4572000"/>
                <a:gd name="connsiteX1" fmla="*/ 3657600 w 10983310"/>
                <a:gd name="connsiteY1" fmla="*/ 3647089 h 4572000"/>
                <a:gd name="connsiteX2" fmla="*/ 5496910 w 10983310"/>
                <a:gd name="connsiteY2" fmla="*/ 0 h 4572000"/>
                <a:gd name="connsiteX3" fmla="*/ 7325710 w 10983310"/>
                <a:gd name="connsiteY3" fmla="*/ 3657600 h 4572000"/>
                <a:gd name="connsiteX4" fmla="*/ 10983310 w 10983310"/>
                <a:gd name="connsiteY4" fmla="*/ 4572000 h 4572000"/>
                <a:gd name="connsiteX5" fmla="*/ 10983310 w 10983310"/>
                <a:gd name="connsiteY5" fmla="*/ 457200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983310" h="4572000">
                  <a:moveTo>
                    <a:pt x="0" y="4561489"/>
                  </a:moveTo>
                  <a:cubicBezTo>
                    <a:pt x="1370724" y="4484413"/>
                    <a:pt x="2741448" y="4407337"/>
                    <a:pt x="3657600" y="3647089"/>
                  </a:cubicBezTo>
                  <a:cubicBezTo>
                    <a:pt x="4573752" y="2886841"/>
                    <a:pt x="4885558" y="-1752"/>
                    <a:pt x="5496910" y="0"/>
                  </a:cubicBezTo>
                  <a:cubicBezTo>
                    <a:pt x="6108262" y="1752"/>
                    <a:pt x="6411310" y="2895600"/>
                    <a:pt x="7325710" y="3657600"/>
                  </a:cubicBezTo>
                  <a:cubicBezTo>
                    <a:pt x="8240110" y="4419600"/>
                    <a:pt x="10983310" y="4572000"/>
                    <a:pt x="10983310" y="4572000"/>
                  </a:cubicBezTo>
                  <a:lnTo>
                    <a:pt x="10983310" y="457200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D726EE1-4F66-24B4-F909-962FDE935F5D}"/>
                </a:ext>
              </a:extLst>
            </p:cNvPr>
            <p:cNvCxnSpPr/>
            <p:nvPr/>
          </p:nvCxnSpPr>
          <p:spPr>
            <a:xfrm>
              <a:off x="10636184" y="1287610"/>
              <a:ext cx="0" cy="625409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16F8A8A6-3E35-13DE-93DD-42F8513532B1}"/>
                </a:ext>
              </a:extLst>
            </p:cNvPr>
            <p:cNvCxnSpPr/>
            <p:nvPr/>
          </p:nvCxnSpPr>
          <p:spPr>
            <a:xfrm>
              <a:off x="10341894" y="1923579"/>
              <a:ext cx="58857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CD345F51-2620-20F3-5A10-42D259719A9E}"/>
                    </a:ext>
                  </a:extLst>
                </p:cNvPr>
                <p:cNvSpPr txBox="1"/>
                <p:nvPr/>
              </p:nvSpPr>
              <p:spPr>
                <a:xfrm>
                  <a:off x="10551068" y="1913019"/>
                  <a:ext cx="532582" cy="32778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  <m:sup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CD345F51-2620-20F3-5A10-42D259719A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51068" y="1913019"/>
                  <a:ext cx="532582" cy="32778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1757718-638B-E317-1F43-262666ADD6E8}"/>
              </a:ext>
            </a:extLst>
          </p:cNvPr>
          <p:cNvGrpSpPr/>
          <p:nvPr/>
        </p:nvGrpSpPr>
        <p:grpSpPr>
          <a:xfrm>
            <a:off x="9808067" y="2524119"/>
            <a:ext cx="1651165" cy="973605"/>
            <a:chOff x="9808067" y="2524119"/>
            <a:chExt cx="1651165" cy="973605"/>
          </a:xfrm>
        </p:grpSpPr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13C22C6A-3D2B-437D-6787-50FD988F2110}"/>
                </a:ext>
              </a:extLst>
            </p:cNvPr>
            <p:cNvSpPr/>
            <p:nvPr/>
          </p:nvSpPr>
          <p:spPr>
            <a:xfrm>
              <a:off x="9808067" y="2524120"/>
              <a:ext cx="1651165" cy="625408"/>
            </a:xfrm>
            <a:custGeom>
              <a:avLst/>
              <a:gdLst>
                <a:gd name="connsiteX0" fmla="*/ 0 w 10983310"/>
                <a:gd name="connsiteY0" fmla="*/ 4561489 h 4572000"/>
                <a:gd name="connsiteX1" fmla="*/ 3657600 w 10983310"/>
                <a:gd name="connsiteY1" fmla="*/ 3647089 h 4572000"/>
                <a:gd name="connsiteX2" fmla="*/ 5496910 w 10983310"/>
                <a:gd name="connsiteY2" fmla="*/ 0 h 4572000"/>
                <a:gd name="connsiteX3" fmla="*/ 7325710 w 10983310"/>
                <a:gd name="connsiteY3" fmla="*/ 3657600 h 4572000"/>
                <a:gd name="connsiteX4" fmla="*/ 10983310 w 10983310"/>
                <a:gd name="connsiteY4" fmla="*/ 4572000 h 4572000"/>
                <a:gd name="connsiteX5" fmla="*/ 10983310 w 10983310"/>
                <a:gd name="connsiteY5" fmla="*/ 457200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983310" h="4572000">
                  <a:moveTo>
                    <a:pt x="0" y="4561489"/>
                  </a:moveTo>
                  <a:cubicBezTo>
                    <a:pt x="1370724" y="4484413"/>
                    <a:pt x="2741448" y="4407337"/>
                    <a:pt x="3657600" y="3647089"/>
                  </a:cubicBezTo>
                  <a:cubicBezTo>
                    <a:pt x="4573752" y="2886841"/>
                    <a:pt x="4885558" y="-1752"/>
                    <a:pt x="5496910" y="0"/>
                  </a:cubicBezTo>
                  <a:cubicBezTo>
                    <a:pt x="6108262" y="1752"/>
                    <a:pt x="6411310" y="2895600"/>
                    <a:pt x="7325710" y="3657600"/>
                  </a:cubicBezTo>
                  <a:cubicBezTo>
                    <a:pt x="8240110" y="4419600"/>
                    <a:pt x="10983310" y="4572000"/>
                    <a:pt x="10983310" y="4572000"/>
                  </a:cubicBezTo>
                  <a:lnTo>
                    <a:pt x="10983310" y="457200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F3D1D28B-3E48-6B72-62F4-BE1AC1AC94F2}"/>
                </a:ext>
              </a:extLst>
            </p:cNvPr>
            <p:cNvCxnSpPr/>
            <p:nvPr/>
          </p:nvCxnSpPr>
          <p:spPr>
            <a:xfrm>
              <a:off x="10631204" y="2524119"/>
              <a:ext cx="0" cy="625409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4FBA2D63-6D06-06DD-1045-238A32CFF7CE}"/>
                </a:ext>
              </a:extLst>
            </p:cNvPr>
            <p:cNvCxnSpPr/>
            <p:nvPr/>
          </p:nvCxnSpPr>
          <p:spPr>
            <a:xfrm>
              <a:off x="10336914" y="3160088"/>
              <a:ext cx="58857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7D06F18F-92CE-077C-6B35-861B625AE468}"/>
                    </a:ext>
                  </a:extLst>
                </p:cNvPr>
                <p:cNvSpPr txBox="1"/>
                <p:nvPr/>
              </p:nvSpPr>
              <p:spPr>
                <a:xfrm>
                  <a:off x="10551068" y="3169942"/>
                  <a:ext cx="496290" cy="32778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  <m:sup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7D06F18F-92CE-077C-6B35-861B625AE4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51068" y="3169942"/>
                  <a:ext cx="496290" cy="32778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5" name="Picture 24" descr="A graph with a line&#10;&#10;Description automatically generated">
            <a:extLst>
              <a:ext uri="{FF2B5EF4-FFF2-40B4-BE49-F238E27FC236}">
                <a16:creationId xmlns:a16="http://schemas.microsoft.com/office/drawing/2014/main" id="{C6332ED3-26E5-686D-8B87-56B8C81D7A6E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39035"/>
          <a:stretch/>
        </p:blipFill>
        <p:spPr>
          <a:xfrm>
            <a:off x="536034" y="2285401"/>
            <a:ext cx="2549391" cy="17717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9" name="Right Arrow 28">
            <a:extLst>
              <a:ext uri="{FF2B5EF4-FFF2-40B4-BE49-F238E27FC236}">
                <a16:creationId xmlns:a16="http://schemas.microsoft.com/office/drawing/2014/main" id="{4B897B7E-3C15-3881-76AE-C34D517A87E0}"/>
              </a:ext>
            </a:extLst>
          </p:cNvPr>
          <p:cNvSpPr/>
          <p:nvPr/>
        </p:nvSpPr>
        <p:spPr>
          <a:xfrm rot="10800000">
            <a:off x="3355831" y="3104004"/>
            <a:ext cx="287214" cy="43230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DBE770B3-C05D-3D15-381C-3E4A0381A1EF}"/>
              </a:ext>
            </a:extLst>
          </p:cNvPr>
          <p:cNvSpPr/>
          <p:nvPr/>
        </p:nvSpPr>
        <p:spPr>
          <a:xfrm>
            <a:off x="443914" y="816138"/>
            <a:ext cx="2745804" cy="97953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Simulation design: 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Treatment regimen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Study duration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Sampling schedule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Bent Arrow 47">
            <a:extLst>
              <a:ext uri="{FF2B5EF4-FFF2-40B4-BE49-F238E27FC236}">
                <a16:creationId xmlns:a16="http://schemas.microsoft.com/office/drawing/2014/main" id="{5C247688-BD3F-707E-871D-9C9091EC100B}"/>
              </a:ext>
            </a:extLst>
          </p:cNvPr>
          <p:cNvSpPr/>
          <p:nvPr/>
        </p:nvSpPr>
        <p:spPr>
          <a:xfrm rot="5400000">
            <a:off x="2651496" y="1833165"/>
            <a:ext cx="1609953" cy="349270"/>
          </a:xfrm>
          <a:prstGeom prst="bentArrow">
            <a:avLst>
              <a:gd name="adj1" fmla="val 25000"/>
              <a:gd name="adj2" fmla="val 23545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F5723172-E661-52D3-EACE-F5DD9BFEFA1A}"/>
              </a:ext>
            </a:extLst>
          </p:cNvPr>
          <p:cNvSpPr/>
          <p:nvPr/>
        </p:nvSpPr>
        <p:spPr>
          <a:xfrm>
            <a:off x="9043332" y="255828"/>
            <a:ext cx="1820411" cy="48136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ADFA7A81-F884-9C5B-F802-5C290C75B1AD}"/>
              </a:ext>
            </a:extLst>
          </p:cNvPr>
          <p:cNvSpPr/>
          <p:nvPr/>
        </p:nvSpPr>
        <p:spPr>
          <a:xfrm>
            <a:off x="9549557" y="959829"/>
            <a:ext cx="2010469" cy="2557890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A1DB076-0F13-016A-7C39-2D78A59C4E81}"/>
              </a:ext>
            </a:extLst>
          </p:cNvPr>
          <p:cNvCxnSpPr/>
          <p:nvPr/>
        </p:nvCxnSpPr>
        <p:spPr>
          <a:xfrm flipH="1">
            <a:off x="6363012" y="511728"/>
            <a:ext cx="2680320" cy="31458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9958348-F1BB-A582-D105-B630F35FDD4F}"/>
              </a:ext>
            </a:extLst>
          </p:cNvPr>
          <p:cNvCxnSpPr>
            <a:cxnSpLocks/>
          </p:cNvCxnSpPr>
          <p:nvPr/>
        </p:nvCxnSpPr>
        <p:spPr>
          <a:xfrm flipH="1">
            <a:off x="5389953" y="511728"/>
            <a:ext cx="3653379" cy="32633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FE33B77-BF06-95C8-FA64-EFFD19AB9D6B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6934797" y="2238774"/>
            <a:ext cx="2614760" cy="161247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C2718DB-83DC-E486-DE5D-C2D6534EEE41}"/>
              </a:ext>
            </a:extLst>
          </p:cNvPr>
          <p:cNvCxnSpPr>
            <a:cxnSpLocks/>
          </p:cNvCxnSpPr>
          <p:nvPr/>
        </p:nvCxnSpPr>
        <p:spPr>
          <a:xfrm flipH="1">
            <a:off x="6757707" y="2285401"/>
            <a:ext cx="2791850" cy="359528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F63715DE-1751-5F1B-55FF-D54D2CD46CBB}"/>
              </a:ext>
            </a:extLst>
          </p:cNvPr>
          <p:cNvCxnSpPr/>
          <p:nvPr/>
        </p:nvCxnSpPr>
        <p:spPr>
          <a:xfrm flipV="1">
            <a:off x="3179759" y="3825380"/>
            <a:ext cx="2591867" cy="123318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urved Down Arrow 2">
            <a:extLst>
              <a:ext uri="{FF2B5EF4-FFF2-40B4-BE49-F238E27FC236}">
                <a16:creationId xmlns:a16="http://schemas.microsoft.com/office/drawing/2014/main" id="{6E15A7AC-02D6-F42D-1F35-C37EA7711A25}"/>
              </a:ext>
            </a:extLst>
          </p:cNvPr>
          <p:cNvSpPr/>
          <p:nvPr/>
        </p:nvSpPr>
        <p:spPr>
          <a:xfrm rot="5400000">
            <a:off x="9983657" y="4859342"/>
            <a:ext cx="746620" cy="494950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Curved Down Arrow 3">
            <a:extLst>
              <a:ext uri="{FF2B5EF4-FFF2-40B4-BE49-F238E27FC236}">
                <a16:creationId xmlns:a16="http://schemas.microsoft.com/office/drawing/2014/main" id="{80EA14F2-1DEF-4CBD-1B6F-518F1C8096F2}"/>
              </a:ext>
            </a:extLst>
          </p:cNvPr>
          <p:cNvSpPr/>
          <p:nvPr/>
        </p:nvSpPr>
        <p:spPr>
          <a:xfrm rot="16200000">
            <a:off x="9397347" y="4809009"/>
            <a:ext cx="746620" cy="494950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28FD2A-A9F0-CC21-B325-E3BC88FAB853}"/>
              </a:ext>
            </a:extLst>
          </p:cNvPr>
          <p:cNvSpPr txBox="1"/>
          <p:nvPr/>
        </p:nvSpPr>
        <p:spPr>
          <a:xfrm>
            <a:off x="8896453" y="5614672"/>
            <a:ext cx="2638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simulation replicates…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9817F7-4D77-BB4B-54BC-82B03F7CE112}"/>
              </a:ext>
            </a:extLst>
          </p:cNvPr>
          <p:cNvSpPr txBox="1"/>
          <p:nvPr/>
        </p:nvSpPr>
        <p:spPr>
          <a:xfrm>
            <a:off x="8518546" y="6001210"/>
            <a:ext cx="3598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e.g., Visual Predictive Check (VPC)</a:t>
            </a:r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BA74438C-4AE1-4C23-66BB-709623263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9D9F7-B70C-A04D-B4D3-3896B94E9F8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1691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0A7FAF-6F6F-C4DD-CBA4-A3B147EC94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F1B13FB-E34A-67BD-24CD-DEEDC2AFE588}"/>
              </a:ext>
            </a:extLst>
          </p:cNvPr>
          <p:cNvSpPr txBox="1"/>
          <p:nvPr/>
        </p:nvSpPr>
        <p:spPr>
          <a:xfrm>
            <a:off x="838200" y="1331138"/>
            <a:ext cx="10498123" cy="37971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n=1, …,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nrep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Fixed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population parameters (</a:t>
            </a:r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θ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l-GR" dirty="0" err="1">
                <a:latin typeface="Courier New" panose="02070309020205020404" pitchFamily="49" charset="0"/>
                <a:cs typeface="Courier New" panose="02070309020205020404" pitchFamily="49" charset="0"/>
              </a:rPr>
              <a:t>Ω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Σ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=1, …,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nsub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2">
              <a:lnSpc>
                <a:spcPct val="15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Draw sample </a:t>
            </a:r>
            <a:r>
              <a:rPr lang="el-GR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η</a:t>
            </a:r>
            <a:r>
              <a:rPr lang="en-US" b="1" baseline="-250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ni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subject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using </a:t>
            </a:r>
            <a:r>
              <a:rPr lang="el-GR" dirty="0" err="1">
                <a:latin typeface="Courier New" panose="02070309020205020404" pitchFamily="49" charset="0"/>
                <a:cs typeface="Courier New" panose="02070309020205020404" pitchFamily="49" charset="0"/>
              </a:rPr>
              <a:t>Ω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matrix </a:t>
            </a:r>
          </a:p>
          <a:p>
            <a:pPr lvl="2">
              <a:lnSpc>
                <a:spcPct val="15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*Draw sample </a:t>
            </a:r>
            <a:r>
              <a:rPr lang="el-GR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ε</a:t>
            </a:r>
            <a:r>
              <a:rPr lang="en-US" b="1" baseline="-250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nij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subject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at time j using </a:t>
            </a:r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Σ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matrix</a:t>
            </a:r>
          </a:p>
          <a:p>
            <a:pPr lvl="2">
              <a:lnSpc>
                <a:spcPct val="15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Derive </a:t>
            </a:r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θ</a:t>
            </a:r>
            <a:r>
              <a:rPr lang="en-US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f(</a:t>
            </a:r>
            <a:r>
              <a:rPr lang="el-GR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θ</a:t>
            </a:r>
            <a:r>
              <a:rPr lang="en-US" b="1" baseline="-25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1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cov</a:t>
            </a:r>
            <a:r>
              <a:rPr lang="en-US" b="1" baseline="-25000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2">
              <a:lnSpc>
                <a:spcPct val="15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Calculate response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f(</a:t>
            </a:r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θ</a:t>
            </a:r>
            <a:r>
              <a:rPr lang="en-US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l-GR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η</a:t>
            </a:r>
            <a:r>
              <a:rPr lang="en-US" b="1" baseline="-250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l-GR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ε</a:t>
            </a:r>
            <a:r>
              <a:rPr lang="en-US" b="1" baseline="-250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nij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431FED-D81D-9C90-89FD-FC269B424193}"/>
              </a:ext>
            </a:extLst>
          </p:cNvPr>
          <p:cNvSpPr txBox="1"/>
          <p:nvPr/>
        </p:nvSpPr>
        <p:spPr>
          <a:xfrm>
            <a:off x="838200" y="5987018"/>
            <a:ext cx="10590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Adapted from Hu C. </a:t>
            </a:r>
            <a:r>
              <a:rPr lang="en-US" sz="1200" b="0" i="1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 </a:t>
            </a:r>
            <a:r>
              <a:rPr lang="en-US" sz="1200" b="0" i="1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Pharmacokinet</a:t>
            </a:r>
            <a:r>
              <a:rPr lang="en-US" sz="1200" b="0" i="1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i="1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Pharmacodyn</a:t>
            </a:r>
            <a:r>
              <a:rPr lang="en-US" sz="1200" b="0" i="1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2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2022 PMID: 35927373.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4F7880-EE49-4045-5C38-4624FFD54276}"/>
              </a:ext>
            </a:extLst>
          </p:cNvPr>
          <p:cNvSpPr txBox="1"/>
          <p:nvPr/>
        </p:nvSpPr>
        <p:spPr>
          <a:xfrm>
            <a:off x="838200" y="21698"/>
            <a:ext cx="94027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Typical Workflow When Perform Stochastic  Simulations with Replicates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2ACA63-2691-FF88-F2F2-68D3B6AE26CD}"/>
              </a:ext>
            </a:extLst>
          </p:cNvPr>
          <p:cNvSpPr txBox="1"/>
          <p:nvPr/>
        </p:nvSpPr>
        <p:spPr>
          <a:xfrm>
            <a:off x="6737018" y="5509964"/>
            <a:ext cx="416011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nrep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number of replicates</a:t>
            </a:r>
          </a:p>
          <a:p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nsub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number of subjects</a:t>
            </a:r>
          </a:p>
          <a:p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cov</a:t>
            </a:r>
            <a:r>
              <a:rPr lang="en-US" sz="1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covariates (e.g., body weight, age,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in subject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*: this step may or may not be needed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F69DDB-22E1-F025-2ED6-77B322C54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9D9F7-B70C-A04D-B4D3-3896B94E9F8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4699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3E6300-93D9-D562-11D8-0B615C6ED7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A45DA038-B8D2-0E7F-6C2C-6220AB06EE07}"/>
              </a:ext>
            </a:extLst>
          </p:cNvPr>
          <p:cNvSpPr/>
          <p:nvPr/>
        </p:nvSpPr>
        <p:spPr>
          <a:xfrm>
            <a:off x="433955" y="1966688"/>
            <a:ext cx="2745804" cy="236567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728BB91-9691-43C5-1595-F7FAC2236BEE}"/>
              </a:ext>
            </a:extLst>
          </p:cNvPr>
          <p:cNvSpPr/>
          <p:nvPr/>
        </p:nvSpPr>
        <p:spPr>
          <a:xfrm>
            <a:off x="433955" y="4435559"/>
            <a:ext cx="2745804" cy="236567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21D2C1-2CDF-6394-08E3-FF117B6574E8}"/>
              </a:ext>
            </a:extLst>
          </p:cNvPr>
          <p:cNvSpPr txBox="1"/>
          <p:nvPr/>
        </p:nvSpPr>
        <p:spPr>
          <a:xfrm>
            <a:off x="412397" y="88811"/>
            <a:ext cx="3249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Simulations with Parameter Uncertainty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ED7C1F6-99B3-CAA1-ED93-82E2E3968603}"/>
              </a:ext>
            </a:extLst>
          </p:cNvPr>
          <p:cNvSpPr/>
          <p:nvPr/>
        </p:nvSpPr>
        <p:spPr>
          <a:xfrm>
            <a:off x="3784285" y="2003679"/>
            <a:ext cx="4046483" cy="47754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4C4A674-4FB4-1B05-81FC-8C032F8D9DAD}"/>
                  </a:ext>
                </a:extLst>
              </p:cNvPr>
              <p:cNvSpPr txBox="1"/>
              <p:nvPr/>
            </p:nvSpPr>
            <p:spPr>
              <a:xfrm>
                <a:off x="3661573" y="3517719"/>
                <a:ext cx="4291906" cy="343857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𝐶𝐿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70</m:t>
                              </m:r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𝑘𝑔</m:t>
                              </m:r>
                            </m:den>
                          </m:f>
                        </m:e>
                        <m:sup>
                          <m:sSub>
                            <m:sSubPr>
                              <m:ctrlPr>
                                <a:rPr lang="en-US" sz="16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sz="16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𝜼</m:t>
                              </m:r>
                            </m:e>
                            <m:sub>
                              <m:r>
                                <a:rPr lang="en-US" sz="16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16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(0, </m:t>
                      </m:r>
                      <m:sSubSup>
                        <m:sSubSup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…</a:t>
                </a:r>
                <a:endParaRPr lang="en-US" sz="1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𝐼𝑃𝑅𝐸</m:t>
                      </m:r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𝐷𝑜𝑠𝑒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×</m:t>
                          </m:r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×(</m:t>
                          </m:r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sSub>
                                    <m:sSubPr>
                                      <m:ctrlPr>
                                        <a:rPr lang="en-US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sup>
                          </m:sSup>
                        </m:e>
                      </m:d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  <a:p>
                <a:endParaRPr lang="en-US" sz="1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𝑂𝐵</m:t>
                      </m:r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𝐼𝑃𝑅𝐸</m:t>
                      </m:r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𝝐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1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</m:oMath>
                  </m:oMathPara>
                </a14:m>
                <a:endParaRPr lang="en-US" sz="1400" b="1" dirty="0">
                  <a:solidFill>
                    <a:schemeClr val="tx1"/>
                  </a:solidFill>
                </a:endParaRPr>
              </a:p>
              <a:p>
                <a:endParaRPr lang="en-US" sz="1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(0, </m:t>
                      </m:r>
                      <m:sSubSup>
                        <m:sSubSup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…</a:t>
                </a:r>
              </a:p>
              <a:p>
                <a:endParaRPr lang="en-US" sz="1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4C4A674-4FB4-1B05-81FC-8C032F8D9D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1573" y="3517719"/>
                <a:ext cx="4291906" cy="343857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66AB02FB-C1F0-ED8C-63E4-A4D5A489D79A}"/>
              </a:ext>
            </a:extLst>
          </p:cNvPr>
          <p:cNvGrpSpPr/>
          <p:nvPr/>
        </p:nvGrpSpPr>
        <p:grpSpPr>
          <a:xfrm>
            <a:off x="4617069" y="2003285"/>
            <a:ext cx="2232612" cy="1529705"/>
            <a:chOff x="3546256" y="739875"/>
            <a:chExt cx="2232612" cy="1529705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2E52B00-38FB-E5EC-10DD-7558EB426D73}"/>
                </a:ext>
              </a:extLst>
            </p:cNvPr>
            <p:cNvSpPr/>
            <p:nvPr/>
          </p:nvSpPr>
          <p:spPr>
            <a:xfrm>
              <a:off x="4903315" y="1179786"/>
              <a:ext cx="756745" cy="73916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CENT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D566B628-74C4-000B-9486-C120100D6150}"/>
                </a:ext>
              </a:extLst>
            </p:cNvPr>
            <p:cNvCxnSpPr>
              <a:cxnSpLocks/>
            </p:cNvCxnSpPr>
            <p:nvPr/>
          </p:nvCxnSpPr>
          <p:spPr>
            <a:xfrm>
              <a:off x="5292199" y="1918946"/>
              <a:ext cx="0" cy="31187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A2980F2-6878-4698-A46B-44C5A683CAE0}"/>
                </a:ext>
              </a:extLst>
            </p:cNvPr>
            <p:cNvSpPr/>
            <p:nvPr/>
          </p:nvSpPr>
          <p:spPr>
            <a:xfrm>
              <a:off x="3869927" y="1179786"/>
              <a:ext cx="756745" cy="73916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DEPOT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3023E37F-CDAA-2D12-D480-8DB69B14CE5D}"/>
                </a:ext>
              </a:extLst>
            </p:cNvPr>
            <p:cNvCxnSpPr>
              <a:cxnSpLocks/>
              <a:stCxn id="9" idx="6"/>
              <a:endCxn id="7" idx="2"/>
            </p:cNvCxnSpPr>
            <p:nvPr/>
          </p:nvCxnSpPr>
          <p:spPr>
            <a:xfrm>
              <a:off x="4626672" y="1549366"/>
              <a:ext cx="27664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99ED210-62FE-8BD4-0235-41427B0242EF}"/>
                </a:ext>
              </a:extLst>
            </p:cNvPr>
            <p:cNvSpPr txBox="1"/>
            <p:nvPr/>
          </p:nvSpPr>
          <p:spPr>
            <a:xfrm>
              <a:off x="4552676" y="1072762"/>
              <a:ext cx="4431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err="1"/>
                <a:t>K</a:t>
              </a:r>
              <a:r>
                <a:rPr lang="en-US" sz="1600" i="1" baseline="-25000" dirty="0" err="1"/>
                <a:t>a,i</a:t>
              </a:r>
              <a:endParaRPr lang="en-US" sz="1600" i="1" baseline="-250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20B9699-1091-E074-ABE9-5D3036FFC5AD}"/>
                </a:ext>
              </a:extLst>
            </p:cNvPr>
            <p:cNvSpPr txBox="1"/>
            <p:nvPr/>
          </p:nvSpPr>
          <p:spPr>
            <a:xfrm>
              <a:off x="5316882" y="1931026"/>
              <a:ext cx="4619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err="1"/>
                <a:t>CL</a:t>
              </a:r>
              <a:r>
                <a:rPr lang="en-US" sz="1600" i="1" baseline="-25000" dirty="0" err="1"/>
                <a:t>i</a:t>
              </a:r>
              <a:endParaRPr lang="en-US" sz="1600" i="1" baseline="-250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9577F5D-0F8A-DBA2-0B48-07F0684891F8}"/>
                </a:ext>
              </a:extLst>
            </p:cNvPr>
            <p:cNvSpPr txBox="1"/>
            <p:nvPr/>
          </p:nvSpPr>
          <p:spPr>
            <a:xfrm>
              <a:off x="4775732" y="1748971"/>
              <a:ext cx="319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/>
                <a:t>V</a:t>
              </a:r>
              <a:r>
                <a:rPr lang="en-US" sz="1400" i="1" baseline="-25000" dirty="0"/>
                <a:t>i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516BC4C-4DB8-0CB2-7E36-37978D5EBAD2}"/>
                </a:ext>
              </a:extLst>
            </p:cNvPr>
            <p:cNvSpPr txBox="1"/>
            <p:nvPr/>
          </p:nvSpPr>
          <p:spPr>
            <a:xfrm>
              <a:off x="4013735" y="913397"/>
              <a:ext cx="3054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/>
                <a:t>F</a:t>
              </a:r>
              <a:r>
                <a:rPr lang="en-US" sz="1400" i="1" baseline="-25000" dirty="0"/>
                <a:t>i</a:t>
              </a:r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CA197EA3-5678-9DFA-B742-6E3789E85209}"/>
                </a:ext>
              </a:extLst>
            </p:cNvPr>
            <p:cNvSpPr/>
            <p:nvPr/>
          </p:nvSpPr>
          <p:spPr>
            <a:xfrm rot="19610301">
              <a:off x="3783706" y="1019504"/>
              <a:ext cx="147751" cy="346842"/>
            </a:xfrm>
            <a:custGeom>
              <a:avLst/>
              <a:gdLst>
                <a:gd name="connsiteX0" fmla="*/ 147163 w 147751"/>
                <a:gd name="connsiteY0" fmla="*/ 0 h 346842"/>
                <a:gd name="connsiteX1" fmla="*/ 18 w 147751"/>
                <a:gd name="connsiteY1" fmla="*/ 136635 h 346842"/>
                <a:gd name="connsiteX2" fmla="*/ 136653 w 147751"/>
                <a:gd name="connsiteY2" fmla="*/ 147145 h 346842"/>
                <a:gd name="connsiteX3" fmla="*/ 94612 w 147751"/>
                <a:gd name="connsiteY3" fmla="*/ 241738 h 346842"/>
                <a:gd name="connsiteX4" fmla="*/ 147163 w 147751"/>
                <a:gd name="connsiteY4" fmla="*/ 231228 h 346842"/>
                <a:gd name="connsiteX5" fmla="*/ 52570 w 147751"/>
                <a:gd name="connsiteY5" fmla="*/ 346842 h 346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7751" h="346842">
                  <a:moveTo>
                    <a:pt x="147163" y="0"/>
                  </a:moveTo>
                  <a:cubicBezTo>
                    <a:pt x="74466" y="56055"/>
                    <a:pt x="1770" y="112111"/>
                    <a:pt x="18" y="136635"/>
                  </a:cubicBezTo>
                  <a:cubicBezTo>
                    <a:pt x="-1734" y="161159"/>
                    <a:pt x="120887" y="129628"/>
                    <a:pt x="136653" y="147145"/>
                  </a:cubicBezTo>
                  <a:cubicBezTo>
                    <a:pt x="152419" y="164662"/>
                    <a:pt x="94612" y="241738"/>
                    <a:pt x="94612" y="241738"/>
                  </a:cubicBezTo>
                  <a:cubicBezTo>
                    <a:pt x="96364" y="255752"/>
                    <a:pt x="154170" y="213711"/>
                    <a:pt x="147163" y="231228"/>
                  </a:cubicBezTo>
                  <a:cubicBezTo>
                    <a:pt x="140156" y="248745"/>
                    <a:pt x="96363" y="297793"/>
                    <a:pt x="52570" y="346842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FD5524A-ACBE-1A81-A1B9-A9BA2250B364}"/>
                </a:ext>
              </a:extLst>
            </p:cNvPr>
            <p:cNvSpPr txBox="1"/>
            <p:nvPr/>
          </p:nvSpPr>
          <p:spPr>
            <a:xfrm>
              <a:off x="3546256" y="739875"/>
              <a:ext cx="5886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Dose</a:t>
              </a:r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9E3E9084-25BB-7478-0AC9-63B7584504A8}"/>
              </a:ext>
            </a:extLst>
          </p:cNvPr>
          <p:cNvSpPr/>
          <p:nvPr/>
        </p:nvSpPr>
        <p:spPr>
          <a:xfrm>
            <a:off x="4617069" y="2025746"/>
            <a:ext cx="2232612" cy="150724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7B310BEB-BBBD-468D-2057-956C19F10145}"/>
              </a:ext>
            </a:extLst>
          </p:cNvPr>
          <p:cNvSpPr/>
          <p:nvPr/>
        </p:nvSpPr>
        <p:spPr>
          <a:xfrm>
            <a:off x="8429275" y="51700"/>
            <a:ext cx="3657600" cy="349236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B432355-3765-9EB6-DB60-93D14EF04BB6}"/>
                  </a:ext>
                </a:extLst>
              </p:cNvPr>
              <p:cNvSpPr txBox="1"/>
              <p:nvPr/>
            </p:nvSpPr>
            <p:spPr>
              <a:xfrm>
                <a:off x="8785015" y="51701"/>
                <a:ext cx="2994588" cy="28931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tx1"/>
                    </a:solidFill>
                  </a:rPr>
                  <a:t>Population parameters </a:t>
                </a:r>
                <a:r>
                  <a:rPr lang="en-US" sz="1400" dirty="0">
                    <a:solidFill>
                      <a:schemeClr val="tx1"/>
                    </a:solidFill>
                    <a:sym typeface="Wingdings" pitchFamily="2" charset="2"/>
                  </a:rPr>
                  <a:t>(</a:t>
                </a:r>
                <a:r>
                  <a:rPr lang="en-US" sz="14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Wingdings" pitchFamily="2" charset="2"/>
                  </a:rPr>
                  <a:t>.</a:t>
                </a:r>
                <a:r>
                  <a:rPr lang="en-US" sz="14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Wingdings" pitchFamily="2" charset="2"/>
                  </a:rPr>
                  <a:t>ext</a:t>
                </a:r>
                <a:r>
                  <a:rPr lang="en-US" sz="1400" dirty="0">
                    <a:solidFill>
                      <a:schemeClr val="tx1"/>
                    </a:solidFill>
                    <a:sym typeface="Wingdings" pitchFamily="2" charset="2"/>
                  </a:rPr>
                  <a:t>)</a:t>
                </a:r>
                <a:endParaRPr lang="en-US" sz="140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sz="1400" dirty="0">
                    <a:solidFill>
                      <a:schemeClr val="tx1"/>
                    </a:solidFill>
                  </a:rPr>
                  <a:t>1. Fixed-effect</a:t>
                </a:r>
              </a:p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400" b="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sz="1400" dirty="0">
                    <a:solidFill>
                      <a:schemeClr val="tx1"/>
                    </a:solidFill>
                  </a:rPr>
                  <a:t>2. Random-effect</a:t>
                </a:r>
                <a:endParaRPr lang="en-US" sz="1400" b="0" dirty="0">
                  <a:solidFill>
                    <a:schemeClr val="tx1"/>
                  </a:solidFill>
                </a:endParaRPr>
              </a:p>
              <a:p>
                <a:pPr lvl="2"/>
                <a:r>
                  <a:rPr lang="en-US" sz="1400" b="0" dirty="0">
                    <a:solidFill>
                      <a:schemeClr val="tx1"/>
                    </a:solidFill>
                  </a:rPr>
                  <a:t>2.1 </a:t>
                </a:r>
                <a:r>
                  <a:rPr lang="en-US" sz="1400" dirty="0">
                    <a:solidFill>
                      <a:schemeClr val="tx1"/>
                    </a:solidFill>
                  </a:rPr>
                  <a:t>Ω matrix</a:t>
                </a:r>
              </a:p>
              <a:p>
                <a:pPr lvl="2"/>
                <a:endParaRPr lang="en-US" sz="1400" dirty="0">
                  <a:solidFill>
                    <a:schemeClr val="tx1"/>
                  </a:solidFill>
                </a:endParaRPr>
              </a:p>
              <a:p>
                <a:pPr lvl="2"/>
                <a:endParaRPr lang="en-US" sz="1400" dirty="0">
                  <a:solidFill>
                    <a:schemeClr val="tx1"/>
                  </a:solidFill>
                </a:endParaRPr>
              </a:p>
              <a:p>
                <a:pPr lvl="2"/>
                <a:endParaRPr lang="en-US" sz="1400" dirty="0">
                  <a:solidFill>
                    <a:schemeClr val="tx1"/>
                  </a:solidFill>
                </a:endParaRPr>
              </a:p>
              <a:p>
                <a:pPr lvl="2"/>
                <a:endParaRPr lang="en-US" sz="1400" dirty="0">
                  <a:solidFill>
                    <a:schemeClr val="tx1"/>
                  </a:solidFill>
                </a:endParaRPr>
              </a:p>
              <a:p>
                <a:pPr lvl="2"/>
                <a:endParaRPr lang="en-US" sz="1400" dirty="0">
                  <a:solidFill>
                    <a:schemeClr val="tx1"/>
                  </a:solidFill>
                </a:endParaRPr>
              </a:p>
              <a:p>
                <a:pPr lvl="2"/>
                <a:r>
                  <a:rPr lang="en-US" sz="1400" dirty="0">
                    <a:solidFill>
                      <a:schemeClr val="tx1"/>
                    </a:solidFill>
                  </a:rPr>
                  <a:t>2.2 </a:t>
                </a:r>
                <a:r>
                  <a:rPr lang="en-US" sz="1400" dirty="0" err="1">
                    <a:solidFill>
                      <a:schemeClr val="tx1"/>
                    </a:solidFill>
                  </a:rPr>
                  <a:t>Σ</a:t>
                </a:r>
                <a:r>
                  <a:rPr lang="en-US" sz="1400" dirty="0">
                    <a:solidFill>
                      <a:schemeClr val="tx1"/>
                    </a:solidFill>
                  </a:rPr>
                  <a:t> matrix</a:t>
                </a:r>
              </a:p>
              <a:p>
                <a:pPr lvl="2"/>
                <a:endParaRPr lang="en-US" sz="1400" dirty="0">
                  <a:solidFill>
                    <a:schemeClr val="tx1"/>
                  </a:solidFill>
                </a:endParaRPr>
              </a:p>
              <a:p>
                <a:pPr lvl="2"/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B432355-3765-9EB6-DB60-93D14EF04B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5015" y="51701"/>
                <a:ext cx="2994588" cy="2893100"/>
              </a:xfrm>
              <a:prstGeom prst="rect">
                <a:avLst/>
              </a:prstGeom>
              <a:blipFill>
                <a:blip r:embed="rId3"/>
                <a:stretch>
                  <a:fillRect l="-422" t="-43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5A61EE21-6176-D189-5F57-ADEF5AA138F8}"/>
              </a:ext>
            </a:extLst>
          </p:cNvPr>
          <p:cNvGrpSpPr/>
          <p:nvPr/>
        </p:nvGrpSpPr>
        <p:grpSpPr>
          <a:xfrm>
            <a:off x="9813047" y="1287610"/>
            <a:ext cx="1651165" cy="964669"/>
            <a:chOff x="9813047" y="1287610"/>
            <a:chExt cx="1651165" cy="964669"/>
          </a:xfrm>
        </p:grpSpPr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58848C01-74E8-012F-71F4-D72374EC73A0}"/>
                </a:ext>
              </a:extLst>
            </p:cNvPr>
            <p:cNvSpPr/>
            <p:nvPr/>
          </p:nvSpPr>
          <p:spPr>
            <a:xfrm>
              <a:off x="9813047" y="1287611"/>
              <a:ext cx="1651165" cy="625408"/>
            </a:xfrm>
            <a:custGeom>
              <a:avLst/>
              <a:gdLst>
                <a:gd name="connsiteX0" fmla="*/ 0 w 10983310"/>
                <a:gd name="connsiteY0" fmla="*/ 4561489 h 4572000"/>
                <a:gd name="connsiteX1" fmla="*/ 3657600 w 10983310"/>
                <a:gd name="connsiteY1" fmla="*/ 3647089 h 4572000"/>
                <a:gd name="connsiteX2" fmla="*/ 5496910 w 10983310"/>
                <a:gd name="connsiteY2" fmla="*/ 0 h 4572000"/>
                <a:gd name="connsiteX3" fmla="*/ 7325710 w 10983310"/>
                <a:gd name="connsiteY3" fmla="*/ 3657600 h 4572000"/>
                <a:gd name="connsiteX4" fmla="*/ 10983310 w 10983310"/>
                <a:gd name="connsiteY4" fmla="*/ 4572000 h 4572000"/>
                <a:gd name="connsiteX5" fmla="*/ 10983310 w 10983310"/>
                <a:gd name="connsiteY5" fmla="*/ 457200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983310" h="4572000">
                  <a:moveTo>
                    <a:pt x="0" y="4561489"/>
                  </a:moveTo>
                  <a:cubicBezTo>
                    <a:pt x="1370724" y="4484413"/>
                    <a:pt x="2741448" y="4407337"/>
                    <a:pt x="3657600" y="3647089"/>
                  </a:cubicBezTo>
                  <a:cubicBezTo>
                    <a:pt x="4573752" y="2886841"/>
                    <a:pt x="4885558" y="-1752"/>
                    <a:pt x="5496910" y="0"/>
                  </a:cubicBezTo>
                  <a:cubicBezTo>
                    <a:pt x="6108262" y="1752"/>
                    <a:pt x="6411310" y="2895600"/>
                    <a:pt x="7325710" y="3657600"/>
                  </a:cubicBezTo>
                  <a:cubicBezTo>
                    <a:pt x="8240110" y="4419600"/>
                    <a:pt x="10983310" y="4572000"/>
                    <a:pt x="10983310" y="4572000"/>
                  </a:cubicBezTo>
                  <a:lnTo>
                    <a:pt x="10983310" y="457200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EF71018-9BBF-52A8-05DB-5DE003C609DE}"/>
                </a:ext>
              </a:extLst>
            </p:cNvPr>
            <p:cNvCxnSpPr/>
            <p:nvPr/>
          </p:nvCxnSpPr>
          <p:spPr>
            <a:xfrm>
              <a:off x="10636184" y="1287610"/>
              <a:ext cx="0" cy="625409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616375CC-B794-F522-5650-99FCEFCD1681}"/>
                </a:ext>
              </a:extLst>
            </p:cNvPr>
            <p:cNvCxnSpPr/>
            <p:nvPr/>
          </p:nvCxnSpPr>
          <p:spPr>
            <a:xfrm>
              <a:off x="10341894" y="1923579"/>
              <a:ext cx="58857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EA8895E6-25FE-FE6B-13D4-D6A00A204FB9}"/>
                    </a:ext>
                  </a:extLst>
                </p:cNvPr>
                <p:cNvSpPr txBox="1"/>
                <p:nvPr/>
              </p:nvSpPr>
              <p:spPr>
                <a:xfrm>
                  <a:off x="10551068" y="1913019"/>
                  <a:ext cx="557589" cy="33926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𝝎</m:t>
                            </m:r>
                          </m:e>
                          <m:sub>
                            <m:r>
                              <a:rPr lang="en-US" sz="1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1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sz="1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oMath>
                    </m:oMathPara>
                  </a14:m>
                  <a:endParaRPr lang="en-US" sz="14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EA8895E6-25FE-FE6B-13D4-D6A00A204F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51068" y="1913019"/>
                  <a:ext cx="557589" cy="33926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AB88159-27B7-5F93-0927-847A9271E28B}"/>
              </a:ext>
            </a:extLst>
          </p:cNvPr>
          <p:cNvGrpSpPr/>
          <p:nvPr/>
        </p:nvGrpSpPr>
        <p:grpSpPr>
          <a:xfrm>
            <a:off x="9808067" y="2524119"/>
            <a:ext cx="1651165" cy="985083"/>
            <a:chOff x="9808067" y="2524119"/>
            <a:chExt cx="1651165" cy="985083"/>
          </a:xfrm>
        </p:grpSpPr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4A43AAB0-EE5E-3C4B-8DE1-EB0D72C21FF5}"/>
                </a:ext>
              </a:extLst>
            </p:cNvPr>
            <p:cNvSpPr/>
            <p:nvPr/>
          </p:nvSpPr>
          <p:spPr>
            <a:xfrm>
              <a:off x="9808067" y="2524120"/>
              <a:ext cx="1651165" cy="625408"/>
            </a:xfrm>
            <a:custGeom>
              <a:avLst/>
              <a:gdLst>
                <a:gd name="connsiteX0" fmla="*/ 0 w 10983310"/>
                <a:gd name="connsiteY0" fmla="*/ 4561489 h 4572000"/>
                <a:gd name="connsiteX1" fmla="*/ 3657600 w 10983310"/>
                <a:gd name="connsiteY1" fmla="*/ 3647089 h 4572000"/>
                <a:gd name="connsiteX2" fmla="*/ 5496910 w 10983310"/>
                <a:gd name="connsiteY2" fmla="*/ 0 h 4572000"/>
                <a:gd name="connsiteX3" fmla="*/ 7325710 w 10983310"/>
                <a:gd name="connsiteY3" fmla="*/ 3657600 h 4572000"/>
                <a:gd name="connsiteX4" fmla="*/ 10983310 w 10983310"/>
                <a:gd name="connsiteY4" fmla="*/ 4572000 h 4572000"/>
                <a:gd name="connsiteX5" fmla="*/ 10983310 w 10983310"/>
                <a:gd name="connsiteY5" fmla="*/ 457200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983310" h="4572000">
                  <a:moveTo>
                    <a:pt x="0" y="4561489"/>
                  </a:moveTo>
                  <a:cubicBezTo>
                    <a:pt x="1370724" y="4484413"/>
                    <a:pt x="2741448" y="4407337"/>
                    <a:pt x="3657600" y="3647089"/>
                  </a:cubicBezTo>
                  <a:cubicBezTo>
                    <a:pt x="4573752" y="2886841"/>
                    <a:pt x="4885558" y="-1752"/>
                    <a:pt x="5496910" y="0"/>
                  </a:cubicBezTo>
                  <a:cubicBezTo>
                    <a:pt x="6108262" y="1752"/>
                    <a:pt x="6411310" y="2895600"/>
                    <a:pt x="7325710" y="3657600"/>
                  </a:cubicBezTo>
                  <a:cubicBezTo>
                    <a:pt x="8240110" y="4419600"/>
                    <a:pt x="10983310" y="4572000"/>
                    <a:pt x="10983310" y="4572000"/>
                  </a:cubicBezTo>
                  <a:lnTo>
                    <a:pt x="10983310" y="457200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7B225DF-12D5-1D3B-E617-900BA63447B5}"/>
                </a:ext>
              </a:extLst>
            </p:cNvPr>
            <p:cNvCxnSpPr/>
            <p:nvPr/>
          </p:nvCxnSpPr>
          <p:spPr>
            <a:xfrm>
              <a:off x="10631204" y="2524119"/>
              <a:ext cx="0" cy="625409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7C6F83F7-947D-185C-E76F-F66F85FDB56C}"/>
                </a:ext>
              </a:extLst>
            </p:cNvPr>
            <p:cNvCxnSpPr/>
            <p:nvPr/>
          </p:nvCxnSpPr>
          <p:spPr>
            <a:xfrm>
              <a:off x="10336914" y="3160088"/>
              <a:ext cx="58857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5BE49622-ACCD-7459-F3F9-8626179B0702}"/>
                    </a:ext>
                  </a:extLst>
                </p:cNvPr>
                <p:cNvSpPr txBox="1"/>
                <p:nvPr/>
              </p:nvSpPr>
              <p:spPr>
                <a:xfrm>
                  <a:off x="10551068" y="3169942"/>
                  <a:ext cx="527131" cy="33926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en-US" sz="1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1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sz="1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oMath>
                    </m:oMathPara>
                  </a14:m>
                  <a:endParaRPr lang="en-US" sz="14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5BE49622-ACCD-7459-F3F9-8626179B07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51068" y="3169942"/>
                  <a:ext cx="527131" cy="33926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5" name="Picture 24" descr="A graph with a line&#10;&#10;Description automatically generated">
            <a:extLst>
              <a:ext uri="{FF2B5EF4-FFF2-40B4-BE49-F238E27FC236}">
                <a16:creationId xmlns:a16="http://schemas.microsoft.com/office/drawing/2014/main" id="{4E7AC85D-941A-BF4F-EDC2-1AA7224EDB4D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39035"/>
          <a:stretch/>
        </p:blipFill>
        <p:spPr>
          <a:xfrm>
            <a:off x="536034" y="2285401"/>
            <a:ext cx="2549391" cy="17717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9" name="Right Arrow 28">
            <a:extLst>
              <a:ext uri="{FF2B5EF4-FFF2-40B4-BE49-F238E27FC236}">
                <a16:creationId xmlns:a16="http://schemas.microsoft.com/office/drawing/2014/main" id="{5C7162E8-BF0D-BDE7-EF96-FDA45EF837EE}"/>
              </a:ext>
            </a:extLst>
          </p:cNvPr>
          <p:cNvSpPr/>
          <p:nvPr/>
        </p:nvSpPr>
        <p:spPr>
          <a:xfrm rot="10800000">
            <a:off x="3355831" y="3104004"/>
            <a:ext cx="287214" cy="43230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714D5126-4E86-F04E-1D01-F17330DD41FA}"/>
              </a:ext>
            </a:extLst>
          </p:cNvPr>
          <p:cNvSpPr/>
          <p:nvPr/>
        </p:nvSpPr>
        <p:spPr>
          <a:xfrm>
            <a:off x="443914" y="816138"/>
            <a:ext cx="2745804" cy="97953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Simulation design: 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Treatment regimen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Study duration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Sampling schedule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Bent Arrow 47">
            <a:extLst>
              <a:ext uri="{FF2B5EF4-FFF2-40B4-BE49-F238E27FC236}">
                <a16:creationId xmlns:a16="http://schemas.microsoft.com/office/drawing/2014/main" id="{62E05A39-744F-3671-EFC6-1632A195B940}"/>
              </a:ext>
            </a:extLst>
          </p:cNvPr>
          <p:cNvSpPr/>
          <p:nvPr/>
        </p:nvSpPr>
        <p:spPr>
          <a:xfrm rot="5400000">
            <a:off x="2651496" y="1833165"/>
            <a:ext cx="1609953" cy="349270"/>
          </a:xfrm>
          <a:prstGeom prst="bentArrow">
            <a:avLst>
              <a:gd name="adj1" fmla="val 25000"/>
              <a:gd name="adj2" fmla="val 23545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023CACC0-2515-5383-3B37-F85484AA5E9A}"/>
              </a:ext>
            </a:extLst>
          </p:cNvPr>
          <p:cNvSpPr/>
          <p:nvPr/>
        </p:nvSpPr>
        <p:spPr>
          <a:xfrm>
            <a:off x="9043332" y="255828"/>
            <a:ext cx="1820411" cy="48136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8CACD287-7BC1-ACA9-1B03-E20489D342C5}"/>
              </a:ext>
            </a:extLst>
          </p:cNvPr>
          <p:cNvSpPr/>
          <p:nvPr/>
        </p:nvSpPr>
        <p:spPr>
          <a:xfrm>
            <a:off x="9549557" y="959829"/>
            <a:ext cx="2010469" cy="2557890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5C722F9-7D60-4389-5763-17B4F3EC9BE6}"/>
              </a:ext>
            </a:extLst>
          </p:cNvPr>
          <p:cNvCxnSpPr/>
          <p:nvPr/>
        </p:nvCxnSpPr>
        <p:spPr>
          <a:xfrm flipH="1">
            <a:off x="6363012" y="511728"/>
            <a:ext cx="2680320" cy="31458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AD71A3F-67CD-5CB9-E326-FFC6930D86E5}"/>
              </a:ext>
            </a:extLst>
          </p:cNvPr>
          <p:cNvCxnSpPr>
            <a:cxnSpLocks/>
          </p:cNvCxnSpPr>
          <p:nvPr/>
        </p:nvCxnSpPr>
        <p:spPr>
          <a:xfrm flipH="1">
            <a:off x="5389953" y="511728"/>
            <a:ext cx="3653379" cy="32633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5EA378E-F9D6-1518-845B-28FE4A79AF5D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6934797" y="2238774"/>
            <a:ext cx="2614760" cy="161247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621DF57-FD41-4E48-6C11-758B69CCFAA3}"/>
              </a:ext>
            </a:extLst>
          </p:cNvPr>
          <p:cNvCxnSpPr>
            <a:cxnSpLocks/>
          </p:cNvCxnSpPr>
          <p:nvPr/>
        </p:nvCxnSpPr>
        <p:spPr>
          <a:xfrm flipH="1">
            <a:off x="6757707" y="2285401"/>
            <a:ext cx="2791850" cy="359528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6DD875F4-B825-FF00-FFC6-D4544408FADD}"/>
              </a:ext>
            </a:extLst>
          </p:cNvPr>
          <p:cNvCxnSpPr/>
          <p:nvPr/>
        </p:nvCxnSpPr>
        <p:spPr>
          <a:xfrm flipV="1">
            <a:off x="3179759" y="3825380"/>
            <a:ext cx="2591867" cy="123318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A934093B-BDFD-7C44-4136-E22B58DDF034}"/>
              </a:ext>
            </a:extLst>
          </p:cNvPr>
          <p:cNvSpPr/>
          <p:nvPr/>
        </p:nvSpPr>
        <p:spPr>
          <a:xfrm>
            <a:off x="4017745" y="67356"/>
            <a:ext cx="3657600" cy="1404509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0E5BD0-AB8A-04B6-5F8C-988D325AB171}"/>
              </a:ext>
            </a:extLst>
          </p:cNvPr>
          <p:cNvSpPr txBox="1"/>
          <p:nvPr/>
        </p:nvSpPr>
        <p:spPr>
          <a:xfrm>
            <a:off x="4373486" y="39614"/>
            <a:ext cx="29945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Parameter precision (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cov</a:t>
            </a:r>
            <a:r>
              <a:rPr lang="en-US" sz="1400" dirty="0"/>
              <a:t>)</a:t>
            </a:r>
          </a:p>
          <a:p>
            <a:r>
              <a:rPr lang="en-US" sz="1400" dirty="0"/>
              <a:t>(Variance-Covariance Matrix)</a:t>
            </a:r>
          </a:p>
          <a:p>
            <a:endParaRPr lang="en-US" sz="1400" dirty="0"/>
          </a:p>
          <a:p>
            <a:endParaRPr lang="en-US" sz="14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730FEA3-540C-5C90-9174-036D9AC19793}"/>
              </a:ext>
            </a:extLst>
          </p:cNvPr>
          <p:cNvGrpSpPr/>
          <p:nvPr/>
        </p:nvGrpSpPr>
        <p:grpSpPr>
          <a:xfrm>
            <a:off x="5401515" y="545802"/>
            <a:ext cx="1651165" cy="933186"/>
            <a:chOff x="9813047" y="1287610"/>
            <a:chExt cx="1651165" cy="933186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CCEFA9FB-B164-0FC4-B5AD-69490A554BDC}"/>
                </a:ext>
              </a:extLst>
            </p:cNvPr>
            <p:cNvSpPr/>
            <p:nvPr/>
          </p:nvSpPr>
          <p:spPr>
            <a:xfrm>
              <a:off x="9813047" y="1287611"/>
              <a:ext cx="1651165" cy="625408"/>
            </a:xfrm>
            <a:custGeom>
              <a:avLst/>
              <a:gdLst>
                <a:gd name="connsiteX0" fmla="*/ 0 w 10983310"/>
                <a:gd name="connsiteY0" fmla="*/ 4561489 h 4572000"/>
                <a:gd name="connsiteX1" fmla="*/ 3657600 w 10983310"/>
                <a:gd name="connsiteY1" fmla="*/ 3647089 h 4572000"/>
                <a:gd name="connsiteX2" fmla="*/ 5496910 w 10983310"/>
                <a:gd name="connsiteY2" fmla="*/ 0 h 4572000"/>
                <a:gd name="connsiteX3" fmla="*/ 7325710 w 10983310"/>
                <a:gd name="connsiteY3" fmla="*/ 3657600 h 4572000"/>
                <a:gd name="connsiteX4" fmla="*/ 10983310 w 10983310"/>
                <a:gd name="connsiteY4" fmla="*/ 4572000 h 4572000"/>
                <a:gd name="connsiteX5" fmla="*/ 10983310 w 10983310"/>
                <a:gd name="connsiteY5" fmla="*/ 457200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983310" h="4572000">
                  <a:moveTo>
                    <a:pt x="0" y="4561489"/>
                  </a:moveTo>
                  <a:cubicBezTo>
                    <a:pt x="1370724" y="4484413"/>
                    <a:pt x="2741448" y="4407337"/>
                    <a:pt x="3657600" y="3647089"/>
                  </a:cubicBezTo>
                  <a:cubicBezTo>
                    <a:pt x="4573752" y="2886841"/>
                    <a:pt x="4885558" y="-1752"/>
                    <a:pt x="5496910" y="0"/>
                  </a:cubicBezTo>
                  <a:cubicBezTo>
                    <a:pt x="6108262" y="1752"/>
                    <a:pt x="6411310" y="2895600"/>
                    <a:pt x="7325710" y="3657600"/>
                  </a:cubicBezTo>
                  <a:cubicBezTo>
                    <a:pt x="8240110" y="4419600"/>
                    <a:pt x="10983310" y="4572000"/>
                    <a:pt x="10983310" y="4572000"/>
                  </a:cubicBezTo>
                  <a:lnTo>
                    <a:pt x="10983310" y="457200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DAF4F56-9D88-7B89-D043-E4AA2B3E40B8}"/>
                </a:ext>
              </a:extLst>
            </p:cNvPr>
            <p:cNvCxnSpPr/>
            <p:nvPr/>
          </p:nvCxnSpPr>
          <p:spPr>
            <a:xfrm>
              <a:off x="10636184" y="1287610"/>
              <a:ext cx="0" cy="625409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5C5B3C53-390E-3202-1F01-D191F6BB4199}"/>
                </a:ext>
              </a:extLst>
            </p:cNvPr>
            <p:cNvCxnSpPr/>
            <p:nvPr/>
          </p:nvCxnSpPr>
          <p:spPr>
            <a:xfrm>
              <a:off x="10341894" y="1923579"/>
              <a:ext cx="58857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7B941AE4-67A7-7190-3D99-F660F85F157C}"/>
                    </a:ext>
                  </a:extLst>
                </p:cNvPr>
                <p:cNvSpPr txBox="1"/>
                <p:nvPr/>
              </p:nvSpPr>
              <p:spPr>
                <a:xfrm>
                  <a:off x="10551068" y="1913019"/>
                  <a:ext cx="887422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𝑉𝐴𝑅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7B941AE4-67A7-7190-3D99-F660F85F15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51068" y="1913019"/>
                  <a:ext cx="887422" cy="307777"/>
                </a:xfrm>
                <a:prstGeom prst="rect">
                  <a:avLst/>
                </a:prstGeom>
                <a:blipFill>
                  <a:blip r:embed="rId7"/>
                  <a:stretch>
                    <a:fillRect b="-8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9DA264B-9FA0-9F32-A32B-B8B7A9A752DD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7675345" y="662730"/>
            <a:ext cx="2064273" cy="1068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81161EB-67E1-A840-E5C7-169BA390F992}"/>
              </a:ext>
            </a:extLst>
          </p:cNvPr>
          <p:cNvCxnSpPr>
            <a:cxnSpLocks/>
            <a:stCxn id="3" idx="3"/>
            <a:endCxn id="45" idx="1"/>
          </p:cNvCxnSpPr>
          <p:nvPr/>
        </p:nvCxnSpPr>
        <p:spPr>
          <a:xfrm>
            <a:off x="7675345" y="769611"/>
            <a:ext cx="2875723" cy="13130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EAF6FD1-35D1-A9E4-EB5F-DE2DB9C0662F}"/>
              </a:ext>
            </a:extLst>
          </p:cNvPr>
          <p:cNvCxnSpPr>
            <a:cxnSpLocks/>
            <a:stCxn id="3" idx="3"/>
            <a:endCxn id="55" idx="1"/>
          </p:cNvCxnSpPr>
          <p:nvPr/>
        </p:nvCxnSpPr>
        <p:spPr>
          <a:xfrm>
            <a:off x="7675345" y="769611"/>
            <a:ext cx="2875723" cy="25699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Curved Down Arrow 58">
            <a:extLst>
              <a:ext uri="{FF2B5EF4-FFF2-40B4-BE49-F238E27FC236}">
                <a16:creationId xmlns:a16="http://schemas.microsoft.com/office/drawing/2014/main" id="{DC1D2ACD-4802-5EE8-EAB3-1847E5AC2596}"/>
              </a:ext>
            </a:extLst>
          </p:cNvPr>
          <p:cNvSpPr/>
          <p:nvPr/>
        </p:nvSpPr>
        <p:spPr>
          <a:xfrm rot="5400000">
            <a:off x="9930283" y="4227807"/>
            <a:ext cx="746620" cy="494950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0" name="Curved Down Arrow 59">
            <a:extLst>
              <a:ext uri="{FF2B5EF4-FFF2-40B4-BE49-F238E27FC236}">
                <a16:creationId xmlns:a16="http://schemas.microsoft.com/office/drawing/2014/main" id="{685B3939-26B1-DBBC-E3D7-5FF3E4B966E7}"/>
              </a:ext>
            </a:extLst>
          </p:cNvPr>
          <p:cNvSpPr/>
          <p:nvPr/>
        </p:nvSpPr>
        <p:spPr>
          <a:xfrm rot="16200000">
            <a:off x="9343973" y="4177474"/>
            <a:ext cx="746620" cy="494950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66A1217-A74F-33EE-68E6-F25830DC9EF7}"/>
              </a:ext>
            </a:extLst>
          </p:cNvPr>
          <p:cNvSpPr txBox="1"/>
          <p:nvPr/>
        </p:nvSpPr>
        <p:spPr>
          <a:xfrm>
            <a:off x="8106656" y="5475037"/>
            <a:ext cx="39648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 </a:t>
            </a:r>
            <a:r>
              <a:rPr lang="en-US" sz="1600" b="1" dirty="0"/>
              <a:t>=</a:t>
            </a:r>
            <a:r>
              <a:rPr lang="en-US" sz="1600" dirty="0"/>
              <a:t> number of (parameter vector) samples from uncertainty/precision distributions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A61BBA1-4260-D704-63EA-6C4B266729AD}"/>
              </a:ext>
            </a:extLst>
          </p:cNvPr>
          <p:cNvSpPr txBox="1"/>
          <p:nvPr/>
        </p:nvSpPr>
        <p:spPr>
          <a:xfrm>
            <a:off x="8816849" y="5000163"/>
            <a:ext cx="24893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 simulation replicates</a:t>
            </a:r>
          </a:p>
        </p:txBody>
      </p:sp>
      <p:sp>
        <p:nvSpPr>
          <p:cNvPr id="69" name="Slide Number Placeholder 68">
            <a:extLst>
              <a:ext uri="{FF2B5EF4-FFF2-40B4-BE49-F238E27FC236}">
                <a16:creationId xmlns:a16="http://schemas.microsoft.com/office/drawing/2014/main" id="{B0F4AFA3-4507-38DE-FEC3-5835A9634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9D9F7-B70C-A04D-B4D3-3896B94E9F85}" type="slidenum">
              <a:rPr lang="en-US" smtClean="0"/>
              <a:t>34</a:t>
            </a:fld>
            <a:endParaRPr lang="en-US" dirty="0"/>
          </a:p>
        </p:txBody>
      </p: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2A91E2D0-3D18-E507-8308-CE1F5818635D}"/>
              </a:ext>
            </a:extLst>
          </p:cNvPr>
          <p:cNvGraphicFramePr>
            <a:graphicFrameLocks noGrp="1"/>
          </p:cNvGraphicFramePr>
          <p:nvPr/>
        </p:nvGraphicFramePr>
        <p:xfrm>
          <a:off x="568095" y="4623014"/>
          <a:ext cx="2396124" cy="196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9031">
                  <a:extLst>
                    <a:ext uri="{9D8B030D-6E8A-4147-A177-3AD203B41FA5}">
                      <a16:colId xmlns:a16="http://schemas.microsoft.com/office/drawing/2014/main" val="2697345079"/>
                    </a:ext>
                  </a:extLst>
                </a:gridCol>
                <a:gridCol w="599031">
                  <a:extLst>
                    <a:ext uri="{9D8B030D-6E8A-4147-A177-3AD203B41FA5}">
                      <a16:colId xmlns:a16="http://schemas.microsoft.com/office/drawing/2014/main" val="4144399198"/>
                    </a:ext>
                  </a:extLst>
                </a:gridCol>
                <a:gridCol w="599031">
                  <a:extLst>
                    <a:ext uri="{9D8B030D-6E8A-4147-A177-3AD203B41FA5}">
                      <a16:colId xmlns:a16="http://schemas.microsoft.com/office/drawing/2014/main" val="1427221772"/>
                    </a:ext>
                  </a:extLst>
                </a:gridCol>
                <a:gridCol w="599031">
                  <a:extLst>
                    <a:ext uri="{9D8B030D-6E8A-4147-A177-3AD203B41FA5}">
                      <a16:colId xmlns:a16="http://schemas.microsoft.com/office/drawing/2014/main" val="2627671301"/>
                    </a:ext>
                  </a:extLst>
                </a:gridCol>
              </a:tblGrid>
              <a:tr h="392300">
                <a:tc>
                  <a:txBody>
                    <a:bodyPr/>
                    <a:lstStyle/>
                    <a:p>
                      <a:r>
                        <a:rPr lang="en-US" sz="1600" dirty="0"/>
                        <a:t>WT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AGE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618034"/>
                  </a:ext>
                </a:extLst>
              </a:tr>
              <a:tr h="392300">
                <a:tc>
                  <a:txBody>
                    <a:bodyPr/>
                    <a:lstStyle/>
                    <a:p>
                      <a:r>
                        <a:rPr lang="en-US" sz="1600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706865"/>
                  </a:ext>
                </a:extLst>
              </a:tr>
              <a:tr h="392300">
                <a:tc>
                  <a:txBody>
                    <a:bodyPr/>
                    <a:lstStyle/>
                    <a:p>
                      <a:r>
                        <a:rPr lang="en-US" sz="1600" dirty="0"/>
                        <a:t>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603054"/>
                  </a:ext>
                </a:extLst>
              </a:tr>
              <a:tr h="392300">
                <a:tc>
                  <a:txBody>
                    <a:bodyPr/>
                    <a:lstStyle/>
                    <a:p>
                      <a:r>
                        <a:rPr lang="en-US" sz="1600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724207"/>
                  </a:ext>
                </a:extLst>
              </a:tr>
              <a:tr h="392300"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7210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09263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CB9AE5-6682-62D2-DB92-FE9469873C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6D7BE-2A2D-12A9-3793-E5D4DB8B3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 uncertainty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CBD51-DD5E-AC3C-7702-87F22E2B3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Parametric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Variance-Covariance matrix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Multivariate normal distribution (MVN) for fixed effects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Inverse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wishart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distribution for random effects (⍵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σ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Non-parametric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Non-parametric bootstrap (BS)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Sampling-importance resampling (SIR)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Bayesian posterior distribution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BAFD1D-DC72-AF65-F4AB-E323500EE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9D9F7-B70C-A04D-B4D3-3896B94E9F8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2978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88800AAE-5716-5925-57A1-6C571227C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937266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Example-parameter uncertainty distribution</a:t>
            </a:r>
          </a:p>
        </p:txBody>
      </p:sp>
      <p:pic>
        <p:nvPicPr>
          <p:cNvPr id="9" name="Picture 8" descr="A table of numbers and symbols&#10;&#10;Description automatically generated">
            <a:extLst>
              <a:ext uri="{FF2B5EF4-FFF2-40B4-BE49-F238E27FC236}">
                <a16:creationId xmlns:a16="http://schemas.microsoft.com/office/drawing/2014/main" id="{1C5DC51E-46CC-97BA-051F-9F379D9FB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358" y="961900"/>
            <a:ext cx="8733872" cy="5394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95C2F94-223F-E5AA-2ABA-28797E0435C5}"/>
              </a:ext>
            </a:extLst>
          </p:cNvPr>
          <p:cNvSpPr txBox="1"/>
          <p:nvPr/>
        </p:nvSpPr>
        <p:spPr>
          <a:xfrm>
            <a:off x="1602296" y="3733101"/>
            <a:ext cx="7139032" cy="369332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 row  = 1 parameter vector =1 simulation replicate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5057C22-039C-4FAF-A641-D9E222495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9D9F7-B70C-A04D-B4D3-3896B94E9F8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5150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616613-9C61-7B5E-526E-378D0D7A84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ACACD45-1DE6-3808-543E-F6C67003195E}"/>
              </a:ext>
            </a:extLst>
          </p:cNvPr>
          <p:cNvSpPr txBox="1"/>
          <p:nvPr/>
        </p:nvSpPr>
        <p:spPr>
          <a:xfrm>
            <a:off x="838200" y="1549252"/>
            <a:ext cx="10498123" cy="37971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n=1, …,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nrep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>
              <a:lnSpc>
                <a:spcPct val="150000"/>
              </a:lnSpc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Draw a set of parameters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l-GR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θ</a:t>
            </a:r>
            <a:r>
              <a:rPr lang="en-US" b="1" baseline="-25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l-GR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Ω</a:t>
            </a:r>
            <a:r>
              <a:rPr lang="en-US" b="1" baseline="-25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l-GR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Σ</a:t>
            </a:r>
            <a:r>
              <a:rPr lang="en-US" b="1" baseline="-25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the uncertainty distribution 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=1, …,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nsub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2">
              <a:lnSpc>
                <a:spcPct val="15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Draw sample </a:t>
            </a:r>
            <a:r>
              <a:rPr lang="el-GR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η</a:t>
            </a:r>
            <a:r>
              <a:rPr lang="en-US" b="1" baseline="-250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ni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subject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using </a:t>
            </a:r>
            <a:r>
              <a:rPr lang="el-GR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Ω</a:t>
            </a:r>
            <a:r>
              <a:rPr lang="en-US" b="1" baseline="-25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matrix </a:t>
            </a:r>
          </a:p>
          <a:p>
            <a:pPr lvl="2">
              <a:lnSpc>
                <a:spcPct val="15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*Draw sample </a:t>
            </a:r>
            <a:r>
              <a:rPr lang="el-GR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ε</a:t>
            </a:r>
            <a:r>
              <a:rPr lang="en-US" b="1" baseline="-250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nij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subject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at time j using </a:t>
            </a:r>
            <a:r>
              <a:rPr lang="el-GR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Σ</a:t>
            </a:r>
            <a:r>
              <a:rPr lang="en-US" b="1" baseline="-25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matrix</a:t>
            </a:r>
          </a:p>
          <a:p>
            <a:pPr lvl="2">
              <a:lnSpc>
                <a:spcPct val="15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Derive </a:t>
            </a:r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θ</a:t>
            </a:r>
            <a:r>
              <a:rPr lang="en-US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f(</a:t>
            </a:r>
            <a:r>
              <a:rPr lang="el-GR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θ</a:t>
            </a:r>
            <a:r>
              <a:rPr lang="en-US" b="1" baseline="-25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cov</a:t>
            </a:r>
            <a:r>
              <a:rPr lang="en-US" b="1" baseline="-250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2">
              <a:lnSpc>
                <a:spcPct val="15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Calculate response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f(</a:t>
            </a:r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θ</a:t>
            </a:r>
            <a:r>
              <a:rPr lang="en-US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l-GR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η</a:t>
            </a:r>
            <a:r>
              <a:rPr lang="en-US" b="1" baseline="-250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l-GR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ε</a:t>
            </a:r>
            <a:r>
              <a:rPr lang="en-US" b="1" baseline="-250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nij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C4C430-0117-3E5D-7756-7BF0648B0479}"/>
              </a:ext>
            </a:extLst>
          </p:cNvPr>
          <p:cNvSpPr txBox="1"/>
          <p:nvPr/>
        </p:nvSpPr>
        <p:spPr>
          <a:xfrm>
            <a:off x="838200" y="5987018"/>
            <a:ext cx="10590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Adapted from Hu C. </a:t>
            </a:r>
            <a:r>
              <a:rPr lang="en-US" sz="1200" b="0" i="1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 </a:t>
            </a:r>
            <a:r>
              <a:rPr lang="en-US" sz="1200" b="0" i="1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Pharmacokinet</a:t>
            </a:r>
            <a:r>
              <a:rPr lang="en-US" sz="1200" b="0" i="1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i="1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Pharmacodyn</a:t>
            </a:r>
            <a:r>
              <a:rPr lang="en-US" sz="1200" b="0" i="1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2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2022 PMID: 35927373.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6AD763-FF38-6D68-77B4-C5EDF4ABF09E}"/>
              </a:ext>
            </a:extLst>
          </p:cNvPr>
          <p:cNvSpPr txBox="1"/>
          <p:nvPr/>
        </p:nvSpPr>
        <p:spPr>
          <a:xfrm>
            <a:off x="838200" y="172700"/>
            <a:ext cx="94027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Typical Workflow When Perform Simulations with Parameter Uncertainty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43A649-73B6-51BA-E492-9C092FE935F6}"/>
              </a:ext>
            </a:extLst>
          </p:cNvPr>
          <p:cNvSpPr txBox="1"/>
          <p:nvPr/>
        </p:nvSpPr>
        <p:spPr>
          <a:xfrm>
            <a:off x="6619572" y="5509964"/>
            <a:ext cx="416011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nrep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number of replicates</a:t>
            </a:r>
          </a:p>
          <a:p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nsub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number of subjects</a:t>
            </a:r>
          </a:p>
          <a:p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cov</a:t>
            </a:r>
            <a:r>
              <a:rPr lang="en-US" sz="1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covariates (e.g., body weight, age,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in subject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*: this step may or may not be needed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C7814A-5CE6-D3DE-C379-0F3D635A2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9D9F7-B70C-A04D-B4D3-3896B94E9F8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6611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ADD45-CA50-2C0A-499C-0087AB64E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5859" y="3150576"/>
            <a:ext cx="1900282" cy="5568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end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B603FC-6CEE-2A25-3DEF-871C7763F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9D9F7-B70C-A04D-B4D3-3896B94E9F8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159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5710E1-74A1-10AD-4E60-B0E88BE117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E220F-CC15-0DA0-767E-C6A73649D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Simulations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2B051-60E8-14A1-CD21-7C7705002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Deterministic vs. Stochastic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Patient-level vs Population-level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Drug Property vs Clinical Trial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170966-6630-5CA3-539C-E6E2C9F6E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9D9F7-B70C-A04D-B4D3-3896B94E9F85}" type="slidenum">
              <a:rPr lang="en-US" smtClean="0"/>
              <a:t>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386EDC-2264-CD5A-B080-9B671BA9ADD4}"/>
              </a:ext>
            </a:extLst>
          </p:cNvPr>
          <p:cNvSpPr txBox="1"/>
          <p:nvPr/>
        </p:nvSpPr>
        <p:spPr>
          <a:xfrm>
            <a:off x="696286" y="6123543"/>
            <a:ext cx="4901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Mike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Heathman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Simulation Concepts,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ACoP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2019</a:t>
            </a:r>
          </a:p>
        </p:txBody>
      </p:sp>
    </p:spTree>
    <p:extLst>
      <p:ext uri="{BB962C8B-B14F-4D97-AF65-F5344CB8AC3E}">
        <p14:creationId xmlns:p14="http://schemas.microsoft.com/office/powerpoint/2010/main" val="2143903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09BCF-F633-B84B-866A-D5E4F20E2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Deterministic vs. Stochastic Simulation</a:t>
            </a:r>
            <a:endParaRPr lang="en-US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E7B8D-7D49-A78C-B2B1-653E96937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Deterministic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Produce 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typical response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a patient/population.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not need random number generator for Monte Carlo sampling.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Stochastic (Monte Carlo)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Produce 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distribution of response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a patient/population.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 random number generator for Monte Carlo sampling in single or multiple levels: 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Inter-individual / occasion variability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 uncertainty</a:t>
            </a:r>
          </a:p>
          <a:p>
            <a:pPr lvl="2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E5BDCD-49C9-86DA-9486-02D65C696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9D9F7-B70C-A04D-B4D3-3896B94E9F85}" type="slidenum">
              <a:rPr lang="en-US" smtClean="0"/>
              <a:t>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75C4A6-E9BE-AB70-0889-C6DDB259ACE2}"/>
              </a:ext>
            </a:extLst>
          </p:cNvPr>
          <p:cNvSpPr txBox="1"/>
          <p:nvPr/>
        </p:nvSpPr>
        <p:spPr>
          <a:xfrm>
            <a:off x="696286" y="6123543"/>
            <a:ext cx="4901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Mike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Heathman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Simulation Concepts,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ACoP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2019</a:t>
            </a:r>
          </a:p>
        </p:txBody>
      </p:sp>
    </p:spTree>
    <p:extLst>
      <p:ext uri="{BB962C8B-B14F-4D97-AF65-F5344CB8AC3E}">
        <p14:creationId xmlns:p14="http://schemas.microsoft.com/office/powerpoint/2010/main" val="1362210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035C0-90AA-EE79-7C08-04F29F194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Patient-level vs Population-level</a:t>
            </a:r>
            <a:endParaRPr lang="en-US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9180D-BA6C-E76A-6C4B-B822120B0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Patient-level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replicate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correspond to 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(typical) patient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Population-level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replicate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correspond to 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population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(e.g., a trial patient population, a study arm,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81080D-F6FD-88D8-0E83-35B2A93E3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9D9F7-B70C-A04D-B4D3-3896B94E9F85}" type="slidenum">
              <a:rPr lang="en-US" smtClean="0"/>
              <a:t>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2750EE-3B34-ABE8-5891-A0316237C7A8}"/>
              </a:ext>
            </a:extLst>
          </p:cNvPr>
          <p:cNvSpPr txBox="1"/>
          <p:nvPr/>
        </p:nvSpPr>
        <p:spPr>
          <a:xfrm>
            <a:off x="696286" y="6123543"/>
            <a:ext cx="4901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Mike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Heathman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Simulation Concepts,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ACoP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2019</a:t>
            </a:r>
          </a:p>
        </p:txBody>
      </p:sp>
    </p:spTree>
    <p:extLst>
      <p:ext uri="{BB962C8B-B14F-4D97-AF65-F5344CB8AC3E}">
        <p14:creationId xmlns:p14="http://schemas.microsoft.com/office/powerpoint/2010/main" val="1182859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0DA89-6E84-A124-6330-A043BB5CC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Drug Property vs Clinical Trial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E927D-29C8-B151-9030-5091F4D80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Drug Property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understand 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property of a drug</a:t>
            </a:r>
          </a:p>
          <a:p>
            <a:pPr lvl="1"/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Independent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study design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what is the probability to achieve X response in a typical patient given Y dosing regimen of drug Z?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Clinical Trial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understand 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performance of a trial design</a:t>
            </a:r>
          </a:p>
          <a:p>
            <a:pPr lvl="1"/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trial design (e.g., number or characteristics of subjects, duration of study, study arms/doses)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what is the power of the X trial given Y design?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C3CE4A-9C7B-41D3-2994-17A4C2E09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9D9F7-B70C-A04D-B4D3-3896B94E9F85}" type="slidenum">
              <a:rPr lang="en-US" smtClean="0"/>
              <a:t>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28E78F-2C7F-42F5-FD64-04131DA2E3C4}"/>
              </a:ext>
            </a:extLst>
          </p:cNvPr>
          <p:cNvSpPr txBox="1"/>
          <p:nvPr/>
        </p:nvSpPr>
        <p:spPr>
          <a:xfrm>
            <a:off x="696286" y="6123543"/>
            <a:ext cx="4901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Mike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Heathman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Simulation Concepts,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ACoP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2019</a:t>
            </a:r>
          </a:p>
        </p:txBody>
      </p:sp>
    </p:spTree>
    <p:extLst>
      <p:ext uri="{BB962C8B-B14F-4D97-AF65-F5344CB8AC3E}">
        <p14:creationId xmlns:p14="http://schemas.microsoft.com/office/powerpoint/2010/main" val="2526283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27507C-4DDF-BC47-3790-B58B4EF33A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71110-6FF7-2F92-C824-49C934E59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D106B-CFA1-DD43-9B72-A1EF8FE4C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Nomenclature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Simulations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Modeling Process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Simulation Process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1D780-A26B-C551-2910-C3D5195A9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9D9F7-B70C-A04D-B4D3-3896B94E9F8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259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3B53F8-7AAB-A7CC-C9B6-26F8FA85F5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D90FC62-6B90-DB36-64C9-BF5DD318279B}"/>
              </a:ext>
            </a:extLst>
          </p:cNvPr>
          <p:cNvSpPr/>
          <p:nvPr/>
        </p:nvSpPr>
        <p:spPr>
          <a:xfrm>
            <a:off x="412396" y="3673852"/>
            <a:ext cx="2745804" cy="236567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E032ECE6-31AD-A796-1150-6B2C13D42B52}"/>
              </a:ext>
            </a:extLst>
          </p:cNvPr>
          <p:cNvSpPr/>
          <p:nvPr/>
        </p:nvSpPr>
        <p:spPr>
          <a:xfrm>
            <a:off x="414127" y="1264039"/>
            <a:ext cx="2745804" cy="236567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D1AD1AE-98B6-45D5-4AAD-06E7AF2AA83B}"/>
              </a:ext>
            </a:extLst>
          </p:cNvPr>
          <p:cNvGraphicFramePr>
            <a:graphicFrameLocks noGrp="1"/>
          </p:cNvGraphicFramePr>
          <p:nvPr/>
        </p:nvGraphicFramePr>
        <p:xfrm>
          <a:off x="546536" y="3861307"/>
          <a:ext cx="2396124" cy="196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9031">
                  <a:extLst>
                    <a:ext uri="{9D8B030D-6E8A-4147-A177-3AD203B41FA5}">
                      <a16:colId xmlns:a16="http://schemas.microsoft.com/office/drawing/2014/main" val="2697345079"/>
                    </a:ext>
                  </a:extLst>
                </a:gridCol>
                <a:gridCol w="599031">
                  <a:extLst>
                    <a:ext uri="{9D8B030D-6E8A-4147-A177-3AD203B41FA5}">
                      <a16:colId xmlns:a16="http://schemas.microsoft.com/office/drawing/2014/main" val="4144399198"/>
                    </a:ext>
                  </a:extLst>
                </a:gridCol>
                <a:gridCol w="599031">
                  <a:extLst>
                    <a:ext uri="{9D8B030D-6E8A-4147-A177-3AD203B41FA5}">
                      <a16:colId xmlns:a16="http://schemas.microsoft.com/office/drawing/2014/main" val="1427221772"/>
                    </a:ext>
                  </a:extLst>
                </a:gridCol>
                <a:gridCol w="599031">
                  <a:extLst>
                    <a:ext uri="{9D8B030D-6E8A-4147-A177-3AD203B41FA5}">
                      <a16:colId xmlns:a16="http://schemas.microsoft.com/office/drawing/2014/main" val="2627671301"/>
                    </a:ext>
                  </a:extLst>
                </a:gridCol>
              </a:tblGrid>
              <a:tr h="392300">
                <a:tc>
                  <a:txBody>
                    <a:bodyPr/>
                    <a:lstStyle/>
                    <a:p>
                      <a:r>
                        <a:rPr lang="en-US" sz="1600" dirty="0"/>
                        <a:t>WT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AGE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618034"/>
                  </a:ext>
                </a:extLst>
              </a:tr>
              <a:tr h="392300">
                <a:tc>
                  <a:txBody>
                    <a:bodyPr/>
                    <a:lstStyle/>
                    <a:p>
                      <a:r>
                        <a:rPr lang="en-US" sz="1600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706865"/>
                  </a:ext>
                </a:extLst>
              </a:tr>
              <a:tr h="392300">
                <a:tc>
                  <a:txBody>
                    <a:bodyPr/>
                    <a:lstStyle/>
                    <a:p>
                      <a:r>
                        <a:rPr lang="en-US" sz="1600" dirty="0"/>
                        <a:t>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603054"/>
                  </a:ext>
                </a:extLst>
              </a:tr>
              <a:tr h="392300">
                <a:tc>
                  <a:txBody>
                    <a:bodyPr/>
                    <a:lstStyle/>
                    <a:p>
                      <a:r>
                        <a:rPr lang="en-US" sz="1600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724207"/>
                  </a:ext>
                </a:extLst>
              </a:tr>
              <a:tr h="392300"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721051"/>
                  </a:ext>
                </a:extLst>
              </a:tr>
            </a:tbl>
          </a:graphicData>
        </a:graphic>
      </p:graphicFrame>
      <p:pic>
        <p:nvPicPr>
          <p:cNvPr id="46" name="Picture 45" descr="A graph with a line and dots&#10;&#10;Description automatically generated">
            <a:extLst>
              <a:ext uri="{FF2B5EF4-FFF2-40B4-BE49-F238E27FC236}">
                <a16:creationId xmlns:a16="http://schemas.microsoft.com/office/drawing/2014/main" id="{E9DDAEBC-FFF1-CD1D-BEE1-0B1560E87C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182" y="1491167"/>
            <a:ext cx="2341477" cy="18757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FC1F734-509E-4197-C1A5-9F30A3A1FEAD}"/>
              </a:ext>
            </a:extLst>
          </p:cNvPr>
          <p:cNvSpPr txBox="1"/>
          <p:nvPr/>
        </p:nvSpPr>
        <p:spPr>
          <a:xfrm>
            <a:off x="412396" y="367862"/>
            <a:ext cx="2165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Development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86BE61-A843-10D0-776F-79B85A806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9D9F7-B70C-A04D-B4D3-3896B94E9F85}" type="slidenum">
              <a:rPr lang="en-US" smtClean="0"/>
              <a:t>9</a:t>
            </a:fld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72BD930-3971-1D7B-B818-EC50AFAD200D}"/>
              </a:ext>
            </a:extLst>
          </p:cNvPr>
          <p:cNvCxnSpPr>
            <a:cxnSpLocks/>
            <a:endCxn id="49" idx="3"/>
          </p:cNvCxnSpPr>
          <p:nvPr/>
        </p:nvCxnSpPr>
        <p:spPr>
          <a:xfrm flipH="1" flipV="1">
            <a:off x="3159931" y="2446879"/>
            <a:ext cx="1368154" cy="690604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DA3A011-1D38-9C2C-1EB0-EBCF8801C1FC}"/>
              </a:ext>
            </a:extLst>
          </p:cNvPr>
          <p:cNvCxnSpPr>
            <a:cxnSpLocks/>
            <a:endCxn id="49" idx="3"/>
          </p:cNvCxnSpPr>
          <p:nvPr/>
        </p:nvCxnSpPr>
        <p:spPr>
          <a:xfrm flipH="1" flipV="1">
            <a:off x="3159931" y="2446879"/>
            <a:ext cx="1368154" cy="178956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12D75E8-C760-527C-29F5-A8A3630A3E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0862179"/>
              </p:ext>
            </p:extLst>
          </p:nvPr>
        </p:nvGraphicFramePr>
        <p:xfrm>
          <a:off x="4528085" y="2014960"/>
          <a:ext cx="6073632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9204">
                  <a:extLst>
                    <a:ext uri="{9D8B030D-6E8A-4147-A177-3AD203B41FA5}">
                      <a16:colId xmlns:a16="http://schemas.microsoft.com/office/drawing/2014/main" val="406159599"/>
                    </a:ext>
                  </a:extLst>
                </a:gridCol>
                <a:gridCol w="759204">
                  <a:extLst>
                    <a:ext uri="{9D8B030D-6E8A-4147-A177-3AD203B41FA5}">
                      <a16:colId xmlns:a16="http://schemas.microsoft.com/office/drawing/2014/main" val="3674336194"/>
                    </a:ext>
                  </a:extLst>
                </a:gridCol>
                <a:gridCol w="759204">
                  <a:extLst>
                    <a:ext uri="{9D8B030D-6E8A-4147-A177-3AD203B41FA5}">
                      <a16:colId xmlns:a16="http://schemas.microsoft.com/office/drawing/2014/main" val="2282399929"/>
                    </a:ext>
                  </a:extLst>
                </a:gridCol>
                <a:gridCol w="759204">
                  <a:extLst>
                    <a:ext uri="{9D8B030D-6E8A-4147-A177-3AD203B41FA5}">
                      <a16:colId xmlns:a16="http://schemas.microsoft.com/office/drawing/2014/main" val="324945420"/>
                    </a:ext>
                  </a:extLst>
                </a:gridCol>
                <a:gridCol w="759204">
                  <a:extLst>
                    <a:ext uri="{9D8B030D-6E8A-4147-A177-3AD203B41FA5}">
                      <a16:colId xmlns:a16="http://schemas.microsoft.com/office/drawing/2014/main" val="103850414"/>
                    </a:ext>
                  </a:extLst>
                </a:gridCol>
                <a:gridCol w="759204">
                  <a:extLst>
                    <a:ext uri="{9D8B030D-6E8A-4147-A177-3AD203B41FA5}">
                      <a16:colId xmlns:a16="http://schemas.microsoft.com/office/drawing/2014/main" val="3223342326"/>
                    </a:ext>
                  </a:extLst>
                </a:gridCol>
                <a:gridCol w="759204">
                  <a:extLst>
                    <a:ext uri="{9D8B030D-6E8A-4147-A177-3AD203B41FA5}">
                      <a16:colId xmlns:a16="http://schemas.microsoft.com/office/drawing/2014/main" val="1333820713"/>
                    </a:ext>
                  </a:extLst>
                </a:gridCol>
                <a:gridCol w="759204">
                  <a:extLst>
                    <a:ext uri="{9D8B030D-6E8A-4147-A177-3AD203B41FA5}">
                      <a16:colId xmlns:a16="http://schemas.microsoft.com/office/drawing/2014/main" val="16624750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CMT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EVID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432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7611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405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1.98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9938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5605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69.7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2788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15.3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1234810"/>
                  </a:ext>
                </a:extLst>
              </a:tr>
            </a:tbl>
          </a:graphicData>
        </a:graphic>
      </p:graphicFrame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5E809FE-DA53-5BC1-55F9-3E3EB09E5A55}"/>
              </a:ext>
            </a:extLst>
          </p:cNvPr>
          <p:cNvCxnSpPr>
            <a:cxnSpLocks/>
            <a:endCxn id="10" idx="3"/>
          </p:cNvCxnSpPr>
          <p:nvPr/>
        </p:nvCxnSpPr>
        <p:spPr>
          <a:xfrm flipH="1">
            <a:off x="3158200" y="4588482"/>
            <a:ext cx="5977411" cy="26821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8240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2486</TotalTime>
  <Words>3262</Words>
  <Application>Microsoft Macintosh PowerPoint</Application>
  <PresentationFormat>Widescreen</PresentationFormat>
  <Paragraphs>1197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Aptos</vt:lpstr>
      <vt:lpstr>Aptos Display</vt:lpstr>
      <vt:lpstr>Arial</vt:lpstr>
      <vt:lpstr>Cambria Math</vt:lpstr>
      <vt:lpstr>Courier New</vt:lpstr>
      <vt:lpstr>Times New Roman</vt:lpstr>
      <vt:lpstr>Wingdings</vt:lpstr>
      <vt:lpstr>Office Theme</vt:lpstr>
      <vt:lpstr>Simulation Concepts</vt:lpstr>
      <vt:lpstr>Outline</vt:lpstr>
      <vt:lpstr>Simulation Nomenclature</vt:lpstr>
      <vt:lpstr>Types of Simulations</vt:lpstr>
      <vt:lpstr>Deterministic vs. Stochastic Simulation</vt:lpstr>
      <vt:lpstr>Patient-level vs Population-level</vt:lpstr>
      <vt:lpstr>Drug Property vs Clinical Trial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Importance of Realistic Covariates/Virtual Patients</vt:lpstr>
      <vt:lpstr>The Importance of Realistic Covariates/Virtual Patients</vt:lpstr>
      <vt:lpstr>PowerPoint Presentation</vt:lpstr>
      <vt:lpstr>PowerPoint Presentation</vt:lpstr>
      <vt:lpstr>PowerPoint Presentation</vt:lpstr>
      <vt:lpstr>Parameter uncertainty</vt:lpstr>
      <vt:lpstr>Example-parameter uncertainty distribution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Shen Cheng</dc:creator>
  <cp:lastModifiedBy>Shen Cheng</cp:lastModifiedBy>
  <cp:revision>177</cp:revision>
  <dcterms:created xsi:type="dcterms:W3CDTF">2024-10-04T04:02:06Z</dcterms:created>
  <dcterms:modified xsi:type="dcterms:W3CDTF">2024-10-17T20:50:38Z</dcterms:modified>
</cp:coreProperties>
</file>