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80" r:id="rId3"/>
    <p:sldId id="283" r:id="rId4"/>
    <p:sldId id="286" r:id="rId5"/>
    <p:sldId id="287" r:id="rId6"/>
    <p:sldId id="288" r:id="rId7"/>
    <p:sldId id="289" r:id="rId8"/>
    <p:sldId id="290" r:id="rId9"/>
    <p:sldId id="261" r:id="rId10"/>
    <p:sldId id="258" r:id="rId11"/>
    <p:sldId id="259" r:id="rId12"/>
    <p:sldId id="262" r:id="rId13"/>
    <p:sldId id="264" r:id="rId14"/>
    <p:sldId id="265" r:id="rId15"/>
    <p:sldId id="260" r:id="rId16"/>
    <p:sldId id="266" r:id="rId17"/>
    <p:sldId id="291" r:id="rId18"/>
    <p:sldId id="268" r:id="rId19"/>
    <p:sldId id="270" r:id="rId20"/>
    <p:sldId id="269" r:id="rId21"/>
    <p:sldId id="271" r:id="rId22"/>
    <p:sldId id="294" r:id="rId23"/>
    <p:sldId id="272" r:id="rId24"/>
    <p:sldId id="295" r:id="rId25"/>
    <p:sldId id="273" r:id="rId26"/>
    <p:sldId id="296" r:id="rId27"/>
    <p:sldId id="276" r:id="rId28"/>
    <p:sldId id="299" r:id="rId29"/>
    <p:sldId id="278" r:id="rId30"/>
    <p:sldId id="292" r:id="rId31"/>
    <p:sldId id="274" r:id="rId32"/>
    <p:sldId id="297" r:id="rId33"/>
    <p:sldId id="277" r:id="rId34"/>
    <p:sldId id="279" r:id="rId35"/>
    <p:sldId id="275" r:id="rId36"/>
    <p:sldId id="298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C00"/>
    <a:srgbClr val="EDED9F"/>
    <a:srgbClr val="CBD300"/>
    <a:srgbClr val="D5C441"/>
    <a:srgbClr val="F4FB00"/>
    <a:srgbClr val="CAD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3"/>
    <p:restoredTop sz="94694"/>
  </p:normalViewPr>
  <p:slideViewPr>
    <p:cSldViewPr snapToGrid="0">
      <p:cViewPr varScale="1">
        <p:scale>
          <a:sx n="121" d="100"/>
          <a:sy n="121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4EB5-55F9-1549-BA2D-79AFFC99812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2CAA-493E-4645-8779-46C4487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6B54-3768-1CED-09C8-F0BFC8329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9907-CAB4-3363-5AFC-612C48173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3945-8137-26D4-09DA-1364914A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8659-74A4-504A-6573-FE412290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ED4E-3AB9-6150-16A8-04E90CA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5158-6324-4901-E607-542CB55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51DD1-44C0-69E8-4E13-D932C2F6B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B9D2-15FD-7E03-EB59-836BAD61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7ADA-0237-A523-6358-B51C04DF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1CDE-4CF1-4740-3094-47176578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56C8A-484C-5A9D-BFF0-32B9B1982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CF978-C039-62FF-6EA5-6252C7762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C763-D7BF-8C2F-71D5-56E0EFEC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3658-252D-96D2-0FB2-7C16C88D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06CC-08FA-5190-5604-D434781B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E8B8-FDF0-C441-7C96-0650663E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DADE-D7F5-F02E-F47F-504505F0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600-38D8-AEC5-1A75-BE365A1C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8025C-D675-2C59-7910-2B243C68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6EB1-B224-4D71-284A-4E04C369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B0A7-E113-BF69-CD44-9DEC412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DA7E-B972-2D30-1247-27C1C63C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1F4C-1258-0C9D-2952-8D3BE32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20CB-F953-5AFA-43E6-B0B7AB91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AB16-F13A-CD13-2AAB-C0419CB3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4D01-3450-5060-B890-980A702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81D6-46AF-F288-AD9A-050400223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027A-C114-E7E4-FE4C-BFE76D9D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04579-FDF0-6AA5-44D4-DF032285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E4515-1083-1B0A-D707-0661F55B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B87B-7B12-4790-5259-8479383D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8470-AEDF-BB69-CD42-5D5CED9C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10D7-060D-138B-2959-8BC0CE30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6428-D1CF-310A-DC4F-07CC83F4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25C47-ECBF-1A0D-28F0-0294EEF15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8DDB-9A07-B4A3-E760-A192A8441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ECA26-43F4-3C5D-19D2-C4C2310E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96932-7FAC-B738-4AB4-58C4749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7FF16-8DA9-9F21-5567-12FA2A30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89F4-8BF4-F4D6-B38D-74C68BF0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11F72-17C9-48B6-64B4-CD03C221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D71EA-98B3-A7E9-8CC0-C62F901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B390F-4CB3-6B74-BB4C-97472441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0592E-998B-A608-A873-67166915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0FD87-572C-1517-D107-CF5E4DA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5DAE8-A476-6217-DB13-CCF67129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D274-1F77-9815-3F24-EAD5B451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D70C-64FF-F6CC-C484-51132419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29C9-94B3-825E-F099-376D64A2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4AB9-D9EF-CA29-1623-2AA11CCB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35B9-1A26-EE20-7C07-9C667A60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C553-3BD2-5EAD-FDB9-9C59F7CD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7461-3C6B-698A-201C-286708C6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B9A06-A6E9-6971-5BCE-E3F97E485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F3A90-61D3-79E8-1468-034B2149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A6A7-1882-D890-416C-0B2BD1B4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4902-EB91-3128-B5F1-2CA571A1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D975-2D7E-BAB2-63F0-C154B4E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C9DF1-B2DA-EF3A-C258-ADAEFBBF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F862-A0CE-2D6C-941A-AFFA39EC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8BBA-2EDC-CBAD-0136-D3519524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034-08DE-836E-1653-8ECECC7EA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84C7-2C4A-8CAC-5D82-621047FA0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D7F8-A3E3-2818-FFF3-0DDA099A9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3EB30-6877-8241-91A4-9AB943B6A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 Cheng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ECP8506 Clinical Trial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10/18/2024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9661-1794-94A6-1B24-025723A8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A5A6-EC69-685C-59AB-1714B52A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672BFC-24F3-D0AA-3E1D-1BD313BF131D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D732021-6BD3-48EC-6F59-5CF78D5CCE7A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FCDF56B-AB84-040E-2F6E-C2ADC7C2BB66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EC6553-87B1-1B4D-F618-84BBC6B5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24752"/>
              </p:ext>
            </p:extLst>
          </p:nvPr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3BC7E4-D9EB-0668-B324-904080B08935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3BC7E4-D9EB-0668-B324-904080B0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B536858-7710-DA09-06BD-DEAF2D29BC72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7561C2-6A78-62A3-A8C2-84AD9493C59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7FBCFC-6C68-5D6C-E54F-7C54A991E132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1EF93A5-8670-AEC2-4D4F-684A65E2DF99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5C1AE5-59E3-D48B-2622-8785AD8F2346}"/>
                </a:ext>
              </a:extLst>
            </p:cNvPr>
            <p:cNvCxnSpPr>
              <a:cxnSpLocks/>
              <a:stCxn id="19" idx="6"/>
              <a:endCxn id="1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C59BDE-8DCE-A8AF-8346-CA7C48E69BD3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ADA4AA-7BC6-D321-2E71-9C0BDBEC49D3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AD21AB-A274-2D48-BEBA-050769E54E7A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A4B2B5-8365-DF37-DD86-54CA215FCD9E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0B1AA56-C51E-AD1E-D73C-24155270BB1C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5A474-1C9D-C888-A084-71F07799A91C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A4FE5415-F707-64F6-1F1D-08A3BC58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C09DE3-D2B3-AB1F-CE8B-7B3BFA408DB4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EEACA-4471-32DC-3A58-8B42492395A0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58C2F-5D6B-CC06-0D5D-55BF6788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69AB8-8112-1313-EFFA-38F902F5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9FEA93-B9FC-F23B-74CF-4C666B477616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2690B1-71CF-8E33-809C-D1F27A5236B1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6ACB05B-0E56-F9B5-5023-3F8C4D8EE339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E952BB-DDE1-2F89-AAEA-0CC06211C901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40E357-D466-4748-A4B5-AB1D8F429731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3427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/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40E357-D466-4748-A4B5-AB1D8F429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3427220"/>
              </a:xfrm>
              <a:prstGeom prst="rect">
                <a:avLst/>
              </a:prstGeom>
              <a:blipFill>
                <a:blip r:embed="rId2"/>
                <a:stretch>
                  <a:fillRect l="-422" t="-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BCA4F035-DB05-A558-19BA-6886334DE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0A6C13-17B5-5493-398A-C4445C8BE67E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199095-4BF9-665A-BEE5-3830A3F61778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ABA63-C6E2-0790-F34C-E3661D8BEF61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ABA63-C6E2-0790-F34C-E3661D8B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48FA42D-B28F-38D7-925E-08155EF0B148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F84EB1-A83A-DBF3-814B-8D242423C3E9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7F7F1E3-6E65-34F5-8D06-B79AF24357C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4A9692-4ACA-868D-A6A4-BFB420DE7DDA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1F9656D-84F7-251A-9BBA-B909CC6B0863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FDA1F-FBA5-C308-D27A-93C16AC193E6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17E9F1-6FFF-11CE-3951-92B5680F2F56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51B184-64A2-3884-BB30-DBFEFAA3F975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FC1C7A-606A-5DDE-D236-75FE5E9C52EB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F6424F1-E555-F347-F082-CE48A2E8097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11B1E3-9B11-3F9F-1BB5-2982C2235670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EE04A69-F0EB-2096-03B7-4C1CFFC2AF7E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AF3C1708-88E9-544D-AC2E-8A23ED41BCE1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7EE16E4F-DAE0-2D34-5650-DB1F55961166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24F2C14B-F613-89DF-AB09-FB8F8657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BCC91-7BAA-0C8A-CE85-C9933039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2EEE531-D98C-339A-AD1F-A511B0F4C0FA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9FA37E3-5A3D-A1E2-2B57-08185526698F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21EB713-65A9-39AF-4256-16BE7B0D3FB0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F4E2F1-0287-6B35-48BB-AA7215E37ADF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ECABF0-9E1E-0909-BF74-7E14AAE45B79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/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ECABF0-9E1E-0909-BF74-7E14AAE45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2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B91A8860-4E78-5AAF-1A1B-623D7A0A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5DF029-8826-D738-6E45-18FDBF2C7DC1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14A962-827C-FDEF-AC79-7E52E1607308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968EE-AAF1-0670-6CA2-0194A95C20DF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968EE-AAF1-0670-6CA2-0194A95C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495543A-F815-D3A6-686C-7ECEF6FD3B55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BC6FAA-1E8A-C55F-1916-553949F3921C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EB3B3B-D765-1335-C8A6-FC0A93F22A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4D8E50-466C-43B8-F8F1-1C889F924C5A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8C5AB8-C21D-4F18-44D9-7D12946801CF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666834-3115-C711-782E-C94B967C0585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AE81FC-1FC1-F89C-71EE-5014A4A3CE57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881141-EEB7-0753-CDE1-1EFACE135D6F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B9E2D3-2211-5081-17E3-A8C1319828B7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AAC2BA1-401B-FDDE-FA9E-E49D9F0632FA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4A6F5A-EE2C-1769-7C1D-F702ACE507A7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F2F78D6-2FA4-9A6D-DEBE-796D7D206D79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7D1F83-63F2-A952-807F-E82384AFF338}"/>
              </a:ext>
            </a:extLst>
          </p:cNvPr>
          <p:cNvCxnSpPr/>
          <p:nvPr/>
        </p:nvCxnSpPr>
        <p:spPr>
          <a:xfrm flipH="1">
            <a:off x="5368394" y="630621"/>
            <a:ext cx="4290613" cy="239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EF1042-858A-0568-D189-15FCEC77DFB9}"/>
              </a:ext>
            </a:extLst>
          </p:cNvPr>
          <p:cNvCxnSpPr>
            <a:cxnSpLocks/>
          </p:cNvCxnSpPr>
          <p:nvPr/>
        </p:nvCxnSpPr>
        <p:spPr>
          <a:xfrm flipH="1">
            <a:off x="6366136" y="737194"/>
            <a:ext cx="3700812" cy="2153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0892AC-125C-388A-6CF3-50EAAA21104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28324" y="2076910"/>
            <a:ext cx="4122744" cy="1587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D9A0B8-6D13-4247-8027-48EF7BE39AE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428324" y="3333833"/>
            <a:ext cx="4122744" cy="2099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BFB1D8B4-4198-CB62-5415-2D8585570C9C}"/>
              </a:ext>
            </a:extLst>
          </p:cNvPr>
          <p:cNvSpPr/>
          <p:nvPr/>
        </p:nvSpPr>
        <p:spPr>
          <a:xfrm>
            <a:off x="9813047" y="1287611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48ADFF-E2C2-1E48-51D8-487B3511CA28}"/>
              </a:ext>
            </a:extLst>
          </p:cNvPr>
          <p:cNvCxnSpPr/>
          <p:nvPr/>
        </p:nvCxnSpPr>
        <p:spPr>
          <a:xfrm>
            <a:off x="10636184" y="1287610"/>
            <a:ext cx="0" cy="6254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765427-32A7-C6F9-C25B-6AB255011CDC}"/>
              </a:ext>
            </a:extLst>
          </p:cNvPr>
          <p:cNvCxnSpPr/>
          <p:nvPr/>
        </p:nvCxnSpPr>
        <p:spPr>
          <a:xfrm>
            <a:off x="10341894" y="1923579"/>
            <a:ext cx="5885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F6AAF-BD98-AC21-C500-336DC34BCB40}"/>
                  </a:ext>
                </a:extLst>
              </p:cNvPr>
              <p:cNvSpPr txBox="1"/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F6AAF-BD98-AC21-C500-336DC34BC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55CB023F-5A5C-D6EE-D970-9CA7D30EAD10}"/>
              </a:ext>
            </a:extLst>
          </p:cNvPr>
          <p:cNvSpPr/>
          <p:nvPr/>
        </p:nvSpPr>
        <p:spPr>
          <a:xfrm>
            <a:off x="9808067" y="2524120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4CAEAE-D779-4FEC-1AF6-B45BDB1EE8D1}"/>
              </a:ext>
            </a:extLst>
          </p:cNvPr>
          <p:cNvCxnSpPr/>
          <p:nvPr/>
        </p:nvCxnSpPr>
        <p:spPr>
          <a:xfrm>
            <a:off x="10631204" y="2524119"/>
            <a:ext cx="0" cy="6254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96DFB4-416A-0D79-4BD1-B9FD502CFA4E}"/>
              </a:ext>
            </a:extLst>
          </p:cNvPr>
          <p:cNvCxnSpPr/>
          <p:nvPr/>
        </p:nvCxnSpPr>
        <p:spPr>
          <a:xfrm>
            <a:off x="10336914" y="3160088"/>
            <a:ext cx="5885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D727B-3341-7E46-9782-728CE2E304C4}"/>
                  </a:ext>
                </a:extLst>
              </p:cNvPr>
              <p:cNvSpPr txBox="1"/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D727B-3341-7E46-9782-728CE2E3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>
            <a:extLst>
              <a:ext uri="{FF2B5EF4-FFF2-40B4-BE49-F238E27FC236}">
                <a16:creationId xmlns:a16="http://schemas.microsoft.com/office/drawing/2014/main" id="{CFBE76DA-DCAB-BC1D-A13F-9A65340E952F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F948B70-7D91-C604-715E-8F645AE73D60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91DD7A5-DBD4-F7EA-A061-F69BAE85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0E30-01DF-E167-C1D1-E9754846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CD10D7-6F05-35AE-F480-D0A507272A44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73BB8CD-0B60-8C9F-1CB2-3099F6FC4586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3236C21-DDF8-E608-23FB-72638AF11A86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2610A5-39C1-6F21-6553-AEE62957F154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FDE81-56B2-A190-B757-B63BC3EFE48C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</a:t>
                </a:r>
                <a:r>
                  <a:rPr lang="en-US" sz="1400" dirty="0">
                    <a:solidFill>
                      <a:schemeClr val="tx1"/>
                    </a:solidFill>
                  </a:rPr>
                  <a:t>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FDE81-56B2-A190-B757-B63BC3EF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2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9D81AC0D-9EE9-FCB0-2563-44E190FE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9D910C-F69E-5CDB-F450-1734764427A4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09EC44-6461-77FB-0020-C5A59DDD3D44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A9B330-CC44-5384-D967-8CF18983522D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A9B330-CC44-5384-D967-8CF18983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9164AAF-F48E-B8D5-8422-68E5D1C3EC27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CC056B-5B17-CD8C-5522-D903A2FA5A3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35F41E-6D42-0C6B-89B4-2C2905E2517F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5D910D-CDE4-4564-D936-8CA875E7CE7A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E252000-9348-1A66-2264-CF59B85C9996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6E4513-6E77-13F4-1D82-DBEADCDFB3D4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23ADD7-7F71-E3F6-A5FE-00A1D6190C47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440E33-BB09-C9FF-50A1-8F78F2CDC734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63241F-C961-8B3D-71B9-09376AE3D981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5C96D6F-6D71-93C8-4566-473DB8E4D4D6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61980A-DF00-A578-2687-637BBA6B5561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2A4F0E5-DEB1-BBEA-7FF7-57F67C000418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BDF8844-A00E-0672-43E6-4A4CEDE47CF0}"/>
              </a:ext>
            </a:extLst>
          </p:cNvPr>
          <p:cNvSpPr/>
          <p:nvPr/>
        </p:nvSpPr>
        <p:spPr>
          <a:xfrm>
            <a:off x="9813047" y="1287611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AA358-C8DA-FAF7-72FA-2CB49ACB8DEC}"/>
              </a:ext>
            </a:extLst>
          </p:cNvPr>
          <p:cNvCxnSpPr/>
          <p:nvPr/>
        </p:nvCxnSpPr>
        <p:spPr>
          <a:xfrm>
            <a:off x="10636184" y="1287610"/>
            <a:ext cx="0" cy="62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2C225-BDC0-0E92-C030-08F946B99953}"/>
              </a:ext>
            </a:extLst>
          </p:cNvPr>
          <p:cNvCxnSpPr/>
          <p:nvPr/>
        </p:nvCxnSpPr>
        <p:spPr>
          <a:xfrm>
            <a:off x="10341894" y="1923579"/>
            <a:ext cx="5885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D1764-BE68-6446-9D1C-7E4A237CCA36}"/>
                  </a:ext>
                </a:extLst>
              </p:cNvPr>
              <p:cNvSpPr txBox="1"/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D1764-BE68-6446-9D1C-7E4A237CC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D9880503-1949-67B8-5871-50C16D5CB7FF}"/>
              </a:ext>
            </a:extLst>
          </p:cNvPr>
          <p:cNvSpPr/>
          <p:nvPr/>
        </p:nvSpPr>
        <p:spPr>
          <a:xfrm>
            <a:off x="9808067" y="2524120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AF2F2A-752C-3CF7-3221-F421CD3AF09B}"/>
              </a:ext>
            </a:extLst>
          </p:cNvPr>
          <p:cNvCxnSpPr/>
          <p:nvPr/>
        </p:nvCxnSpPr>
        <p:spPr>
          <a:xfrm>
            <a:off x="10631204" y="2524119"/>
            <a:ext cx="0" cy="62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6B2B93-BE74-23D5-F721-DA71BCBEBBD1}"/>
              </a:ext>
            </a:extLst>
          </p:cNvPr>
          <p:cNvCxnSpPr/>
          <p:nvPr/>
        </p:nvCxnSpPr>
        <p:spPr>
          <a:xfrm>
            <a:off x="10336914" y="3160088"/>
            <a:ext cx="5885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8F64D-01DC-2A24-42C9-6102098C66C4}"/>
                  </a:ext>
                </a:extLst>
              </p:cNvPr>
              <p:cNvSpPr txBox="1"/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8F64D-01DC-2A24-42C9-6102098C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89B6F4C-8156-4758-05BD-19D63257036A}"/>
              </a:ext>
            </a:extLst>
          </p:cNvPr>
          <p:cNvSpPr/>
          <p:nvPr/>
        </p:nvSpPr>
        <p:spPr>
          <a:xfrm>
            <a:off x="8429275" y="3643715"/>
            <a:ext cx="3657600" cy="15179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6358B-7C31-2FD1-CD65-3DE050A5491E}"/>
                  </a:ext>
                </a:extLst>
              </p:cNvPr>
              <p:cNvSpPr txBox="1"/>
              <p:nvPr/>
            </p:nvSpPr>
            <p:spPr>
              <a:xfrm>
                <a:off x="8785015" y="3673852"/>
                <a:ext cx="2994588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Individual random effects 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.phi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/>
                  <a:t>(Empirical-bayes estimates, EBE)</a:t>
                </a:r>
              </a:p>
              <a:p>
                <a:pPr lvl="1"/>
                <a:r>
                  <a:rPr lang="en-US" sz="1400" b="0" dirty="0"/>
                  <a:t>For each individual </a:t>
                </a:r>
                <a:r>
                  <a:rPr lang="en-US" sz="1400" b="0" i="1" dirty="0" err="1"/>
                  <a:t>i</a:t>
                </a:r>
                <a:r>
                  <a:rPr lang="en-US" sz="1400" b="0" dirty="0"/>
                  <a:t>: </a:t>
                </a:r>
              </a:p>
              <a:p>
                <a:pPr lvl="1"/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….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6358B-7C31-2FD1-CD65-3DE050A54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3673852"/>
                <a:ext cx="2994588" cy="963534"/>
              </a:xfrm>
              <a:prstGeom prst="rect">
                <a:avLst/>
              </a:prstGeom>
              <a:blipFill>
                <a:blip r:embed="rId7"/>
                <a:stretch>
                  <a:fillRect l="-422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858D5958-02C2-8287-3209-54A2EE38E169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C0947FD-4F2A-23C6-A07D-2B3E8D0FCBF4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4F57D86-D4B9-667C-AF38-7B84DF20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67BEA-F566-75C3-2087-B593DB05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6AD7368-ECD5-EAD7-F031-378797FFEB02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0E6843-801D-DFE5-D276-0F47FC640617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D6CD81-E79B-ACD7-D505-97F744B26F43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3C561EB-CA2D-DF01-5C6E-69D84E31AB7E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7F51B6-2A09-439E-5401-0EAB46CF4968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66E6D9-0E6E-EB6E-DA49-EEBBF6853A2C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66E6D9-0E6E-EB6E-DA49-EEBBF6853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2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C8C0818-AAC0-2190-3D9F-A2C99672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43999E-613D-E26F-EA39-F77010A71AD5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76719A-5055-637C-7909-B31F88655B77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45BFE8-F77E-E778-C895-6529970A9E67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45BFE8-F77E-E778-C895-6529970A9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67FF041-8C53-59D4-2BA2-2665704B94B3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75A0E0-FD90-A0B8-BA7F-B56391444CFB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95090B9-20BB-41B3-0BC7-16F366DFA553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261A3-24B6-722F-4735-0DB44938A13F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BCE04C-8300-B59A-9A0F-7E0CD4B2B5ED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320FA5-425F-0261-4A1C-9048613DC3A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26E982-6042-30D6-5E8E-AE5498836C08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76DA18-9D52-5583-D05A-54F1AFCE69C9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A9736A-0C5F-6133-8006-CF87675AE11D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F4619CF-4C96-10FD-CA4E-F24750229DEA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7DD1D0-2374-B565-AE29-D8347DD6FD63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B2D8CD2-8311-EF56-74F6-DDDA3FD5BB7F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FBF24D-0B16-3F82-80F5-C93F390AA05B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00386B4-52F6-4CB8-831D-3114CD664E43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56F380-5CD3-F844-5EB7-240832D3227F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C86D8D-A839-D38C-1603-0AF5C060EE03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A285C4-FE67-5D18-5CA1-C1497E52B155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A285C4-FE67-5D18-5CA1-C1497E52B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58BBBD-91E8-452A-A149-D8F56AA77B2B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50E8FB6-5B67-6FAC-1611-BAD08E44D742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98B660-869A-E02C-E54F-E662AEC3ED1C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F470A6-CB72-2F8D-3213-FB7402B0A745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74CF6EC-5917-CAE8-FD7A-BDD8956C274D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74CF6EC-5917-CAE8-FD7A-BDD8956C2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FCE2D1-BFC2-FA3B-9A0A-C9D49F9D6E01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9DA9CD-94F0-2AA9-3ACC-A1A7A5517387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A6785B-752E-A9D6-FCBB-1FC65EA2BDAE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D4B201-C1E8-27DD-5979-E7F17A73FE94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AAFCE-09E6-371E-87DC-E758284F5346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AAFCE-09E6-371E-87DC-E758284F5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85F1DB-3A18-E6C7-12A0-80720C92214A}"/>
              </a:ext>
            </a:extLst>
          </p:cNvPr>
          <p:cNvCxnSpPr>
            <a:cxnSpLocks/>
          </p:cNvCxnSpPr>
          <p:nvPr/>
        </p:nvCxnSpPr>
        <p:spPr>
          <a:xfrm flipH="1" flipV="1">
            <a:off x="6958940" y="3149528"/>
            <a:ext cx="3141499" cy="1184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066D3BCC-9901-3670-BCC0-56240B847228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771364A6-473E-9095-357F-CEBE509ABE9D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B464FD8F-F5E1-7AAC-817E-D37F3CD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0.00208 0.43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8EC9-8394-901A-F7A2-10BB7AE5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9EC707-6CB5-BF2B-4D0D-2425D060D913}"/>
              </a:ext>
            </a:extLst>
          </p:cNvPr>
          <p:cNvSpPr/>
          <p:nvPr/>
        </p:nvSpPr>
        <p:spPr>
          <a:xfrm>
            <a:off x="440705" y="4439933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AF13A39-54AD-28BD-7FB1-BD37AE67A994}"/>
              </a:ext>
            </a:extLst>
          </p:cNvPr>
          <p:cNvSpPr/>
          <p:nvPr/>
        </p:nvSpPr>
        <p:spPr>
          <a:xfrm>
            <a:off x="442436" y="2030120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E854E4-CBE5-4EB6-33B7-192DFD478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92390"/>
              </p:ext>
            </p:extLst>
          </p:nvPr>
        </p:nvGraphicFramePr>
        <p:xfrm>
          <a:off x="574845" y="4627388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E1744B93-58F4-01A9-A0DC-058FA8EB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1" y="2257248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ADD6C7-D4CC-F337-CA11-990797036CD2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9E994D-8311-1391-E0D3-56818F9B8F5F}"/>
              </a:ext>
            </a:extLst>
          </p:cNvPr>
          <p:cNvSpPr/>
          <p:nvPr/>
        </p:nvSpPr>
        <p:spPr>
          <a:xfrm>
            <a:off x="3791035" y="2008053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FE761E-5BD9-711D-F325-151D07C765AE}"/>
                  </a:ext>
                </a:extLst>
              </p:cNvPr>
              <p:cNvSpPr txBox="1"/>
              <p:nvPr/>
            </p:nvSpPr>
            <p:spPr>
              <a:xfrm>
                <a:off x="3668323" y="3522093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FE761E-5BD9-711D-F325-151D07C76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323" y="3522093"/>
                <a:ext cx="4291906" cy="343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950D735-AFB0-6254-B4E3-1706E2F1E86B}"/>
              </a:ext>
            </a:extLst>
          </p:cNvPr>
          <p:cNvGrpSpPr/>
          <p:nvPr/>
        </p:nvGrpSpPr>
        <p:grpSpPr>
          <a:xfrm>
            <a:off x="4623819" y="2007659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F46B9E-2901-D06B-861C-0FC154B76774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A3AFD1-508A-A98D-4E43-8AF554D6C21B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59A3D4-D42C-55E6-0515-383992A24B88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2AA5FA-AEE3-4AAF-05AA-B5C5CD65C231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4A2F32-3710-739A-8ECB-234FA0C70659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9133CF-874F-D11B-30C3-C5EEC055394C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CF754C-6445-CBF3-216D-44E38FD7785D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21BC4C-F16D-DC4C-62F1-5360FE106C1E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9E4DE94-382A-4333-8120-1C3D4022B40D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BFCBD4-EAFA-A176-C458-58617B667328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593255-A11D-886B-B81D-F32148262565}"/>
              </a:ext>
            </a:extLst>
          </p:cNvPr>
          <p:cNvSpPr/>
          <p:nvPr/>
        </p:nvSpPr>
        <p:spPr>
          <a:xfrm>
            <a:off x="4623819" y="2030120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19B2DA2-AD43-3A41-1DA0-F569CB19712F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9102960-EB11-5FF8-51C2-A5B7BA62FBB4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584A4F-1079-DC2D-8945-2CB339003D36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/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584A4F-1079-DC2D-8945-2CB339003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4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A8C4A95-9199-FC75-30CD-C16B38957B0C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7F0F90C-55A3-7933-DB5D-667C920CC8FF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52EA46-D543-2712-6C9F-0F02D41982BD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C3107D4-59F8-B968-130D-CD97C70F45BE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52FD11-3DF6-A2EC-0989-9596C1B8B01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52FD11-3DF6-A2EC-0989-9596C1B8B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1A4B9B-D75F-54C5-686A-50D94BC3653D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E1CEDAE-C09F-6444-EF72-497C09E871B9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ABE256-FC0C-F5B1-B61F-8E1E318DD038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B2C06-FF5B-39CF-93EE-2251ED929915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A034720-4F2E-61F9-E202-5BB59FFC65EB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A034720-4F2E-61F9-E202-5BB59FFC6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EAE4CA2-F8DC-7CC9-5A33-5C9F49E47814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F67609-325E-7EF8-EC92-C555DC501966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7DE7AF-5187-F8EA-9F40-33F47A70EAE2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125A66-820B-8CB9-9B11-2C7BFE642B1E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6E5796-7B89-5BEF-CB72-B22880E6B2CA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6E5796-7B89-5BEF-CB72-B22880E6B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976C5D3-9435-C118-BFA0-6A0451E8D10F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66A5986-4FEF-70A0-4E50-54E6E738161E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28E127-8099-60F3-0C4B-A039D1C86ECB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A946627-2BE2-4DBC-3B6F-7D775491AB13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EA2992C-B274-D3B8-970C-A253D2C0782A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EA2992C-B274-D3B8-970C-A253D2C07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170AB46-03DB-240F-7C3A-E16608AF5B51}"/>
              </a:ext>
            </a:extLst>
          </p:cNvPr>
          <p:cNvSpPr/>
          <p:nvPr/>
        </p:nvSpPr>
        <p:spPr>
          <a:xfrm>
            <a:off x="4028737" y="99375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F36408-AEF0-D2AF-96C8-8F8B6F99C397}"/>
                  </a:ext>
                </a:extLst>
              </p:cNvPr>
              <p:cNvSpPr txBox="1"/>
              <p:nvPr/>
            </p:nvSpPr>
            <p:spPr>
              <a:xfrm>
                <a:off x="4384478" y="71633"/>
                <a:ext cx="2994588" cy="143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Parameter precision 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cov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/>
                  <a:t>(Variance-Covariance Matrix)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𝐴𝑅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𝐶𝑂𝑉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𝐶𝑂𝑉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𝑉𝐴𝑅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F36408-AEF0-D2AF-96C8-8F8B6F9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78" y="71633"/>
                <a:ext cx="2994588" cy="1432252"/>
              </a:xfrm>
              <a:prstGeom prst="rect">
                <a:avLst/>
              </a:prstGeom>
              <a:blipFill>
                <a:blip r:embed="rId9"/>
                <a:stretch>
                  <a:fillRect l="-84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Arrow 67">
            <a:extLst>
              <a:ext uri="{FF2B5EF4-FFF2-40B4-BE49-F238E27FC236}">
                <a16:creationId xmlns:a16="http://schemas.microsoft.com/office/drawing/2014/main" id="{1159337F-B589-5632-9E08-9CAB66E70116}"/>
              </a:ext>
            </a:extLst>
          </p:cNvPr>
          <p:cNvSpPr/>
          <p:nvPr/>
        </p:nvSpPr>
        <p:spPr>
          <a:xfrm>
            <a:off x="3342290" y="351308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BE5A9B42-5C7D-A429-FF32-63A9B9D855DA}"/>
              </a:ext>
            </a:extLst>
          </p:cNvPr>
          <p:cNvSpPr/>
          <p:nvPr/>
        </p:nvSpPr>
        <p:spPr>
          <a:xfrm>
            <a:off x="7930309" y="33564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8556A65-E956-FBAA-0878-96C71B480C0E}"/>
              </a:ext>
            </a:extLst>
          </p:cNvPr>
          <p:cNvSpPr/>
          <p:nvPr/>
        </p:nvSpPr>
        <p:spPr>
          <a:xfrm rot="16200000">
            <a:off x="5738165" y="14982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2B87F67C-46A0-DA2D-8929-208A24D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D5DC4-9D92-9E1B-CB12-8AE74837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E3F284-7EA3-1536-64F3-263A8245EA2B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CB1EA79-0E49-36FE-515D-E8972441AF4E}"/>
              </a:ext>
            </a:extLst>
          </p:cNvPr>
          <p:cNvSpPr/>
          <p:nvPr/>
        </p:nvSpPr>
        <p:spPr>
          <a:xfrm>
            <a:off x="435686" y="2025746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D6B4E3-1BF8-FD35-4C3D-10AE8669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12142"/>
              </p:ext>
            </p:extLst>
          </p:nvPr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E0EC076B-8D69-0C13-DA7A-EA455A83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1" y="2252874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E4AF7B-ED1A-0EAE-E551-3BE50DF7C55B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680B271-B1E5-D9D2-4C76-9236D3126BE4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6ADCD-0BF2-DB78-9A12-54D366256FF2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6ADCD-0BF2-DB78-9A12-54D36625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F8D2EA7-7FA5-CACE-EC8A-DB92404B86CB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DF1B9E-8529-E792-3486-7217549EC88F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B1D0E3-F5AC-8C80-4E7D-BE694A045C1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8B4411-68E1-CD05-9BAF-9E12C3A7C9E7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8A532E-79B3-19A4-0493-A20E0B65A803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3B011A-127A-0B34-CB71-0C639797D5E5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2D210-AFBA-FFD7-D44D-03AF31660662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47D25-B2BA-7D42-1A3E-F7556FDB840E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463211-5C7A-C7AE-8122-643AB6A4E755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C1375FF-AC7B-3C1B-35C7-2661E93F2D92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68F7CB-0C8A-EBBC-9027-C0F991AA3799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F0E0B-B83C-5811-0242-767BD6AA0E6C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2C30E63-50D7-F53B-5DA4-29805D97869E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8AB9606-DDB3-BCF9-6CED-90733E6D22B0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2AB8B1-5F50-A4F9-378F-359E5C9C1EF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2AB8B1-5F50-A4F9-378F-359E5C9C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4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012CF38-65C0-FD99-E06E-F8A0E907E41B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1D7546A-2392-C45A-A5EC-0498A5E1190F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D7EA9D-D0C7-528C-376C-F68E3F6AC2EE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D4FD12B-00F2-FF62-A95C-E82C9CC00B60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5826DCC-EE6A-0B55-B371-BC93F8B5A36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5826DCC-EE6A-0B55-B371-BC93F8B5A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AD88AE-04DC-418D-1298-E66552AFD4E1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CEE3166-58C7-38DF-BD34-60624D8159E6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5840A4-C4A5-BF0B-FC4D-6B9D9E41A0DC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D796C50-0835-C488-B6A6-53A67A7D42D8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09C3858-6F0F-1812-8D82-7E4269C168A5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09C3858-6F0F-1812-8D82-7E4269C16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247E82-E2E9-485F-80EC-BC9C37D15BB4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3139C8-E713-31E8-5BD9-EBED0EC731DA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919F53-7497-2E83-BC76-697694EEA1D9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F47EA-011F-56BA-3718-56D6E316340F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A7E48A-1DA5-29E1-E059-F02B4A35C566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A7E48A-1DA5-29E1-E059-F02B4A35C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80F3E42-7F16-4A58-10EC-8156C5FF2931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0795E98-8E43-007E-AC1A-7DF72E729964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DB68F9-36A7-C58D-58A7-CAF808866F6C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9F1B1E0-A4B0-7AC6-1C0C-0BEAEEB1D5A5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640B1C6-22EA-7F7F-91A1-20255D6635A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640B1C6-22EA-7F7F-91A1-20255D663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7D7C75D-40F0-0A8F-C039-C9B330665AD5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43367-CC3B-D76F-6443-2F3A3B3D1D99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49A25E-C624-A85F-369A-A6F181BBA8AA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19F44A3-8068-BEBE-FC32-B9A07A7C7949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000F2D-59CC-C5D2-D82D-B176E52CAC80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849671-EF9B-2A9A-0591-261383440C8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2066DD-B0EC-97C5-E20F-4721072FF38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2066DD-B0EC-97C5-E20F-4721072FF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297056-A6B8-0ECC-4B7E-AD97A57E53B0}"/>
              </a:ext>
            </a:extLst>
          </p:cNvPr>
          <p:cNvCxnSpPr/>
          <p:nvPr/>
        </p:nvCxnSpPr>
        <p:spPr>
          <a:xfrm flipV="1">
            <a:off x="6730873" y="651641"/>
            <a:ext cx="2970175" cy="85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7839-0629-84B0-E7A8-4DA075EFF6E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761968" y="993228"/>
            <a:ext cx="3789100" cy="108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D7B8E8-0F18-0DC6-9FC6-D7C08CAAD81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988210" y="1372127"/>
            <a:ext cx="3562858" cy="1961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Arrow 67">
            <a:extLst>
              <a:ext uri="{FF2B5EF4-FFF2-40B4-BE49-F238E27FC236}">
                <a16:creationId xmlns:a16="http://schemas.microsoft.com/office/drawing/2014/main" id="{80FA514B-3288-04C6-3E66-743DB8278392}"/>
              </a:ext>
            </a:extLst>
          </p:cNvPr>
          <p:cNvSpPr/>
          <p:nvPr/>
        </p:nvSpPr>
        <p:spPr>
          <a:xfrm>
            <a:off x="3342290" y="351308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F1029588-0445-B1DD-04E4-83CC512C3BFE}"/>
              </a:ext>
            </a:extLst>
          </p:cNvPr>
          <p:cNvSpPr/>
          <p:nvPr/>
        </p:nvSpPr>
        <p:spPr>
          <a:xfrm>
            <a:off x="7930309" y="33564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D5C375D5-5BF3-A2DB-365F-B5C32069F442}"/>
              </a:ext>
            </a:extLst>
          </p:cNvPr>
          <p:cNvSpPr/>
          <p:nvPr/>
        </p:nvSpPr>
        <p:spPr>
          <a:xfrm rot="16200000">
            <a:off x="5738165" y="14982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4EFE63C5-362F-752E-2C3C-5A30C094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F1763-802F-DC6C-2773-3A61193CC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0307-6A69-E34E-0959-A44BC083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5025-7F05-F985-D901-2721CA15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Modeling Process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Simulation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128FB-0CCC-7BCB-5AEC-88170205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55EEA-F564-684A-4651-8357D76C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8AA092C-5EE8-7CD8-DB1C-A45E898F883A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0B31B8-CAF1-3393-4D70-7E3B99D00B5F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03CC88-83A5-EF36-ACE4-92AF484F49C4}"/>
              </a:ext>
            </a:extLst>
          </p:cNvPr>
          <p:cNvSpPr txBox="1"/>
          <p:nvPr/>
        </p:nvSpPr>
        <p:spPr>
          <a:xfrm>
            <a:off x="412396" y="367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24BF128-E9E7-2E50-7B68-8DCB6E8842B6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FADE2-F7D1-6532-29B1-49C186F05AA4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FADE2-F7D1-6532-29B1-49C186F0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53E74B5-AB6C-C2B7-D5DB-4BBCB307A80D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583FCC-6956-0EEF-A7F6-77AD4FCC54EC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D7EC02-578F-9F52-8995-68D7EE28B244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6F713-D941-D22A-A273-0761CA8DF7CB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4683B6-B96F-7595-0D4A-A1730CF2A8F7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8621A9-900F-CE18-B6E5-80800CE0C87E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D598E-D1A5-9803-FAB5-0B0A1C10EA33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65D16-45C6-86A1-360A-D508396937D5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CD71BE-7159-9682-756E-6A4035DFBD97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F0ADB3-189A-B272-3D70-E02FB0529AC8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F3ACBF-80EA-FBEF-7A6E-6C618DA9C144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B2ABBD-D9BE-7650-6DE3-8FB49793184A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BC324-F0C0-7013-38B7-506AF62B0868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DAD896F-FB24-2DFA-FBFE-70F44651CB2B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E29E2-4C8E-3B97-EF5E-1AB2843D605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E29E2-4C8E-3B97-EF5E-1AB2843D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C943DDC-BF93-0339-46D6-E5FA000A278F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16678EF-BED2-0FD4-741F-9F0D23CD216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0CDFB5-E7A2-9DD5-9333-DD15E4E796EE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ACB71F-D5BC-C91E-9875-A87803692B2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EC99BE4-30D7-6DAC-41D4-6F7E4E226090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EC99BE4-30D7-6DAC-41D4-6F7E4E226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BF4A3F-7F8F-5491-9A8E-57C0EED00FF2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8AA87DD-6923-A64A-CA22-5B6C4ED4A743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DD3AFE-E8EC-7F9C-9496-FE478E422F1B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25B7E88-26FE-FCC5-0217-A2B4F23DC4A7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CCB3ABC-39E0-A432-5E42-3391C25478C0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CCB3ABC-39E0-A432-5E42-3391C2547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2E1BD0-6F08-955F-F3EC-B1E28E11F54A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278B65-B2AB-FBE8-2903-2B25C3E780AD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DE3CE17-DA5D-D608-3E2D-828528138A08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FFB240-340C-D352-5572-CAC33D8BB1FC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A072BA-3D21-2488-E9CF-C3469775CA42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A072BA-3D21-2488-E9CF-C3469775C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688FDD0-1140-5CDA-00E3-A8411FCDB0D4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A862CAD-E256-B167-7D28-394272AD1BB9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1F2827-6900-3CF1-4862-FFA810E46B61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D591BA3-2A67-89F7-8DA0-A1FE952917BF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8DEBC05-2EBE-9117-5259-4337042BFFF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8DEBC05-2EBE-9117-5259-4337042BF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91D147B-959F-0AAD-1ADB-EE8AEBF46356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02F8FA-DF0D-3D58-08DC-CB1C5493A10A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6CCB0-F636-3D5C-D765-DCDE3E50658C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79103DE-5F9B-81CE-17E3-1A4DAC95818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3BDA57-E0C0-2AD2-66E9-0F67C5BCC1AF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466F88-97EA-AB20-B644-8697B1470E3D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4E5B77-D5B7-5A20-1326-74489CF3181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4E5B77-D5B7-5A20-1326-74489CF31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210B183-3FD0-64ED-F64A-6AF99403BFFF}"/>
              </a:ext>
            </a:extLst>
          </p:cNvPr>
          <p:cNvSpPr/>
          <p:nvPr/>
        </p:nvSpPr>
        <p:spPr>
          <a:xfrm>
            <a:off x="435686" y="2025746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aph with a line and dots&#10;&#10;Description automatically generated">
            <a:extLst>
              <a:ext uri="{FF2B5EF4-FFF2-40B4-BE49-F238E27FC236}">
                <a16:creationId xmlns:a16="http://schemas.microsoft.com/office/drawing/2014/main" id="{314FBCEE-EC70-3EFA-1325-E72B1F152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741" y="2252874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D43E8EA-B645-5509-A48C-00171BEA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C876C-DCF7-3F19-E2E1-5402A09E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AB0C5-6125-EB88-093F-4C789CEB5F81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82EB67-6A4B-A26D-ADA0-6B2134E80E79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65D825-9A59-BC66-B36C-35CB89C41F79}"/>
              </a:ext>
            </a:extLst>
          </p:cNvPr>
          <p:cNvSpPr txBox="1"/>
          <p:nvPr/>
        </p:nvSpPr>
        <p:spPr>
          <a:xfrm>
            <a:off x="412396" y="367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E0CF49-6FB2-8F69-398B-906C0CFAD2FC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E9484-5512-82BF-3B59-47747027F1E9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E9484-5512-82BF-3B59-47747027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EBA9BFD-364B-5B4D-8D69-1634A2F09F82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C4E251-21B9-557E-C5B4-43F1630E275D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709EE2-F811-6E28-9D31-12A92FBDAAE6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67E339-283A-9B9A-107D-28FB03FFCB48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366836-C047-34B0-5748-5C9BB6588C9F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CB298-A848-F50E-38B0-CBC320B2716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547B6A-02DD-10E8-F0F5-7AEC308A74D4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C2E0BE-542D-7174-5329-6B25AD12427B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8ACCCD-EF20-7E7D-4034-F9C88B36F8D0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F5194CF-390A-A452-7DD2-EDCBB98EF4D0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4589CB-B08D-BABE-1CAE-D69D06A9DC08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316A633-53EE-1D63-6389-DE1BD515863C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62A1051-521E-524E-3B85-AE9F52324318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95DF186-41DF-7079-CA7E-D525A8098C2D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26A716-AE7D-2FB4-3296-3797EAB0757A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26A716-AE7D-2FB4-3296-3797EAB07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D9D44BC-D5E5-07B4-3370-4A0C06DD409A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E329322-641E-C86B-3382-B5D0DE0AB5C8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BB4744-71AF-94CD-5A5A-156641BB029F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A75B40-A4BC-E03D-D714-C84FF8DCE95B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19B91E-C355-8C6A-C283-07515EA134F1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19B91E-C355-8C6A-C283-07515EA13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F38B5C-2C94-57C0-50CC-2D347D7BF114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BC0057A-3FE7-AFF8-6422-E452B4AF6DC7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26F9EF-34E0-284A-F0E7-D16F96C4D1F6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2D7EF39-130D-FF4E-B8AF-99943DFEBB09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2C8FC7-230A-5F2F-DAFE-E5916474298A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2C8FC7-230A-5F2F-DAFE-E59164742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F750197-9FF5-A1CD-DB42-CCD0FB0F3BDC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85A107-86FF-AD1A-670A-7FF484A08E92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1D4E34-B92E-5C98-8519-BBC5D5D2866D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E5299B-1C5D-6A31-103E-4AC99645C5C6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797A8-577A-86CC-F989-73B2109143BC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797A8-577A-86CC-F989-73B21091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B88F8F5-208A-3A6D-77A8-423F0AD9C8C8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AA966FD-3671-707A-DB93-3562CB7A703C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52575E-2199-E989-648A-9F7A8EB4A526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7EF816D-B0A9-C475-11CB-A6CA73554A06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2051BC2-3EB3-3079-C925-2398A6D2474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2051BC2-3EB3-3079-C925-2398A6D24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FBE9B80-2EB9-5B1B-0941-60CD48E11556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8F323D-5032-F234-B473-FD5944E81547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0401AA-C1DA-2F2C-0F3E-C320012649F3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4701565-8754-995C-0511-BA13C616E8BC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3B5945-3F8E-DAA2-045A-B988086DFB6B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B7EC3A-4826-80C2-0D23-E8CC9A7DB885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667CE4-4984-E101-5377-591D133C78E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667CE4-4984-E101-5377-591D133C7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FA3C4C0-F683-BFE2-5497-50D0A53A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EDE8-98A1-E0CB-CE5A-596F377A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780E-74F7-4476-3602-F29387E3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Simulation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A31A-35F3-1254-4D27-A05F78F0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9FB4C-EDAB-EA49-A61C-5E11C7E57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67507C2-F16F-CC26-C237-C906945F32A6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7E5117-9DD3-8C41-2B8E-95EE97C16118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BF7B0C-F19C-064A-29EE-33A36F1CF2BC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8E233E-ECC7-F676-960F-5FCF27D1FAB5}"/>
              </a:ext>
            </a:extLst>
          </p:cNvPr>
          <p:cNvSpPr txBox="1"/>
          <p:nvPr/>
        </p:nvSpPr>
        <p:spPr>
          <a:xfrm>
            <a:off x="412396" y="367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6BCDC9-3EA3-B5F4-BD52-90C3BF1E2534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89734A-67C6-372E-88C6-7B45AFBF2AA3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89734A-67C6-372E-88C6-7B45AFBF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3C03289-38E1-B81B-A76F-03ECC1BEFE96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8624EA-485F-5274-92C2-BBE59C5FB714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3FAB8D-F7CB-340F-374E-235F2E8BF057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00D688-A191-A747-450A-3FF3F4EAE9AC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0881E2-6AB9-B177-E936-73FC94AE8A4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3F1BA-D754-16C9-E9A3-905E6649510B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7CED7-74AA-D1E5-70BD-1376CF0FF0D4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723C32-D404-ACB6-EA8B-1F56A71D5861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58E71B-26D2-1463-D5D6-BA316AAA6685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70F6C9-C5A7-D8DF-87CA-976236CE00F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E9E34E-E70B-1781-DB83-A705F5B5F674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3E5C9-5260-DF6B-A6D1-2771C01D25CA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0A4C84-B162-C31E-8CD4-427844C3C589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4EE16BA-11B4-6612-C71C-C2E85C4BEA87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C9DD02-B499-7431-4D26-A9ED6382A37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C9DD02-B499-7431-4D26-A9ED6382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E902D33-3A1E-C2DE-CBDE-3742BE385903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7E61CCF-C255-F26B-FDD6-0F45AAC0800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83D66B-648F-060C-E967-47ED758A51F3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D20E17-EF96-3C48-C974-22BB35FC13F4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30F5D9-F35E-F090-B14C-41FE31C2068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30F5D9-F35E-F090-B14C-41FE31C20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CD8B94-4344-4F20-3F30-FC2C0ABB9F8E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CDA020-8BC0-DC6F-0EA0-9123D1FDA86B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31A8FA-B28B-AA2E-AAC2-FE4C8CB8C146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F92ED6B-C938-27B5-B008-9AB6A2F781AA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B1E0A96-2347-7E21-A583-A004B17C72D4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B1E0A96-2347-7E21-A583-A004B17C7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7C61B05-5B31-7324-303D-1BE48C3CD5C5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E2F7A-A0B9-C008-EC3E-6B0A56FCDB88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35EC91-DBF0-8632-78B6-F31498D9CCDF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9D350D-6C39-71E1-40D6-5C98538C9403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937CC0-E36F-2071-B46E-FEEA4AD6E1A9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937CC0-E36F-2071-B46E-FEEA4AD6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04B727F-0CD8-D045-EDCD-6BF1ED443E37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5E7235B-DB07-F31E-BA25-E61BC81DE2BA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BABD15-4DB2-1ABC-5B5B-915F24E93B3A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543C838-EB1C-1A22-524C-01CD966DB6C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196126-C595-DE88-36EC-A5688DEE9541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196126-C595-DE88-36EC-A5688DEE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B48C092-8F10-64C3-B14F-EA20561707EB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B62A11-493A-348C-8D05-28643FF44068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68F47E-B4BA-B533-0390-C8EC24DD1BE2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DAEE250-0080-2BB3-908D-10F067CF2C86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DD3626-014B-31D8-9664-45A55B9FF19A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585F6F-E38B-98AE-A1A5-14FED837123A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B067837-CB2B-A576-48E6-2CD0E840938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B067837-CB2B-A576-48E6-2CD0E8409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22E4CB03-99BA-C0BB-6C1A-54F295BC406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2605FB86-BB80-498B-5AE2-A507D4B7B0A6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498D8EB-861F-0D68-1C16-99B75F3B7D40}"/>
              </a:ext>
            </a:extLst>
          </p:cNvPr>
          <p:cNvSpPr/>
          <p:nvPr/>
        </p:nvSpPr>
        <p:spPr>
          <a:xfrm>
            <a:off x="7908703" y="642352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E63DBD6-6F38-D5D2-5D07-F27366C06D92}"/>
              </a:ext>
            </a:extLst>
          </p:cNvPr>
          <p:cNvSpPr/>
          <p:nvPr/>
        </p:nvSpPr>
        <p:spPr>
          <a:xfrm rot="8809731">
            <a:off x="7978396" y="2541003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A6F9B60-9EC5-3611-3BEA-ED2CA7E94C4A}"/>
              </a:ext>
            </a:extLst>
          </p:cNvPr>
          <p:cNvSpPr/>
          <p:nvPr/>
        </p:nvSpPr>
        <p:spPr>
          <a:xfrm rot="12104782">
            <a:off x="7994550" y="425303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0013494-733E-B987-75A8-ED71F283527D}"/>
              </a:ext>
            </a:extLst>
          </p:cNvPr>
          <p:cNvSpPr/>
          <p:nvPr/>
        </p:nvSpPr>
        <p:spPr>
          <a:xfrm>
            <a:off x="3386135" y="5482366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CFE6F-32F6-FC8C-D706-F33E7C3B7A70}"/>
              </a:ext>
            </a:extLst>
          </p:cNvPr>
          <p:cNvSpPr txBox="1"/>
          <p:nvPr/>
        </p:nvSpPr>
        <p:spPr>
          <a:xfrm>
            <a:off x="3386135" y="50695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F464FE-8C07-8727-B445-54485C73B283}"/>
              </a:ext>
            </a:extLst>
          </p:cNvPr>
          <p:cNvSpPr txBox="1"/>
          <p:nvPr/>
        </p:nvSpPr>
        <p:spPr>
          <a:xfrm>
            <a:off x="8059227" y="38413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89E24C-5BB6-D8E1-7E42-AADF090BC948}"/>
              </a:ext>
            </a:extLst>
          </p:cNvPr>
          <p:cNvSpPr txBox="1"/>
          <p:nvPr/>
        </p:nvSpPr>
        <p:spPr>
          <a:xfrm>
            <a:off x="7952726" y="20792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09A05B-D5D5-E7D3-5025-B5E5910CB8C4}"/>
              </a:ext>
            </a:extLst>
          </p:cNvPr>
          <p:cNvSpPr txBox="1"/>
          <p:nvPr/>
        </p:nvSpPr>
        <p:spPr>
          <a:xfrm>
            <a:off x="7889950" y="1689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1101F00-0805-E951-0598-0CDDD73CE7B8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9C1F87A-0142-CDA3-BE2F-055E1D9DA840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9E575C9-B3A8-1600-8E64-598B5D9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20</a:t>
            </a:fld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A78518-DA0A-80A1-B4C7-66E57E701BB9}"/>
              </a:ext>
            </a:extLst>
          </p:cNvPr>
          <p:cNvSpPr txBox="1"/>
          <p:nvPr/>
        </p:nvSpPr>
        <p:spPr>
          <a:xfrm>
            <a:off x="3439314" y="2564388"/>
            <a:ext cx="4920963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incorporation of simulation components depend on the type of simulation and the question to be answered</a:t>
            </a:r>
          </a:p>
        </p:txBody>
      </p:sp>
    </p:spTree>
    <p:extLst>
      <p:ext uri="{BB962C8B-B14F-4D97-AF65-F5344CB8AC3E}">
        <p14:creationId xmlns:p14="http://schemas.microsoft.com/office/powerpoint/2010/main" val="24991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7" grpId="0" animBg="1"/>
      <p:bldP spid="38" grpId="0"/>
      <p:bldP spid="40" grpId="0"/>
      <p:bldP spid="41" grpId="0"/>
      <p:bldP spid="42" grpId="0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19C4D-1E3D-63F2-9DD7-9AEBCFDB5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267EC5-FFF8-C0CC-45CC-EFDB87269D7E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D22-F9D7-03E0-3DFE-38462299F246}"/>
              </a:ext>
            </a:extLst>
          </p:cNvPr>
          <p:cNvSpPr txBox="1"/>
          <p:nvPr/>
        </p:nvSpPr>
        <p:spPr>
          <a:xfrm>
            <a:off x="412396" y="367862"/>
            <a:ext cx="520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Simulation-Typical Value 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C1D48F-73CD-C1B0-071A-13394D794206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020F4-2BCB-75BB-DFF2-15413C004DA7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020F4-2BCB-75BB-DFF2-15413C00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7B636D4-2736-5111-6A5A-A097AE770E73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C318B1-5973-3A88-B958-DEB0B552B9BF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7A42F3-F484-4E75-7346-D99094ECB80A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042F25-4A78-E26D-D812-64A728D04E83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B9E768-E0AA-F810-7739-B1BDBA5C38D4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9E0255-00C7-8EAF-3D25-977C21DB5B2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590953-67EB-6446-9E14-A5E01312AC60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72B1F2-813D-14E4-8502-9CFB363BB2C0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9031C2-1B7F-6EE3-366A-0A24CA3FC6F4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DD91E0-DDFA-5A08-6380-A07A8617A673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E9A92E-A789-BF6A-6772-942D9CA291E1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EE9B436-89B1-2D79-D37E-5B8D99C1F691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996004B-53FF-5554-173F-D5B62F6E48A8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459CF8-0384-E6AE-B4AE-CFCC60A9CEB4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459CF8-0384-E6AE-B4AE-CFCC60A9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DA84200-21F1-47DF-F02B-C1864E8148B0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08376DB-E0A3-CD37-D832-CC1935C452A7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5FB2B0-273B-8805-289B-EA9732A9CB83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C4355F-0A78-F057-1A4C-7E45CEC75D18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B867D04-12F8-662C-FA85-930626E6F0B8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B867D04-12F8-662C-FA85-930626E6F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3EF139-903A-9C88-97DA-A09E67BD022B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D4D4EE4-8CDA-5898-3403-7C605D74FDCB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193FC9-45DA-1C28-2CD0-4D6EB4B66E37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53F16D-72D1-F477-8645-9D396A1CB8F9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1D45B7-5EBC-3D61-0361-A57225CF19DE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1D45B7-5EBC-3D61-0361-A57225CF1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DC59A49D-A423-157A-F47E-E3F84ACEA0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7B2450EF-7072-1601-BA28-E9A22F99B640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884152B-24F4-AB15-2066-615403E815F4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9E9E8F7D-9E49-818C-549A-DEEB3A4D2CEC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5159A2-A371-03D4-FA44-7F4AD0F24303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8884F5-5082-CB58-384E-957BCCA3BC9D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DBFE08-53E6-B43A-5F61-8680C8BEA725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5170811-E759-6423-902A-433B966D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21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9AEF7F1-B243-1EB4-1E98-FC3D40BB5FFC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145EA9-2328-4869-AF7D-6543AE7CB359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5F179A-1C8D-BDBC-7E63-F9F5DB1865F2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61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D9062-865A-D6BC-1FA6-554ED2F1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5E9C58-2F2F-F953-AE4B-D12EC6A9858D}"/>
              </a:ext>
            </a:extLst>
          </p:cNvPr>
          <p:cNvSpPr txBox="1"/>
          <p:nvPr/>
        </p:nvSpPr>
        <p:spPr>
          <a:xfrm>
            <a:off x="884339" y="196909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BBE02-559A-FE30-F2AB-54FCC58394C2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C91EF-2426-EE7B-FA4C-FFB6C7BD0ABE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Typical Value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26E4F-A6E1-BCA3-0796-90737A1484D9}"/>
              </a:ext>
            </a:extLst>
          </p:cNvPr>
          <p:cNvSpPr txBox="1"/>
          <p:nvPr/>
        </p:nvSpPr>
        <p:spPr>
          <a:xfrm>
            <a:off x="7231967" y="5602297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44CBF-C4BE-ED5C-9676-E5B37F54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C97ED-FA47-B614-446C-F54F12DA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3FD7477-75F7-DD0E-4BEB-49641325B7F8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534E9-F681-B3D5-411B-8EBD98964F0F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CAE048-FF7D-BBAA-78E7-55D8B572D87C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F93E3CE-8B65-0152-5F4A-FC00D16178C1}"/>
              </a:ext>
            </a:extLst>
          </p:cNvPr>
          <p:cNvSpPr txBox="1"/>
          <p:nvPr/>
        </p:nvSpPr>
        <p:spPr>
          <a:xfrm>
            <a:off x="412396" y="367862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Simulation-EBE 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3ADAC6E-F8A5-D3A9-0011-5CC1F64D3509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D71F23-349B-C64D-D052-8EDDB46E0803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D71F23-349B-C64D-D052-8EDDB46E0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C227039-7BD0-B854-A87C-E3CFCAED9622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5D33E0-C24A-0417-F650-516814F79B85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A7A73E-A7E1-8205-56FF-A12A357D7DE1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B38FBF-1346-9EF3-F4C2-BF1203EF1DE6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1C9F22-F55D-D917-D185-C594DA9916F6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C9E112-FBCA-3504-FD96-D27C2D2681FD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AA00EE-5EC0-FB06-D679-E9F009FE6317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C44B03-A301-38EC-01AD-B08EA6EEFE87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6FA80B-886E-247D-FAA0-691E857E2054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FD0D4E4-CD4C-9A61-5B5B-ECEC9D76E91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9C00F5-CC2D-C462-9302-C948E3E9F2EE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039D50F-A1F2-3DCC-21BA-03D3E2AD5FF2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C18ABD8-E6D0-1739-9BCF-184A591944FD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85F1F7-CECA-F48C-188D-60BFBAD5D1B9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58470E-58CD-1E89-AF7D-DB847652B100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58470E-58CD-1E89-AF7D-DB847652B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6D28944-DF23-A328-68BB-A109A0936E40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F7FE46D-6893-1CBF-68DD-DD1D39E97DFB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88DB18-D548-DC57-23D2-1241E09DCCF8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DF1586-1376-7F01-D2B9-7818A61E0618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F729F4-D2EC-B256-FAE5-3B370855D872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F729F4-D2EC-B256-FAE5-3B370855D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3A5AB1-2945-F278-1FC7-9DDDD36CA6B4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EDF762-3EFE-FC73-6967-7FE064ACA297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BA3C06-203E-B915-21F1-B926D1C1F76A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7A843A-93E2-F17D-2517-02752A9253AB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117A3EF-776D-EF86-5DC7-0CEF5C590963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117A3EF-776D-EF86-5DC7-0CEF5C590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7EB5395-0C04-4CBA-9E96-8FCCA58BB5A2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11B042-7477-E56F-B8EC-C262DBACFD05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C992EA-D336-5BDC-82AE-75AD3A7113CC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E342D2-18B4-BDC7-10BD-5C57171B9BB6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58D858-6CA7-5B28-B2A0-0C7DD13EB4A9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58D858-6CA7-5B28-B2A0-0C7DD13E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EBB39A11-C523-B645-E693-08100056C9FF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392E00A-7CA8-2DC9-F323-797A43664472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9246D55-B87F-B70D-4A12-F2DBF4C88CB0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D1D3EB2-30CB-F3C7-142F-0219D9CC81F3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454EC0F-80F9-51C4-D39C-E14AB8261AC1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454EC0F-80F9-51C4-D39C-E14AB8261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93DC84E4-38D9-0277-2038-586AF90CC9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6C585EDA-3469-24AE-947C-D86F6DFD1140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2C34A93-80A7-502A-D7CC-F219CEF3AE49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B08F60B-75CD-33B7-7863-7D58C7737586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D01E1B-DF2B-3615-A2D3-CE0B652E0865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0046636-DF05-7320-D7E3-16B16608F6F9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4C258-8302-F6CA-B216-6DB706C26653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C9BFB4-6BCE-FAB8-0182-B55B2EA5FFBE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1ED225-5356-8933-4737-392F9069B07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894995" y="3908440"/>
            <a:ext cx="1534280" cy="5509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558CFFA3-9162-F2B3-F322-D3D4AE9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AB489-26BB-B93E-BDE0-4B524EEF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1C143B-90EF-EBF0-B7AA-C6D0FF826706}"/>
              </a:ext>
            </a:extLst>
          </p:cNvPr>
          <p:cNvSpPr txBox="1"/>
          <p:nvPr/>
        </p:nvSpPr>
        <p:spPr>
          <a:xfrm>
            <a:off x="838200" y="179253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model 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EBE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EBE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F48D5-E917-16CB-1958-0E43EB4B14D7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59044-931E-6F57-7035-F72331404DC2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EBE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0AB73-67C6-C03B-B28A-D249C2CA7ED0}"/>
              </a:ext>
            </a:extLst>
          </p:cNvPr>
          <p:cNvSpPr txBox="1"/>
          <p:nvPr/>
        </p:nvSpPr>
        <p:spPr>
          <a:xfrm>
            <a:off x="7080966" y="5386853"/>
            <a:ext cx="4150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empirical Bayes estimates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08868-9F1E-B74C-CED1-5F6AF329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90403-36B7-646E-7D4A-84254617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9BEE7C3-0F61-7D91-A4D8-EF9E0ED86F4D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B775CF9-F736-97DB-0FCE-7CBEC04B4184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E9BB30-92C8-19A5-DB22-E69CA4272FC9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E12A5C6-077D-0CBC-EBF4-D9881696FAB0}"/>
              </a:ext>
            </a:extLst>
          </p:cNvPr>
          <p:cNvSpPr txBox="1"/>
          <p:nvPr/>
        </p:nvSpPr>
        <p:spPr>
          <a:xfrm>
            <a:off x="412396" y="36786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6EC846-3BF3-A479-A3B5-F14F8D4A332C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5F229-F9B3-8E76-1C5B-7DB75C6F7F13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5F229-F9B3-8E76-1C5B-7DB75C6F7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7D21EAD-34F9-F01A-8B45-3B391E106B46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31AC4D-C318-1152-31DC-0B23A786D7B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E7E4BB-2F64-8976-18E6-AC6FBBF1D21B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72FDDE-4B38-5AF1-B814-314C347B87DC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5BDE3A-CB33-2F6D-A43B-B3908D54785F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CA863-79E6-853A-A59F-7382E52A5945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DEAFBC-6EF9-24B1-A898-35A806A1DEA2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D026A-CA17-5036-B4A8-CDBBBAAA2B4D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0D470E-005C-FC28-5632-1E05D2D47BF8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9105A24-D173-D5CB-505E-BF650BB46144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056C7-274B-CE09-7209-40835970F35C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414DA-5C36-7237-2EA6-5ED5D6CF94BD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DE8B690-A549-9EB0-59D7-BE179CA6AC0D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F8F71D-656E-0635-73CD-43C47EB3018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F8F71D-656E-0635-73CD-43C47EB30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64A2B6E-5F69-A103-9ABE-4232D6868174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2D838E7-83DA-6FD1-71BC-84F0978E13ED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44F414-9B1A-342F-B23F-DA7FE2A17EC5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A7B5ED6-B4F9-184D-539F-8B40424F9862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ADDF4F1-86F5-7C1C-FF1D-F21FD7756EE9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ADDF4F1-86F5-7C1C-FF1D-F21FD7756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973EA9-4793-E3AB-50DA-74269DD508B5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91FA22B-5F96-A21B-FD07-AFDF8B090BB1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74D19-CD91-C0C6-CA9D-48A336EBBCB8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5CAC1EF-4BF8-6B95-35B7-78333F7C32F0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46D55B8-0416-FCFE-D907-56E44522ECD7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46D55B8-0416-FCFE-D907-56E44522E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44BF605D-87E3-7DB9-EF46-EF123B46D0F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BAD28C04-2FB6-AD62-EDD8-3F5993F171C4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C60B1EA-953F-A0E4-B681-6EF70B94B54A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A24F9A95-2F2C-74CB-92F0-1EA0E184D056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E486A61-2326-2149-DA0C-4F334A52BD89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B2FA5A2-BC63-EECF-657C-EB2B50B1B248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82B781-12DB-B060-7323-6D8513AA4ECD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122155-D30F-29D9-7EF8-F00E232736AB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AD57EA-4A4D-78A7-8260-CB022ADE81D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B3DB31-0155-776E-45E2-C28C052F6833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FB4042-25BA-DDE0-4A8B-2BB60654A82C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DA9C0533-6D4B-6D9C-7B90-AD51816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F107-03C2-BC23-1E59-7940304B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8A4E0C-15D7-072A-773E-6340A424EEEE}"/>
              </a:ext>
            </a:extLst>
          </p:cNvPr>
          <p:cNvSpPr txBox="1"/>
          <p:nvPr/>
        </p:nvSpPr>
        <p:spPr>
          <a:xfrm>
            <a:off x="838200" y="179253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 using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matrix/Fix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E387E-5782-99B8-2291-1B996E76B9D1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7269C-9042-B80D-9CEE-3BCE947007F5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Stochastic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E5E6AB-FD28-3123-E0DA-23E5EAAB8493}"/>
              </a:ext>
            </a:extLst>
          </p:cNvPr>
          <p:cNvSpPr txBox="1"/>
          <p:nvPr/>
        </p:nvSpPr>
        <p:spPr>
          <a:xfrm>
            <a:off x="6938353" y="5026127"/>
            <a:ext cx="4150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7B62-138B-B240-8D0C-AFBAC933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20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86B31-1B5B-7EB3-615A-79AC6E24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C3567FC-410C-4455-ECF8-D23DC1579CD5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55A33D-EFC2-BE39-5312-282E3BB645AB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3E8D2-AE2D-7603-2FFB-835FD97C3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60169"/>
              </p:ext>
            </p:extLst>
          </p:nvPr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AE9E42-723F-1981-D10B-AAD117BB156C}"/>
              </a:ext>
            </a:extLst>
          </p:cNvPr>
          <p:cNvSpPr txBox="1"/>
          <p:nvPr/>
        </p:nvSpPr>
        <p:spPr>
          <a:xfrm>
            <a:off x="412396" y="367862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 (Virtual Patient) Simulations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3E0E38-69D6-AD1B-A021-E460CBBFF6E7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3FBA6-7E17-B711-9A05-AC0B747AF300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3FBA6-7E17-B711-9A05-AC0B747AF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B43C24B-05DB-AF33-972E-AA674DD86E86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A669F9-E9A0-504D-1EF7-27291FC7E5A6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7F2DAE-6D0F-6B91-050C-6F4F89EF6FDA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D44BA-9ED8-0685-3A1B-2C53CF753831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CDA1A5-FB2A-CE41-5358-876D4FC8F3A8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EDB5A1-653F-EB55-A1BF-563D6D905CEC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73CD08-71F7-F0A8-1A34-581F1F328994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C5505C-70AD-A3B7-BF3F-C34E3EF74995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79842C-36BD-13B9-6DD7-843A396B953F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4500E64-E3B5-8991-4A94-EA4275A11A52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B6582F-77CE-408A-0C58-E2DBE4FF6A4A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067BA5-42F2-6A32-2D66-AA633D965CA1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7AE4683-8E7E-1724-0CB9-3ADA99A3281E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A72DC-24FC-DA48-6D95-4F4263DB42D8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A72DC-24FC-DA48-6D95-4F4263DB4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FEFE045-CC4E-D7EC-7BD6-C05A5C178635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BE6FB5B-02EA-E31C-594F-A956919CE31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B885E8-8E4F-DC89-A381-E70309F24571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967D3E8-2CA3-6357-8C34-AF7D65FBA2BD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7A9D9E-3C90-5FFC-37E1-E1C424CD3E8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7A9D9E-3C90-5FFC-37E1-E1C424CD3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2E98D-778C-972F-F9BB-58D965A56226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6B9D8B3-1546-8783-2976-C6F53E919871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F4D0F7-86C4-18AC-A85F-12F8E31EF22F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C7AC91-5E3F-4515-098B-1BBB02F28056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67F86E-A153-C650-BC8C-AF81E76E3CF4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67F86E-A153-C650-BC8C-AF81E76E3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7C81A0E3-8866-C5CC-3F8E-0E9BB529C9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010CD116-02E7-2E2E-DD3B-184C103B139D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A23893-3FD6-7E8E-AA51-830F4E7D482D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1BF7E754-0BB1-E668-2D12-8B14A6A5C61D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56C6991-123C-063D-408C-F4DA7E8BB6A1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0D8AD6-A9B6-ECE7-7DCB-655B427BD0D8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C9A7D6-EAC1-47AB-E49E-D3E91747F855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864B82-753B-0013-CF7B-2233C9395D91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EF5B41-7FFD-05E0-B3FC-8131765E7AB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145EDF5-F12C-FDA5-FE9E-8133E2F19D2F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CC70B0-EC6C-E35C-2CED-9296D2A3D9E1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1DF9840-9BFA-7E0B-85B7-8D0DA08E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2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6258E-E181-BD1A-22BD-17D62CB8A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AEE0BF-31F9-9392-3135-0D9E3C0C3892}"/>
              </a:ext>
            </a:extLst>
          </p:cNvPr>
          <p:cNvSpPr txBox="1"/>
          <p:nvPr/>
        </p:nvSpPr>
        <p:spPr>
          <a:xfrm>
            <a:off x="838200" y="179253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 using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matrix/Fix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16316-64C3-803D-2C3D-AB15564F59AB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172A1-6324-E4E3-2836-F4BFB067BFD9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Stochastic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5BDF3-16E3-A8CA-E508-17CC74087305}"/>
              </a:ext>
            </a:extLst>
          </p:cNvPr>
          <p:cNvSpPr txBox="1"/>
          <p:nvPr/>
        </p:nvSpPr>
        <p:spPr>
          <a:xfrm>
            <a:off x="6938353" y="5026127"/>
            <a:ext cx="4150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82715F-0A39-C316-F947-BEC5AA981D72}"/>
              </a:ext>
            </a:extLst>
          </p:cNvPr>
          <p:cNvSpPr/>
          <p:nvPr/>
        </p:nvSpPr>
        <p:spPr>
          <a:xfrm>
            <a:off x="3298353" y="3057898"/>
            <a:ext cx="897129" cy="5190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EAB03D-24A8-BB11-42F8-96010F2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B44C-47D9-4287-338B-F02C16CA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Realistic Covariates/Virtual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04C23-9426-A695-D937-8A5E29DB0B3D}"/>
              </a:ext>
            </a:extLst>
          </p:cNvPr>
          <p:cNvSpPr txBox="1"/>
          <p:nvPr/>
        </p:nvSpPr>
        <p:spPr>
          <a:xfrm>
            <a:off x="829765" y="1512012"/>
            <a:ext cx="10524035" cy="462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mean(test1$WT)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sd_WT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(test1$WT)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mean(test1$HT)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sd_HT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&lt;-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(test1$HT)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with_seed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test2 &lt;-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(ID=1:1000,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WT=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(1000,mean=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mean_WT,sd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sd_WT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HT=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(1000,mean=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mean_HT,sd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sd_HT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)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741FEF-8C4B-4958-79E3-981042E3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80EF-707C-BC68-66AB-22B82345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B884-5355-6D00-88CE-D7F5E37E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1506130"/>
            <a:ext cx="10515600" cy="47604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parameters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parameters describing structural/covariate model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effects: parameters describing variability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Inter-individual/occasion variability (IIV/IOV,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⍵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variability (RV,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uncertainty/precision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confident/precise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estimating the population parameters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fixed effects &amp; random effects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characteristics  (e.g., body weight, height, age,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set of simulation incorporate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trial components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D999-F4A2-BDF9-AE7E-9AA80E02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90A9DC-68FE-45D6-CB5A-93E5009C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Realistic Covariates/Virtual Patients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9F3AC55-FA62-D736-DA36-057C0589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87452AF7-8B6C-95DB-10F9-419708E7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774"/>
            <a:ext cx="4621338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graph of different sizes and sizes&#10;&#10;Description automatically generated with medium confidence">
            <a:extLst>
              <a:ext uri="{FF2B5EF4-FFF2-40B4-BE49-F238E27FC236}">
                <a16:creationId xmlns:a16="http://schemas.microsoft.com/office/drawing/2014/main" id="{BA2E8795-361F-5873-6FFD-6B592E5C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34" y="1531774"/>
            <a:ext cx="4637666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972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E5D76-B793-80D7-524C-36D6E216C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69B7827-4622-E166-40F1-73A1FF7E721F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E1B902-523E-4E66-3E3A-A3B1CC19E24E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50B96C-4B97-057E-7E86-1ABFBE1A6BBD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2F7488-733C-BB9A-4EAC-E049B71792F8}"/>
              </a:ext>
            </a:extLst>
          </p:cNvPr>
          <p:cNvSpPr txBox="1"/>
          <p:nvPr/>
        </p:nvSpPr>
        <p:spPr>
          <a:xfrm>
            <a:off x="412396" y="367862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Simulation-Multiple Replicates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66DEAF-6DCE-6FFA-AF0E-D04BEB086330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0A50D-FF2F-049B-6650-C3A42E705C32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0A50D-FF2F-049B-6650-C3A42E705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B5EEFED-61C6-08D4-81A3-83B7ED78F162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00B977-A1E4-C25F-171D-8E637AADB22F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766AEF-FDBF-2B71-2A59-A0EB376A4DF0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5EC283-884E-EF2D-8F86-46FFA2037824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2D53BD-601C-6C96-C91C-B2C74F3298D5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61E36-0E59-CEFF-CB2D-D8DCBD3842B1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6306E4-EB11-1D7A-81EB-D17E8ACC8A88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6615BE-0701-C58D-D296-B863B717FBAA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D43A42-AD22-C47E-5D3C-8F662A588699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3E8827A-4626-D8A3-D5F9-EC3D2F3C6E13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D014CC-543E-BCF2-9381-8A9E01DB4BF8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E5B346F-1D1A-63D8-B373-F7F2E3013061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9EBFB7-D569-E249-D510-4591DF729D8D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4885C-9185-F7B6-0E77-140F3305CAD7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4885C-9185-F7B6-0E77-140F3305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3F0E61-46EF-167B-43FF-0D6E78670217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EFEBBE-867D-64BB-B129-EA62DBAEA8E4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726EE1-4F66-24B4-F909-962FDE935F5D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6F8A8A6-3E35-13DE-93DD-42F8513532B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345F51-2620-20F3-5A10-42D259719A9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345F51-2620-20F3-5A10-42D259719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57718-638B-E317-1F43-262666ADD6E8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3C22C6A-3D2B-437D-6787-50FD988F2110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D1D28B-3E48-6B72-62F4-BE1AC1AC94F2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FBA2D63-6D06-06DD-1045-238A32CFF7CE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06F18F-92CE-077C-6B35-861B625AE468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06F18F-92CE-077C-6B35-861B625AE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C6332ED3-26E5-686D-8B87-56B8C81D7A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4B897B7E-3C15-3881-76AE-C34D517A87E0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BE770B3-C05D-3D15-381C-3E4A0381A1EF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5C247688-BD3F-707E-871D-9C9091EC100B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5723172-E661-52D3-EACE-F5DD9BFEFA1A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DFA7A81-F884-9C5B-F802-5C290C75B1AD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1DB076-0F13-016A-7C39-2D78A59C4E81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958348-F1BB-A582-D105-B630F35FDD4F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33B77-BF06-95C8-FA64-EFFD19AB9D6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2718DB-83DC-E486-DE5D-C2D6534EEE41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3715DE-1751-5F1B-55FF-D54D2CD46CBB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6E15A7AC-02D6-F42D-1F35-C37EA7711A25}"/>
              </a:ext>
            </a:extLst>
          </p:cNvPr>
          <p:cNvSpPr/>
          <p:nvPr/>
        </p:nvSpPr>
        <p:spPr>
          <a:xfrm rot="5400000">
            <a:off x="9983657" y="4859342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80EA14F2-1DEF-4CBD-1B6F-518F1C8096F2}"/>
              </a:ext>
            </a:extLst>
          </p:cNvPr>
          <p:cNvSpPr/>
          <p:nvPr/>
        </p:nvSpPr>
        <p:spPr>
          <a:xfrm rot="16200000">
            <a:off x="9397347" y="4809009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8FD2A-A9F0-CC21-B325-E3BC88FAB853}"/>
              </a:ext>
            </a:extLst>
          </p:cNvPr>
          <p:cNvSpPr txBox="1"/>
          <p:nvPr/>
        </p:nvSpPr>
        <p:spPr>
          <a:xfrm>
            <a:off x="8896453" y="5614672"/>
            <a:ext cx="288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simulation replicates…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817F7-4D77-BB4B-54BC-82B03F7CE112}"/>
              </a:ext>
            </a:extLst>
          </p:cNvPr>
          <p:cNvSpPr txBox="1"/>
          <p:nvPr/>
        </p:nvSpPr>
        <p:spPr>
          <a:xfrm>
            <a:off x="8518546" y="6001210"/>
            <a:ext cx="359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Visual Predictive Check (VPC)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BA74438C-4AE1-4C23-66BB-70962326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9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7FAF-6F6F-C4DD-CBA4-A3B147EC9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1B13FB-E34A-67BD-24CD-DEEDC2AFE588}"/>
              </a:ext>
            </a:extLst>
          </p:cNvPr>
          <p:cNvSpPr txBox="1"/>
          <p:nvPr/>
        </p:nvSpPr>
        <p:spPr>
          <a:xfrm>
            <a:off x="838200" y="1331138"/>
            <a:ext cx="10498123" cy="3797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 population parameters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j=1,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j using 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j at time k using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matrix/Fix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31FED-D81D-9C90-89FD-FC269B424193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F7880-EE49-4045-5C38-4624FFD54276}"/>
              </a:ext>
            </a:extLst>
          </p:cNvPr>
          <p:cNvSpPr txBox="1"/>
          <p:nvPr/>
        </p:nvSpPr>
        <p:spPr>
          <a:xfrm>
            <a:off x="838200" y="21698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Stochastic  Simulations with Replicates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ACA63-2691-FF88-F2F2-68D3B6AE26CD}"/>
              </a:ext>
            </a:extLst>
          </p:cNvPr>
          <p:cNvSpPr txBox="1"/>
          <p:nvPr/>
        </p:nvSpPr>
        <p:spPr>
          <a:xfrm>
            <a:off x="6737018" y="5509964"/>
            <a:ext cx="4160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replicates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j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9DDB-22E1-F025-2ED6-77B322C5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9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E6300-93D9-D562-11D8-0B615C6ED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45DA038-B8D2-0E7F-6C2C-6220AB06EE07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28BB91-9691-43C5-1595-F7FAC2236BEE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1D2C1-2CDF-6394-08E3-FF117B6574E8}"/>
              </a:ext>
            </a:extLst>
          </p:cNvPr>
          <p:cNvSpPr txBox="1"/>
          <p:nvPr/>
        </p:nvSpPr>
        <p:spPr>
          <a:xfrm>
            <a:off x="412397" y="88811"/>
            <a:ext cx="324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with Parameter Uncertainty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D7C1F6-99B3-CAA1-ED93-82E2E3968603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4A674-4FB4-1B05-81FC-8C032F8D9DAD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4A674-4FB4-1B05-81FC-8C032F8D9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6AB02FB-C1F0-ED8C-63E4-A4D5A489D79A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E52B00-38FB-E5EC-10DD-7558EB426D73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66B628-74C4-000B-9486-C120100D6150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2980F2-6878-4698-A46B-44C5A683CAE0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23E37F-CDAA-2D12-D480-8DB69B14CE5D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9ED210-62FE-8BD4-0235-41427B0242E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0B9699-1091-E074-ABE9-5D3036FFC5AD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577F5D-0F8A-DBA2-0B48-07F0684891F8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6BC4C-4DB8-0CB2-7E36-37978D5EBAD2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A197EA3-5678-9DFA-B742-6E3789E8520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D5524A-ACBE-1A81-A1B9-A9BA2250B364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E3E9084-25BB-7478-0AC9-63B7584504A8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B310BEB-BBBD-468D-2057-956C19F10145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32355-3765-9EB6-DB60-93D14EF04BB6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32355-3765-9EB6-DB60-93D14EF04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A61EE21-6176-D189-5F57-ADEF5AA138F8}"/>
              </a:ext>
            </a:extLst>
          </p:cNvPr>
          <p:cNvGrpSpPr/>
          <p:nvPr/>
        </p:nvGrpSpPr>
        <p:grpSpPr>
          <a:xfrm>
            <a:off x="9813047" y="1287610"/>
            <a:ext cx="1651165" cy="964669"/>
            <a:chOff x="9813047" y="1287610"/>
            <a:chExt cx="1651165" cy="96466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8848C01-74E8-012F-71F4-D72374EC73A0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F71018-9BBF-52A8-05DB-5DE003C609DE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6375CC-B794-F522-5650-99FCEFCD168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A8895E6-25FE-FE6B-13D4-D6A00A204FB9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57589" cy="339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A8895E6-25FE-FE6B-13D4-D6A00A204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57589" cy="3392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B88159-27B7-5F93-0927-847A9271E28B}"/>
              </a:ext>
            </a:extLst>
          </p:cNvPr>
          <p:cNvGrpSpPr/>
          <p:nvPr/>
        </p:nvGrpSpPr>
        <p:grpSpPr>
          <a:xfrm>
            <a:off x="9808067" y="2524119"/>
            <a:ext cx="1651165" cy="985083"/>
            <a:chOff x="9808067" y="2524119"/>
            <a:chExt cx="1651165" cy="98508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A43AAB0-EE5E-3C4B-8DE1-EB0D72C21FF5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B225DF-12D5-1D3B-E617-900BA63447B5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6F83F7-947D-185C-E76F-F66F85FDB56C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E49622-ACCD-7459-F3F9-8626179B0702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527131" cy="339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E49622-ACCD-7459-F3F9-8626179B0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527131" cy="3392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4E7AC85D-941A-BF4F-EDC2-1AA7224EDB4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5C7162E8-BF0D-BDE7-EF96-FDA45EF837EE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14D5126-4E86-F04E-1D01-F17330DD41FA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62E05A39-744F-3671-EFC6-1632A195B940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23CACC0-2515-5383-3B37-F85484AA5E9A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ACD287-7BC1-ACA9-1B03-E20489D342C5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C722F9-7D60-4389-5763-17B4F3EC9BE6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D71A3F-67CD-5CB9-E326-FFC6930D86E5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EA378E-F9D6-1518-845B-28FE4A79AF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21DF57-FD41-4E48-6C11-758B69CCFAA3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D875F4-B825-FF00-FFC6-D4544408FADD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34093B-BDFD-7C44-4136-E22B58DDF034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E5BD0-AB8A-04B6-5F8C-988D325AB171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30FEA3-540C-5C90-9174-036D9AC19793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EFA9FB-B164-0FC4-B5AD-69490A554BDC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AF4F56-9D88-7B89-D043-E4AA2B3E40B8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5B3C53-390E-3202-1F01-D191F6BB4199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B941AE4-67A7-7190-3D99-F660F85F157C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B941AE4-67A7-7190-3D99-F660F85F1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DA264B-9FA0-9F32-A32B-B8B7A9A752D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675345" y="662730"/>
            <a:ext cx="2064273" cy="10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1161EB-67E1-A840-E5C7-169BA390F992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>
            <a:off x="7675345" y="769611"/>
            <a:ext cx="2875723" cy="131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AF6FD1-35D1-A9E4-EB5F-DE2DB9C0662F}"/>
              </a:ext>
            </a:extLst>
          </p:cNvPr>
          <p:cNvCxnSpPr>
            <a:cxnSpLocks/>
            <a:stCxn id="3" idx="3"/>
            <a:endCxn id="55" idx="1"/>
          </p:cNvCxnSpPr>
          <p:nvPr/>
        </p:nvCxnSpPr>
        <p:spPr>
          <a:xfrm>
            <a:off x="7675345" y="769611"/>
            <a:ext cx="2875723" cy="2569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>
            <a:extLst>
              <a:ext uri="{FF2B5EF4-FFF2-40B4-BE49-F238E27FC236}">
                <a16:creationId xmlns:a16="http://schemas.microsoft.com/office/drawing/2014/main" id="{DC1D2ACD-4802-5EE8-EAB3-1847E5AC2596}"/>
              </a:ext>
            </a:extLst>
          </p:cNvPr>
          <p:cNvSpPr/>
          <p:nvPr/>
        </p:nvSpPr>
        <p:spPr>
          <a:xfrm rot="5400000">
            <a:off x="9930283" y="4227807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Down Arrow 59">
            <a:extLst>
              <a:ext uri="{FF2B5EF4-FFF2-40B4-BE49-F238E27FC236}">
                <a16:creationId xmlns:a16="http://schemas.microsoft.com/office/drawing/2014/main" id="{685B3939-26B1-DBBC-E3D7-5FF3E4B966E7}"/>
              </a:ext>
            </a:extLst>
          </p:cNvPr>
          <p:cNvSpPr/>
          <p:nvPr/>
        </p:nvSpPr>
        <p:spPr>
          <a:xfrm rot="16200000">
            <a:off x="9343973" y="4177474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6A1217-A74F-33EE-68E6-F25830DC9EF7}"/>
              </a:ext>
            </a:extLst>
          </p:cNvPr>
          <p:cNvSpPr txBox="1"/>
          <p:nvPr/>
        </p:nvSpPr>
        <p:spPr>
          <a:xfrm>
            <a:off x="8106656" y="5475037"/>
            <a:ext cx="396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</a:t>
            </a:r>
            <a:r>
              <a:rPr lang="en-US" sz="1600" b="1" dirty="0"/>
              <a:t>=</a:t>
            </a:r>
            <a:r>
              <a:rPr lang="en-US" sz="1600" dirty="0"/>
              <a:t> number of (parameter vector) samples from uncertainty/precision distributions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61BBA1-4260-D704-63EA-6C4B266729AD}"/>
              </a:ext>
            </a:extLst>
          </p:cNvPr>
          <p:cNvSpPr txBox="1"/>
          <p:nvPr/>
        </p:nvSpPr>
        <p:spPr>
          <a:xfrm>
            <a:off x="8816849" y="5000163"/>
            <a:ext cx="24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simulation replicates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B0F4AFA3-4507-38DE-FEC3-5835A963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A91E2D0-3D18-E507-8308-CE1F5818635D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926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9AE5-6682-62D2-DB92-FE946987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D7BE-2A2D-12A9-3793-E5D4DB8B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BD51-DD5E-AC3C-7702-87F22E2B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Variance-Covariance matrix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(MVN) for fixed effects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for random effects (⍵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σ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bootstrap (BS)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Sampling-importance resampling (SIR)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posterior distribution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AFD1D-DC72-AF65-F4AB-E323500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7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800AAE-5716-5925-57A1-6C571227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372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Example-parameter uncertainty distribution</a:t>
            </a:r>
          </a:p>
        </p:txBody>
      </p:sp>
      <p:pic>
        <p:nvPicPr>
          <p:cNvPr id="9" name="Picture 8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1C5DC51E-46CC-97BA-051F-9F379D9F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58" y="961900"/>
            <a:ext cx="8733872" cy="539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5C2F94-223F-E5AA-2ABA-28797E0435C5}"/>
              </a:ext>
            </a:extLst>
          </p:cNvPr>
          <p:cNvSpPr txBox="1"/>
          <p:nvPr/>
        </p:nvSpPr>
        <p:spPr>
          <a:xfrm>
            <a:off x="1602296" y="3733101"/>
            <a:ext cx="713903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row  = 1 parameter vector =1 simulation replicate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057C22-039C-4FAF-A641-D9E22249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5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16613-9C61-7B5E-526E-378D0D7A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CACD45-1DE6-3808-543E-F6C67003195E}"/>
              </a:ext>
            </a:extLst>
          </p:cNvPr>
          <p:cNvSpPr txBox="1"/>
          <p:nvPr/>
        </p:nvSpPr>
        <p:spPr>
          <a:xfrm>
            <a:off x="838200" y="1549252"/>
            <a:ext cx="10498123" cy="3797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a set of parameters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the uncertainty distribution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j=1,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j using </a:t>
            </a:r>
            <a:r>
              <a:rPr lang="el-G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j at time k using 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matrix/Fix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4C430-0117-3E5D-7756-7BF0648B0479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AD763-FF38-6D68-77B4-C5EDF4ABF09E}"/>
              </a:ext>
            </a:extLst>
          </p:cNvPr>
          <p:cNvSpPr txBox="1"/>
          <p:nvPr/>
        </p:nvSpPr>
        <p:spPr>
          <a:xfrm>
            <a:off x="838200" y="172700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Simulations with Parameter Uncertainty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A649-73B6-51BA-E492-9C092FE935F6}"/>
              </a:ext>
            </a:extLst>
          </p:cNvPr>
          <p:cNvSpPr txBox="1"/>
          <p:nvPr/>
        </p:nvSpPr>
        <p:spPr>
          <a:xfrm>
            <a:off x="6619572" y="5509964"/>
            <a:ext cx="4160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replicates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j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7814A-5CE6-D3DE-C379-0F3D635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1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DD45-CA50-2C0A-499C-0087AB64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859" y="3150576"/>
            <a:ext cx="1900282" cy="556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603FC-6CEE-2A25-3DEF-871C776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710E1-74A1-10AD-4E60-B0E88BE11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220F-CC15-0DA0-767E-C6A7364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B051-60E8-14A1-CD21-7C770500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vs. Stochastic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Patient-level vs Population-level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Property vs Clinical Trial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0966-6630-5CA3-539C-E6E2C9F6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9BCF-F633-B84B-866A-D5E4F20E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vs. Stochastic Simulation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7B8D-7D49-A78C-B2B1-653E9693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patient/population.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need random number generator for Monte Carlo sampling.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(Monte Carlo)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 of 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patient/population.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random number generator for Monte Carlo sampling in single or multiple levels: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Inter-individual / occasion variability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uncertainty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BDCD-49C9-86DA-9486-02D65C69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35C0-90AA-EE79-7C08-04F29F19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Patient-level vs Population-level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180D-BA6C-E76A-6C4B-B822120B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Patient-level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(typical) patient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Population-level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 trial patient population, a study arm,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1080D-F6FD-88D8-0E83-35B2A93E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DA89-6E84-A124-6330-A043BB5C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Property vs Clinical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27D-29C8-B151-9030-5091F4D80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Property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of a drug</a:t>
            </a:r>
          </a:p>
          <a:p>
            <a:pPr lvl="1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study design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what is the probability to achieve X response in a typical patient given Y dosing regimen of drug Z.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a trial design</a:t>
            </a:r>
          </a:p>
          <a:p>
            <a:pPr lvl="1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trial design (e.g., number or characteristics of subjects, duration of study, study arms/doses)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what is the power of the X trial given Y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3CE4A-9C7B-41D3-2994-17A4C2E0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507C-4DDF-BC47-3790-B58B4EF3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1110-6FF7-2F92-C824-49C934E5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106B-CFA1-DD43-9B72-A1EF8FE4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Simulation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D780-A26B-C551-2910-C3D5195A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CE2D1-B862-5530-A954-77EAD603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07B8F0-9255-5C80-CA75-E9E47B6B18B6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AE0EE3D-7559-44B8-B1B1-846D36331045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858496-4F68-F8A9-4139-A0428B945649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65BAE4-F14F-1C6E-E3B7-97752A6D25B6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5E78D9AC-B98F-1D58-F07E-AC04D37B0E06}"/>
              </a:ext>
            </a:extLst>
          </p:cNvPr>
          <p:cNvGrpSpPr/>
          <p:nvPr/>
        </p:nvGrpSpPr>
        <p:grpSpPr>
          <a:xfrm>
            <a:off x="4595510" y="2786596"/>
            <a:ext cx="2232612" cy="1529705"/>
            <a:chOff x="3546256" y="739875"/>
            <a:chExt cx="2232612" cy="15297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CB7E8B-9843-72C0-56D3-9DC106C27DF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9A499F-642F-32EE-186F-07994083F4F0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E0312E-B30F-02CF-CE91-DFFDEBE687ED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69D80AF-8C66-2402-71B0-7BE07205DA15}"/>
                </a:ext>
              </a:extLst>
            </p:cNvPr>
            <p:cNvCxnSpPr>
              <a:cxnSpLocks/>
              <a:stCxn id="19" idx="6"/>
              <a:endCxn id="1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2E22DD-E095-A7B4-9ABC-A7F8B37EECFD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284CB0-4374-2024-0AF5-3FA381A60AA0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031F77-BD76-1FD2-44D2-4F86DA37D8FF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5B44E8-A096-0ACC-0B61-25243882EB5E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64F7243-8D89-1F4A-E254-8D53C1246A7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E066B5-C22A-5551-73D6-9309BB34158A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B420DB74-5A3A-E3F9-DF40-6B24637A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D5B062-A6BF-014F-3844-BF8317B6A477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7A420-7C57-DFD8-BAC2-43786506EA33}"/>
              </a:ext>
            </a:extLst>
          </p:cNvPr>
          <p:cNvSpPr/>
          <p:nvPr/>
        </p:nvSpPr>
        <p:spPr>
          <a:xfrm>
            <a:off x="4595510" y="2809057"/>
            <a:ext cx="2232612" cy="1507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7B8F-2D88-BDA5-B80A-DF98ACA1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3058</Words>
  <Application>Microsoft Macintosh PowerPoint</Application>
  <PresentationFormat>Widescreen</PresentationFormat>
  <Paragraphs>1110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Courier New</vt:lpstr>
      <vt:lpstr>Times New Roman</vt:lpstr>
      <vt:lpstr>Wingdings</vt:lpstr>
      <vt:lpstr>Office Theme</vt:lpstr>
      <vt:lpstr>Simulation Concepts</vt:lpstr>
      <vt:lpstr>Outline</vt:lpstr>
      <vt:lpstr>Simulation Nomenclature</vt:lpstr>
      <vt:lpstr>Types of Simulations</vt:lpstr>
      <vt:lpstr>Deterministic vs. Stochastic Simulation</vt:lpstr>
      <vt:lpstr>Patient-level vs Population-level</vt:lpstr>
      <vt:lpstr>Drug Property vs Clinical Trial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Importance of Realistic Covariates/Virtual Patients</vt:lpstr>
      <vt:lpstr>The Importance of Realistic Covariates/Virtual Patients</vt:lpstr>
      <vt:lpstr>PowerPoint Presentation</vt:lpstr>
      <vt:lpstr>PowerPoint Presentation</vt:lpstr>
      <vt:lpstr>PowerPoint Presentation</vt:lpstr>
      <vt:lpstr>Parameter uncertainty</vt:lpstr>
      <vt:lpstr>Example-parameter uncertainty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 Cheng</dc:creator>
  <cp:lastModifiedBy>Shen Cheng</cp:lastModifiedBy>
  <cp:revision>159</cp:revision>
  <dcterms:created xsi:type="dcterms:W3CDTF">2024-10-04T04:02:06Z</dcterms:created>
  <dcterms:modified xsi:type="dcterms:W3CDTF">2024-10-09T21:33:52Z</dcterms:modified>
</cp:coreProperties>
</file>