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953"/>
  </p:normalViewPr>
  <p:slideViewPr>
    <p:cSldViewPr snapToGrid="0" snapToObjects="1">
      <p:cViewPr varScale="1">
        <p:scale>
          <a:sx n="72" d="100"/>
          <a:sy n="7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6" y="1523999"/>
            <a:ext cx="3265013" cy="344778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274163935"/>
              </p:ext>
            </p:extLst>
          </p:nvPr>
        </p:nvGraphicFramePr>
        <p:xfrm>
          <a:off x="4882562" y="9044887"/>
          <a:ext cx="6586852" cy="71120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280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9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 script</a:t>
                      </a:r>
                      <a:endParaRPr sz="9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s-ES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helper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ES" sz="900" dirty="0" err="1">
                          <a:sym typeface="Source Sans Pro"/>
                        </a:rPr>
                        <a:t>Contains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the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functions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constrmat</a:t>
                      </a:r>
                      <a:r>
                        <a:rPr lang="es-ES" sz="900" dirty="0">
                          <a:sym typeface="Source Sans Pro"/>
                        </a:rPr>
                        <a:t> and .</a:t>
                      </a:r>
                      <a:r>
                        <a:rPr lang="es-ES" sz="900" dirty="0" err="1">
                          <a:sym typeface="Source Sans Pro"/>
                        </a:rPr>
                        <a:t>constrvec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s-ES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llspinar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ES" sz="900" dirty="0" err="1">
                          <a:sym typeface="Source Sans Pro"/>
                        </a:rPr>
                        <a:t>Contains</a:t>
                      </a:r>
                      <a:r>
                        <a:rPr lang="es-ES" sz="900" dirty="0">
                          <a:sym typeface="Source Sans Pro"/>
                        </a:rPr>
                        <a:t> a </a:t>
                      </a:r>
                      <a:r>
                        <a:rPr lang="es-ES" sz="900" dirty="0" err="1">
                          <a:sym typeface="Source Sans Pro"/>
                        </a:rPr>
                        <a:t>list</a:t>
                      </a:r>
                      <a:r>
                        <a:rPr lang="es-ES" sz="900" dirty="0">
                          <a:sym typeface="Source Sans Pro"/>
                        </a:rPr>
                        <a:t> of </a:t>
                      </a:r>
                      <a:r>
                        <a:rPr lang="es-ES" sz="900" dirty="0" err="1">
                          <a:sym typeface="Source Sans Pro"/>
                        </a:rPr>
                        <a:t>the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two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semiparametric</a:t>
                      </a:r>
                      <a:r>
                        <a:rPr lang="es-ES" sz="900" dirty="0">
                          <a:sym typeface="Source Sans Pro"/>
                        </a:rPr>
                        <a:t> log-</a:t>
                      </a:r>
                      <a:r>
                        <a:rPr lang="es-ES" sz="900" dirty="0" err="1">
                          <a:sym typeface="Source Sans Pro"/>
                        </a:rPr>
                        <a:t>likelihood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functions</a:t>
                      </a:r>
                      <a:endParaRPr lang="es-ES"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s-ES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llspinar</a:t>
                      </a:r>
                      <a:r>
                        <a:rPr lang="es-ES"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-penal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ES" sz="900" dirty="0" err="1">
                          <a:sym typeface="Source Sans Pro"/>
                        </a:rPr>
                        <a:t>Contains</a:t>
                      </a:r>
                      <a:r>
                        <a:rPr lang="es-ES" sz="900" dirty="0">
                          <a:sym typeface="Source Sans Pro"/>
                        </a:rPr>
                        <a:t> a </a:t>
                      </a:r>
                      <a:r>
                        <a:rPr lang="es-ES" sz="900" dirty="0" err="1">
                          <a:sym typeface="Source Sans Pro"/>
                        </a:rPr>
                        <a:t>list</a:t>
                      </a:r>
                      <a:r>
                        <a:rPr lang="es-ES" sz="900" dirty="0">
                          <a:sym typeface="Source Sans Pro"/>
                        </a:rPr>
                        <a:t> of </a:t>
                      </a:r>
                      <a:r>
                        <a:rPr lang="es-ES" sz="900" dirty="0" err="1">
                          <a:sym typeface="Source Sans Pro"/>
                        </a:rPr>
                        <a:t>the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two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penalized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semiparametric</a:t>
                      </a:r>
                      <a:r>
                        <a:rPr lang="es-ES" sz="900" dirty="0">
                          <a:sym typeface="Source Sans Pro"/>
                        </a:rPr>
                        <a:t> log </a:t>
                      </a:r>
                      <a:r>
                        <a:rPr lang="es-ES" sz="900" dirty="0" err="1">
                          <a:sym typeface="Source Sans Pro"/>
                        </a:rPr>
                        <a:t>likelihood</a:t>
                      </a:r>
                      <a:r>
                        <a:rPr lang="es-ES" sz="900" dirty="0">
                          <a:sym typeface="Source Sans Pro"/>
                        </a:rPr>
                        <a:t> </a:t>
                      </a:r>
                      <a:r>
                        <a:rPr lang="es-ES" sz="900" dirty="0" err="1">
                          <a:sym typeface="Source Sans Pro"/>
                        </a:rPr>
                        <a:t>functions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5934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Each </a:t>
            </a:r>
            <a:r>
              <a:rPr dirty="0" err="1"/>
              <a:t>cheatsheet</a:t>
            </a:r>
            <a:r>
              <a:rPr dirty="0"/>
              <a:t>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To license the sheet as creative commons, put </a:t>
            </a:r>
            <a:r>
              <a:rPr dirty="0" err="1"/>
              <a:t>CC'd</a:t>
            </a:r>
            <a:r>
              <a:rPr dirty="0"/>
              <a:t> by &lt;your name&gt; in the small print at the bottom of each page and link it to </a:t>
            </a:r>
            <a:r>
              <a:rPr b="1" dirty="0"/>
              <a:t>http://</a:t>
            </a:r>
            <a:r>
              <a:rPr b="1" dirty="0" err="1"/>
              <a:t>creativecommons.org</a:t>
            </a:r>
            <a:r>
              <a:rPr b="1" dirty="0"/>
              <a:t>/licenses/by/4.0/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099"/>
            <a:ext cx="4264736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 err="1"/>
              <a:t>Development</a:t>
            </a:r>
            <a:r>
              <a:rPr lang="es-ES" b="1" dirty="0"/>
              <a:t> </a:t>
            </a:r>
            <a:r>
              <a:rPr lang="es-ES" b="1"/>
              <a:t>version</a:t>
            </a: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dirty="0" err="1"/>
              <a:t>devtools</a:t>
            </a:r>
            <a:r>
              <a:rPr lang="es-ES" dirty="0"/>
              <a:t>::</a:t>
            </a:r>
            <a:r>
              <a:rPr lang="es-ES" dirty="0" err="1"/>
              <a:t>install_github</a:t>
            </a:r>
            <a:r>
              <a:rPr lang="es-ES" dirty="0"/>
              <a:t>(“</a:t>
            </a:r>
            <a:r>
              <a:rPr lang="es-ES" dirty="0" err="1"/>
              <a:t>Mfaymon</a:t>
            </a:r>
            <a:r>
              <a:rPr lang="es-ES" dirty="0"/>
              <a:t>/</a:t>
            </a:r>
            <a:r>
              <a:rPr lang="es-ES" dirty="0" err="1"/>
              <a:t>spINAR</a:t>
            </a:r>
            <a:r>
              <a:rPr lang="es-ES" dirty="0"/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/>
              <a:t>spINAR</a:t>
            </a:r>
            <a:r>
              <a:rPr lang="es-ES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8" name="TABLES"/>
          <p:cNvSpPr txBox="1"/>
          <p:nvPr/>
        </p:nvSpPr>
        <p:spPr>
          <a:xfrm>
            <a:off x="4873801" y="8832724"/>
            <a:ext cx="14058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817871" y="2278738"/>
            <a:ext cx="354065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10772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Sintaxis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306210" y="2959651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spINAR</a:t>
            </a:r>
            <a:r>
              <a:rPr lang="es-ES" dirty="0"/>
              <a:t>?</a:t>
            </a:r>
            <a:endParaRPr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913499" y="1976456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err="1"/>
              <a:t>Simulation</a:t>
            </a:r>
            <a:r>
              <a:rPr lang="es-ES" sz="1600" dirty="0"/>
              <a:t> INAR(p)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65644" y="3659500"/>
            <a:ext cx="9579003" cy="3334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3" name="Rectangle">
            <a:extLst>
              <a:ext uri="{FF2B5EF4-FFF2-40B4-BE49-F238E27FC236}">
                <a16:creationId xmlns:a16="http://schemas.microsoft.com/office/drawing/2014/main" id="{A31F64A3-D3AC-9446-ABE2-231F4183D95C}"/>
              </a:ext>
            </a:extLst>
          </p:cNvPr>
          <p:cNvSpPr/>
          <p:nvPr/>
        </p:nvSpPr>
        <p:spPr>
          <a:xfrm>
            <a:off x="3893234" y="4913453"/>
            <a:ext cx="9520636" cy="37443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Section 3">
            <a:extLst>
              <a:ext uri="{FF2B5EF4-FFF2-40B4-BE49-F238E27FC236}">
                <a16:creationId xmlns:a16="http://schemas.microsoft.com/office/drawing/2014/main" id="{AF8606AD-B8CB-1445-BD3C-C1409869F900}"/>
              </a:ext>
            </a:extLst>
          </p:cNvPr>
          <p:cNvSpPr txBox="1"/>
          <p:nvPr/>
        </p:nvSpPr>
        <p:spPr>
          <a:xfrm>
            <a:off x="4119278" y="5003230"/>
            <a:ext cx="92405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err="1"/>
              <a:t>Fully</a:t>
            </a:r>
            <a:r>
              <a:rPr lang="es-ES" sz="1600" dirty="0"/>
              <a:t> </a:t>
            </a:r>
            <a:r>
              <a:rPr lang="es-ES" sz="1600" dirty="0" err="1"/>
              <a:t>parametric</a:t>
            </a:r>
            <a:r>
              <a:rPr lang="es-ES" sz="1600" dirty="0"/>
              <a:t> </a:t>
            </a:r>
            <a:r>
              <a:rPr lang="es-ES" sz="1600" dirty="0" err="1"/>
              <a:t>estimation</a:t>
            </a:r>
            <a:r>
              <a:rPr lang="es-ES" sz="1600" dirty="0"/>
              <a:t> of INAR(p)</a:t>
            </a:r>
            <a:endParaRPr sz="1600"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86320" y="5050779"/>
            <a:ext cx="127599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Vignettes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306210" y="3429034"/>
            <a:ext cx="3151795" cy="1411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err="1">
                <a:solidFill>
                  <a:srgbClr val="24292F"/>
                </a:solidFill>
                <a:latin typeface=""/>
              </a:rPr>
              <a:t>spINAR</a:t>
            </a:r>
            <a:r>
              <a:rPr lang="en-US" b="0" dirty="0">
                <a:solidFill>
                  <a:srgbClr val="24292F"/>
                </a:solidFill>
                <a:latin typeface=""/>
              </a:rPr>
              <a:t> package was generated to work with count data for Autoregressive Integer Models.</a:t>
            </a:r>
            <a:endParaRPr lang="en-CL" dirty="0"/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318346"/>
            <a:ext cx="5611672" cy="588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spinar_sim</a:t>
            </a:r>
            <a:r>
              <a:rPr lang="es-ES" sz="1400" dirty="0"/>
              <a:t>() </a:t>
            </a:r>
            <a:r>
              <a:rPr lang="es-ES" sz="1400" b="0" dirty="0" err="1"/>
              <a:t>simulate</a:t>
            </a:r>
            <a:r>
              <a:rPr lang="es-ES" sz="1400" b="0" dirty="0"/>
              <a:t> INAR data </a:t>
            </a:r>
            <a:r>
              <a:rPr lang="es-ES" sz="1400" b="0" dirty="0" err="1"/>
              <a:t>given</a:t>
            </a:r>
            <a:r>
              <a:rPr lang="es-ES" sz="1400" b="0" dirty="0"/>
              <a:t> n, p, </a:t>
            </a:r>
            <a:r>
              <a:rPr lang="es-ES" sz="1400" b="0" dirty="0" err="1"/>
              <a:t>alpha</a:t>
            </a:r>
            <a:r>
              <a:rPr lang="es-ES" sz="1400" b="0" dirty="0"/>
              <a:t> and </a:t>
            </a:r>
            <a:r>
              <a:rPr lang="es-ES" sz="1400" b="0" dirty="0" err="1"/>
              <a:t>pmf</a:t>
            </a:r>
            <a:br>
              <a:rPr lang="es-ES" sz="1400" b="0" dirty="0"/>
            </a:br>
            <a:r>
              <a:rPr lang="es-ES" sz="1400" dirty="0">
                <a:solidFill>
                  <a:schemeClr val="tx1"/>
                </a:solidFill>
              </a:rPr>
              <a:t>output</a:t>
            </a:r>
            <a:r>
              <a:rPr lang="es-ES" sz="1400" b="0" dirty="0"/>
              <a:t>: </a:t>
            </a:r>
            <a:r>
              <a:rPr lang="es-ES" sz="1400" b="0" dirty="0" err="1"/>
              <a:t>simulated</a:t>
            </a:r>
            <a:r>
              <a:rPr lang="es-ES" sz="1400" b="0" dirty="0"/>
              <a:t> INAR data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913498" y="3126180"/>
            <a:ext cx="5611673" cy="65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spinar_est</a:t>
            </a:r>
            <a:r>
              <a:rPr lang="es-ES" sz="1400" dirty="0"/>
              <a:t>() </a:t>
            </a:r>
            <a:r>
              <a:rPr lang="es-ES" sz="1400" b="0" dirty="0" err="1"/>
              <a:t>estimates</a:t>
            </a:r>
            <a:r>
              <a:rPr lang="es-ES" sz="1400" b="0" dirty="0"/>
              <a:t> </a:t>
            </a:r>
            <a:r>
              <a:rPr lang="es-ES" sz="1400" b="0" dirty="0" err="1"/>
              <a:t>semi-parametrically</a:t>
            </a:r>
            <a:r>
              <a:rPr lang="es-ES" sz="1400" b="0" dirty="0"/>
              <a:t> </a:t>
            </a:r>
            <a:r>
              <a:rPr lang="es-ES" sz="1400" b="0" dirty="0" err="1"/>
              <a:t>an</a:t>
            </a:r>
            <a:r>
              <a:rPr lang="es-ES" sz="1400" b="0" dirty="0"/>
              <a:t> INAR </a:t>
            </a:r>
            <a:r>
              <a:rPr lang="es-ES" sz="1400" b="0" dirty="0" err="1"/>
              <a:t>model</a:t>
            </a:r>
            <a:r>
              <a:rPr lang="es-ES" sz="1400" b="0" dirty="0"/>
              <a:t> of </a:t>
            </a:r>
            <a:r>
              <a:rPr lang="es-ES" sz="1400" b="0" dirty="0" err="1"/>
              <a:t>given</a:t>
            </a:r>
            <a:r>
              <a:rPr lang="es-ES" sz="1400" b="0" dirty="0"/>
              <a:t> x and p</a:t>
            </a:r>
            <a:br>
              <a:rPr lang="es-ES" sz="1400" b="0" dirty="0"/>
            </a:br>
            <a:r>
              <a:rPr lang="es-ES" sz="1400" dirty="0">
                <a:solidFill>
                  <a:schemeClr val="tx1"/>
                </a:solidFill>
              </a:rPr>
              <a:t>output: </a:t>
            </a:r>
            <a:r>
              <a:rPr lang="es-ES" sz="1400" b="0" dirty="0" err="1">
                <a:solidFill>
                  <a:schemeClr val="tx1">
                    <a:lumMod val="50000"/>
                  </a:schemeClr>
                </a:solidFill>
              </a:rPr>
              <a:t>estimated</a:t>
            </a:r>
            <a:r>
              <a:rPr lang="es-ES" sz="1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400" b="0" dirty="0" err="1">
                <a:solidFill>
                  <a:schemeClr val="tx1">
                    <a:lumMod val="50000"/>
                  </a:schemeClr>
                </a:solidFill>
              </a:rPr>
              <a:t>parameters</a:t>
            </a:r>
            <a:r>
              <a:rPr lang="es-ES" sz="1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400" b="0" dirty="0" err="1">
                <a:solidFill>
                  <a:schemeClr val="tx1">
                    <a:lumMod val="50000"/>
                  </a:schemeClr>
                </a:solidFill>
              </a:rPr>
              <a:t>alpha</a:t>
            </a:r>
            <a:r>
              <a:rPr lang="es-ES" sz="1400" b="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s-ES" sz="1400" b="0" dirty="0" err="1">
                <a:solidFill>
                  <a:schemeClr val="tx1">
                    <a:lumMod val="50000"/>
                  </a:schemeClr>
                </a:solidFill>
              </a:rPr>
              <a:t>pmf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893234" y="4079782"/>
            <a:ext cx="5924637" cy="686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spinar_boot</a:t>
            </a:r>
            <a:r>
              <a:rPr lang="es-ES" sz="1400" dirty="0"/>
              <a:t>() </a:t>
            </a:r>
            <a:r>
              <a:rPr lang="es-ES" sz="1400" b="0" dirty="0" err="1"/>
              <a:t>performs</a:t>
            </a:r>
            <a:r>
              <a:rPr lang="es-ES" sz="1400" b="0" dirty="0"/>
              <a:t> </a:t>
            </a:r>
            <a:r>
              <a:rPr lang="es-ES" sz="1400" b="0" dirty="0" err="1"/>
              <a:t>the</a:t>
            </a:r>
            <a:r>
              <a:rPr lang="es-ES" sz="1400" b="0" dirty="0"/>
              <a:t> </a:t>
            </a:r>
            <a:r>
              <a:rPr lang="es-ES" sz="1400" b="0" dirty="0" err="1"/>
              <a:t>semiparametric</a:t>
            </a:r>
            <a:r>
              <a:rPr lang="es-ES" sz="1400" b="0" dirty="0"/>
              <a:t> INAR </a:t>
            </a:r>
            <a:r>
              <a:rPr lang="es-ES" sz="1400" b="0" dirty="0" err="1"/>
              <a:t>bootstrap</a:t>
            </a:r>
            <a:r>
              <a:rPr lang="es-ES" sz="1400" b="0" dirty="0"/>
              <a:t> </a:t>
            </a:r>
            <a:r>
              <a:rPr lang="es-ES" sz="1400" b="0" dirty="0" err="1"/>
              <a:t>procedure</a:t>
            </a:r>
            <a:r>
              <a:rPr lang="es-ES" sz="1400" b="0" dirty="0"/>
              <a:t>  </a:t>
            </a:r>
            <a:r>
              <a:rPr lang="es-ES" sz="1400" b="0" dirty="0" err="1"/>
              <a:t>given</a:t>
            </a:r>
            <a:r>
              <a:rPr lang="es-ES" sz="1400" b="0" dirty="0"/>
              <a:t> x, p and </a:t>
            </a:r>
            <a:r>
              <a:rPr lang="es-ES" sz="1400" b="0" dirty="0" err="1"/>
              <a:t>for</a:t>
            </a:r>
            <a:r>
              <a:rPr lang="es-ES" sz="1400" b="0" dirty="0"/>
              <a:t> a </a:t>
            </a:r>
            <a:r>
              <a:rPr lang="es-ES" sz="1400" b="0" dirty="0" err="1"/>
              <a:t>given</a:t>
            </a:r>
            <a:r>
              <a:rPr lang="es-ES" sz="1400" b="0" dirty="0"/>
              <a:t> </a:t>
            </a:r>
            <a:r>
              <a:rPr lang="es-ES" sz="1400" b="0" dirty="0" err="1"/>
              <a:t>number</a:t>
            </a:r>
            <a:r>
              <a:rPr lang="es-ES" sz="1400" b="0" dirty="0"/>
              <a:t> of </a:t>
            </a:r>
            <a:r>
              <a:rPr lang="es-ES" sz="1400" b="0" dirty="0" err="1"/>
              <a:t>replications</a:t>
            </a:r>
            <a:r>
              <a:rPr lang="es-ES" sz="1400" b="0" dirty="0"/>
              <a:t> (B)</a:t>
            </a:r>
            <a:br>
              <a:rPr lang="es-ES" sz="1400" b="0" dirty="0"/>
            </a:br>
            <a:r>
              <a:rPr lang="es-ES" sz="1400" dirty="0">
                <a:solidFill>
                  <a:schemeClr val="tx1"/>
                </a:solidFill>
              </a:rPr>
              <a:t>output</a:t>
            </a:r>
            <a:r>
              <a:rPr lang="es-ES" sz="1400" b="0" dirty="0"/>
              <a:t>: </a:t>
            </a:r>
            <a:r>
              <a:rPr lang="es-ES" sz="1400" b="0" dirty="0" err="1"/>
              <a:t>boostrap</a:t>
            </a:r>
            <a:r>
              <a:rPr lang="es-ES" sz="1400" b="0" dirty="0"/>
              <a:t> </a:t>
            </a:r>
            <a:r>
              <a:rPr lang="es-ES" sz="1400" b="0" dirty="0" err="1"/>
              <a:t>estimated</a:t>
            </a:r>
            <a:r>
              <a:rPr lang="es-ES" sz="1400" b="0" dirty="0"/>
              <a:t> </a:t>
            </a:r>
            <a:r>
              <a:rPr lang="es-ES" sz="1400" b="0" dirty="0" err="1"/>
              <a:t>parameters</a:t>
            </a:r>
            <a:r>
              <a:rPr lang="es-ES" sz="1400" b="0" dirty="0"/>
              <a:t>, </a:t>
            </a:r>
            <a:r>
              <a:rPr lang="es-ES" sz="1400" b="0" dirty="0" err="1"/>
              <a:t>alpha</a:t>
            </a:r>
            <a:r>
              <a:rPr lang="es-ES" sz="1400" b="0" dirty="0"/>
              <a:t> and </a:t>
            </a:r>
            <a:r>
              <a:rPr lang="es-ES" sz="1400" b="0" dirty="0" err="1"/>
              <a:t>pmf</a:t>
            </a:r>
            <a:endParaRPr lang="es-ES" sz="1400" b="0" dirty="0"/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1772770" y="3145630"/>
            <a:ext cx="164705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spinar_est</a:t>
            </a:r>
            <a:r>
              <a:rPr dirty="0"/>
              <a:t>(</a:t>
            </a:r>
            <a:r>
              <a:rPr lang="es-ES" dirty="0"/>
              <a:t>x, p)</a:t>
            </a:r>
          </a:p>
        </p:txBody>
      </p:sp>
      <p:sp>
        <p:nvSpPr>
          <p:cNvPr id="196" name="ggplot(mpg, aes(hwy, cty)) +…">
            <a:extLst>
              <a:ext uri="{FF2B5EF4-FFF2-40B4-BE49-F238E27FC236}">
                <a16:creationId xmlns:a16="http://schemas.microsoft.com/office/drawing/2014/main" id="{944E5895-F4D9-624B-8B01-A4579A78D152}"/>
              </a:ext>
            </a:extLst>
          </p:cNvPr>
          <p:cNvSpPr txBox="1"/>
          <p:nvPr/>
        </p:nvSpPr>
        <p:spPr>
          <a:xfrm>
            <a:off x="10005986" y="5358218"/>
            <a:ext cx="338465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spinar_est_param</a:t>
            </a:r>
            <a:r>
              <a:rPr dirty="0"/>
              <a:t>(</a:t>
            </a:r>
            <a:r>
              <a:rPr lang="es-ES" dirty="0"/>
              <a:t>x, p, </a:t>
            </a:r>
            <a:r>
              <a:rPr lang="es-ES" dirty="0" err="1"/>
              <a:t>type</a:t>
            </a:r>
            <a:r>
              <a:rPr lang="es-ES" dirty="0"/>
              <a:t>, </a:t>
            </a:r>
            <a:r>
              <a:rPr lang="es-ES" dirty="0" err="1"/>
              <a:t>distr</a:t>
            </a:r>
            <a:r>
              <a:rPr lang="es-ES" dirty="0"/>
              <a:t>)</a:t>
            </a:r>
          </a:p>
        </p:txBody>
      </p:sp>
      <p:sp>
        <p:nvSpPr>
          <p:cNvPr id="197" name="i + geom_area() x, y, alpha, color, fill, linetype, size…">
            <a:extLst>
              <a:ext uri="{FF2B5EF4-FFF2-40B4-BE49-F238E27FC236}">
                <a16:creationId xmlns:a16="http://schemas.microsoft.com/office/drawing/2014/main" id="{C114AAF7-4785-B742-982B-F3A46DF7C1B4}"/>
              </a:ext>
            </a:extLst>
          </p:cNvPr>
          <p:cNvSpPr txBox="1"/>
          <p:nvPr/>
        </p:nvSpPr>
        <p:spPr>
          <a:xfrm>
            <a:off x="3893234" y="5330580"/>
            <a:ext cx="5924637" cy="89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spinar_est_param</a:t>
            </a:r>
            <a:r>
              <a:rPr lang="es-ES" sz="1400" dirty="0"/>
              <a:t>() </a:t>
            </a:r>
            <a:r>
              <a:rPr lang="es-ES" sz="1400" b="0" dirty="0" err="1"/>
              <a:t>estimates</a:t>
            </a:r>
            <a:r>
              <a:rPr lang="es-ES" sz="1400" b="0" dirty="0"/>
              <a:t> </a:t>
            </a:r>
            <a:r>
              <a:rPr lang="es-ES" sz="1400" b="0" dirty="0" err="1"/>
              <a:t>parametrically</a:t>
            </a:r>
            <a:r>
              <a:rPr lang="es-ES" sz="1400" b="0" dirty="0"/>
              <a:t> (</a:t>
            </a:r>
            <a:r>
              <a:rPr lang="es-ES" sz="1400" b="0" dirty="0" err="1"/>
              <a:t>moment</a:t>
            </a:r>
            <a:r>
              <a:rPr lang="es-ES" sz="1400" b="0" dirty="0"/>
              <a:t> </a:t>
            </a:r>
            <a:r>
              <a:rPr lang="es-ES" sz="1400" b="0" dirty="0" err="1"/>
              <a:t>based</a:t>
            </a:r>
            <a:r>
              <a:rPr lang="es-ES" sz="1400" b="0" dirty="0"/>
              <a:t> </a:t>
            </a:r>
            <a:r>
              <a:rPr lang="es-ES" sz="1400" b="0" dirty="0" err="1"/>
              <a:t>for</a:t>
            </a:r>
            <a:r>
              <a:rPr lang="es-ES" sz="1400" b="0" dirty="0"/>
              <a:t> </a:t>
            </a:r>
            <a:r>
              <a:rPr lang="es-ES" sz="1400" b="0" dirty="0" err="1"/>
              <a:t>now</a:t>
            </a:r>
            <a:r>
              <a:rPr lang="es-ES" sz="1400" b="0" dirty="0"/>
              <a:t> and </a:t>
            </a:r>
            <a:r>
              <a:rPr lang="es-ES" sz="1400" b="0" dirty="0" err="1"/>
              <a:t>maximum</a:t>
            </a:r>
            <a:r>
              <a:rPr lang="es-ES" sz="1400" b="0" dirty="0"/>
              <a:t> </a:t>
            </a:r>
            <a:r>
              <a:rPr lang="es-ES" sz="1400" b="0" dirty="0" err="1"/>
              <a:t>likelihood</a:t>
            </a:r>
            <a:r>
              <a:rPr lang="es-ES" sz="1400" b="0" dirty="0"/>
              <a:t> </a:t>
            </a:r>
            <a:r>
              <a:rPr lang="es-ES" sz="1400" b="0" dirty="0" err="1"/>
              <a:t>later</a:t>
            </a:r>
            <a:r>
              <a:rPr lang="es-ES" sz="1400" b="0" dirty="0"/>
              <a:t>) </a:t>
            </a:r>
            <a:r>
              <a:rPr lang="es-ES" sz="1400" b="0" dirty="0" err="1"/>
              <a:t>an</a:t>
            </a:r>
            <a:r>
              <a:rPr lang="es-ES" sz="1400" b="0" dirty="0"/>
              <a:t> INAR </a:t>
            </a:r>
            <a:r>
              <a:rPr lang="es-ES" sz="1400" b="0" dirty="0" err="1"/>
              <a:t>model</a:t>
            </a:r>
            <a:r>
              <a:rPr lang="es-ES" sz="1400" b="0" dirty="0"/>
              <a:t>, </a:t>
            </a:r>
            <a:r>
              <a:rPr lang="es-ES" sz="1400" b="0" dirty="0" err="1"/>
              <a:t>for</a:t>
            </a:r>
            <a:r>
              <a:rPr lang="es-ES" sz="1400" b="0" dirty="0"/>
              <a:t> a </a:t>
            </a:r>
            <a:r>
              <a:rPr lang="es-ES" sz="1400" b="0" dirty="0" err="1"/>
              <a:t>given</a:t>
            </a:r>
            <a:r>
              <a:rPr lang="es-ES" sz="1400" b="0" dirty="0"/>
              <a:t> x, p, a </a:t>
            </a:r>
            <a:r>
              <a:rPr lang="es-ES" sz="1400" b="0" dirty="0" err="1"/>
              <a:t>estimation</a:t>
            </a:r>
            <a:r>
              <a:rPr lang="es-ES" sz="1400" b="0" dirty="0"/>
              <a:t> </a:t>
            </a:r>
            <a:r>
              <a:rPr lang="es-ES" sz="1400" b="0" dirty="0" err="1"/>
              <a:t>type</a:t>
            </a:r>
            <a:r>
              <a:rPr lang="es-ES" sz="1400" b="0" dirty="0"/>
              <a:t> (</a:t>
            </a:r>
            <a:r>
              <a:rPr lang="es-ES" sz="1400" b="0" dirty="0" err="1"/>
              <a:t>type</a:t>
            </a:r>
            <a:r>
              <a:rPr lang="es-ES" sz="1400" b="0" dirty="0"/>
              <a:t>) a </a:t>
            </a:r>
            <a:r>
              <a:rPr lang="es-ES" sz="1400" b="0" dirty="0" err="1"/>
              <a:t>parametric</a:t>
            </a:r>
            <a:r>
              <a:rPr lang="es-ES" sz="1400" b="0" dirty="0"/>
              <a:t> </a:t>
            </a:r>
            <a:r>
              <a:rPr lang="es-ES" sz="1400" b="0" dirty="0" err="1"/>
              <a:t>family</a:t>
            </a:r>
            <a:r>
              <a:rPr lang="es-ES" sz="1400" b="0" dirty="0"/>
              <a:t> of </a:t>
            </a:r>
            <a:r>
              <a:rPr lang="es-ES" sz="1400" b="0" dirty="0" err="1"/>
              <a:t>distribution</a:t>
            </a:r>
            <a:r>
              <a:rPr lang="es-ES" sz="1400" b="0" dirty="0"/>
              <a:t> (</a:t>
            </a:r>
            <a:r>
              <a:rPr lang="es-ES" sz="1400" b="0" dirty="0" err="1"/>
              <a:t>distr</a:t>
            </a:r>
            <a:r>
              <a:rPr lang="es-ES" sz="1400" b="0" dirty="0"/>
              <a:t>).</a:t>
            </a:r>
            <a:br>
              <a:rPr lang="es-ES" sz="1400" b="0" dirty="0"/>
            </a:br>
            <a:r>
              <a:rPr lang="es-ES" sz="1400" dirty="0">
                <a:solidFill>
                  <a:schemeClr val="tx1"/>
                </a:solidFill>
              </a:rPr>
              <a:t>output</a:t>
            </a:r>
            <a:r>
              <a:rPr lang="es-ES" sz="1400" b="0" dirty="0"/>
              <a:t>: </a:t>
            </a:r>
            <a:r>
              <a:rPr lang="es-ES" sz="1400" b="0" dirty="0" err="1"/>
              <a:t>estimated</a:t>
            </a:r>
            <a:r>
              <a:rPr lang="es-ES" sz="1400" b="0" dirty="0"/>
              <a:t> </a:t>
            </a:r>
            <a:r>
              <a:rPr lang="es-ES" sz="1400" b="0" dirty="0" err="1"/>
              <a:t>parameters</a:t>
            </a:r>
            <a:r>
              <a:rPr lang="es-ES" sz="1400" b="0" dirty="0"/>
              <a:t>: </a:t>
            </a:r>
            <a:r>
              <a:rPr lang="es-ES" sz="1400" b="0" dirty="0" err="1"/>
              <a:t>alpha</a:t>
            </a:r>
            <a:r>
              <a:rPr lang="es-ES" sz="1400" b="0" dirty="0"/>
              <a:t>, </a:t>
            </a:r>
            <a:r>
              <a:rPr lang="es-ES" sz="1400" b="0" dirty="0" err="1"/>
              <a:t>parameters</a:t>
            </a:r>
            <a:r>
              <a:rPr lang="es-ES" sz="1400" b="0" dirty="0"/>
              <a:t> of input </a:t>
            </a:r>
            <a:r>
              <a:rPr lang="es-ES" sz="1400" b="0" dirty="0" err="1"/>
              <a:t>distribution</a:t>
            </a:r>
            <a:endParaRPr lang="es-ES" sz="1400" b="0" dirty="0"/>
          </a:p>
        </p:txBody>
      </p:sp>
      <p:sp>
        <p:nvSpPr>
          <p:cNvPr id="198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869870" y="673537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spinar_penal</a:t>
            </a:r>
            <a:r>
              <a:rPr lang="es-ES" sz="1400" dirty="0"/>
              <a:t>() </a:t>
            </a:r>
            <a:r>
              <a:rPr lang="es-ES" sz="1400" b="0" dirty="0" err="1"/>
              <a:t>estimates</a:t>
            </a:r>
            <a:r>
              <a:rPr lang="es-ES" sz="1400" b="0" dirty="0"/>
              <a:t> </a:t>
            </a:r>
            <a:r>
              <a:rPr lang="es-ES" sz="1400" b="0" dirty="0" err="1"/>
              <a:t>semiparametrically</a:t>
            </a:r>
            <a:r>
              <a:rPr lang="es-ES" sz="1400" b="0" dirty="0"/>
              <a:t> and </a:t>
            </a:r>
            <a:r>
              <a:rPr lang="es-ES" sz="1400" b="0" dirty="0" err="1"/>
              <a:t>penalized</a:t>
            </a:r>
            <a:r>
              <a:rPr lang="es-ES" sz="1400" b="0" dirty="0"/>
              <a:t> </a:t>
            </a:r>
            <a:r>
              <a:rPr lang="es-ES" sz="1400" b="0" dirty="0" err="1"/>
              <a:t>an</a:t>
            </a:r>
            <a:r>
              <a:rPr lang="es-ES" sz="1400" b="0" dirty="0"/>
              <a:t> INAR </a:t>
            </a:r>
            <a:r>
              <a:rPr lang="es-ES" sz="1400" b="0" dirty="0" err="1"/>
              <a:t>model</a:t>
            </a:r>
            <a:r>
              <a:rPr lang="es-ES" sz="1400" b="0" dirty="0"/>
              <a:t> of </a:t>
            </a:r>
            <a:r>
              <a:rPr lang="es-ES" sz="1400" b="0" dirty="0" err="1"/>
              <a:t>given</a:t>
            </a:r>
            <a:r>
              <a:rPr lang="es-ES" sz="1400" b="0" dirty="0"/>
              <a:t> </a:t>
            </a:r>
            <a:r>
              <a:rPr lang="es-ES" sz="1400" b="0" dirty="0" err="1"/>
              <a:t>order</a:t>
            </a:r>
            <a:r>
              <a:rPr lang="es-ES" sz="1400" b="0" dirty="0"/>
              <a:t> p </a:t>
            </a:r>
            <a:r>
              <a:rPr lang="es-ES" sz="1400" b="0" dirty="0" err="1"/>
              <a:t>on</a:t>
            </a:r>
            <a:r>
              <a:rPr lang="es-ES" sz="1400" b="0" dirty="0"/>
              <a:t> x and </a:t>
            </a:r>
            <a:r>
              <a:rPr lang="es-ES" sz="1400" b="0" dirty="0" err="1"/>
              <a:t>for</a:t>
            </a:r>
            <a:r>
              <a:rPr lang="es-ES" sz="1400" b="0" dirty="0"/>
              <a:t> a </a:t>
            </a:r>
            <a:r>
              <a:rPr lang="es-ES" sz="1400" b="0" dirty="0" err="1"/>
              <a:t>given</a:t>
            </a:r>
            <a:r>
              <a:rPr lang="es-ES" sz="1400" b="0" dirty="0"/>
              <a:t> </a:t>
            </a:r>
            <a:r>
              <a:rPr lang="es-ES" sz="1400" b="0" dirty="0" err="1"/>
              <a:t>penalization</a:t>
            </a:r>
            <a:r>
              <a:rPr lang="es-ES" sz="1400" b="0" dirty="0"/>
              <a:t> </a:t>
            </a:r>
            <a:r>
              <a:rPr lang="es-ES" sz="1400" b="0" dirty="0" err="1"/>
              <a:t>parameters</a:t>
            </a:r>
            <a:r>
              <a:rPr lang="es-ES" sz="1400" b="0" dirty="0"/>
              <a:t> (penal1, penal2)</a:t>
            </a:r>
            <a:br>
              <a:rPr lang="es-ES" sz="1400" b="0" dirty="0"/>
            </a:br>
            <a:r>
              <a:rPr lang="es-ES" sz="1400" dirty="0">
                <a:solidFill>
                  <a:schemeClr val="tx1"/>
                </a:solidFill>
              </a:rPr>
              <a:t>output</a:t>
            </a:r>
            <a:r>
              <a:rPr lang="es-ES" sz="1400" b="0" dirty="0"/>
              <a:t>: </a:t>
            </a:r>
            <a:r>
              <a:rPr lang="es-ES" sz="1400" b="0" dirty="0" err="1"/>
              <a:t>estimated</a:t>
            </a:r>
            <a:r>
              <a:rPr lang="es-ES" sz="1400" b="0" dirty="0"/>
              <a:t> </a:t>
            </a:r>
            <a:r>
              <a:rPr lang="es-ES" sz="1400" b="0" dirty="0" err="1"/>
              <a:t>parameters</a:t>
            </a:r>
            <a:r>
              <a:rPr lang="es-ES" sz="1400" b="0" dirty="0"/>
              <a:t> (</a:t>
            </a:r>
            <a:r>
              <a:rPr lang="es-ES" sz="1400" b="0" dirty="0" err="1"/>
              <a:t>alpha</a:t>
            </a:r>
            <a:r>
              <a:rPr lang="es-ES" sz="1400" b="0" dirty="0"/>
              <a:t>, </a:t>
            </a:r>
            <a:r>
              <a:rPr lang="es-ES" sz="1400" b="0" dirty="0" err="1"/>
              <a:t>pmf</a:t>
            </a:r>
            <a:r>
              <a:rPr lang="es-ES" sz="1400" b="0" dirty="0"/>
              <a:t>)</a:t>
            </a:r>
          </a:p>
        </p:txBody>
      </p:sp>
      <p:sp>
        <p:nvSpPr>
          <p:cNvPr id="199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865644" y="7538249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s-ES" sz="1400" dirty="0" err="1"/>
              <a:t>spinar_penal_val</a:t>
            </a:r>
            <a:r>
              <a:rPr lang="es-ES" sz="1400" dirty="0"/>
              <a:t>() </a:t>
            </a:r>
            <a:r>
              <a:rPr lang="es-ES" sz="1400" b="0" dirty="0" err="1"/>
              <a:t>estimates</a:t>
            </a:r>
            <a:r>
              <a:rPr lang="es-ES" sz="1400" b="0" dirty="0"/>
              <a:t> </a:t>
            </a:r>
            <a:r>
              <a:rPr lang="es-ES" sz="1400" b="0" dirty="0" err="1"/>
              <a:t>semiparametrically</a:t>
            </a:r>
            <a:r>
              <a:rPr lang="es-ES" sz="1400" b="0" dirty="0"/>
              <a:t> and </a:t>
            </a:r>
            <a:r>
              <a:rPr lang="es-ES" sz="1400" b="0" dirty="0" err="1"/>
              <a:t>penalized</a:t>
            </a:r>
            <a:r>
              <a:rPr lang="es-ES" sz="1400" b="0" dirty="0"/>
              <a:t> </a:t>
            </a:r>
            <a:r>
              <a:rPr lang="es-ES" sz="1400" b="0" dirty="0" err="1"/>
              <a:t>an</a:t>
            </a:r>
            <a:r>
              <a:rPr lang="es-ES" sz="1400" b="0" dirty="0"/>
              <a:t> INAR </a:t>
            </a:r>
            <a:r>
              <a:rPr lang="es-ES" sz="1400" b="0" dirty="0" err="1"/>
              <a:t>model</a:t>
            </a:r>
            <a:r>
              <a:rPr lang="es-ES" sz="1400" b="0" dirty="0"/>
              <a:t> </a:t>
            </a:r>
            <a:r>
              <a:rPr lang="es-ES" sz="1400" b="0" dirty="0" err="1"/>
              <a:t>for</a:t>
            </a:r>
            <a:r>
              <a:rPr lang="es-ES" sz="1400" b="0" dirty="0"/>
              <a:t> a </a:t>
            </a:r>
            <a:r>
              <a:rPr lang="es-ES" sz="1400" b="0" dirty="0" err="1"/>
              <a:t>given</a:t>
            </a:r>
            <a:r>
              <a:rPr lang="es-ES" sz="1400" b="0" dirty="0"/>
              <a:t> p, x, and </a:t>
            </a:r>
            <a:r>
              <a:rPr lang="es-ES" sz="1400" b="0" dirty="0" err="1"/>
              <a:t>allows</a:t>
            </a:r>
            <a:r>
              <a:rPr lang="es-ES" sz="1400" b="0" dirty="0"/>
              <a:t> </a:t>
            </a:r>
            <a:r>
              <a:rPr lang="es-ES" sz="1400" b="0" dirty="0" err="1"/>
              <a:t>for</a:t>
            </a:r>
            <a:r>
              <a:rPr lang="es-ES" sz="1400" b="0" dirty="0"/>
              <a:t> </a:t>
            </a:r>
            <a:r>
              <a:rPr lang="es-ES" sz="1400" b="0" dirty="0" err="1"/>
              <a:t>validation</a:t>
            </a:r>
            <a:r>
              <a:rPr lang="es-ES" sz="1400" b="0" dirty="0"/>
              <a:t> of </a:t>
            </a:r>
            <a:r>
              <a:rPr lang="es-ES" sz="1400" b="0" dirty="0" err="1"/>
              <a:t>both</a:t>
            </a:r>
            <a:r>
              <a:rPr lang="es-ES" sz="1400" b="0" dirty="0"/>
              <a:t> </a:t>
            </a:r>
            <a:r>
              <a:rPr lang="es-ES" sz="1400" b="0" dirty="0" err="1"/>
              <a:t>or</a:t>
            </a:r>
            <a:r>
              <a:rPr lang="es-ES" sz="1400" b="0" dirty="0"/>
              <a:t> </a:t>
            </a:r>
            <a:r>
              <a:rPr lang="es-ES" sz="1400" b="0" dirty="0" err="1"/>
              <a:t>only</a:t>
            </a:r>
            <a:r>
              <a:rPr lang="es-ES" sz="1400" b="0" dirty="0"/>
              <a:t> </a:t>
            </a:r>
            <a:r>
              <a:rPr lang="es-ES" sz="1400" b="0" dirty="0" err="1"/>
              <a:t>one</a:t>
            </a:r>
            <a:r>
              <a:rPr lang="es-ES" sz="1400" b="0" dirty="0"/>
              <a:t> </a:t>
            </a:r>
            <a:r>
              <a:rPr lang="es-ES" sz="1400" b="0" dirty="0" err="1"/>
              <a:t>penalization</a:t>
            </a:r>
            <a:r>
              <a:rPr lang="es-ES" sz="1400" b="0" dirty="0"/>
              <a:t> </a:t>
            </a:r>
            <a:r>
              <a:rPr lang="es-ES" sz="1400" b="0" dirty="0" err="1"/>
              <a:t>parameter</a:t>
            </a:r>
            <a:r>
              <a:rPr lang="es-ES" sz="1400" b="0" dirty="0"/>
              <a:t>, </a:t>
            </a:r>
            <a:r>
              <a:rPr lang="es-ES" sz="1400" b="0" dirty="0" err="1"/>
              <a:t>which</a:t>
            </a:r>
            <a:r>
              <a:rPr lang="es-ES" sz="1400" b="0" dirty="0"/>
              <a:t> can be </a:t>
            </a:r>
            <a:r>
              <a:rPr lang="es-ES" sz="1400" b="0" dirty="0" err="1"/>
              <a:t>adjusted</a:t>
            </a:r>
            <a:r>
              <a:rPr lang="es-ES" sz="1400" b="0" dirty="0"/>
              <a:t> </a:t>
            </a:r>
            <a:r>
              <a:rPr lang="es-ES" sz="1400" b="0" dirty="0" err="1"/>
              <a:t>by</a:t>
            </a:r>
            <a:r>
              <a:rPr lang="es-ES" sz="1400" b="0" dirty="0"/>
              <a:t> </a:t>
            </a:r>
            <a:r>
              <a:rPr lang="es-ES" sz="1400" b="0" dirty="0" err="1"/>
              <a:t>the</a:t>
            </a:r>
            <a:r>
              <a:rPr lang="es-ES" sz="1400" b="0" dirty="0"/>
              <a:t> </a:t>
            </a:r>
            <a:r>
              <a:rPr lang="es-ES" sz="1400" b="0" dirty="0" err="1"/>
              <a:t>number</a:t>
            </a:r>
            <a:r>
              <a:rPr lang="es-ES" sz="1400" b="0" dirty="0"/>
              <a:t> of </a:t>
            </a:r>
            <a:r>
              <a:rPr lang="es-ES" sz="1400" b="0" dirty="0" err="1"/>
              <a:t>folds</a:t>
            </a:r>
            <a:r>
              <a:rPr lang="es-ES" sz="1400" b="0" dirty="0"/>
              <a:t> and init1 init2.</a:t>
            </a:r>
            <a:br>
              <a:rPr lang="es-ES" sz="1400" b="0" dirty="0">
                <a:solidFill>
                  <a:srgbClr val="000000"/>
                </a:solidFill>
              </a:rPr>
            </a:br>
            <a:r>
              <a:rPr lang="es-ES" sz="1400" dirty="0">
                <a:solidFill>
                  <a:schemeClr val="tx1"/>
                </a:solidFill>
              </a:rPr>
              <a:t>output</a:t>
            </a:r>
            <a:r>
              <a:rPr lang="es-ES" sz="1400" b="0" dirty="0"/>
              <a:t>: </a:t>
            </a:r>
            <a:r>
              <a:rPr lang="es-ES" sz="1400" b="0" dirty="0" err="1"/>
              <a:t>estimated</a:t>
            </a:r>
            <a:r>
              <a:rPr lang="es-ES" sz="1400" b="0" dirty="0"/>
              <a:t> </a:t>
            </a:r>
            <a:r>
              <a:rPr lang="es-ES" sz="1400" b="0" dirty="0" err="1"/>
              <a:t>parameters</a:t>
            </a:r>
            <a:r>
              <a:rPr lang="es-ES" sz="1400" b="0" dirty="0"/>
              <a:t>( (</a:t>
            </a:r>
            <a:r>
              <a:rPr lang="es-ES" sz="1400" b="0" dirty="0" err="1"/>
              <a:t>alpha</a:t>
            </a:r>
            <a:r>
              <a:rPr lang="es-ES" sz="1400" b="0" dirty="0"/>
              <a:t>, </a:t>
            </a:r>
            <a:r>
              <a:rPr lang="es-ES" sz="1400" b="0" dirty="0" err="1"/>
              <a:t>pmf</a:t>
            </a:r>
            <a:r>
              <a:rPr lang="es-ES" sz="1400" b="0" dirty="0"/>
              <a:t>) and </a:t>
            </a:r>
            <a:r>
              <a:rPr lang="es-ES" sz="1400" b="0" dirty="0" err="1"/>
              <a:t>validated</a:t>
            </a:r>
            <a:r>
              <a:rPr lang="es-ES" sz="1400" b="0" dirty="0"/>
              <a:t> </a:t>
            </a:r>
            <a:r>
              <a:rPr lang="es-ES" sz="1400" b="0" dirty="0" err="1"/>
              <a:t>penalization</a:t>
            </a:r>
            <a:r>
              <a:rPr lang="es-ES" sz="1400" b="0" dirty="0"/>
              <a:t> </a:t>
            </a:r>
            <a:r>
              <a:rPr lang="es-ES" sz="1400" b="0" dirty="0" err="1"/>
              <a:t>parameter</a:t>
            </a:r>
            <a:r>
              <a:rPr lang="es-ES" sz="1400" b="0" dirty="0"/>
              <a:t>(s)</a:t>
            </a:r>
            <a:endParaRPr lang="es-ES" sz="1400" dirty="0"/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1173850" y="4096156"/>
            <a:ext cx="227117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inar_sp_boot</a:t>
            </a:r>
            <a:r>
              <a:rPr dirty="0"/>
              <a:t>(</a:t>
            </a:r>
            <a:r>
              <a:rPr lang="es-ES" dirty="0"/>
              <a:t>x, p, B)</a:t>
            </a:r>
          </a:p>
        </p:txBody>
      </p:sp>
      <p:sp>
        <p:nvSpPr>
          <p:cNvPr id="201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068154" y="6849716"/>
            <a:ext cx="329037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202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138129" y="7544371"/>
            <a:ext cx="3278626" cy="1033536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spinar_penal_val</a:t>
            </a:r>
            <a:r>
              <a:rPr lang="es-ES" dirty="0"/>
              <a:t>(x, p, </a:t>
            </a:r>
            <a:r>
              <a:rPr lang="es-ES" dirty="0" err="1"/>
              <a:t>valid</a:t>
            </a:r>
            <a:r>
              <a:rPr lang="es-ES" dirty="0"/>
              <a:t>, 				penal1, penal2,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 			</a:t>
            </a:r>
            <a:r>
              <a:rPr lang="es-ES" dirty="0" err="1"/>
              <a:t>over,folds</a:t>
            </a:r>
            <a:r>
              <a:rPr lang="es-ES" dirty="0"/>
              <a:t>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			init1, init2)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913498" y="2848063"/>
            <a:ext cx="9422531" cy="25528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5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65644" y="6421192"/>
            <a:ext cx="9579004" cy="31659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893234" y="6471615"/>
            <a:ext cx="9505435" cy="233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err="1"/>
              <a:t>Penalized</a:t>
            </a:r>
            <a:r>
              <a:rPr lang="es-ES" sz="1600" dirty="0"/>
              <a:t> </a:t>
            </a:r>
            <a:r>
              <a:rPr lang="es-ES" sz="1600" dirty="0" err="1"/>
              <a:t>semiparametric</a:t>
            </a:r>
            <a:r>
              <a:rPr lang="es-ES" sz="1600" dirty="0"/>
              <a:t> </a:t>
            </a:r>
            <a:r>
              <a:rPr lang="es-ES" sz="1600" dirty="0" err="1"/>
              <a:t>estimation</a:t>
            </a:r>
            <a:r>
              <a:rPr lang="es-ES" sz="1600" dirty="0"/>
              <a:t> of INAR(p)</a:t>
            </a:r>
            <a:endParaRPr sz="1600"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43744" y="6535328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243966" y="6919604"/>
            <a:ext cx="3025059" cy="121820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n : </a:t>
            </a:r>
            <a:r>
              <a:rPr lang="es-ES" dirty="0">
                <a:latin typeface=""/>
              </a:rPr>
              <a:t>simple </a:t>
            </a:r>
            <a:r>
              <a:rPr lang="es-ES" dirty="0" err="1">
                <a:latin typeface=""/>
              </a:rPr>
              <a:t>size</a:t>
            </a:r>
            <a:endParaRPr lang="es-ES" dirty="0">
              <a:latin typeface="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p : </a:t>
            </a:r>
            <a:r>
              <a:rPr lang="es-ES" dirty="0" err="1">
                <a:latin typeface=""/>
              </a:rPr>
              <a:t>model</a:t>
            </a:r>
            <a:r>
              <a:rPr lang="es-ES" dirty="0">
                <a:latin typeface=""/>
              </a:rPr>
              <a:t> </a:t>
            </a:r>
            <a:r>
              <a:rPr lang="es-ES" dirty="0" err="1">
                <a:latin typeface=""/>
              </a:rPr>
              <a:t>order</a:t>
            </a:r>
            <a:endParaRPr lang="es-ES" dirty="0">
              <a:latin typeface="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alpha</a:t>
            </a:r>
            <a:r>
              <a:rPr lang="es-ES" dirty="0"/>
              <a:t> : </a:t>
            </a:r>
            <a:r>
              <a:rPr lang="es-ES" dirty="0">
                <a:latin typeface=""/>
              </a:rPr>
              <a:t>INAR </a:t>
            </a:r>
            <a:r>
              <a:rPr lang="es-ES" dirty="0" err="1">
                <a:latin typeface=""/>
              </a:rPr>
              <a:t>coefficient</a:t>
            </a:r>
            <a:r>
              <a:rPr lang="es-ES" dirty="0">
                <a:latin typeface=""/>
              </a:rPr>
              <a:t>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pmf</a:t>
            </a:r>
            <a:r>
              <a:rPr lang="es-ES" dirty="0"/>
              <a:t>: </a:t>
            </a:r>
            <a:r>
              <a:rPr lang="es-ES" dirty="0" err="1">
                <a:latin typeface=""/>
              </a:rPr>
              <a:t>probability</a:t>
            </a:r>
            <a:r>
              <a:rPr lang="es-ES" dirty="0">
                <a:latin typeface=""/>
              </a:rPr>
              <a:t> </a:t>
            </a:r>
            <a:r>
              <a:rPr lang="es-ES" dirty="0" err="1">
                <a:latin typeface=""/>
              </a:rPr>
              <a:t>mass</a:t>
            </a:r>
            <a:r>
              <a:rPr lang="es-ES" dirty="0">
                <a:latin typeface=""/>
              </a:rPr>
              <a:t> </a:t>
            </a:r>
            <a:r>
              <a:rPr lang="es-ES" dirty="0" err="1">
                <a:latin typeface=""/>
              </a:rPr>
              <a:t>function</a:t>
            </a:r>
            <a:r>
              <a:rPr lang="es-ES" dirty="0">
                <a:latin typeface=""/>
              </a:rPr>
              <a:t> of </a:t>
            </a:r>
            <a:r>
              <a:rPr lang="es-ES" dirty="0" err="1">
                <a:latin typeface=""/>
              </a:rPr>
              <a:t>the</a:t>
            </a:r>
            <a:endParaRPr lang="es-ES" dirty="0">
              <a:latin typeface="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x : </a:t>
            </a:r>
            <a:r>
              <a:rPr lang="es-ES" dirty="0">
                <a:latin typeface=""/>
              </a:rPr>
              <a:t>data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913498" y="3713048"/>
            <a:ext cx="909592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err="1"/>
              <a:t>Boostrap</a:t>
            </a:r>
            <a:r>
              <a:rPr lang="es-ES" sz="1600" dirty="0"/>
              <a:t> INAR(p)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498" y="2830581"/>
            <a:ext cx="939042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err="1"/>
              <a:t>Estimation</a:t>
            </a:r>
            <a:r>
              <a:rPr lang="es-ES" sz="1600" dirty="0"/>
              <a:t> INAR(p)</a:t>
            </a:r>
            <a:endParaRPr sz="1600" dirty="0"/>
          </a:p>
        </p:txBody>
      </p:sp>
      <p:sp>
        <p:nvSpPr>
          <p:cNvPr id="53" name="code">
            <a:extLst>
              <a:ext uri="{FF2B5EF4-FFF2-40B4-BE49-F238E27FC236}">
                <a16:creationId xmlns:a16="http://schemas.microsoft.com/office/drawing/2014/main" id="{F77AD2E8-B2A9-F94A-9FD5-0A1F0B18BA3A}"/>
              </a:ext>
            </a:extLst>
          </p:cNvPr>
          <p:cNvSpPr/>
          <p:nvPr/>
        </p:nvSpPr>
        <p:spPr>
          <a:xfrm>
            <a:off x="12544505" y="5600501"/>
            <a:ext cx="1181529" cy="831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s-ES" b="0" dirty="0" err="1"/>
              <a:t>Poison</a:t>
            </a:r>
            <a:endParaRPr lang="es-ES" b="0" dirty="0"/>
          </a:p>
          <a:p>
            <a:r>
              <a:rPr lang="es-ES" b="0" dirty="0" err="1"/>
              <a:t>Geometric</a:t>
            </a:r>
            <a:endParaRPr lang="es-ES" b="0" dirty="0"/>
          </a:p>
          <a:p>
            <a:r>
              <a:rPr lang="es-ES" b="0" dirty="0" err="1"/>
              <a:t>Neg</a:t>
            </a:r>
            <a:r>
              <a:rPr lang="es-ES" b="0" dirty="0"/>
              <a:t>. Binomial</a:t>
            </a:r>
          </a:p>
        </p:txBody>
      </p:sp>
      <p:sp>
        <p:nvSpPr>
          <p:cNvPr id="55" name="Word balloons">
            <a:extLst>
              <a:ext uri="{FF2B5EF4-FFF2-40B4-BE49-F238E27FC236}">
                <a16:creationId xmlns:a16="http://schemas.microsoft.com/office/drawing/2014/main" id="{02E47FE0-DEB1-C04F-94BB-CF0E76C6E0C5}"/>
              </a:ext>
            </a:extLst>
          </p:cNvPr>
          <p:cNvSpPr/>
          <p:nvPr/>
        </p:nvSpPr>
        <p:spPr>
          <a:xfrm>
            <a:off x="11485364" y="567887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s-ES" b="0" dirty="0" err="1"/>
              <a:t>estimation</a:t>
            </a:r>
            <a:r>
              <a:rPr lang="es-ES" b="0" dirty="0"/>
              <a:t> </a:t>
            </a:r>
            <a:r>
              <a:rPr b="0" dirty="0"/>
              <a:t> </a:t>
            </a:r>
            <a:r>
              <a:rPr lang="es-ES" b="0" dirty="0" err="1"/>
              <a:t>type</a:t>
            </a:r>
            <a:endParaRPr b="0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22F1FF-FC46-B04D-AEBF-02CEBA012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3" y="5502864"/>
            <a:ext cx="701410" cy="876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1" y="5370303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85B6E-694A-2F41-94ED-2B2E197A6C05}"/>
              </a:ext>
            </a:extLst>
          </p:cNvPr>
          <p:cNvSpPr txBox="1"/>
          <p:nvPr/>
        </p:nvSpPr>
        <p:spPr>
          <a:xfrm>
            <a:off x="295402" y="5856643"/>
            <a:ext cx="1950019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L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help(package = “spINAR”)</a:t>
            </a:r>
          </a:p>
        </p:txBody>
      </p:sp>
      <p:grpSp>
        <p:nvGrpSpPr>
          <p:cNvPr id="67" name="Group">
            <a:extLst>
              <a:ext uri="{FF2B5EF4-FFF2-40B4-BE49-F238E27FC236}">
                <a16:creationId xmlns:a16="http://schemas.microsoft.com/office/drawing/2014/main" id="{A098320F-5546-3F47-9DF3-DA877D718E48}"/>
              </a:ext>
            </a:extLst>
          </p:cNvPr>
          <p:cNvGrpSpPr/>
          <p:nvPr/>
        </p:nvGrpSpPr>
        <p:grpSpPr>
          <a:xfrm>
            <a:off x="243744" y="5580557"/>
            <a:ext cx="2089938" cy="259172"/>
            <a:chOff x="0" y="0"/>
            <a:chExt cx="2483943" cy="276124"/>
          </a:xfrm>
        </p:grpSpPr>
        <p:pic>
          <p:nvPicPr>
            <p:cNvPr id="68" name="Image" descr="Image">
              <a:extLst>
                <a:ext uri="{FF2B5EF4-FFF2-40B4-BE49-F238E27FC236}">
                  <a16:creationId xmlns:a16="http://schemas.microsoft.com/office/drawing/2014/main" id="{BD89D956-FC1D-ED4C-A3EF-81361DC7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" name="summary function">
              <a:extLst>
                <a:ext uri="{FF2B5EF4-FFF2-40B4-BE49-F238E27FC236}">
                  <a16:creationId xmlns:a16="http://schemas.microsoft.com/office/drawing/2014/main" id="{A42B51F8-0073-AE41-968B-2D1458EEC2F1}"/>
                </a:ext>
              </a:extLst>
            </p:cNvPr>
            <p:cNvSpPr txBox="1"/>
            <p:nvPr/>
          </p:nvSpPr>
          <p:spPr>
            <a:xfrm>
              <a:off x="169211" y="36983"/>
              <a:ext cx="1267975" cy="15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s-ES" dirty="0"/>
                <a:t>tutorial </a:t>
              </a:r>
              <a:r>
                <a:rPr lang="es-ES" dirty="0" err="1"/>
                <a:t>for</a:t>
              </a:r>
              <a:r>
                <a:rPr lang="es-ES" dirty="0"/>
                <a:t> </a:t>
              </a:r>
              <a:r>
                <a:rPr lang="es-ES" dirty="0" err="1"/>
                <a:t>spINAR</a:t>
              </a:r>
              <a:endParaRPr dirty="0"/>
            </a:p>
          </p:txBody>
        </p:sp>
      </p:grpSp>
      <p:sp>
        <p:nvSpPr>
          <p:cNvPr id="72" name="can help explain">
            <a:extLst>
              <a:ext uri="{FF2B5EF4-FFF2-40B4-BE49-F238E27FC236}">
                <a16:creationId xmlns:a16="http://schemas.microsoft.com/office/drawing/2014/main" id="{C04D485F-7A33-9B47-A292-76F4F80F7F92}"/>
              </a:ext>
            </a:extLst>
          </p:cNvPr>
          <p:cNvSpPr/>
          <p:nvPr/>
        </p:nvSpPr>
        <p:spPr>
          <a:xfrm>
            <a:off x="11173850" y="8411685"/>
            <a:ext cx="2216791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s-ES" b="0" dirty="0" err="1"/>
              <a:t>initial</a:t>
            </a:r>
            <a:r>
              <a:rPr lang="es-ES" b="0" dirty="0"/>
              <a:t> </a:t>
            </a:r>
            <a:r>
              <a:rPr lang="es-ES" b="0" dirty="0" err="1"/>
              <a:t>values</a:t>
            </a:r>
            <a:r>
              <a:rPr lang="es-ES" b="0" dirty="0"/>
              <a:t> </a:t>
            </a:r>
            <a:r>
              <a:rPr lang="es-ES" b="0" dirty="0" err="1"/>
              <a:t>for</a:t>
            </a:r>
            <a:r>
              <a:rPr lang="es-ES" b="0" dirty="0"/>
              <a:t> </a:t>
            </a:r>
            <a:r>
              <a:rPr lang="es-ES" b="0" dirty="0" err="1"/>
              <a:t>the</a:t>
            </a:r>
            <a:r>
              <a:rPr lang="es-ES" b="0" dirty="0"/>
              <a:t> </a:t>
            </a:r>
            <a:r>
              <a:rPr lang="es-ES" b="0" dirty="0" err="1"/>
              <a:t>penalized</a:t>
            </a:r>
            <a:r>
              <a:rPr lang="es-ES" b="0" dirty="0"/>
              <a:t> </a:t>
            </a:r>
            <a:r>
              <a:rPr lang="es-ES" b="0" dirty="0" err="1"/>
              <a:t>parameters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541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ARTURO IVÁN BASTÍAS BARRA</cp:lastModifiedBy>
  <cp:revision>12</cp:revision>
  <cp:lastPrinted>2022-11-16T16:00:36Z</cp:lastPrinted>
  <dcterms:modified xsi:type="dcterms:W3CDTF">2023-01-10T15:51:50Z</dcterms:modified>
</cp:coreProperties>
</file>