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75"/>
    <p:restoredTop sz="94953"/>
  </p:normalViewPr>
  <p:slideViewPr>
    <p:cSldViewPr snapToGrid="0" snapToObjects="1">
      <p:cViewPr varScale="1">
        <p:scale>
          <a:sx n="65" d="100"/>
          <a:sy n="65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165977" y="1057142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71624" y="1549118"/>
            <a:ext cx="3319793" cy="90474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230622" y="3037190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72318" y="3431378"/>
            <a:ext cx="2882201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Development version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</a:t>
            </a:r>
            <a:r>
              <a:rPr lang="es-ES" i="1" dirty="0" smtClean="0">
                <a:latin typeface="+mn-lt"/>
              </a:rPr>
              <a:t>devtools</a:t>
            </a:r>
            <a:r>
              <a:rPr lang="es-ES" i="1" dirty="0">
                <a:latin typeface="+mn-lt"/>
              </a:rPr>
              <a:t>::install_github(“</a:t>
            </a:r>
            <a:r>
              <a:rPr lang="es-ES" i="1" dirty="0" smtClean="0">
                <a:latin typeface="+mn-lt"/>
              </a:rPr>
              <a:t>MFaymon/spINAR</a:t>
            </a:r>
            <a:r>
              <a:rPr lang="es-ES" i="1" dirty="0">
                <a:latin typeface="+mn-lt"/>
              </a:rPr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library(spINAR</a:t>
            </a:r>
            <a:r>
              <a:rPr lang="es-ES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666365" y="2418704"/>
            <a:ext cx="267038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9345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Syntax</a:t>
            </a:r>
            <a:endParaRPr dirty="0"/>
          </a:p>
        </p:txBody>
      </p:sp>
      <p:sp>
        <p:nvSpPr>
          <p:cNvPr id="386" name="COPYRIGHT"/>
          <p:cNvSpPr txBox="1"/>
          <p:nvPr/>
        </p:nvSpPr>
        <p:spPr>
          <a:xfrm>
            <a:off x="230622" y="8787090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269215" y="1751724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What is spINAR?</a:t>
            </a:r>
            <a:endParaRPr lang="en-US"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865644" y="1987541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Simulation of INAR(p) data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17523" y="4401252"/>
            <a:ext cx="9519228" cy="2792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230622" y="4323828"/>
            <a:ext cx="25792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Tutorial for spINAR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93065" y="2248708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smtClean="0">
                <a:solidFill>
                  <a:srgbClr val="24292F"/>
                </a:solidFill>
                <a:latin typeface=""/>
              </a:rPr>
              <a:t>R package spINAR was developed to simulate, estimate and bootstrap integer autoregressive (INAR) models.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400247"/>
            <a:ext cx="6344192" cy="62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5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spinar_sim() 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INAR data for given sample size, model order, model coefficient(s) and pmf of the innovation distribution</a:t>
            </a:r>
            <a:b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simulated INAR data x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898940" y="3708583"/>
            <a:ext cx="6344193" cy="62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 lnSpcReduction="10000"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 INAR model of given order p on given data       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utput: </a:t>
            </a:r>
            <a:r>
              <a:rPr lang="en-US" sz="1400" b="0" dirty="0" smtClean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estimated model parameters: alpha and pmf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02564" y="4879823"/>
            <a:ext cx="6250077" cy="97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spinar_est_param()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parametrically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(moment- or ML-based) and INAR model of given order p on given data for a given parametric family of distribution (Poi, Geo or NB)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estimated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model parameters: alpha and parameter(s)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input distribution</a:t>
            </a:r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2090690" y="3721797"/>
            <a:ext cx="12739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spinar_est</a:t>
            </a:r>
            <a:r>
              <a:rPr dirty="0" smtClean="0"/>
              <a:t>(</a:t>
            </a:r>
            <a:r>
              <a:rPr lang="es-ES" dirty="0"/>
              <a:t>x, p)</a:t>
            </a:r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896765" y="4942570"/>
            <a:ext cx="245041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spinar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_est_param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x, p,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type, distr)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877300" y="3126753"/>
            <a:ext cx="9459451" cy="3275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62180" y="5536653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207267" y="5952391"/>
            <a:ext cx="3025059" cy="4542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x</a:t>
            </a:r>
            <a:r>
              <a:rPr lang="es-ES" dirty="0" smtClean="0"/>
              <a:t>: </a:t>
            </a:r>
            <a:r>
              <a:rPr lang="es-ES" dirty="0"/>
              <a:t>data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n</a:t>
            </a:r>
            <a:r>
              <a:rPr lang="es-ES" dirty="0" smtClean="0"/>
              <a:t>: </a:t>
            </a:r>
            <a:r>
              <a:rPr lang="es-ES" dirty="0" smtClean="0">
                <a:latin typeface=""/>
              </a:rPr>
              <a:t>sample </a:t>
            </a:r>
            <a:r>
              <a:rPr lang="es-ES" dirty="0">
                <a:latin typeface=""/>
              </a:rPr>
              <a:t>size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model order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alpha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INAR coefficient(s)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pmf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probability mass function of the</a:t>
            </a:r>
            <a:r>
              <a:rPr lang="es-ES" dirty="0">
                <a:latin typeface="Menlo"/>
              </a:rPr>
              <a:t> innovation distribution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prerun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number of additional observations (needed to ensure stationarity)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type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estimation type (moment- or maximum likelihood-based)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distr</a:t>
            </a:r>
            <a:r>
              <a:rPr lang="es-ES" dirty="0" smtClean="0">
                <a:latin typeface="Menlo"/>
              </a:rPr>
              <a:t>: parametric family of distributions (Poisson, geometric or negative binomial)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B</a:t>
            </a:r>
            <a:r>
              <a:rPr lang="es-ES" dirty="0" smtClean="0">
                <a:latin typeface="Menlo"/>
              </a:rPr>
              <a:t>: number of bootstrap replicates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enal1</a:t>
            </a:r>
            <a:r>
              <a:rPr lang="es-ES" dirty="0" smtClean="0">
                <a:latin typeface="Menlo"/>
              </a:rPr>
              <a:t> : L1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enal2</a:t>
            </a:r>
            <a:r>
              <a:rPr lang="es-ES" dirty="0" smtClean="0">
                <a:latin typeface="Menlo"/>
              </a:rPr>
              <a:t> : L2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validation</a:t>
            </a:r>
            <a:r>
              <a:rPr lang="es-ES" dirty="0" smtClean="0">
                <a:latin typeface="Menlo"/>
              </a:rPr>
              <a:t>: true or false whether validation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over</a:t>
            </a:r>
            <a:r>
              <a:rPr lang="es-ES" dirty="0" smtClean="0">
                <a:latin typeface="Menlo"/>
              </a:rPr>
              <a:t>: indicates whether validation over penal1, penal2 or both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nit1</a:t>
            </a:r>
            <a:r>
              <a:rPr lang="es-ES" dirty="0" smtClean="0">
                <a:latin typeface="Menlo"/>
              </a:rPr>
              <a:t> : initial penal1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nit2</a:t>
            </a:r>
            <a:r>
              <a:rPr lang="es-ES" dirty="0" smtClean="0">
                <a:latin typeface="Menlo"/>
              </a:rPr>
              <a:t> : initial penal2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folds</a:t>
            </a:r>
            <a:r>
              <a:rPr lang="es-ES" dirty="0" smtClean="0">
                <a:latin typeface="Menlo"/>
              </a:rPr>
              <a:t>:  number of folds in validation</a:t>
            </a:r>
            <a:endParaRPr lang="es-ES" dirty="0">
              <a:latin typeface=""/>
            </a:endParaRPr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17523" y="4430850"/>
            <a:ext cx="91161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 Parametric estimation of INAR(p) model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500" y="3199404"/>
            <a:ext cx="945109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Semiparametric e</a:t>
            </a:r>
            <a:r>
              <a:rPr lang="es-ES" sz="1600" dirty="0" smtClean="0"/>
              <a:t>stimation of INAR(p) model</a:t>
            </a:r>
            <a:endParaRPr sz="1600" dirty="0"/>
          </a:p>
        </p:txBody>
      </p:sp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0" y="5653090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69" name="summary function">
            <a:extLst>
              <a:ext uri="{FF2B5EF4-FFF2-40B4-BE49-F238E27FC236}">
                <a16:creationId xmlns:a16="http://schemas.microsoft.com/office/drawing/2014/main" id="{A42B51F8-0073-AE41-968B-2D1458EEC2F1}"/>
              </a:ext>
            </a:extLst>
          </p:cNvPr>
          <p:cNvSpPr txBox="1"/>
          <p:nvPr/>
        </p:nvSpPr>
        <p:spPr>
          <a:xfrm>
            <a:off x="1719797" y="5615271"/>
            <a:ext cx="65" cy="15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 algn="r"/>
            <a:endParaRPr dirty="0"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787635" y="6016294"/>
            <a:ext cx="9579003" cy="29115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817523" y="6575527"/>
            <a:ext cx="6364457" cy="686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spinar_boot() </a:t>
            </a:r>
            <a:r>
              <a:rPr lang="en-US" sz="1400" b="0" dirty="0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performs the semiparametric INAR bootstrap procedure for given data, model order and number of replications</a:t>
            </a:r>
            <a:br>
              <a:rPr lang="en-US" sz="1400" b="0" dirty="0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1400" b="0" dirty="0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bootstrap estimated parameters: alpha and pmf</a:t>
            </a:r>
            <a:endParaRPr lang="en-US" sz="1400" b="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1805138" y="6538276"/>
            <a:ext cx="155945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rgbClr val="FF0000"/>
                </a:solidFill>
              </a:rPr>
              <a:t>spinar</a:t>
            </a:r>
            <a:r>
              <a:rPr lang="es-ES" dirty="0" smtClean="0">
                <a:solidFill>
                  <a:srgbClr val="FF0000"/>
                </a:solidFill>
              </a:rPr>
              <a:t>_boot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lang="es-ES" dirty="0">
                <a:solidFill>
                  <a:srgbClr val="FF0000"/>
                </a:solidFill>
              </a:rPr>
              <a:t>x, p, B)</a:t>
            </a:r>
          </a:p>
        </p:txBody>
      </p:sp>
      <p:sp>
        <p:nvSpPr>
          <p:cNvPr id="74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17523" y="6069937"/>
            <a:ext cx="9307574" cy="226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Bootstrapping </a:t>
            </a:r>
            <a:r>
              <a:rPr lang="es-ES" sz="1600" dirty="0"/>
              <a:t>INAR(p</a:t>
            </a:r>
            <a:r>
              <a:rPr lang="es-ES" sz="1600" dirty="0" smtClean="0"/>
              <a:t>) data</a:t>
            </a:r>
            <a:endParaRPr sz="1600"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768173" y="7567059"/>
            <a:ext cx="9579004" cy="31659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760594" y="7620917"/>
            <a:ext cx="950543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Penalized </a:t>
            </a:r>
            <a:r>
              <a:rPr lang="es-ES" sz="1600" dirty="0"/>
              <a:t>semiparametric estimation of INAR(p</a:t>
            </a:r>
            <a:r>
              <a:rPr lang="es-ES" sz="1600" dirty="0" smtClean="0"/>
              <a:t>) model</a:t>
            </a:r>
            <a:endParaRPr sz="1600" dirty="0"/>
          </a:p>
        </p:txBody>
      </p:sp>
      <p:sp>
        <p:nvSpPr>
          <p:cNvPr id="83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760594" y="8094317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parameters on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iven data</a:t>
            </a:r>
            <a:b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parameters: alpha, pmf</a:t>
            </a:r>
            <a:endParaRPr lang="en-US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758016" y="8144564"/>
            <a:ext cx="249123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85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760594" y="9060781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spinar_penal_val()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parameter(s) on given data and allows for validation of both or only one penalization parameter</a:t>
            </a:r>
            <a: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 alpha, pmf and validated penalization parameter(s)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202248" y="9113697"/>
            <a:ext cx="3159063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spinar_penal_val(x, p, valid, </a:t>
            </a:r>
            <a:r>
              <a:rPr lang="es-ES" dirty="0" smtClean="0"/>
              <a:t>penal1</a:t>
            </a:r>
            <a:r>
              <a:rPr lang="es-ES" dirty="0"/>
              <a:t>, penal2,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 		</a:t>
            </a:r>
            <a:r>
              <a:rPr lang="es-ES" dirty="0" smtClean="0"/>
              <a:t>over, folds</a:t>
            </a:r>
            <a:r>
              <a:rPr lang="es-ES" dirty="0"/>
              <a:t>, </a:t>
            </a:r>
            <a:r>
              <a:rPr lang="es-ES" dirty="0" smtClean="0"/>
              <a:t>init1</a:t>
            </a:r>
            <a:r>
              <a:rPr lang="es-ES" dirty="0"/>
              <a:t>, init2)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8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12691" y="4782456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DE" b="0" dirty="0">
                <a:solidFill>
                  <a:srgbClr val="24292F"/>
                </a:solidFill>
                <a:latin typeface=""/>
              </a:rPr>
              <a:t>See Readme file in Github repository </a:t>
            </a:r>
          </a:p>
          <a:p>
            <a:r>
              <a:rPr lang="de-DE" b="0" dirty="0" smtClean="0">
                <a:solidFill>
                  <a:srgbClr val="24292F"/>
                </a:solidFill>
                <a:latin typeface=""/>
              </a:rPr>
              <a:t>MFaymon/spINAR </a:t>
            </a:r>
            <a:r>
              <a:rPr lang="de-DE" b="0" dirty="0" err="1" smtClean="0">
                <a:solidFill>
                  <a:srgbClr val="24292F"/>
                </a:solidFill>
                <a:latin typeface=""/>
              </a:rPr>
              <a:t>or</a:t>
            </a:r>
            <a:r>
              <a:rPr lang="de-DE" b="0" dirty="0" smtClean="0">
                <a:solidFill>
                  <a:srgbClr val="24292F"/>
                </a:solidFill>
                <a:latin typeface=""/>
              </a:rPr>
              <a:t> </a:t>
            </a:r>
            <a:endParaRPr lang="de-DE" b="0" dirty="0">
              <a:solidFill>
                <a:srgbClr val="24292F"/>
              </a:solidFill>
              <a:latin typeface=""/>
            </a:endParaRPr>
          </a:p>
          <a:p>
            <a:r>
              <a:rPr lang="de-DE" b="0" i="1" dirty="0" smtClean="0"/>
              <a:t>&gt; </a:t>
            </a:r>
            <a:r>
              <a:rPr lang="en-CL" b="0" i="1" dirty="0" smtClean="0"/>
              <a:t>help(package </a:t>
            </a:r>
            <a:r>
              <a:rPr lang="en-CL" b="0" i="1" dirty="0"/>
              <a:t>= “spINAR”)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Benutzerdefiniert</PresentationFormat>
  <Paragraphs>62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Avenir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Maxime Faymonville</cp:lastModifiedBy>
  <cp:revision>26</cp:revision>
  <cp:lastPrinted>2022-11-16T16:00:36Z</cp:lastPrinted>
  <dcterms:modified xsi:type="dcterms:W3CDTF">2023-01-11T15:43:51Z</dcterms:modified>
</cp:coreProperties>
</file>