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606"/>
    <a:srgbClr val="DFE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20" autoAdjust="0"/>
    <p:restoredTop sz="94953"/>
  </p:normalViewPr>
  <p:slideViewPr>
    <p:cSldViewPr snapToGrid="0" snapToObjects="1">
      <p:cViewPr varScale="1">
        <p:scale>
          <a:sx n="65" d="100"/>
          <a:sy n="65" d="100"/>
        </p:scale>
        <p:origin x="14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306" y="688708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>
            <a:off x="165977" y="10571427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4" name="Group"/>
          <p:cNvSpPr/>
          <p:nvPr/>
        </p:nvSpPr>
        <p:spPr>
          <a:xfrm>
            <a:off x="0" y="1491324"/>
            <a:ext cx="3319793" cy="904742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9" name="Basics"/>
          <p:cNvSpPr txBox="1"/>
          <p:nvPr/>
        </p:nvSpPr>
        <p:spPr>
          <a:xfrm>
            <a:off x="230622" y="3037190"/>
            <a:ext cx="155170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Installation</a:t>
            </a:r>
            <a:endParaRPr dirty="0"/>
          </a:p>
        </p:txBody>
      </p:sp>
      <p:sp>
        <p:nvSpPr>
          <p:cNvPr id="320" name="Each cheatsheet should be licensed under the creative commons license.…"/>
          <p:cNvSpPr txBox="1"/>
          <p:nvPr/>
        </p:nvSpPr>
        <p:spPr>
          <a:xfrm>
            <a:off x="323328" y="9087077"/>
            <a:ext cx="4154099" cy="992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b="1" dirty="0"/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272318" y="3395063"/>
            <a:ext cx="2882201" cy="715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Development version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s-ES" i="1" dirty="0" smtClean="0">
                <a:latin typeface="+mn-lt"/>
              </a:rPr>
              <a:t>&gt; devtools</a:t>
            </a:r>
            <a:r>
              <a:rPr lang="es-ES" i="1" dirty="0">
                <a:latin typeface="+mn-lt"/>
              </a:rPr>
              <a:t>::install_github(“</a:t>
            </a:r>
            <a:r>
              <a:rPr lang="es-ES" i="1" dirty="0" smtClean="0">
                <a:latin typeface="+mn-lt"/>
              </a:rPr>
              <a:t>MFaymon/spINAR</a:t>
            </a:r>
            <a:r>
              <a:rPr lang="es-ES" i="1" dirty="0">
                <a:latin typeface="+mn-lt"/>
              </a:rPr>
              <a:t>”)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s-ES" i="1" dirty="0" smtClean="0">
                <a:latin typeface="+mn-lt"/>
              </a:rPr>
              <a:t>&gt; library(spINAR</a:t>
            </a:r>
            <a:r>
              <a:rPr lang="es-ES" i="1" dirty="0">
                <a:latin typeface="+mn-lt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s-ES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s-ES" b="1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s-ES" b="1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30" name="Line"/>
          <p:cNvSpPr/>
          <p:nvPr/>
        </p:nvSpPr>
        <p:spPr>
          <a:xfrm>
            <a:off x="323329" y="1534139"/>
            <a:ext cx="3181871" cy="14979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s-ES" dirty="0" err="1"/>
              <a:t>spINAR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0" name="Line"/>
          <p:cNvSpPr/>
          <p:nvPr/>
        </p:nvSpPr>
        <p:spPr>
          <a:xfrm flipV="1">
            <a:off x="3898940" y="1533863"/>
            <a:ext cx="8026361" cy="328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10666365" y="2418704"/>
            <a:ext cx="2670386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 err="1"/>
              <a:t>spinar_sim</a:t>
            </a:r>
            <a:r>
              <a:rPr dirty="0"/>
              <a:t>(</a:t>
            </a:r>
            <a:r>
              <a:rPr lang="es-ES" dirty="0"/>
              <a:t>n, p, </a:t>
            </a:r>
            <a:r>
              <a:rPr lang="es-ES" dirty="0" err="1"/>
              <a:t>alpha</a:t>
            </a:r>
            <a:r>
              <a:rPr lang="es-ES" dirty="0"/>
              <a:t>, </a:t>
            </a:r>
            <a:r>
              <a:rPr lang="es-ES" dirty="0" err="1"/>
              <a:t>pmf</a:t>
            </a:r>
            <a:r>
              <a:rPr lang="es-ES" dirty="0"/>
              <a:t>, </a:t>
            </a:r>
            <a:r>
              <a:rPr lang="es-ES" dirty="0" err="1"/>
              <a:t>prerun</a:t>
            </a:r>
            <a:r>
              <a:rPr lang="es-ES" dirty="0"/>
              <a:t>)</a:t>
            </a:r>
          </a:p>
        </p:txBody>
      </p:sp>
      <p:sp>
        <p:nvSpPr>
          <p:cNvPr id="383" name="Useful Elements"/>
          <p:cNvSpPr txBox="1"/>
          <p:nvPr/>
        </p:nvSpPr>
        <p:spPr>
          <a:xfrm>
            <a:off x="10666365" y="1607929"/>
            <a:ext cx="93455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smtClean="0"/>
              <a:t>Syntax</a:t>
            </a:r>
            <a:endParaRPr dirty="0"/>
          </a:p>
        </p:txBody>
      </p:sp>
      <p:sp>
        <p:nvSpPr>
          <p:cNvPr id="386" name="COPYRIGHT"/>
          <p:cNvSpPr txBox="1"/>
          <p:nvPr/>
        </p:nvSpPr>
        <p:spPr>
          <a:xfrm>
            <a:off x="230622" y="8787090"/>
            <a:ext cx="2571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endParaRPr dirty="0"/>
          </a:p>
        </p:txBody>
      </p:sp>
      <p:pic>
        <p:nvPicPr>
          <p:cNvPr id="448" name="rstudio.png" descr="rstudi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4644" y="195549"/>
            <a:ext cx="1386697" cy="1607136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Basics">
            <a:extLst>
              <a:ext uri="{FF2B5EF4-FFF2-40B4-BE49-F238E27FC236}">
                <a16:creationId xmlns:a16="http://schemas.microsoft.com/office/drawing/2014/main" id="{96198A70-4CFA-E54B-9BE7-D8D0B7056D20}"/>
              </a:ext>
            </a:extLst>
          </p:cNvPr>
          <p:cNvSpPr txBox="1"/>
          <p:nvPr/>
        </p:nvSpPr>
        <p:spPr>
          <a:xfrm>
            <a:off x="269215" y="1751724"/>
            <a:ext cx="216245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What is spINAR?</a:t>
            </a:r>
            <a:endParaRPr lang="en-US" dirty="0"/>
          </a:p>
        </p:txBody>
      </p:sp>
      <p:sp>
        <p:nvSpPr>
          <p:cNvPr id="159" name="Rectangle">
            <a:extLst>
              <a:ext uri="{FF2B5EF4-FFF2-40B4-BE49-F238E27FC236}">
                <a16:creationId xmlns:a16="http://schemas.microsoft.com/office/drawing/2014/main" id="{B9CF9969-0BCF-0D40-91DE-82D30A44F7B1}"/>
              </a:ext>
            </a:extLst>
          </p:cNvPr>
          <p:cNvSpPr/>
          <p:nvPr/>
        </p:nvSpPr>
        <p:spPr>
          <a:xfrm>
            <a:off x="3893234" y="1937016"/>
            <a:ext cx="9471363" cy="315401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sz="1400" dirty="0"/>
          </a:p>
        </p:txBody>
      </p:sp>
      <p:sp>
        <p:nvSpPr>
          <p:cNvPr id="160" name="Section 3">
            <a:extLst>
              <a:ext uri="{FF2B5EF4-FFF2-40B4-BE49-F238E27FC236}">
                <a16:creationId xmlns:a16="http://schemas.microsoft.com/office/drawing/2014/main" id="{E9B61D0B-2119-EC4D-9F11-A889BA3C712E}"/>
              </a:ext>
            </a:extLst>
          </p:cNvPr>
          <p:cNvSpPr txBox="1"/>
          <p:nvPr/>
        </p:nvSpPr>
        <p:spPr>
          <a:xfrm>
            <a:off x="3865644" y="1987541"/>
            <a:ext cx="9390420" cy="2281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s-ES" sz="1600" dirty="0" smtClean="0"/>
              <a:t>  Simulation of INAR(p) data</a:t>
            </a:r>
            <a:endParaRPr sz="1600" dirty="0"/>
          </a:p>
        </p:txBody>
      </p:sp>
      <p:sp>
        <p:nvSpPr>
          <p:cNvPr id="162" name="Rectangle">
            <a:extLst>
              <a:ext uri="{FF2B5EF4-FFF2-40B4-BE49-F238E27FC236}">
                <a16:creationId xmlns:a16="http://schemas.microsoft.com/office/drawing/2014/main" id="{1DC350F7-A54C-FA40-A94D-C77C44A0967B}"/>
              </a:ext>
            </a:extLst>
          </p:cNvPr>
          <p:cNvSpPr/>
          <p:nvPr/>
        </p:nvSpPr>
        <p:spPr>
          <a:xfrm>
            <a:off x="3877300" y="4388094"/>
            <a:ext cx="9487298" cy="292361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8" name="Useful Elements">
            <a:extLst>
              <a:ext uri="{FF2B5EF4-FFF2-40B4-BE49-F238E27FC236}">
                <a16:creationId xmlns:a16="http://schemas.microsoft.com/office/drawing/2014/main" id="{C13F1117-A16F-3245-8CB2-6B4B69230304}"/>
              </a:ext>
            </a:extLst>
          </p:cNvPr>
          <p:cNvSpPr txBox="1"/>
          <p:nvPr/>
        </p:nvSpPr>
        <p:spPr>
          <a:xfrm>
            <a:off x="3893234" y="1568489"/>
            <a:ext cx="218107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smtClean="0"/>
              <a:t>Functions</a:t>
            </a:r>
            <a:endParaRPr dirty="0"/>
          </a:p>
        </p:txBody>
      </p:sp>
      <p:sp>
        <p:nvSpPr>
          <p:cNvPr id="170" name="Basics">
            <a:extLst>
              <a:ext uri="{FF2B5EF4-FFF2-40B4-BE49-F238E27FC236}">
                <a16:creationId xmlns:a16="http://schemas.microsoft.com/office/drawing/2014/main" id="{570F1499-C6D6-BE44-83C0-C377C90249FA}"/>
              </a:ext>
            </a:extLst>
          </p:cNvPr>
          <p:cNvSpPr txBox="1"/>
          <p:nvPr/>
        </p:nvSpPr>
        <p:spPr>
          <a:xfrm>
            <a:off x="206431" y="4054669"/>
            <a:ext cx="257929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smtClean="0"/>
              <a:t>Tutorial for spINAR</a:t>
            </a:r>
            <a:endParaRPr dirty="0"/>
          </a:p>
        </p:txBody>
      </p:sp>
      <p:sp>
        <p:nvSpPr>
          <p:cNvPr id="171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CAA109D0-F6C8-7847-B3FE-69AE6033572F}"/>
              </a:ext>
            </a:extLst>
          </p:cNvPr>
          <p:cNvSpPr txBox="1"/>
          <p:nvPr/>
        </p:nvSpPr>
        <p:spPr>
          <a:xfrm>
            <a:off x="293065" y="2259673"/>
            <a:ext cx="3151795" cy="643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l"/>
            <a:r>
              <a:rPr lang="en-US" b="0" dirty="0">
                <a:solidFill>
                  <a:srgbClr val="24292F"/>
                </a:solidFill>
                <a:latin typeface=""/>
              </a:rPr>
              <a:t>The </a:t>
            </a:r>
            <a:r>
              <a:rPr lang="en-US" b="0" dirty="0" smtClean="0">
                <a:solidFill>
                  <a:srgbClr val="24292F"/>
                </a:solidFill>
                <a:latin typeface=""/>
              </a:rPr>
              <a:t>R package spINAR was developed to simulate, estimate and bootstrap integer autoregressive (INAR) models.</a:t>
            </a:r>
          </a:p>
          <a:p>
            <a:pPr algn="l"/>
            <a:endParaRPr lang="de-DE" b="0" dirty="0">
              <a:solidFill>
                <a:srgbClr val="24292F"/>
              </a:solidFill>
              <a:latin typeface=""/>
            </a:endParaRPr>
          </a:p>
          <a:p>
            <a:pPr algn="l"/>
            <a:endParaRPr lang="de-DE" b="0" dirty="0" smtClean="0">
              <a:solidFill>
                <a:srgbClr val="24292F"/>
              </a:solidFill>
              <a:latin typeface=""/>
            </a:endParaRPr>
          </a:p>
          <a:p>
            <a:pPr algn="l"/>
            <a:endParaRPr lang="de-DE" b="0" dirty="0">
              <a:solidFill>
                <a:srgbClr val="24292F"/>
              </a:solidFill>
              <a:latin typeface=""/>
            </a:endParaRPr>
          </a:p>
        </p:txBody>
      </p:sp>
      <p:sp>
        <p:nvSpPr>
          <p:cNvPr id="192" name="i + geom_area() x, y, alpha, color, fill, linetype, size…">
            <a:extLst>
              <a:ext uri="{FF2B5EF4-FFF2-40B4-BE49-F238E27FC236}">
                <a16:creationId xmlns:a16="http://schemas.microsoft.com/office/drawing/2014/main" id="{0A229CCD-8FF2-3041-9F30-F3CF655D0800}"/>
              </a:ext>
            </a:extLst>
          </p:cNvPr>
          <p:cNvSpPr txBox="1"/>
          <p:nvPr/>
        </p:nvSpPr>
        <p:spPr>
          <a:xfrm>
            <a:off x="3913499" y="2400247"/>
            <a:ext cx="6344192" cy="6208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5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spinar_sim() </a:t>
            </a:r>
            <a:r>
              <a:rPr lang="en-US" sz="15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simulates INAR data for given sample size, model order, model coefficient(s) and pmf of the innovation distribution</a:t>
            </a:r>
            <a:br>
              <a:rPr lang="en-US" sz="15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5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</a:t>
            </a:r>
            <a:r>
              <a:rPr lang="en-US" sz="15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: simulated INAR data x</a:t>
            </a:r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 smtClean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 smtClean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 smtClean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en-US" sz="1400" b="0" dirty="0" smtClean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en-US" sz="1400" b="0" dirty="0" smtClean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en-US" sz="1400" b="0" dirty="0" smtClean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es-ES" sz="1400" b="0" dirty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sz="1400" b="0" dirty="0"/>
          </a:p>
        </p:txBody>
      </p:sp>
      <p:sp>
        <p:nvSpPr>
          <p:cNvPr id="193" name="i + geom_area() x, y, alpha, color, fill, linetype, size…">
            <a:extLst>
              <a:ext uri="{FF2B5EF4-FFF2-40B4-BE49-F238E27FC236}">
                <a16:creationId xmlns:a16="http://schemas.microsoft.com/office/drawing/2014/main" id="{07100929-EB9C-3E46-A152-9BB5A8ECF2DA}"/>
              </a:ext>
            </a:extLst>
          </p:cNvPr>
          <p:cNvSpPr txBox="1"/>
          <p:nvPr/>
        </p:nvSpPr>
        <p:spPr>
          <a:xfrm>
            <a:off x="3898940" y="3708583"/>
            <a:ext cx="6344193" cy="6200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normAutofit lnSpcReduction="10000"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spinar_est() 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estimates semiparametrically an INAR model of given order p on given data                                                                                                                                                                 </a:t>
            </a:r>
            <a:r>
              <a:rPr lang="en-US" sz="14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Output: </a:t>
            </a:r>
            <a:r>
              <a:rPr lang="en-US" sz="1400" b="0" dirty="0" smtClean="0">
                <a:solidFill>
                  <a:schemeClr val="tx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estimated model parameters: alpha and pmf</a:t>
            </a:r>
            <a:endParaRPr lang="en-US" sz="14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94" name="i + geom_area() x, y, alpha, color, fill, linetype, size…">
            <a:extLst>
              <a:ext uri="{FF2B5EF4-FFF2-40B4-BE49-F238E27FC236}">
                <a16:creationId xmlns:a16="http://schemas.microsoft.com/office/drawing/2014/main" id="{E8D4BACD-1520-0A4E-9E5C-B621FD5022E2}"/>
              </a:ext>
            </a:extLst>
          </p:cNvPr>
          <p:cNvSpPr txBox="1"/>
          <p:nvPr/>
        </p:nvSpPr>
        <p:spPr>
          <a:xfrm>
            <a:off x="3902564" y="4879823"/>
            <a:ext cx="6250077" cy="9794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spinar_est_param() </a:t>
            </a:r>
            <a: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estimates parametrically 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(moment- or ML-based) and INAR model of given order p on given data for a given parametric family of distribution (Poi, Geo or NB)</a:t>
            </a:r>
            <a: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/>
            </a:r>
            <a:b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</a:t>
            </a:r>
            <a: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 estimated 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model parameters: alpha and parameter(s) </a:t>
            </a:r>
            <a: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of input distribution</a:t>
            </a:r>
          </a:p>
        </p:txBody>
      </p:sp>
      <p:sp>
        <p:nvSpPr>
          <p:cNvPr id="195" name="ggplot(mpg, aes(hwy, cty)) +…">
            <a:extLst>
              <a:ext uri="{FF2B5EF4-FFF2-40B4-BE49-F238E27FC236}">
                <a16:creationId xmlns:a16="http://schemas.microsoft.com/office/drawing/2014/main" id="{75348E29-ECE2-834A-9D2C-B613F40E8016}"/>
              </a:ext>
            </a:extLst>
          </p:cNvPr>
          <p:cNvSpPr txBox="1"/>
          <p:nvPr/>
        </p:nvSpPr>
        <p:spPr>
          <a:xfrm>
            <a:off x="12090690" y="3721797"/>
            <a:ext cx="1273907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smtClean="0"/>
              <a:t>spinar_est</a:t>
            </a:r>
            <a:r>
              <a:rPr dirty="0" smtClean="0"/>
              <a:t>(</a:t>
            </a:r>
            <a:r>
              <a:rPr lang="es-ES" dirty="0"/>
              <a:t>x, p)</a:t>
            </a:r>
          </a:p>
        </p:txBody>
      </p:sp>
      <p:sp>
        <p:nvSpPr>
          <p:cNvPr id="200" name="ggplot(mpg, aes(hwy, cty)) +…">
            <a:extLst>
              <a:ext uri="{FF2B5EF4-FFF2-40B4-BE49-F238E27FC236}">
                <a16:creationId xmlns:a16="http://schemas.microsoft.com/office/drawing/2014/main" id="{3191D4BD-9F32-0342-AE79-A24CB8641C87}"/>
              </a:ext>
            </a:extLst>
          </p:cNvPr>
          <p:cNvSpPr txBox="1"/>
          <p:nvPr/>
        </p:nvSpPr>
        <p:spPr>
          <a:xfrm>
            <a:off x="10896765" y="4942570"/>
            <a:ext cx="2450412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spinar_est_param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x, p, </a:t>
            </a: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type, distr)</a:t>
            </a:r>
            <a:endParaRPr lang="es-E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04" name="Rectangle">
            <a:extLst>
              <a:ext uri="{FF2B5EF4-FFF2-40B4-BE49-F238E27FC236}">
                <a16:creationId xmlns:a16="http://schemas.microsoft.com/office/drawing/2014/main" id="{8234CD49-66BC-5444-A83E-752CF33EBA8A}"/>
              </a:ext>
            </a:extLst>
          </p:cNvPr>
          <p:cNvSpPr/>
          <p:nvPr/>
        </p:nvSpPr>
        <p:spPr>
          <a:xfrm>
            <a:off x="3877300" y="3126753"/>
            <a:ext cx="9459451" cy="32751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46" name="Useful Elements">
            <a:extLst>
              <a:ext uri="{FF2B5EF4-FFF2-40B4-BE49-F238E27FC236}">
                <a16:creationId xmlns:a16="http://schemas.microsoft.com/office/drawing/2014/main" id="{FEC05386-90D2-5D49-8C70-EDF7C3D3BD5B}"/>
              </a:ext>
            </a:extLst>
          </p:cNvPr>
          <p:cNvSpPr txBox="1"/>
          <p:nvPr/>
        </p:nvSpPr>
        <p:spPr>
          <a:xfrm>
            <a:off x="266189" y="5330282"/>
            <a:ext cx="218107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Arguments</a:t>
            </a:r>
            <a:endParaRPr lang="es-ES" dirty="0"/>
          </a:p>
        </p:txBody>
      </p:sp>
      <p:sp>
        <p:nvSpPr>
          <p:cNvPr id="48" name="ggplot(mpg, aes(hwy, cty)) +…">
            <a:extLst>
              <a:ext uri="{FF2B5EF4-FFF2-40B4-BE49-F238E27FC236}">
                <a16:creationId xmlns:a16="http://schemas.microsoft.com/office/drawing/2014/main" id="{08F183D2-EA82-3A44-8F3F-56A60CF208FB}"/>
              </a:ext>
            </a:extLst>
          </p:cNvPr>
          <p:cNvSpPr txBox="1"/>
          <p:nvPr/>
        </p:nvSpPr>
        <p:spPr>
          <a:xfrm>
            <a:off x="207267" y="5789568"/>
            <a:ext cx="3025059" cy="4511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 smtClean="0"/>
              <a:t>x</a:t>
            </a:r>
            <a:r>
              <a:rPr lang="es-ES" sz="1100" dirty="0" smtClean="0"/>
              <a:t>: </a:t>
            </a:r>
            <a:r>
              <a:rPr lang="es-ES" sz="1100" dirty="0"/>
              <a:t>data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 smtClean="0"/>
              <a:t>n</a:t>
            </a:r>
            <a:r>
              <a:rPr lang="es-ES" sz="1100" dirty="0" smtClean="0"/>
              <a:t>: </a:t>
            </a:r>
            <a:r>
              <a:rPr lang="es-ES" sz="1100" dirty="0" smtClean="0">
                <a:latin typeface=""/>
              </a:rPr>
              <a:t>sample </a:t>
            </a:r>
            <a:r>
              <a:rPr lang="es-ES" sz="1100" dirty="0">
                <a:latin typeface=""/>
              </a:rPr>
              <a:t>size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 smtClean="0"/>
              <a:t>p</a:t>
            </a:r>
            <a:r>
              <a:rPr lang="es-ES" sz="1100" dirty="0" smtClean="0"/>
              <a:t>: </a:t>
            </a:r>
            <a:r>
              <a:rPr lang="es-ES" sz="1100" dirty="0">
                <a:latin typeface=""/>
              </a:rPr>
              <a:t>model order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 smtClean="0"/>
              <a:t>alpha</a:t>
            </a:r>
            <a:r>
              <a:rPr lang="es-ES" sz="1100" dirty="0" smtClean="0"/>
              <a:t>: </a:t>
            </a:r>
            <a:r>
              <a:rPr lang="es-ES" sz="1100" dirty="0">
                <a:latin typeface=""/>
              </a:rPr>
              <a:t>INAR coefficient(s)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 smtClean="0"/>
              <a:t>pmf</a:t>
            </a:r>
            <a:r>
              <a:rPr lang="es-ES" sz="1100" dirty="0" smtClean="0"/>
              <a:t>: </a:t>
            </a:r>
            <a:r>
              <a:rPr lang="es-ES" sz="1100" dirty="0">
                <a:latin typeface=""/>
              </a:rPr>
              <a:t>probability mass function of the</a:t>
            </a:r>
            <a:r>
              <a:rPr lang="es-ES" sz="1100" dirty="0">
                <a:latin typeface="Menlo"/>
              </a:rPr>
              <a:t> innovation distribution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 smtClean="0">
                <a:latin typeface="Menlo"/>
              </a:rPr>
              <a:t>prerun</a:t>
            </a:r>
            <a:r>
              <a:rPr lang="es-ES" sz="1100" dirty="0" smtClean="0">
                <a:latin typeface="Menlo"/>
              </a:rPr>
              <a:t>: </a:t>
            </a:r>
            <a:r>
              <a:rPr lang="es-ES" sz="1100" dirty="0">
                <a:latin typeface="Menlo"/>
              </a:rPr>
              <a:t>number of additional observations </a:t>
            </a:r>
            <a:endParaRPr lang="es-ES" sz="1100" dirty="0" smtClean="0">
              <a:latin typeface="Menlo"/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 smtClean="0">
                <a:latin typeface="Menlo"/>
              </a:rPr>
              <a:t>type</a:t>
            </a:r>
            <a:r>
              <a:rPr lang="es-ES" sz="1100" dirty="0" smtClean="0">
                <a:latin typeface="Menlo"/>
              </a:rPr>
              <a:t>: </a:t>
            </a:r>
            <a:r>
              <a:rPr lang="es-ES" sz="1100" dirty="0">
                <a:latin typeface="Menlo"/>
              </a:rPr>
              <a:t>estimation type (moment- or maximum likelihood-based)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 smtClean="0">
                <a:latin typeface="Menlo"/>
              </a:rPr>
              <a:t>distr</a:t>
            </a:r>
            <a:r>
              <a:rPr lang="es-ES" sz="1100" dirty="0" smtClean="0">
                <a:latin typeface="Menlo"/>
              </a:rPr>
              <a:t>: parametric family of distributions (Poisson, geometric or negative binomial)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 smtClean="0">
                <a:latin typeface="Menlo"/>
              </a:rPr>
              <a:t>B</a:t>
            </a:r>
            <a:r>
              <a:rPr lang="es-ES" sz="1100" dirty="0" smtClean="0">
                <a:latin typeface="Menlo"/>
              </a:rPr>
              <a:t>: number of bootstrap replicates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>
                <a:latin typeface="Menlo"/>
              </a:rPr>
              <a:t>setting</a:t>
            </a:r>
            <a:r>
              <a:rPr lang="es-ES" sz="1100" dirty="0">
                <a:latin typeface="Menlo"/>
              </a:rPr>
              <a:t>: semiparametric or </a:t>
            </a:r>
            <a:r>
              <a:rPr lang="es-ES" sz="1100" dirty="0" smtClean="0">
                <a:latin typeface="Menlo"/>
              </a:rPr>
              <a:t>parametric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 smtClean="0">
                <a:latin typeface="Menlo"/>
              </a:rPr>
              <a:t>M</a:t>
            </a:r>
            <a:r>
              <a:rPr lang="es-ES" sz="1100" dirty="0" smtClean="0">
                <a:latin typeface="Menlo"/>
              </a:rPr>
              <a:t>: upper limit for innovations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>
                <a:latin typeface="Menlo"/>
              </a:rPr>
              <a:t>l</a:t>
            </a:r>
            <a:r>
              <a:rPr lang="es-ES" sz="1100" i="1" dirty="0" smtClean="0">
                <a:latin typeface="Menlo"/>
              </a:rPr>
              <a:t>evel</a:t>
            </a:r>
            <a:r>
              <a:rPr lang="es-ES" sz="1100" dirty="0" smtClean="0">
                <a:latin typeface="Menlo"/>
              </a:rPr>
              <a:t>: level of confidence </a:t>
            </a:r>
            <a:r>
              <a:rPr lang="es-ES" sz="1100" dirty="0" smtClean="0">
                <a:latin typeface="Menlo"/>
              </a:rPr>
              <a:t>intervals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>
                <a:latin typeface="Menlo"/>
              </a:rPr>
              <a:t>p</a:t>
            </a:r>
            <a:r>
              <a:rPr lang="es-ES" sz="1100" i="1" dirty="0" smtClean="0">
                <a:latin typeface="Menlo"/>
              </a:rPr>
              <a:t>rogress</a:t>
            </a:r>
            <a:r>
              <a:rPr lang="es-ES" sz="1100" dirty="0" smtClean="0">
                <a:latin typeface="Menlo"/>
              </a:rPr>
              <a:t>: true or false whether progress bar is wanted</a:t>
            </a:r>
            <a:endParaRPr lang="es-ES" sz="1100" dirty="0" smtClean="0">
              <a:latin typeface="Menlo"/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>
                <a:latin typeface="Menlo"/>
              </a:rPr>
              <a:t>p</a:t>
            </a:r>
            <a:r>
              <a:rPr lang="es-ES" sz="1100" i="1" dirty="0" smtClean="0">
                <a:latin typeface="Menlo"/>
              </a:rPr>
              <a:t>enal1</a:t>
            </a:r>
            <a:r>
              <a:rPr lang="es-ES" sz="1100" dirty="0" smtClean="0">
                <a:latin typeface="Menlo"/>
              </a:rPr>
              <a:t> : L1 penalization parameter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>
                <a:latin typeface="Menlo"/>
              </a:rPr>
              <a:t>p</a:t>
            </a:r>
            <a:r>
              <a:rPr lang="es-ES" sz="1100" i="1" dirty="0" smtClean="0">
                <a:latin typeface="Menlo"/>
              </a:rPr>
              <a:t>enal2</a:t>
            </a:r>
            <a:r>
              <a:rPr lang="es-ES" sz="1100" dirty="0" smtClean="0">
                <a:latin typeface="Menlo"/>
              </a:rPr>
              <a:t> : L2 penalization parameter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 smtClean="0">
                <a:latin typeface="Menlo"/>
              </a:rPr>
              <a:t>validation</a:t>
            </a:r>
            <a:r>
              <a:rPr lang="es-ES" sz="1100" dirty="0" smtClean="0">
                <a:latin typeface="Menlo"/>
              </a:rPr>
              <a:t>: true or false whether validation is wanted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 smtClean="0">
                <a:latin typeface="Menlo"/>
              </a:rPr>
              <a:t>over</a:t>
            </a:r>
            <a:r>
              <a:rPr lang="es-ES" sz="1100" dirty="0" smtClean="0">
                <a:latin typeface="Menlo"/>
              </a:rPr>
              <a:t>: indicates whether validation over penal1, penal2 or both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>
                <a:latin typeface="Menlo"/>
              </a:rPr>
              <a:t>i</a:t>
            </a:r>
            <a:r>
              <a:rPr lang="es-ES" sz="1100" i="1" dirty="0" smtClean="0">
                <a:latin typeface="Menlo"/>
              </a:rPr>
              <a:t>nit1</a:t>
            </a:r>
            <a:r>
              <a:rPr lang="es-ES" sz="1100" dirty="0" smtClean="0">
                <a:latin typeface="Menlo"/>
              </a:rPr>
              <a:t> : initial penal1 value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>
                <a:latin typeface="Menlo"/>
              </a:rPr>
              <a:t>i</a:t>
            </a:r>
            <a:r>
              <a:rPr lang="es-ES" sz="1100" i="1" dirty="0" smtClean="0">
                <a:latin typeface="Menlo"/>
              </a:rPr>
              <a:t>nit2</a:t>
            </a:r>
            <a:r>
              <a:rPr lang="es-ES" sz="1100" dirty="0" smtClean="0">
                <a:latin typeface="Menlo"/>
              </a:rPr>
              <a:t> : initial penal2 value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 smtClean="0">
                <a:latin typeface="Menlo"/>
              </a:rPr>
              <a:t>folds</a:t>
            </a:r>
            <a:r>
              <a:rPr lang="es-ES" sz="1100" dirty="0" smtClean="0">
                <a:latin typeface="Menlo"/>
              </a:rPr>
              <a:t>:  number of folds in validation</a:t>
            </a:r>
          </a:p>
        </p:txBody>
      </p:sp>
      <p:sp>
        <p:nvSpPr>
          <p:cNvPr id="50" name="Section 3">
            <a:extLst>
              <a:ext uri="{FF2B5EF4-FFF2-40B4-BE49-F238E27FC236}">
                <a16:creationId xmlns:a16="http://schemas.microsoft.com/office/drawing/2014/main" id="{8EEC261C-55B4-F449-B68D-EA1CB12B4CB0}"/>
              </a:ext>
            </a:extLst>
          </p:cNvPr>
          <p:cNvSpPr txBox="1"/>
          <p:nvPr/>
        </p:nvSpPr>
        <p:spPr>
          <a:xfrm>
            <a:off x="3889034" y="4444714"/>
            <a:ext cx="9116185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s-ES" sz="1600" dirty="0" smtClean="0"/>
              <a:t> Parametric estimation of INAR(p) model</a:t>
            </a:r>
            <a:endParaRPr sz="1600" dirty="0"/>
          </a:p>
        </p:txBody>
      </p:sp>
      <p:sp>
        <p:nvSpPr>
          <p:cNvPr id="51" name="Section 3">
            <a:extLst>
              <a:ext uri="{FF2B5EF4-FFF2-40B4-BE49-F238E27FC236}">
                <a16:creationId xmlns:a16="http://schemas.microsoft.com/office/drawing/2014/main" id="{790EED5F-9FF0-B24C-90CC-8B9DCCEEEDB5}"/>
              </a:ext>
            </a:extLst>
          </p:cNvPr>
          <p:cNvSpPr txBox="1"/>
          <p:nvPr/>
        </p:nvSpPr>
        <p:spPr>
          <a:xfrm>
            <a:off x="3913500" y="3199404"/>
            <a:ext cx="9451098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s-ES" sz="1600" dirty="0" smtClean="0"/>
              <a:t> Semiparametric estimation of INAR(p) model</a:t>
            </a:r>
            <a:endParaRPr sz="1600" dirty="0"/>
          </a:p>
        </p:txBody>
      </p:sp>
      <p:sp>
        <p:nvSpPr>
          <p:cNvPr id="60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D5FC3F74-735B-7D4B-B95F-5B788ABB5828}"/>
              </a:ext>
            </a:extLst>
          </p:cNvPr>
          <p:cNvSpPr txBox="1"/>
          <p:nvPr/>
        </p:nvSpPr>
        <p:spPr>
          <a:xfrm>
            <a:off x="306210" y="5653090"/>
            <a:ext cx="1882020" cy="410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s-ES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CL" dirty="0"/>
          </a:p>
        </p:txBody>
      </p:sp>
      <p:sp>
        <p:nvSpPr>
          <p:cNvPr id="69" name="summary function">
            <a:extLst>
              <a:ext uri="{FF2B5EF4-FFF2-40B4-BE49-F238E27FC236}">
                <a16:creationId xmlns:a16="http://schemas.microsoft.com/office/drawing/2014/main" id="{A42B51F8-0073-AE41-968B-2D1458EEC2F1}"/>
              </a:ext>
            </a:extLst>
          </p:cNvPr>
          <p:cNvSpPr txBox="1"/>
          <p:nvPr/>
        </p:nvSpPr>
        <p:spPr>
          <a:xfrm>
            <a:off x="1719797" y="5615271"/>
            <a:ext cx="65" cy="150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 algn="r"/>
            <a:endParaRPr dirty="0"/>
          </a:p>
        </p:txBody>
      </p:sp>
      <p:sp>
        <p:nvSpPr>
          <p:cNvPr id="70" name="Rectangle">
            <a:extLst>
              <a:ext uri="{FF2B5EF4-FFF2-40B4-BE49-F238E27FC236}">
                <a16:creationId xmlns:a16="http://schemas.microsoft.com/office/drawing/2014/main" id="{1DC350F7-A54C-FA40-A94D-C77C44A0967B}"/>
              </a:ext>
            </a:extLst>
          </p:cNvPr>
          <p:cNvSpPr/>
          <p:nvPr/>
        </p:nvSpPr>
        <p:spPr>
          <a:xfrm>
            <a:off x="3880922" y="6015038"/>
            <a:ext cx="9455829" cy="29240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1" name="i + geom_area() x, y, alpha, color, fill, linetype, size…">
            <a:extLst>
              <a:ext uri="{FF2B5EF4-FFF2-40B4-BE49-F238E27FC236}">
                <a16:creationId xmlns:a16="http://schemas.microsoft.com/office/drawing/2014/main" id="{E8D4BACD-1520-0A4E-9E5C-B621FD5022E2}"/>
              </a:ext>
            </a:extLst>
          </p:cNvPr>
          <p:cNvSpPr txBox="1"/>
          <p:nvPr/>
        </p:nvSpPr>
        <p:spPr>
          <a:xfrm>
            <a:off x="3913500" y="6477854"/>
            <a:ext cx="6364457" cy="1087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spinar_boot() </a:t>
            </a:r>
            <a:r>
              <a:rPr lang="en-US" sz="1400" b="0" dirty="0" smtClean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performs the (semi)parametric INAR bootstrap procedure for given data, model order, number of replications </a:t>
            </a:r>
            <a:r>
              <a:rPr lang="en-US" sz="1400" b="0" dirty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 a given parametric family of distribution (Poi, Geo or NB</a:t>
            </a:r>
            <a:r>
              <a:rPr lang="en-US" sz="1400" b="0" dirty="0" smtClean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and estimation method</a:t>
            </a:r>
            <a: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/>
            </a:r>
            <a:b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en-US" sz="1400" b="0" dirty="0" smtClean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bootstrap observations, bootstrap estimated parameters (alpha and </a:t>
            </a:r>
            <a:r>
              <a:rPr lang="en-US" sz="1400" b="0" dirty="0" err="1" smtClean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pmf</a:t>
            </a:r>
            <a:r>
              <a:rPr lang="en-US" sz="1400" b="0" dirty="0" smtClean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or innovation parameters) and bootstrap confidence intervals</a:t>
            </a:r>
            <a:endParaRPr lang="en-US" sz="1400" b="0" dirty="0">
              <a:solidFill>
                <a:srgbClr val="060606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3" name="ggplot(mpg, aes(hwy, cty)) +…">
            <a:extLst>
              <a:ext uri="{FF2B5EF4-FFF2-40B4-BE49-F238E27FC236}">
                <a16:creationId xmlns:a16="http://schemas.microsoft.com/office/drawing/2014/main" id="{3191D4BD-9F32-0342-AE79-A24CB8641C87}"/>
              </a:ext>
            </a:extLst>
          </p:cNvPr>
          <p:cNvSpPr txBox="1"/>
          <p:nvPr/>
        </p:nvSpPr>
        <p:spPr>
          <a:xfrm>
            <a:off x="10398369" y="6445943"/>
            <a:ext cx="2966228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 smtClean="0">
                <a:solidFill>
                  <a:schemeClr val="tx1"/>
                </a:solidFill>
              </a:rPr>
              <a:t>spinar_boot</a:t>
            </a:r>
            <a:r>
              <a:rPr dirty="0">
                <a:solidFill>
                  <a:schemeClr val="tx1"/>
                </a:solidFill>
              </a:rPr>
              <a:t>(</a:t>
            </a:r>
            <a:r>
              <a:rPr lang="es-ES" dirty="0">
                <a:solidFill>
                  <a:schemeClr val="tx1"/>
                </a:solidFill>
              </a:rPr>
              <a:t>x, p, </a:t>
            </a:r>
            <a:r>
              <a:rPr lang="es-ES" dirty="0" smtClean="0">
                <a:solidFill>
                  <a:schemeClr val="tx1"/>
                </a:solidFill>
              </a:rPr>
              <a:t>B, setting, type, distr, M,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 smtClean="0">
                <a:solidFill>
                  <a:schemeClr val="tx1"/>
                </a:solidFill>
              </a:rPr>
              <a:t>                   level)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Section 3">
            <a:extLst>
              <a:ext uri="{FF2B5EF4-FFF2-40B4-BE49-F238E27FC236}">
                <a16:creationId xmlns:a16="http://schemas.microsoft.com/office/drawing/2014/main" id="{8EEC261C-55B4-F449-B68D-EA1CB12B4CB0}"/>
              </a:ext>
            </a:extLst>
          </p:cNvPr>
          <p:cNvSpPr txBox="1"/>
          <p:nvPr/>
        </p:nvSpPr>
        <p:spPr>
          <a:xfrm>
            <a:off x="3898940" y="6082088"/>
            <a:ext cx="9307574" cy="2262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s-ES" sz="1600" dirty="0" smtClean="0"/>
              <a:t> Bootstrapping </a:t>
            </a:r>
            <a:r>
              <a:rPr lang="es-ES" sz="1600" dirty="0"/>
              <a:t>INAR(p</a:t>
            </a:r>
            <a:r>
              <a:rPr lang="es-ES" sz="1600" dirty="0" smtClean="0"/>
              <a:t>) data</a:t>
            </a:r>
            <a:endParaRPr sz="1600" dirty="0"/>
          </a:p>
        </p:txBody>
      </p:sp>
      <p:sp>
        <p:nvSpPr>
          <p:cNvPr id="81" name="Rectangle">
            <a:extLst>
              <a:ext uri="{FF2B5EF4-FFF2-40B4-BE49-F238E27FC236}">
                <a16:creationId xmlns:a16="http://schemas.microsoft.com/office/drawing/2014/main" id="{2F11A005-484D-2B46-8F9A-73240A6F54BA}"/>
              </a:ext>
            </a:extLst>
          </p:cNvPr>
          <p:cNvSpPr/>
          <p:nvPr/>
        </p:nvSpPr>
        <p:spPr>
          <a:xfrm>
            <a:off x="3899524" y="7582109"/>
            <a:ext cx="9579004" cy="354003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82" name="Section 3">
            <a:extLst>
              <a:ext uri="{FF2B5EF4-FFF2-40B4-BE49-F238E27FC236}">
                <a16:creationId xmlns:a16="http://schemas.microsoft.com/office/drawing/2014/main" id="{16F1777F-0A1D-A441-BE73-869F42CAB13B}"/>
              </a:ext>
            </a:extLst>
          </p:cNvPr>
          <p:cNvSpPr txBox="1"/>
          <p:nvPr/>
        </p:nvSpPr>
        <p:spPr>
          <a:xfrm>
            <a:off x="3913500" y="7694002"/>
            <a:ext cx="9423252" cy="2226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s-ES" sz="1600" dirty="0" smtClean="0"/>
              <a:t> Penalized </a:t>
            </a:r>
            <a:r>
              <a:rPr lang="es-ES" sz="1600" dirty="0"/>
              <a:t>semiparametric estimation of INAR(p</a:t>
            </a:r>
            <a:r>
              <a:rPr lang="es-ES" sz="1600" dirty="0" smtClean="0"/>
              <a:t>) model</a:t>
            </a:r>
            <a:endParaRPr sz="1600" dirty="0"/>
          </a:p>
        </p:txBody>
      </p:sp>
      <p:sp>
        <p:nvSpPr>
          <p:cNvPr id="83" name="i + geom_area() x, y, alpha, color, fill, linetype, size…">
            <a:extLst>
              <a:ext uri="{FF2B5EF4-FFF2-40B4-BE49-F238E27FC236}">
                <a16:creationId xmlns:a16="http://schemas.microsoft.com/office/drawing/2014/main" id="{4E700BDB-DD52-E54C-9E37-3A2E6B133874}"/>
              </a:ext>
            </a:extLst>
          </p:cNvPr>
          <p:cNvSpPr txBox="1"/>
          <p:nvPr/>
        </p:nvSpPr>
        <p:spPr>
          <a:xfrm>
            <a:off x="3900050" y="8103845"/>
            <a:ext cx="5948002" cy="764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spinar_penal() 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estimates semiparametrically and penalized an INAR model of given order and given the penalization parameters on </a:t>
            </a:r>
            <a: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iven data</a:t>
            </a:r>
            <a:b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</a:t>
            </a:r>
            <a:r>
              <a:rPr lang="en-US" sz="14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utput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: penalized estimated parameters: alpha, pmf</a:t>
            </a:r>
            <a:endParaRPr lang="en-US" sz="14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4" name="ggplot(mpg, aes(hwy, cty)) +…">
            <a:extLst>
              <a:ext uri="{FF2B5EF4-FFF2-40B4-BE49-F238E27FC236}">
                <a16:creationId xmlns:a16="http://schemas.microsoft.com/office/drawing/2014/main" id="{24ED6C18-8DBF-984B-8956-2D8EECDD0C54}"/>
              </a:ext>
            </a:extLst>
          </p:cNvPr>
          <p:cNvSpPr txBox="1"/>
          <p:nvPr/>
        </p:nvSpPr>
        <p:spPr>
          <a:xfrm>
            <a:off x="10758016" y="8144564"/>
            <a:ext cx="2491237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 err="1"/>
              <a:t>spinar_penal</a:t>
            </a:r>
            <a:r>
              <a:rPr lang="es-ES" dirty="0"/>
              <a:t>(x, p, penal1, penal2)</a:t>
            </a:r>
          </a:p>
        </p:txBody>
      </p:sp>
      <p:sp>
        <p:nvSpPr>
          <p:cNvPr id="85" name="i + geom_area() x, y, alpha, color, fill, linetype, size…">
            <a:extLst>
              <a:ext uri="{FF2B5EF4-FFF2-40B4-BE49-F238E27FC236}">
                <a16:creationId xmlns:a16="http://schemas.microsoft.com/office/drawing/2014/main" id="{239BD0C4-95C6-714C-A2E4-3354DAEEE98E}"/>
              </a:ext>
            </a:extLst>
          </p:cNvPr>
          <p:cNvSpPr txBox="1"/>
          <p:nvPr/>
        </p:nvSpPr>
        <p:spPr>
          <a:xfrm>
            <a:off x="3922709" y="9060781"/>
            <a:ext cx="6140342" cy="11866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spinar_penal_val() 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estimates semiparametrically and penalized an INAR model of given order and given the penalization parameter(s) on given data and allows for validation of both or only one penalization parameter</a:t>
            </a:r>
            <a:r>
              <a:rPr lang="en-US" sz="1400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/>
            </a:r>
            <a:br>
              <a:rPr lang="en-US" sz="1400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</a:t>
            </a:r>
            <a:r>
              <a:rPr lang="en-US" sz="14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utput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: penalized estimated parameters alpha, pmf and validated penalization parameter(s)</a:t>
            </a:r>
          </a:p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en-US" sz="1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6" name="ggplot(mpg, aes(hwy, cty)) +…">
            <a:extLst>
              <a:ext uri="{FF2B5EF4-FFF2-40B4-BE49-F238E27FC236}">
                <a16:creationId xmlns:a16="http://schemas.microsoft.com/office/drawing/2014/main" id="{432F4EDC-34AC-B744-9B52-1EE17F64B2D4}"/>
              </a:ext>
            </a:extLst>
          </p:cNvPr>
          <p:cNvSpPr txBox="1"/>
          <p:nvPr/>
        </p:nvSpPr>
        <p:spPr>
          <a:xfrm>
            <a:off x="10202248" y="9021364"/>
            <a:ext cx="3159063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/>
              <a:t>spinar_penal_val(x, p, </a:t>
            </a:r>
            <a:r>
              <a:rPr lang="es-ES" dirty="0" smtClean="0"/>
              <a:t>validation, penal1,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 smtClean="0"/>
              <a:t>                            penal2, over, folds, init1,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mtClean="0"/>
              <a:t>                            init2</a:t>
            </a:r>
            <a:r>
              <a:rPr lang="es-ES" dirty="0"/>
              <a:t>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</p:txBody>
      </p:sp>
      <p:sp>
        <p:nvSpPr>
          <p:cNvPr id="87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CAA109D0-F6C8-7847-B3FE-69AE6033572F}"/>
              </a:ext>
            </a:extLst>
          </p:cNvPr>
          <p:cNvSpPr txBox="1"/>
          <p:nvPr/>
        </p:nvSpPr>
        <p:spPr>
          <a:xfrm>
            <a:off x="256335" y="4456862"/>
            <a:ext cx="3151795" cy="643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de-DE" b="0" dirty="0">
                <a:solidFill>
                  <a:srgbClr val="24292F"/>
                </a:solidFill>
                <a:latin typeface=""/>
              </a:rPr>
              <a:t>See Readme file in Github repository </a:t>
            </a:r>
          </a:p>
          <a:p>
            <a:r>
              <a:rPr lang="de-DE" b="0" dirty="0" smtClean="0">
                <a:solidFill>
                  <a:srgbClr val="24292F"/>
                </a:solidFill>
                <a:latin typeface=""/>
              </a:rPr>
              <a:t>MFaymon/spINAR </a:t>
            </a:r>
            <a:r>
              <a:rPr lang="de-DE" b="0" dirty="0" err="1" smtClean="0">
                <a:solidFill>
                  <a:srgbClr val="24292F"/>
                </a:solidFill>
                <a:latin typeface=""/>
              </a:rPr>
              <a:t>or</a:t>
            </a:r>
            <a:r>
              <a:rPr lang="de-DE" b="0" dirty="0" smtClean="0">
                <a:solidFill>
                  <a:srgbClr val="24292F"/>
                </a:solidFill>
                <a:latin typeface=""/>
              </a:rPr>
              <a:t> </a:t>
            </a:r>
            <a:endParaRPr lang="de-DE" b="0" dirty="0">
              <a:solidFill>
                <a:srgbClr val="24292F"/>
              </a:solidFill>
              <a:latin typeface=""/>
            </a:endParaRPr>
          </a:p>
          <a:p>
            <a:r>
              <a:rPr lang="de-DE" b="0" i="1" dirty="0" smtClean="0"/>
              <a:t>&gt; </a:t>
            </a:r>
            <a:r>
              <a:rPr lang="en-CL" b="0" i="1" dirty="0" smtClean="0"/>
              <a:t>help(package </a:t>
            </a:r>
            <a:r>
              <a:rPr lang="en-CL" b="0" i="1" dirty="0"/>
              <a:t>= “spINAR”)</a:t>
            </a:r>
          </a:p>
          <a:p>
            <a:pPr algn="l"/>
            <a:endParaRPr lang="de-DE" b="0" dirty="0">
              <a:solidFill>
                <a:srgbClr val="24292F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5326693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Microsoft Office PowerPoint</Application>
  <PresentationFormat>Benutzerdefiniert</PresentationFormat>
  <Paragraphs>67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10" baseType="lpstr">
      <vt:lpstr>Arial</vt:lpstr>
      <vt:lpstr>Avenir</vt:lpstr>
      <vt:lpstr>Avenir Roman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spINAR: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Maxime Faymonville</cp:lastModifiedBy>
  <cp:revision>34</cp:revision>
  <cp:lastPrinted>2022-11-16T16:00:36Z</cp:lastPrinted>
  <dcterms:modified xsi:type="dcterms:W3CDTF">2023-02-02T09:29:12Z</dcterms:modified>
</cp:coreProperties>
</file>