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embeddedFontLst>
    <p:embeddedFont>
      <p:font typeface="Economica" panose="020B0604020202020204" charset="0"/>
      <p:regular r:id="rId12"/>
      <p:bold r:id="rId13"/>
      <p:italic r:id="rId14"/>
      <p:boldItalic r:id="rId15"/>
    </p:embeddedFont>
    <p:embeddedFont>
      <p:font typeface="Open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Fein" userId="d19257ac925f3774" providerId="LiveId" clId="{682B4496-3912-4D08-B583-6B728178CF32}"/>
    <pc:docChg chg="modSld">
      <pc:chgData name="Matt Fein" userId="d19257ac925f3774" providerId="LiveId" clId="{682B4496-3912-4D08-B583-6B728178CF32}" dt="2019-05-07T20:49:21.329" v="98" actId="20577"/>
      <pc:docMkLst>
        <pc:docMk/>
      </pc:docMkLst>
      <pc:sldChg chg="modSp">
        <pc:chgData name="Matt Fein" userId="d19257ac925f3774" providerId="LiveId" clId="{682B4496-3912-4D08-B583-6B728178CF32}" dt="2019-05-07T20:49:21.329" v="98" actId="20577"/>
        <pc:sldMkLst>
          <pc:docMk/>
          <pc:sldMk cId="0" sldId="256"/>
        </pc:sldMkLst>
        <pc:spChg chg="mod">
          <ac:chgData name="Matt Fein" userId="d19257ac925f3774" providerId="LiveId" clId="{682B4496-3912-4D08-B583-6B728178CF32}" dt="2019-05-07T20:49:21.329" v="98" actId="20577"/>
          <ac:spMkLst>
            <pc:docMk/>
            <pc:sldMk cId="0" sldId="256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9c00bcb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9c00bcb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9fbcde27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39fbcde27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9fbcde27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39fbcde27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9c00bcb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9c00bcb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9fbcde27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9fbcde27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9c00bc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9c00bc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9fbcde27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9fbcde27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62aa05ec2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62aa05ec2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62aa05ec2_4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62aa05ec2_4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667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Effects of Healthcare on </a:t>
            </a:r>
            <a:r>
              <a:rPr lang="en-US" b="1"/>
              <a:t>Employee Performance</a:t>
            </a:r>
            <a:endParaRPr b="1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04600" y="3242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Matthew Fein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Fordham Gabelli School of Business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Spring 2019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5" y="5046000"/>
            <a:ext cx="9143999" cy="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Introduction</a:t>
            </a:r>
            <a:endParaRPr b="1"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311700" y="1728750"/>
            <a:ext cx="8520600" cy="28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veat"/>
              <a:buChar char="●"/>
            </a:pPr>
            <a:r>
              <a:rPr lang="en-US" dirty="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Churn Rate- a measure of turnover</a:t>
            </a:r>
            <a:endParaRPr baseline="-25000" dirty="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conomica"/>
              <a:buChar char="●"/>
            </a:pPr>
            <a:r>
              <a:rPr lang="en-US" dirty="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Most commonly used for subscriber based services</a:t>
            </a:r>
            <a:endParaRPr dirty="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conomica"/>
              <a:buChar char="●"/>
            </a:pPr>
            <a:r>
              <a:rPr lang="en-US" dirty="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If factors which influence churn rate can be identified customer retention rates can be improved </a:t>
            </a:r>
            <a:endParaRPr dirty="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43942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500"/>
              </a:spcBef>
              <a:spcAft>
                <a:spcPts val="1600"/>
              </a:spcAft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Proposed Methodology</a:t>
            </a:r>
            <a:endParaRPr b="1"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46000"/>
            <a:ext cx="9143999" cy="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61A52B-81CD-4C47-9CBE-FC201E519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686" y="1147225"/>
            <a:ext cx="6096528" cy="34292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 idx="4294967295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description</a:t>
            </a:r>
            <a:endParaRPr sz="2400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46000"/>
            <a:ext cx="9143999" cy="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FCA5A6-7B32-4F73-B79F-3C203721C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062" y="1147225"/>
            <a:ext cx="4404361" cy="20645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5C5A89-6414-4BF7-A7DF-2EFB1151F17C}"/>
              </a:ext>
            </a:extLst>
          </p:cNvPr>
          <p:cNvSpPr txBox="1"/>
          <p:nvPr/>
        </p:nvSpPr>
        <p:spPr>
          <a:xfrm>
            <a:off x="311700" y="1600200"/>
            <a:ext cx="393168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dataset retrieved from Kaggle.com</a:t>
            </a:r>
          </a:p>
          <a:p>
            <a:endParaRPr lang="en-US" dirty="0"/>
          </a:p>
          <a:p>
            <a:r>
              <a:rPr lang="en-US" dirty="0"/>
              <a:t>N= 3333</a:t>
            </a:r>
          </a:p>
          <a:p>
            <a:endParaRPr lang="en-US" dirty="0"/>
          </a:p>
          <a:p>
            <a:r>
              <a:rPr lang="en-US" dirty="0"/>
              <a:t>Original Attributes = 21</a:t>
            </a:r>
          </a:p>
          <a:p>
            <a:endParaRPr lang="en-US" dirty="0"/>
          </a:p>
          <a:p>
            <a:r>
              <a:rPr lang="en-US" dirty="0"/>
              <a:t>Attributes ranged from nominal variables such as phone number to discrete variables such as plan type as well as continuous variables such as minutes used and charges incurred</a:t>
            </a:r>
          </a:p>
          <a:p>
            <a:endParaRPr lang="en-US" dirty="0"/>
          </a:p>
          <a:p>
            <a:r>
              <a:rPr lang="en-US" dirty="0"/>
              <a:t>Interested in whether or not a customer leaves or not (churn or true indicates attrition)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description (cont.)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728750"/>
            <a:ext cx="8520600" cy="28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veat"/>
              <a:buChar char="●"/>
            </a:pPr>
            <a:r>
              <a:rPr lang="en-US" dirty="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Discrete variables removed</a:t>
            </a:r>
            <a:endParaRPr baseline="-25000" dirty="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conomica"/>
              <a:buChar char="●"/>
            </a:pPr>
            <a:r>
              <a:rPr lang="en-US" dirty="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Strong multicollinearity seen between charges </a:t>
            </a:r>
          </a:p>
          <a:p>
            <a:pPr marL="114300" lvl="0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dirty="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       and minutes for day, night and international</a:t>
            </a:r>
            <a:endParaRPr dirty="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conomica"/>
              <a:buChar char="●"/>
            </a:pPr>
            <a:r>
              <a:rPr lang="en-US" dirty="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Only variables measuring charges were used since</a:t>
            </a:r>
          </a:p>
          <a:p>
            <a:pPr marL="114300" lvl="0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dirty="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        this information may be easier to leverage</a:t>
            </a:r>
          </a:p>
          <a:p>
            <a:pPr marL="0" lvl="0" indent="43942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500"/>
              </a:spcBef>
              <a:spcAft>
                <a:spcPts val="1600"/>
              </a:spcAft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8AD82E-FEEB-42F6-9D73-8D92A1AE7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256" y="1147225"/>
            <a:ext cx="4456044" cy="313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</a:t>
            </a:r>
            <a:r>
              <a:rPr lang="en" b="1" dirty="0"/>
              <a:t>ASSO regression</a:t>
            </a:r>
            <a:endParaRPr b="1" dirty="0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9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3A9315-5CC3-4E0C-9AE8-6D85EED052EA}"/>
              </a:ext>
            </a:extLst>
          </p:cNvPr>
          <p:cNvSpPr txBox="1"/>
          <p:nvPr/>
        </p:nvSpPr>
        <p:spPr>
          <a:xfrm>
            <a:off x="311700" y="1235869"/>
            <a:ext cx="35173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LASSO = least actual shrinkage and selection operator</a:t>
            </a:r>
          </a:p>
          <a:p>
            <a:endParaRPr lang="en-US" dirty="0"/>
          </a:p>
          <a:p>
            <a:r>
              <a:rPr lang="en-US" dirty="0"/>
              <a:t>Method used for feature selection</a:t>
            </a:r>
          </a:p>
          <a:p>
            <a:endParaRPr lang="en-US" dirty="0"/>
          </a:p>
          <a:p>
            <a:r>
              <a:rPr lang="en-US" dirty="0"/>
              <a:t>Also useful when more attributes than observations (not applicable here)</a:t>
            </a:r>
          </a:p>
          <a:p>
            <a:endParaRPr lang="en-US" dirty="0"/>
          </a:p>
          <a:p>
            <a:r>
              <a:rPr lang="en-US" dirty="0"/>
              <a:t>Regularization of data employed to ease interpretability of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7D560D-846E-4B87-B755-02DDE8C99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472" y="1053373"/>
            <a:ext cx="4639637" cy="30367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LASSO cont’d</a:t>
            </a:r>
            <a:endParaRPr b="1" dirty="0"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E718E2-F3CE-460A-944D-71E55D9D8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606" y="1094584"/>
            <a:ext cx="4868991" cy="30689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FA2AC4-4F61-4585-8E89-3611D2201175}"/>
              </a:ext>
            </a:extLst>
          </p:cNvPr>
          <p:cNvSpPr txBox="1"/>
          <p:nvPr/>
        </p:nvSpPr>
        <p:spPr>
          <a:xfrm>
            <a:off x="311700" y="1257300"/>
            <a:ext cx="32673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LASSO identified 9 attributes which were most informative</a:t>
            </a:r>
          </a:p>
          <a:p>
            <a:endParaRPr lang="en-US" dirty="0"/>
          </a:p>
          <a:p>
            <a:r>
              <a:rPr lang="en-US" dirty="0"/>
              <a:t>Confusion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1BAD50-F9D2-4820-8C3D-56DEDFDC0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942" y="2253855"/>
            <a:ext cx="1661304" cy="6782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11C53A-5BC5-4F15-8B46-2E0F7E3AD35E}"/>
              </a:ext>
            </a:extLst>
          </p:cNvPr>
          <p:cNvSpPr txBox="1"/>
          <p:nvPr/>
        </p:nvSpPr>
        <p:spPr>
          <a:xfrm>
            <a:off x="311700" y="3286125"/>
            <a:ext cx="3140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LASSO accuracy was 84.7%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Logistic Regression</a:t>
            </a:r>
            <a:endParaRPr b="1" dirty="0"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Using the variables identified from LASSO a logistic regression was performed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The threshold for churn decision was tuned from 0.5 to 0.8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This was done to more closely mirror real world conditions as there are far less instances of actual churn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This tuned logistic regression achieved an accuracy level of 86%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8D6A83-D29B-4163-8F5F-57D0A6043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348" y="3620420"/>
            <a:ext cx="1859441" cy="73158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Conclusions</a:t>
            </a:r>
            <a:endParaRPr b="1" dirty="0"/>
          </a:p>
        </p:txBody>
      </p:sp>
      <p:sp>
        <p:nvSpPr>
          <p:cNvPr id="137" name="Google Shape;137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The attributes of daytime charges, nighttime charges and calls to customer service were the most significant contributors to churn rate.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One suggestion is to offer a premium customer service plan- since more calls to customer service led to a higher likelihood of attrition this may be an attractive option for individuals unhappy with their service.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Another actionable suggestion is to offer plans which offer discounts for day vs. night calls.  While this has gone out of style it may be worth revisiting</a:t>
            </a:r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342</Words>
  <Application>Microsoft Office PowerPoint</Application>
  <PresentationFormat>On-screen Show (16:9)</PresentationFormat>
  <Paragraphs>54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Open Sans</vt:lpstr>
      <vt:lpstr>Arial</vt:lpstr>
      <vt:lpstr>Times New Roman</vt:lpstr>
      <vt:lpstr>Caveat</vt:lpstr>
      <vt:lpstr>Economica</vt:lpstr>
      <vt:lpstr>Luxe</vt:lpstr>
      <vt:lpstr>Effects of Healthcare on Employee Performance</vt:lpstr>
      <vt:lpstr>Introduction</vt:lpstr>
      <vt:lpstr>Proposed Methodology</vt:lpstr>
      <vt:lpstr>Data description</vt:lpstr>
      <vt:lpstr>Data description (cont.)</vt:lpstr>
      <vt:lpstr>LASSO regression</vt:lpstr>
      <vt:lpstr>LASSO cont’d</vt:lpstr>
      <vt:lpstr>Logistic Regression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Churn Rate Analysis</dc:title>
  <dc:creator>Matt</dc:creator>
  <cp:lastModifiedBy>Matt Fein</cp:lastModifiedBy>
  <cp:revision>6</cp:revision>
  <dcterms:modified xsi:type="dcterms:W3CDTF">2019-05-07T20:49:28Z</dcterms:modified>
</cp:coreProperties>
</file>