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3"/>
  </p:notesMasterIdLst>
  <p:sldIdLst>
    <p:sldId id="256" r:id="rId2"/>
    <p:sldId id="257" r:id="rId3"/>
    <p:sldId id="259" r:id="rId4"/>
    <p:sldId id="266" r:id="rId5"/>
    <p:sldId id="358" r:id="rId6"/>
    <p:sldId id="353" r:id="rId7"/>
    <p:sldId id="357" r:id="rId8"/>
    <p:sldId id="354" r:id="rId9"/>
    <p:sldId id="361" r:id="rId10"/>
    <p:sldId id="362" r:id="rId11"/>
    <p:sldId id="363" r:id="rId12"/>
    <p:sldId id="364" r:id="rId13"/>
    <p:sldId id="365" r:id="rId14"/>
    <p:sldId id="366" r:id="rId15"/>
    <p:sldId id="355" r:id="rId16"/>
    <p:sldId id="295" r:id="rId17"/>
    <p:sldId id="359" r:id="rId18"/>
    <p:sldId id="360" r:id="rId19"/>
    <p:sldId id="356" r:id="rId20"/>
    <p:sldId id="367" r:id="rId21"/>
    <p:sldId id="297" r:id="rId22"/>
  </p:sldIdLst>
  <p:sldSz cx="9144000" cy="5143500" type="screen16x9"/>
  <p:notesSz cx="6858000" cy="9144000"/>
  <p:embeddedFontLst>
    <p:embeddedFont>
      <p:font typeface="Crimson Text" panose="020B060402020202020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erriweather Light" panose="00000400000000000000" pitchFamily="2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Vidaloka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704">
          <p15:clr>
            <a:srgbClr val="9AA0A6"/>
          </p15:clr>
        </p15:guide>
        <p15:guide id="2" pos="4392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4BCE77-DA32-422F-8E64-FBF535201362}">
  <a:tblStyle styleId="{C84BCE77-DA32-422F-8E64-FBF535201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>
        <p:guide pos="3704"/>
        <p:guide pos="439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1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8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05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5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651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815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23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273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65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23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889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89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36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4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1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85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577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61" r:id="rId6"/>
    <p:sldLayoutId id="2147483680" r:id="rId7"/>
    <p:sldLayoutId id="2147483696" r:id="rId8"/>
    <p:sldLayoutId id="2147483697" r:id="rId9"/>
    <p:sldLayoutId id="2147483698" r:id="rId10"/>
    <p:sldLayoutId id="2147483699" r:id="rId11"/>
    <p:sldLayoutId id="214748370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Bixby Vision Samsung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01829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Pooling Layer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Pooling layer </a:t>
            </a:r>
            <a:r>
              <a:rPr lang="en-US" sz="1600" dirty="0" err="1"/>
              <a:t>bertanggung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</a:t>
            </a:r>
            <a:r>
              <a:rPr lang="en-US" sz="1600" dirty="0" err="1"/>
              <a:t>spasial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matriks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konvolusi</a:t>
            </a:r>
            <a:r>
              <a:rPr lang="en-US" sz="1600" dirty="0"/>
              <a:t>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bertjuan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komputasi</a:t>
            </a:r>
            <a:r>
              <a:rPr lang="en-US" sz="1600" dirty="0"/>
              <a:t> yang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memproses</a:t>
            </a:r>
            <a:r>
              <a:rPr lang="en-US" sz="1600" dirty="0"/>
              <a:t> data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pengurangan</a:t>
            </a:r>
            <a:r>
              <a:rPr lang="en-US" sz="1600" dirty="0"/>
              <a:t> </a:t>
            </a:r>
            <a:r>
              <a:rPr lang="en-US" sz="1600" dirty="0" err="1"/>
              <a:t>dimensi</a:t>
            </a:r>
            <a:r>
              <a:rPr lang="en-US" sz="1600" dirty="0"/>
              <a:t>. Ada dua </a:t>
            </a:r>
            <a:r>
              <a:rPr lang="en-US" sz="1600" dirty="0" err="1"/>
              <a:t>jenis</a:t>
            </a:r>
            <a:r>
              <a:rPr lang="en-US" sz="1600" dirty="0"/>
              <a:t> pooling: Max Pooling dan Average Pooling.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Fully-Connected Layer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 err="1"/>
              <a:t>Lapisan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CNN </a:t>
            </a:r>
            <a:r>
              <a:rPr lang="en-US" sz="1600" dirty="0" err="1"/>
              <a:t>adalah</a:t>
            </a:r>
            <a:r>
              <a:rPr lang="en-US" sz="1600" dirty="0"/>
              <a:t> fully connected layer (FC) yang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dimensi</a:t>
            </a:r>
            <a:r>
              <a:rPr lang="en-US" sz="1600" dirty="0"/>
              <a:t> K,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K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diprediksi</a:t>
            </a:r>
            <a:r>
              <a:rPr lang="en-US" sz="1600" dirty="0"/>
              <a:t> oleh </a:t>
            </a:r>
            <a:r>
              <a:rPr lang="en-US" sz="1600" dirty="0" err="1"/>
              <a:t>jaringan</a:t>
            </a:r>
            <a:r>
              <a:rPr lang="en-US" sz="1600" dirty="0"/>
              <a:t>. </a:t>
            </a:r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yang </a:t>
            </a:r>
            <a:r>
              <a:rPr lang="en-US" sz="1600" dirty="0" err="1"/>
              <a:t>diklasifikasikan</a:t>
            </a:r>
            <a:r>
              <a:rPr lang="en-US" sz="1600" dirty="0"/>
              <a:t>. </a:t>
            </a:r>
            <a:r>
              <a:rPr lang="en-US" sz="1600" dirty="0" err="1"/>
              <a:t>Lapisan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arsitektur</a:t>
            </a:r>
            <a:r>
              <a:rPr lang="en-US" sz="1600" dirty="0"/>
              <a:t> CNN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softmax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luaran</a:t>
            </a:r>
            <a:r>
              <a:rPr lang="en-US" sz="1600" dirty="0"/>
              <a:t> </a:t>
            </a:r>
            <a:r>
              <a:rPr lang="en-US" sz="1600" dirty="0" err="1"/>
              <a:t>klasifikasi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0209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Convolutional</a:t>
            </a:r>
            <a:r>
              <a:rPr lang="fr-FR" sz="2400" dirty="0">
                <a:latin typeface="Vidaloka" panose="020B0604020202020204" charset="0"/>
              </a:rPr>
              <a:t> Neural Network (CNN </a:t>
            </a:r>
            <a:r>
              <a:rPr lang="fr-FR" sz="2400" dirty="0" err="1">
                <a:latin typeface="Vidaloka" panose="020B0604020202020204" charset="0"/>
              </a:rPr>
              <a:t>atau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ConvNet</a:t>
            </a:r>
            <a:r>
              <a:rPr lang="fr-FR" sz="2400" dirty="0">
                <a:latin typeface="Vidaloka" panose="020B0604020202020204" charset="0"/>
              </a:rPr>
              <a:t>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5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10211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	</a:t>
            </a:r>
            <a:r>
              <a:rPr lang="en-US" sz="1600" dirty="0" err="1"/>
              <a:t>Pemrosesan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alami</a:t>
            </a:r>
            <a:r>
              <a:rPr lang="en-US" sz="1600" dirty="0"/>
              <a:t> (NLP)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machine learning yang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menginterpretasikan</a:t>
            </a:r>
            <a:r>
              <a:rPr lang="en-US" sz="1600" dirty="0"/>
              <a:t>, </a:t>
            </a:r>
            <a:r>
              <a:rPr lang="en-US" sz="1600" dirty="0" err="1"/>
              <a:t>memanipulasi</a:t>
            </a:r>
            <a:r>
              <a:rPr lang="en-US" sz="1600" dirty="0"/>
              <a:t>, dan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 </a:t>
            </a:r>
            <a:r>
              <a:rPr lang="en-US" sz="1600" dirty="0" err="1"/>
              <a:t>Pemrosesan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alami</a:t>
            </a:r>
            <a:r>
              <a:rPr lang="en-US" sz="1600" dirty="0"/>
              <a:t> (NLP) </a:t>
            </a:r>
            <a:r>
              <a:rPr lang="en-US" sz="1600" dirty="0" err="1"/>
              <a:t>menggabungkan</a:t>
            </a:r>
            <a:r>
              <a:rPr lang="en-US" sz="1600" dirty="0"/>
              <a:t> model </a:t>
            </a:r>
            <a:r>
              <a:rPr lang="en-US" sz="1600" dirty="0" err="1"/>
              <a:t>linguistik</a:t>
            </a:r>
            <a:r>
              <a:rPr lang="en-US" sz="1600" dirty="0"/>
              <a:t> </a:t>
            </a:r>
            <a:r>
              <a:rPr lang="en-US" sz="1600" dirty="0" err="1"/>
              <a:t>komputasional</a:t>
            </a:r>
            <a:r>
              <a:rPr lang="en-US" sz="1600" dirty="0"/>
              <a:t>, machine learning, dan deep learning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memproses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Linguistik</a:t>
            </a:r>
            <a:r>
              <a:rPr lang="en-US" sz="1600" dirty="0"/>
              <a:t> </a:t>
            </a:r>
            <a:r>
              <a:rPr lang="en-US" sz="1600" dirty="0" err="1"/>
              <a:t>komputasional</a:t>
            </a:r>
            <a:endParaRPr lang="en-US" sz="1600" dirty="0"/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 err="1"/>
              <a:t>Linguistik</a:t>
            </a:r>
            <a:r>
              <a:rPr lang="en-US" sz="1600" dirty="0"/>
              <a:t> </a:t>
            </a:r>
            <a:r>
              <a:rPr lang="en-US" sz="1600" dirty="0" err="1"/>
              <a:t>komputasional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ilmu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dan </a:t>
            </a:r>
            <a:r>
              <a:rPr lang="en-US" sz="1600" dirty="0" err="1"/>
              <a:t>membangun</a:t>
            </a:r>
            <a:r>
              <a:rPr lang="en-US" sz="1600" dirty="0"/>
              <a:t> model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dan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Machine learning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yang </a:t>
            </a:r>
            <a:r>
              <a:rPr lang="en-US" sz="1600" dirty="0" err="1"/>
              <a:t>melatih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sampel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efisiensinya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6305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latin typeface="Vidaloka" panose="020B0604020202020204" charset="0"/>
              </a:rPr>
              <a:t>NLP (Natural </a:t>
            </a:r>
            <a:r>
              <a:rPr lang="fr-FR" sz="2400" dirty="0" err="1">
                <a:latin typeface="Vidaloka" panose="020B0604020202020204" charset="0"/>
              </a:rPr>
              <a:t>Language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Processing</a:t>
            </a:r>
            <a:r>
              <a:rPr lang="fr-FR" sz="2400" dirty="0">
                <a:latin typeface="Vidaloka" panose="020B0604020202020204" charset="0"/>
              </a:rPr>
              <a:t>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04877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Deep learning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machine learning </a:t>
            </a:r>
            <a:r>
              <a:rPr lang="en-US" sz="1600" dirty="0" err="1"/>
              <a:t>spesifik</a:t>
            </a:r>
            <a:r>
              <a:rPr lang="en-US" sz="1600" dirty="0"/>
              <a:t> yang </a:t>
            </a:r>
            <a:r>
              <a:rPr lang="en-US" sz="1600" dirty="0" err="1"/>
              <a:t>mengajari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belajar</a:t>
            </a:r>
            <a:r>
              <a:rPr lang="en-US" sz="1600" dirty="0"/>
              <a:t> dan </a:t>
            </a:r>
            <a:r>
              <a:rPr lang="en-US" sz="1600" dirty="0" err="1"/>
              <a:t>berpikir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 Deep learning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neural yang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pemrosesan</a:t>
            </a:r>
            <a:r>
              <a:rPr lang="en-US" sz="1600" dirty="0"/>
              <a:t> data yang </a:t>
            </a:r>
            <a:r>
              <a:rPr lang="en-US" sz="1600" dirty="0" err="1"/>
              <a:t>terstruktur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menyerupai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otak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0209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latin typeface="Vidaloka" panose="020B0604020202020204" charset="0"/>
              </a:rPr>
              <a:t>NLP (Natural </a:t>
            </a:r>
            <a:r>
              <a:rPr lang="fr-FR" sz="2400" dirty="0" err="1">
                <a:latin typeface="Vidaloka" panose="020B0604020202020204" charset="0"/>
              </a:rPr>
              <a:t>Language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Processing</a:t>
            </a:r>
            <a:r>
              <a:rPr lang="fr-FR" sz="2400" dirty="0">
                <a:latin typeface="Vidaloka" panose="020B0604020202020204" charset="0"/>
              </a:rPr>
              <a:t>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8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449580" y="911610"/>
            <a:ext cx="83286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	Bixby vision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augmented reality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Anda </a:t>
            </a:r>
            <a:r>
              <a:rPr lang="en-US" sz="1600" dirty="0" err="1"/>
              <a:t>mengarahkan</a:t>
            </a:r>
            <a:r>
              <a:rPr lang="en-US" sz="1600" dirty="0"/>
              <a:t> </a:t>
            </a:r>
            <a:r>
              <a:rPr lang="en-US" sz="1600" dirty="0" err="1"/>
              <a:t>kamera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Augmented Reality (AR)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yang </a:t>
            </a:r>
            <a:r>
              <a:rPr lang="en-US" sz="1600" dirty="0" err="1"/>
              <a:t>menggabungkan</a:t>
            </a:r>
            <a:r>
              <a:rPr lang="en-US" sz="1600" dirty="0"/>
              <a:t> dunia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unsur-unsur</a:t>
            </a:r>
            <a:r>
              <a:rPr lang="en-US" sz="1600" dirty="0"/>
              <a:t> digital, </a:t>
            </a:r>
            <a:r>
              <a:rPr lang="en-US" sz="1600" dirty="0" err="1"/>
              <a:t>menciptakan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gabungan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dunia </a:t>
            </a:r>
            <a:r>
              <a:rPr lang="en-US" sz="1600" dirty="0" err="1"/>
              <a:t>nyata</a:t>
            </a:r>
            <a:r>
              <a:rPr lang="en-US" sz="1600" dirty="0"/>
              <a:t> dan dunia maya.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karakteristik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Augmented Reality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penambahan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penyisipan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, </a:t>
            </a:r>
            <a:r>
              <a:rPr lang="en-US" sz="1600" dirty="0" err="1"/>
              <a:t>objek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virtual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real-time.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poin</a:t>
            </a:r>
            <a:r>
              <a:rPr lang="en-US" sz="1600" dirty="0"/>
              <a:t>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Augmented Reality: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Overlay </a:t>
            </a:r>
            <a:r>
              <a:rPr lang="en-US" sz="1600" dirty="0" err="1"/>
              <a:t>Informasi</a:t>
            </a:r>
            <a:endParaRPr lang="en-US" sz="1600" dirty="0"/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AR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yang "</a:t>
            </a:r>
            <a:r>
              <a:rPr lang="en-US" sz="1600" dirty="0" err="1"/>
              <a:t>diterapkan</a:t>
            </a:r>
            <a:r>
              <a:rPr lang="en-US" sz="1600" dirty="0"/>
              <a:t>"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disisipkan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pandangan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. </a:t>
            </a:r>
            <a:r>
              <a:rPr lang="en-US" sz="1600" dirty="0" err="1"/>
              <a:t>Contohnya</a:t>
            </a:r>
            <a:r>
              <a:rPr lang="en-US" sz="1600" dirty="0"/>
              <a:t>,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cuaca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langit</a:t>
            </a:r>
            <a:r>
              <a:rPr lang="en-US" sz="1600" dirty="0"/>
              <a:t> </a:t>
            </a:r>
            <a:r>
              <a:rPr lang="en-US" sz="1600" dirty="0" err="1"/>
              <a:t>biru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AR.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41065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Teknologi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Augmented</a:t>
            </a:r>
            <a:r>
              <a:rPr lang="fr-FR" sz="2400" dirty="0">
                <a:latin typeface="Vidaloka" panose="020B0604020202020204" charset="0"/>
              </a:rPr>
              <a:t> Reality (AR)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01829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Interaksi</a:t>
            </a:r>
            <a:r>
              <a:rPr lang="en-US" sz="1600" dirty="0"/>
              <a:t> Real-time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AR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interaksi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elemen-elemen</a:t>
            </a:r>
            <a:r>
              <a:rPr lang="en-US" sz="1600" dirty="0"/>
              <a:t> digital yang </a:t>
            </a:r>
            <a:r>
              <a:rPr lang="en-US" sz="1600" dirty="0" err="1"/>
              <a:t>ditambahkan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.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berinteraksi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virtual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smartphone, </a:t>
            </a:r>
            <a:r>
              <a:rPr lang="en-US" sz="1600" dirty="0" err="1"/>
              <a:t>kacamata</a:t>
            </a:r>
            <a:r>
              <a:rPr lang="en-US" sz="1600" dirty="0"/>
              <a:t> AR, </a:t>
            </a:r>
            <a:r>
              <a:rPr lang="en-US" sz="1600" dirty="0" err="1"/>
              <a:t>atau</a:t>
            </a:r>
            <a:r>
              <a:rPr lang="en-US" sz="1600" dirty="0"/>
              <a:t> headset AR.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Marker-based dan </a:t>
            </a:r>
            <a:r>
              <a:rPr lang="en-US" sz="1600" dirty="0" err="1"/>
              <a:t>Markerless</a:t>
            </a:r>
            <a:r>
              <a:rPr lang="en-US" sz="1600" dirty="0"/>
              <a:t> AR 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dua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. Marker-based AR </a:t>
            </a:r>
            <a:r>
              <a:rPr lang="en-US" sz="1600" dirty="0" err="1"/>
              <a:t>menggunakan</a:t>
            </a:r>
            <a:r>
              <a:rPr lang="en-US" sz="1600" dirty="0"/>
              <a:t> marker </a:t>
            </a:r>
            <a:r>
              <a:rPr lang="en-US" sz="1600" dirty="0" err="1"/>
              <a:t>fisik</a:t>
            </a:r>
            <a:r>
              <a:rPr lang="en-US" sz="1600" dirty="0"/>
              <a:t> (</a:t>
            </a:r>
            <a:r>
              <a:rPr lang="en-US" sz="1600" dirty="0" err="1"/>
              <a:t>contohnya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QR)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referensi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menempatkan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virtual.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dirty="0" err="1"/>
              <a:t>markerless</a:t>
            </a:r>
            <a:r>
              <a:rPr lang="en-US" sz="1600" dirty="0"/>
              <a:t> AR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tembok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,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memerlukan</a:t>
            </a:r>
            <a:r>
              <a:rPr lang="en-US" sz="1600" dirty="0"/>
              <a:t> marker </a:t>
            </a:r>
            <a:r>
              <a:rPr lang="en-US" sz="1600" dirty="0" err="1"/>
              <a:t>tambahan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0209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Teknologi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Augmented</a:t>
            </a:r>
            <a:r>
              <a:rPr lang="fr-FR" sz="2400" dirty="0">
                <a:latin typeface="Vidaloka" panose="020B0604020202020204" charset="0"/>
              </a:rPr>
              <a:t> Reality (AR)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Knowledge Base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60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>
            <a:spLocks noGrp="1"/>
          </p:cNvSpPr>
          <p:nvPr>
            <p:ph type="subTitle" idx="1"/>
          </p:nvPr>
        </p:nvSpPr>
        <p:spPr>
          <a:xfrm>
            <a:off x="3413975" y="1145331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Tempat</a:t>
            </a:r>
            <a:endParaRPr dirty="0"/>
          </a:p>
        </p:txBody>
      </p:sp>
      <p:sp>
        <p:nvSpPr>
          <p:cNvPr id="1146" name="Google Shape;1146;p98"/>
          <p:cNvSpPr txBox="1">
            <a:spLocks noGrp="1"/>
          </p:cNvSpPr>
          <p:nvPr>
            <p:ph type="subTitle" idx="2"/>
          </p:nvPr>
        </p:nvSpPr>
        <p:spPr>
          <a:xfrm>
            <a:off x="3602250" y="154500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sv-SE" dirty="0"/>
              <a:t>Jika mengarahkan kamera ke suatu tempat tertentu, Bixby Vision dapat mencoba mengenali lokasi tersebut dan memberikan informasi terkait seperti ulasan atau detail geografis.</a:t>
            </a:r>
            <a:endParaRPr dirty="0"/>
          </a:p>
        </p:txBody>
      </p:sp>
      <p:sp>
        <p:nvSpPr>
          <p:cNvPr id="1147" name="Google Shape;1147;p98"/>
          <p:cNvSpPr txBox="1">
            <a:spLocks noGrp="1"/>
          </p:cNvSpPr>
          <p:nvPr>
            <p:ph type="subTitle" idx="3"/>
          </p:nvPr>
        </p:nvSpPr>
        <p:spPr>
          <a:xfrm>
            <a:off x="705675" y="113530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Objek</a:t>
            </a:r>
            <a:endParaRPr dirty="0"/>
          </a:p>
        </p:txBody>
      </p:sp>
      <p:sp>
        <p:nvSpPr>
          <p:cNvPr id="1148" name="Google Shape;1148;p98"/>
          <p:cNvSpPr txBox="1">
            <a:spLocks noGrp="1"/>
          </p:cNvSpPr>
          <p:nvPr>
            <p:ph type="subTitle" idx="4"/>
          </p:nvPr>
        </p:nvSpPr>
        <p:spPr>
          <a:xfrm>
            <a:off x="601518" y="1545002"/>
            <a:ext cx="2598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en-ID" dirty="0"/>
              <a:t>Bixby vision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mengenali</a:t>
            </a:r>
            <a:r>
              <a:rPr lang="en-ID" dirty="0"/>
              <a:t> objek² </a:t>
            </a:r>
            <a:r>
              <a:rPr lang="en-ID" dirty="0" err="1"/>
              <a:t>disekitar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, </a:t>
            </a:r>
            <a:r>
              <a:rPr lang="en-ID" dirty="0" err="1"/>
              <a:t>hewan</a:t>
            </a:r>
            <a:r>
              <a:rPr lang="en-ID" dirty="0"/>
              <a:t>, </a:t>
            </a:r>
            <a:r>
              <a:rPr lang="en-ID" dirty="0" err="1"/>
              <a:t>produk</a:t>
            </a:r>
            <a:r>
              <a:rPr lang="en-ID" dirty="0"/>
              <a:t>, foto²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1149" name="Google Shape;1149;p98"/>
          <p:cNvSpPr txBox="1">
            <a:spLocks noGrp="1"/>
          </p:cNvSpPr>
          <p:nvPr>
            <p:ph type="subTitle" idx="5"/>
          </p:nvPr>
        </p:nvSpPr>
        <p:spPr>
          <a:xfrm>
            <a:off x="6122275" y="1145331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</a:t>
            </a:r>
            <a:endParaRPr dirty="0"/>
          </a:p>
        </p:txBody>
      </p:sp>
      <p:sp>
        <p:nvSpPr>
          <p:cNvPr id="1150" name="Google Shape;1150;p98"/>
          <p:cNvSpPr txBox="1">
            <a:spLocks noGrp="1"/>
          </p:cNvSpPr>
          <p:nvPr>
            <p:ph type="subTitle" idx="6"/>
          </p:nvPr>
        </p:nvSpPr>
        <p:spPr>
          <a:xfrm>
            <a:off x="6272425" y="154500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ID" dirty="0"/>
              <a:t>Bixby Vision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yang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kamera</a:t>
            </a:r>
            <a:r>
              <a:rPr lang="en-ID" dirty="0"/>
              <a:t>,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menerjemahkan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,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29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>
            <a:spLocks noGrp="1"/>
          </p:cNvSpPr>
          <p:nvPr>
            <p:ph type="subTitle" idx="1"/>
          </p:nvPr>
        </p:nvSpPr>
        <p:spPr>
          <a:xfrm>
            <a:off x="3414000" y="989973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Gambar</a:t>
            </a:r>
            <a:endParaRPr dirty="0"/>
          </a:p>
        </p:txBody>
      </p:sp>
      <p:sp>
        <p:nvSpPr>
          <p:cNvPr id="1146" name="Google Shape;1146;p98"/>
          <p:cNvSpPr txBox="1">
            <a:spLocks noGrp="1"/>
          </p:cNvSpPr>
          <p:nvPr>
            <p:ph type="subTitle" idx="2"/>
          </p:nvPr>
        </p:nvSpPr>
        <p:spPr>
          <a:xfrm>
            <a:off x="3602250" y="154500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sv-SE" dirty="0"/>
              <a:t>Pengguna dapat menggunakan Bixby Vision untuk mencari gambar serupa di internet. Jika mengambil gambar suatu objek, Bixby Vision dapat mencoba mencocokkan gambar tersebut dengan gambar yang ada online. </a:t>
            </a:r>
            <a:endParaRPr dirty="0"/>
          </a:p>
        </p:txBody>
      </p:sp>
      <p:sp>
        <p:nvSpPr>
          <p:cNvPr id="1147" name="Google Shape;1147;p98"/>
          <p:cNvSpPr txBox="1">
            <a:spLocks noGrp="1"/>
          </p:cNvSpPr>
          <p:nvPr>
            <p:ph type="subTitle" idx="3"/>
          </p:nvPr>
        </p:nvSpPr>
        <p:spPr>
          <a:xfrm>
            <a:off x="705725" y="761172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Barcode &amp; QR Code</a:t>
            </a:r>
            <a:endParaRPr dirty="0"/>
          </a:p>
        </p:txBody>
      </p:sp>
      <p:sp>
        <p:nvSpPr>
          <p:cNvPr id="1148" name="Google Shape;1148;p98"/>
          <p:cNvSpPr txBox="1">
            <a:spLocks noGrp="1"/>
          </p:cNvSpPr>
          <p:nvPr>
            <p:ph type="subTitle" idx="4"/>
          </p:nvPr>
        </p:nvSpPr>
        <p:spPr>
          <a:xfrm>
            <a:off x="564515" y="1583031"/>
            <a:ext cx="2598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en-ID" dirty="0"/>
              <a:t>Bixby Vision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pembacaan</a:t>
            </a:r>
            <a:r>
              <a:rPr lang="en-ID" dirty="0"/>
              <a:t> barcode dan QR code,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tautan</a:t>
            </a:r>
            <a:r>
              <a:rPr lang="en-ID" dirty="0"/>
              <a:t> web yang </a:t>
            </a:r>
            <a:r>
              <a:rPr lang="en-ID" dirty="0" err="1"/>
              <a:t>terkait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1149" name="Google Shape;1149;p98"/>
          <p:cNvSpPr txBox="1">
            <a:spLocks noGrp="1"/>
          </p:cNvSpPr>
          <p:nvPr>
            <p:ph type="subTitle" idx="5"/>
          </p:nvPr>
        </p:nvSpPr>
        <p:spPr>
          <a:xfrm>
            <a:off x="6122275" y="989973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Produk</a:t>
            </a:r>
            <a:endParaRPr dirty="0"/>
          </a:p>
        </p:txBody>
      </p:sp>
      <p:sp>
        <p:nvSpPr>
          <p:cNvPr id="1150" name="Google Shape;1150;p98"/>
          <p:cNvSpPr txBox="1">
            <a:spLocks noGrp="1"/>
          </p:cNvSpPr>
          <p:nvPr>
            <p:ph type="subTitle" idx="6"/>
          </p:nvPr>
        </p:nvSpPr>
        <p:spPr>
          <a:xfrm>
            <a:off x="6272425" y="154500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ID" dirty="0"/>
              <a:t>Jika </a:t>
            </a:r>
            <a:r>
              <a:rPr lang="en-ID" dirty="0" err="1"/>
              <a:t>tertarik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Bixby Vision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serupa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opsi</a:t>
            </a:r>
            <a:r>
              <a:rPr lang="en-ID" dirty="0"/>
              <a:t> </a:t>
            </a:r>
            <a:r>
              <a:rPr lang="en-ID" dirty="0" err="1"/>
              <a:t>belanja</a:t>
            </a:r>
            <a:r>
              <a:rPr lang="en-ID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>
            <a:spLocks noGrp="1"/>
          </p:cNvSpPr>
          <p:nvPr>
            <p:ph type="subTitle" idx="1"/>
          </p:nvPr>
        </p:nvSpPr>
        <p:spPr>
          <a:xfrm>
            <a:off x="4480800" y="813885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Penerjemahan Bahasa</a:t>
            </a:r>
            <a:endParaRPr dirty="0"/>
          </a:p>
        </p:txBody>
      </p:sp>
      <p:sp>
        <p:nvSpPr>
          <p:cNvPr id="1146" name="Google Shape;1146;p98"/>
          <p:cNvSpPr txBox="1">
            <a:spLocks noGrp="1"/>
          </p:cNvSpPr>
          <p:nvPr>
            <p:ph type="subTitle" idx="2"/>
          </p:nvPr>
        </p:nvSpPr>
        <p:spPr>
          <a:xfrm>
            <a:off x="4669050" y="154500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sv-SE" dirty="0"/>
              <a:t>Bixby Vision dapat membantu dalam penerjemahan bahasa dengan mengenali teks dalam bahasa asing dan memberikan terjemahan.</a:t>
            </a:r>
            <a:endParaRPr dirty="0"/>
          </a:p>
        </p:txBody>
      </p:sp>
      <p:sp>
        <p:nvSpPr>
          <p:cNvPr id="1147" name="Google Shape;1147;p98"/>
          <p:cNvSpPr txBox="1">
            <a:spLocks noGrp="1"/>
          </p:cNvSpPr>
          <p:nvPr>
            <p:ph type="subTitle" idx="3"/>
          </p:nvPr>
        </p:nvSpPr>
        <p:spPr>
          <a:xfrm>
            <a:off x="1772525" y="761172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Penyaringan Gambar</a:t>
            </a:r>
            <a:endParaRPr dirty="0"/>
          </a:p>
        </p:txBody>
      </p:sp>
      <p:sp>
        <p:nvSpPr>
          <p:cNvPr id="1148" name="Google Shape;1148;p98"/>
          <p:cNvSpPr txBox="1">
            <a:spLocks noGrp="1"/>
          </p:cNvSpPr>
          <p:nvPr>
            <p:ph type="subTitle" idx="4"/>
          </p:nvPr>
        </p:nvSpPr>
        <p:spPr>
          <a:xfrm>
            <a:off x="1631315" y="1583031"/>
            <a:ext cx="2598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en-ID" dirty="0"/>
              <a:t>Bixby Vision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penyaringan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lukisan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efek-efek</a:t>
            </a:r>
            <a:r>
              <a:rPr lang="en-ID" dirty="0"/>
              <a:t> visual </a:t>
            </a:r>
            <a:r>
              <a:rPr lang="en-ID" dirty="0" err="1"/>
              <a:t>lainnya</a:t>
            </a:r>
            <a:r>
              <a:rPr lang="en-ID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38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Anggota </a:t>
            </a:r>
            <a:endParaRPr sz="3200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SzPts val="1100"/>
            </a:pPr>
            <a:r>
              <a:rPr lang="en-US" sz="1600" dirty="0"/>
              <a:t>Muhammad Fikri Hidayat	5311421103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sz="1600" dirty="0"/>
              <a:t>Nanda Aprilia Damayanti		5311421105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sz="1600" dirty="0" err="1"/>
              <a:t>Jupriansyah</a:t>
            </a:r>
            <a:r>
              <a:rPr lang="en-US" sz="1600" dirty="0"/>
              <a:t>			5311421107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01980" y="1303020"/>
            <a:ext cx="7940040" cy="126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r>
              <a:rPr lang="en-US" sz="1800" dirty="0"/>
              <a:t>	Jadi, Bixby Vision </a:t>
            </a:r>
            <a:r>
              <a:rPr lang="en-US" sz="1800" dirty="0" err="1"/>
              <a:t>menggunakan</a:t>
            </a:r>
            <a:r>
              <a:rPr lang="en-US" sz="1800" dirty="0"/>
              <a:t> Graphical User Interface (GUI) </a:t>
            </a:r>
            <a:r>
              <a:rPr lang="en-US" sz="1800" dirty="0" err="1"/>
              <a:t>sebagai</a:t>
            </a:r>
            <a:r>
              <a:rPr lang="en-US" sz="1800" dirty="0"/>
              <a:t> user interface,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fr-FR" sz="1800" dirty="0" err="1"/>
              <a:t>Convolutional</a:t>
            </a:r>
            <a:r>
              <a:rPr lang="fr-FR" sz="1800" dirty="0"/>
              <a:t> Neural Network (CNN </a:t>
            </a:r>
            <a:r>
              <a:rPr lang="fr-FR" sz="1800" dirty="0" err="1"/>
              <a:t>atau</a:t>
            </a:r>
            <a:r>
              <a:rPr lang="fr-FR" sz="1800" dirty="0"/>
              <a:t> </a:t>
            </a:r>
            <a:r>
              <a:rPr lang="fr-FR" sz="1800" dirty="0" err="1"/>
              <a:t>ConvNet</a:t>
            </a:r>
            <a:r>
              <a:rPr lang="fr-FR" sz="1800" dirty="0"/>
              <a:t>), NLP (Natural </a:t>
            </a:r>
            <a:r>
              <a:rPr lang="fr-FR" sz="1800" dirty="0" err="1"/>
              <a:t>Language</a:t>
            </a:r>
            <a:r>
              <a:rPr lang="fr-FR" sz="1800" dirty="0"/>
              <a:t> </a:t>
            </a:r>
            <a:r>
              <a:rPr lang="fr-FR" sz="1800" dirty="0" err="1"/>
              <a:t>Processing</a:t>
            </a:r>
            <a:r>
              <a:rPr lang="fr-FR" sz="1800" dirty="0"/>
              <a:t>), dan </a:t>
            </a:r>
            <a:r>
              <a:rPr lang="fr-FR" sz="1800" dirty="0" err="1"/>
              <a:t>Teknologi</a:t>
            </a:r>
            <a:r>
              <a:rPr lang="fr-FR" sz="1800" dirty="0"/>
              <a:t> </a:t>
            </a:r>
            <a:r>
              <a:rPr lang="fr-FR" sz="1800" dirty="0" err="1"/>
              <a:t>Augmented</a:t>
            </a:r>
            <a:r>
              <a:rPr lang="fr-FR" sz="1800" dirty="0"/>
              <a:t> Reality (AR). </a:t>
            </a:r>
            <a:r>
              <a:rPr lang="en-US" sz="1800" dirty="0" err="1"/>
              <a:t>Sedangkan</a:t>
            </a:r>
            <a:r>
              <a:rPr lang="en-US" sz="1800" dirty="0"/>
              <a:t> knowledge base yang </a:t>
            </a:r>
            <a:r>
              <a:rPr lang="en-US" sz="1800" dirty="0" err="1"/>
              <a:t>digunakan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, </a:t>
            </a:r>
            <a:r>
              <a:rPr lang="en-US" sz="1800" dirty="0" err="1"/>
              <a:t>tempat</a:t>
            </a:r>
            <a:r>
              <a:rPr lang="en-US" sz="1800" dirty="0"/>
              <a:t>, text, barcode dan </a:t>
            </a:r>
            <a:r>
              <a:rPr lang="en-US" sz="1800" dirty="0" err="1"/>
              <a:t>qr</a:t>
            </a:r>
            <a:r>
              <a:rPr lang="en-US" sz="1800" dirty="0"/>
              <a:t> code, </a:t>
            </a:r>
            <a:r>
              <a:rPr lang="en-US" sz="1800" dirty="0" err="1"/>
              <a:t>gambar</a:t>
            </a:r>
            <a:r>
              <a:rPr lang="en-US" sz="1800" dirty="0"/>
              <a:t>, </a:t>
            </a:r>
            <a:r>
              <a:rPr lang="en-US" sz="1800" dirty="0" err="1"/>
              <a:t>produk</a:t>
            </a:r>
            <a:r>
              <a:rPr lang="en-US" sz="1800" dirty="0"/>
              <a:t>, </a:t>
            </a:r>
            <a:r>
              <a:rPr lang="en-US" sz="1800" dirty="0" err="1"/>
              <a:t>penyaringan</a:t>
            </a:r>
            <a:r>
              <a:rPr lang="en-US" sz="1800" dirty="0"/>
              <a:t> </a:t>
            </a:r>
            <a:r>
              <a:rPr lang="en-US" sz="1800" dirty="0" err="1"/>
              <a:t>gambarm</a:t>
            </a:r>
            <a:r>
              <a:rPr lang="en-US" sz="1800" dirty="0"/>
              <a:t> dan </a:t>
            </a:r>
            <a:r>
              <a:rPr lang="en-US" sz="1800" dirty="0" err="1"/>
              <a:t>penerjemahan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76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00"/>
          <p:cNvSpPr txBox="1">
            <a:spLocks noGrp="1"/>
          </p:cNvSpPr>
          <p:nvPr>
            <p:ph type="title"/>
          </p:nvPr>
        </p:nvSpPr>
        <p:spPr>
          <a:xfrm>
            <a:off x="678125" y="1459455"/>
            <a:ext cx="5640600" cy="2224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TERIMA</a:t>
            </a:r>
            <a:br>
              <a:rPr lang="en" sz="6600" dirty="0"/>
            </a:br>
            <a:r>
              <a:rPr lang="en" sz="6600" dirty="0"/>
              <a:t>KASIH</a:t>
            </a: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Bixby Vision</a:t>
            </a:r>
            <a:endParaRPr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Pengenalan Bixby Vision</a:t>
            </a:r>
            <a:endParaRPr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Inference Engine yang digunakan Bixby Vision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282372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 Interface</a:t>
            </a:r>
            <a:endParaRPr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 Interface yang digunakan Bixby Vision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5888010" y="1677218"/>
            <a:ext cx="273558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Inference Engine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2027220" y="3313579"/>
            <a:ext cx="24042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Knowledge Base</a:t>
            </a:r>
            <a:endParaRPr dirty="0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206112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Knowledge Base yang digunakan Bixby Vision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474492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550752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474492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Simpulan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 Bab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Bixby Vision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201170"/>
            <a:ext cx="679056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Bixby Vision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asisten</a:t>
            </a:r>
            <a:r>
              <a:rPr lang="en-US" sz="1800" dirty="0"/>
              <a:t> virtual Bixby yang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Samsung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visual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kamera</a:t>
            </a:r>
            <a:r>
              <a:rPr lang="en-US" sz="1800" dirty="0"/>
              <a:t>. Fitur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lanjut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yang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kamera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91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3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102110"/>
            <a:ext cx="679056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Graphical User Interface (GUI)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yang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berinteraksi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elemen-elemen</a:t>
            </a:r>
            <a:r>
              <a:rPr lang="en-US" sz="1800" dirty="0"/>
              <a:t> </a:t>
            </a:r>
            <a:r>
              <a:rPr lang="en-US" sz="1800" dirty="0" err="1"/>
              <a:t>grafis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ikon, </a:t>
            </a:r>
            <a:r>
              <a:rPr lang="en-US" sz="1800" dirty="0" err="1"/>
              <a:t>tombol</a:t>
            </a:r>
            <a:r>
              <a:rPr lang="en-US" sz="1800" dirty="0"/>
              <a:t>, dan </a:t>
            </a:r>
            <a:r>
              <a:rPr lang="en-US" sz="1800" dirty="0" err="1"/>
              <a:t>jendela</a:t>
            </a:r>
            <a:r>
              <a:rPr lang="en-US" sz="1800" dirty="0"/>
              <a:t>,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r>
              <a:rPr lang="en-US" sz="1800" dirty="0"/>
              <a:t> </a:t>
            </a:r>
            <a:r>
              <a:rPr lang="en-US" sz="1800" dirty="0" err="1"/>
              <a:t>berbasis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r>
              <a:rPr lang="en-US" sz="1800" dirty="0"/>
              <a:t> baris </a:t>
            </a:r>
            <a:r>
              <a:rPr lang="en-US" sz="1800" dirty="0" err="1"/>
              <a:t>perintah</a:t>
            </a:r>
            <a:r>
              <a:rPr lang="en-US" sz="1800" dirty="0"/>
              <a:t> (command-line interfaces </a:t>
            </a:r>
            <a:r>
              <a:rPr lang="en-US" sz="1800" dirty="0" err="1"/>
              <a:t>atau</a:t>
            </a:r>
            <a:r>
              <a:rPr lang="en-US" sz="1800" dirty="0"/>
              <a:t> CLI). GUI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ramah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dan </a:t>
            </a:r>
            <a:r>
              <a:rPr lang="en-US" sz="1800" dirty="0" err="1"/>
              <a:t>intuitif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visual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berinteraksi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dan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48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 Engine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80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40080" y="1102110"/>
            <a:ext cx="7833360" cy="364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	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mendalam</a:t>
            </a:r>
            <a:r>
              <a:rPr lang="en-US" sz="1600" dirty="0"/>
              <a:t> yang </a:t>
            </a:r>
            <a:r>
              <a:rPr lang="en-US" sz="1600" dirty="0" err="1"/>
              <a:t>populer</a:t>
            </a:r>
            <a:r>
              <a:rPr lang="en-US" sz="1600" dirty="0"/>
              <a:t>, </a:t>
            </a:r>
            <a:r>
              <a:rPr lang="en-US" sz="1600" dirty="0" err="1"/>
              <a:t>umumnya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menganalisis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pengenalan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, </a:t>
            </a:r>
            <a:r>
              <a:rPr lang="en-US" sz="1600" dirty="0" err="1"/>
              <a:t>klasifikasi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r>
              <a:rPr lang="en-US" sz="1600" dirty="0"/>
              <a:t>. CNN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arsitektur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mendalam</a:t>
            </a:r>
            <a:r>
              <a:rPr lang="en-US" sz="1600" dirty="0"/>
              <a:t> yang </a:t>
            </a:r>
            <a:r>
              <a:rPr lang="en-US" sz="1600" dirty="0" err="1"/>
              <a:t>belajar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data,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menghilangkan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ekstraksi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manual. CNN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3 </a:t>
            </a:r>
            <a:r>
              <a:rPr lang="en-US" sz="1600" dirty="0" err="1"/>
              <a:t>lapisan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Convolutional Layer (+</a:t>
            </a:r>
            <a:r>
              <a:rPr lang="en-US" sz="1600" dirty="0" err="1"/>
              <a:t>ReLU</a:t>
            </a:r>
            <a:r>
              <a:rPr lang="en-US" sz="1600" dirty="0"/>
              <a:t>)</a:t>
            </a:r>
          </a:p>
          <a:p>
            <a:pPr marL="266700" lvl="0" indent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konvolusi</a:t>
            </a:r>
            <a:r>
              <a:rPr lang="en-US" sz="1600" dirty="0"/>
              <a:t> pada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masukan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penapis</a:t>
            </a:r>
            <a:r>
              <a:rPr lang="en-US" sz="1600" dirty="0"/>
              <a:t>.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penapis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luaran</a:t>
            </a:r>
            <a:r>
              <a:rPr lang="en-US" sz="1600" dirty="0"/>
              <a:t> yang </a:t>
            </a:r>
            <a:r>
              <a:rPr lang="en-US" sz="1600" dirty="0" err="1"/>
              <a:t>disebut</a:t>
            </a:r>
            <a:r>
              <a:rPr lang="en-US" sz="1600" dirty="0"/>
              <a:t> feature map. </a:t>
            </a:r>
            <a:r>
              <a:rPr lang="en-US" sz="1600" dirty="0" err="1"/>
              <a:t>ReLU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layer </a:t>
            </a:r>
            <a:r>
              <a:rPr lang="en-US" sz="1600" dirty="0" err="1"/>
              <a:t>tambahan</a:t>
            </a:r>
            <a:r>
              <a:rPr lang="en-US" sz="1600" dirty="0"/>
              <a:t> yang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pelatihan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dan </a:t>
            </a:r>
            <a:r>
              <a:rPr lang="en-US" sz="1600" dirty="0" err="1"/>
              <a:t>efektif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memetakan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negatif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nol</a:t>
            </a:r>
            <a:r>
              <a:rPr lang="en-US" sz="1600" dirty="0"/>
              <a:t> dan </a:t>
            </a:r>
            <a:r>
              <a:rPr lang="en-US" sz="1600" dirty="0" err="1"/>
              <a:t>mempertahankan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.</a:t>
            </a:r>
          </a:p>
        </p:txBody>
      </p:sp>
      <p:sp>
        <p:nvSpPr>
          <p:cNvPr id="3" name="Google Shape;1147;p98">
            <a:extLst>
              <a:ext uri="{FF2B5EF4-FFF2-40B4-BE49-F238E27FC236}">
                <a16:creationId xmlns:a16="http://schemas.microsoft.com/office/drawing/2014/main" id="{218C6259-4734-ECA7-B756-2643942A48C6}"/>
              </a:ext>
            </a:extLst>
          </p:cNvPr>
          <p:cNvSpPr txBox="1">
            <a:spLocks/>
          </p:cNvSpPr>
          <p:nvPr/>
        </p:nvSpPr>
        <p:spPr>
          <a:xfrm>
            <a:off x="287764" y="563052"/>
            <a:ext cx="7142876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latin typeface="Vidaloka" panose="020B0604020202020204" charset="0"/>
              </a:rPr>
              <a:t>Convolutional</a:t>
            </a:r>
            <a:r>
              <a:rPr lang="fr-FR" sz="2400" dirty="0">
                <a:latin typeface="Vidaloka" panose="020B0604020202020204" charset="0"/>
              </a:rPr>
              <a:t> Neural Network (CNN </a:t>
            </a:r>
            <a:r>
              <a:rPr lang="fr-FR" sz="2400" dirty="0" err="1">
                <a:latin typeface="Vidaloka" panose="020B0604020202020204" charset="0"/>
              </a:rPr>
              <a:t>atau</a:t>
            </a:r>
            <a:r>
              <a:rPr lang="fr-FR" sz="2400" dirty="0">
                <a:latin typeface="Vidaloka" panose="020B0604020202020204" charset="0"/>
              </a:rPr>
              <a:t> </a:t>
            </a:r>
            <a:r>
              <a:rPr lang="fr-FR" sz="2400" dirty="0" err="1">
                <a:latin typeface="Vidaloka" panose="020B0604020202020204" charset="0"/>
              </a:rPr>
              <a:t>ConvNet</a:t>
            </a:r>
            <a:r>
              <a:rPr lang="fr-FR" sz="2400" dirty="0">
                <a:latin typeface="Vidaloka" panose="020B0604020202020204" charset="0"/>
              </a:rPr>
              <a:t>)</a:t>
            </a:r>
            <a:endParaRPr lang="en-ID" sz="2400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1005</Words>
  <Application>Microsoft Office PowerPoint</Application>
  <PresentationFormat>On-screen Show (16:9)</PresentationFormat>
  <Paragraphs>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Merriweather Light</vt:lpstr>
      <vt:lpstr>Lato</vt:lpstr>
      <vt:lpstr>Montserrat</vt:lpstr>
      <vt:lpstr>Crimson Text</vt:lpstr>
      <vt:lpstr>Arial</vt:lpstr>
      <vt:lpstr>Vidaloka</vt:lpstr>
      <vt:lpstr>Minimalist Business Slides XL by Slidesgo</vt:lpstr>
      <vt:lpstr>Bixby Vision Samsung</vt:lpstr>
      <vt:lpstr>Anggota </vt:lpstr>
      <vt:lpstr>Bixby Vision</vt:lpstr>
      <vt:lpstr>Bixby Vision</vt:lpstr>
      <vt:lpstr>PowerPoint Presentation</vt:lpstr>
      <vt:lpstr>User Interface</vt:lpstr>
      <vt:lpstr>PowerPoint Presentation</vt:lpstr>
      <vt:lpstr>Inference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Base</vt:lpstr>
      <vt:lpstr>PowerPoint Presentation</vt:lpstr>
      <vt:lpstr>PowerPoint Presentation</vt:lpstr>
      <vt:lpstr>PowerPoint Presentation</vt:lpstr>
      <vt:lpstr>Kesimpulan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Bixby Vision Samsung</dc:title>
  <dc:creator>Fikri Hidayat</dc:creator>
  <cp:lastModifiedBy>MUHAMMAD FIKRI HIDAYAT</cp:lastModifiedBy>
  <cp:revision>4</cp:revision>
  <dcterms:modified xsi:type="dcterms:W3CDTF">2023-11-16T10:34:10Z</dcterms:modified>
</cp:coreProperties>
</file>