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9"/>
  </p:notesMasterIdLst>
  <p:sldIdLst>
    <p:sldId id="256" r:id="rId2"/>
    <p:sldId id="257" r:id="rId3"/>
    <p:sldId id="259" r:id="rId4"/>
    <p:sldId id="266" r:id="rId5"/>
    <p:sldId id="358" r:id="rId6"/>
    <p:sldId id="353" r:id="rId7"/>
    <p:sldId id="357" r:id="rId8"/>
    <p:sldId id="354" r:id="rId9"/>
    <p:sldId id="361" r:id="rId10"/>
    <p:sldId id="362" r:id="rId11"/>
    <p:sldId id="363" r:id="rId12"/>
    <p:sldId id="364" r:id="rId13"/>
    <p:sldId id="365" r:id="rId14"/>
    <p:sldId id="366" r:id="rId15"/>
    <p:sldId id="371" r:id="rId16"/>
    <p:sldId id="372" r:id="rId17"/>
    <p:sldId id="355" r:id="rId18"/>
    <p:sldId id="295" r:id="rId19"/>
    <p:sldId id="359" r:id="rId20"/>
    <p:sldId id="360" r:id="rId21"/>
    <p:sldId id="356" r:id="rId22"/>
    <p:sldId id="369" r:id="rId23"/>
    <p:sldId id="370" r:id="rId24"/>
    <p:sldId id="373" r:id="rId25"/>
    <p:sldId id="368" r:id="rId26"/>
    <p:sldId id="367" r:id="rId27"/>
    <p:sldId id="297" r:id="rId28"/>
  </p:sldIdLst>
  <p:sldSz cx="9144000" cy="5143500" type="screen16x9"/>
  <p:notesSz cx="6858000" cy="9144000"/>
  <p:embeddedFontLst>
    <p:embeddedFont>
      <p:font typeface="Crimson Text" panose="020B0604020202020204" charset="0"/>
      <p:regular r:id="rId30"/>
      <p:bold r:id="rId31"/>
      <p:italic r:id="rId32"/>
      <p:bold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Merriweather Light" panose="00000400000000000000" pitchFamily="2" charset="0"/>
      <p:regular r:id="rId38"/>
      <p:bold r:id="rId39"/>
      <p:italic r:id="rId40"/>
      <p:boldItalic r:id="rId41"/>
    </p:embeddedFont>
    <p:embeddedFont>
      <p:font typeface="Montserrat" panose="00000500000000000000" pitchFamily="2" charset="0"/>
      <p:regular r:id="rId42"/>
      <p:bold r:id="rId43"/>
      <p:italic r:id="rId44"/>
      <p:boldItalic r:id="rId45"/>
    </p:embeddedFont>
    <p:embeddedFont>
      <p:font typeface="Vidaloka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704">
          <p15:clr>
            <a:srgbClr val="9AA0A6"/>
          </p15:clr>
        </p15:guide>
        <p15:guide id="2" pos="4392">
          <p15:clr>
            <a:srgbClr val="9AA0A6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4BCE77-DA32-422F-8E64-FBF535201362}">
  <a:tblStyle styleId="{C84BCE77-DA32-422F-8E64-FBF5352013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67"/>
      </p:cViewPr>
      <p:guideLst>
        <p:guide pos="3704"/>
        <p:guide pos="4392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513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8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051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58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651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239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68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815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07aaa41fe9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07aaa41fe9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23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07aaa41fe9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07aaa41fe9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273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07aaa41fe9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07aaa41fe9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653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237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100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232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54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614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889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84717712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84717712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89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361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443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615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85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6577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0" r:id="rId5"/>
    <p:sldLayoutId id="2147483661" r:id="rId6"/>
    <p:sldLayoutId id="2147483680" r:id="rId7"/>
    <p:sldLayoutId id="2147483696" r:id="rId8"/>
    <p:sldLayoutId id="2147483697" r:id="rId9"/>
    <p:sldLayoutId id="2147483698" r:id="rId10"/>
    <p:sldLayoutId id="2147483699" r:id="rId11"/>
    <p:sldLayoutId id="214748370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Bixby Vision Samsung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640080" y="1018290"/>
            <a:ext cx="7833360" cy="364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Pooling Layer</a:t>
            </a:r>
          </a:p>
          <a:p>
            <a:pPr marL="266700" lvl="0" indent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1600" dirty="0"/>
              <a:t>Pooling layer </a:t>
            </a:r>
            <a:r>
              <a:rPr lang="en-US" sz="1600" dirty="0" err="1"/>
              <a:t>bertanggung</a:t>
            </a:r>
            <a:r>
              <a:rPr lang="en-US" sz="1600" dirty="0"/>
              <a:t> </a:t>
            </a:r>
            <a:r>
              <a:rPr lang="en-US" sz="1600" dirty="0" err="1"/>
              <a:t>jawab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mengurangi</a:t>
            </a:r>
            <a:r>
              <a:rPr lang="en-US" sz="1600" dirty="0"/>
              <a:t> </a:t>
            </a:r>
            <a:r>
              <a:rPr lang="en-US" sz="1600" dirty="0" err="1"/>
              <a:t>ukuran</a:t>
            </a:r>
            <a:r>
              <a:rPr lang="en-US" sz="1600" dirty="0"/>
              <a:t> </a:t>
            </a:r>
            <a:r>
              <a:rPr lang="en-US" sz="1600" dirty="0" err="1"/>
              <a:t>spasial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matriks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konvolusi</a:t>
            </a:r>
            <a:r>
              <a:rPr lang="en-US" sz="1600" dirty="0"/>
              <a:t>. Hal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bertjuan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mengurangi</a:t>
            </a:r>
            <a:r>
              <a:rPr lang="en-US" sz="1600" dirty="0"/>
              <a:t> </a:t>
            </a:r>
            <a:r>
              <a:rPr lang="en-US" sz="1600" dirty="0" err="1"/>
              <a:t>daya</a:t>
            </a:r>
            <a:r>
              <a:rPr lang="en-US" sz="1600" dirty="0"/>
              <a:t> </a:t>
            </a:r>
            <a:r>
              <a:rPr lang="en-US" sz="1600" dirty="0" err="1"/>
              <a:t>komputasi</a:t>
            </a:r>
            <a:r>
              <a:rPr lang="en-US" sz="1600" dirty="0"/>
              <a:t> yang </a:t>
            </a:r>
            <a:r>
              <a:rPr lang="en-US" sz="1600" dirty="0" err="1"/>
              <a:t>diperlukan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memproses</a:t>
            </a:r>
            <a:r>
              <a:rPr lang="en-US" sz="1600" dirty="0"/>
              <a:t> data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pengurangan</a:t>
            </a:r>
            <a:r>
              <a:rPr lang="en-US" sz="1600" dirty="0"/>
              <a:t> </a:t>
            </a:r>
            <a:r>
              <a:rPr lang="en-US" sz="1600" dirty="0" err="1"/>
              <a:t>dimensi</a:t>
            </a:r>
            <a:r>
              <a:rPr lang="en-US" sz="1600" dirty="0"/>
              <a:t>. Ada dua </a:t>
            </a:r>
            <a:r>
              <a:rPr lang="en-US" sz="1600" dirty="0" err="1"/>
              <a:t>jenis</a:t>
            </a:r>
            <a:r>
              <a:rPr lang="en-US" sz="1600" dirty="0"/>
              <a:t> pooling: Max Pooling dan Average Pooling.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Fully-Connected Layer</a:t>
            </a:r>
          </a:p>
          <a:p>
            <a:pPr marL="266700" lvl="0" indent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1600" dirty="0" err="1"/>
              <a:t>Lapisan</a:t>
            </a:r>
            <a:r>
              <a:rPr lang="en-US" sz="1600" dirty="0"/>
              <a:t> </a:t>
            </a:r>
            <a:r>
              <a:rPr lang="en-US" sz="1600" dirty="0" err="1"/>
              <a:t>terakhir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CNN </a:t>
            </a:r>
            <a:r>
              <a:rPr lang="en-US" sz="1600" dirty="0" err="1"/>
              <a:t>adalah</a:t>
            </a:r>
            <a:r>
              <a:rPr lang="en-US" sz="1600" dirty="0"/>
              <a:t> fully connected layer (FC) yang </a:t>
            </a:r>
            <a:r>
              <a:rPr lang="en-US" sz="1600" dirty="0" err="1"/>
              <a:t>menghasilkan</a:t>
            </a:r>
            <a:r>
              <a:rPr lang="en-US" sz="1600" dirty="0"/>
              <a:t> </a:t>
            </a:r>
            <a:r>
              <a:rPr lang="en-US" sz="1600" dirty="0" err="1"/>
              <a:t>vektor</a:t>
            </a:r>
            <a:r>
              <a:rPr lang="en-US" sz="1600" dirty="0"/>
              <a:t> </a:t>
            </a:r>
            <a:r>
              <a:rPr lang="en-US" sz="1600" dirty="0" err="1"/>
              <a:t>dimensi</a:t>
            </a:r>
            <a:r>
              <a:rPr lang="en-US" sz="1600" dirty="0"/>
              <a:t> K,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K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diprediksi</a:t>
            </a:r>
            <a:r>
              <a:rPr lang="en-US" sz="1600" dirty="0"/>
              <a:t> oleh </a:t>
            </a:r>
            <a:r>
              <a:rPr lang="en-US" sz="1600" dirty="0" err="1"/>
              <a:t>jaringan</a:t>
            </a:r>
            <a:r>
              <a:rPr lang="en-US" sz="1600" dirty="0"/>
              <a:t>. </a:t>
            </a:r>
            <a:r>
              <a:rPr lang="en-US" sz="1600" dirty="0" err="1"/>
              <a:t>Vektor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probabilitas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gambar</a:t>
            </a:r>
            <a:r>
              <a:rPr lang="en-US" sz="1600" dirty="0"/>
              <a:t> yang </a:t>
            </a:r>
            <a:r>
              <a:rPr lang="en-US" sz="1600" dirty="0" err="1"/>
              <a:t>diklasifikasikan</a:t>
            </a:r>
            <a:r>
              <a:rPr lang="en-US" sz="1600" dirty="0"/>
              <a:t>. </a:t>
            </a:r>
            <a:r>
              <a:rPr lang="en-US" sz="1600" dirty="0" err="1"/>
              <a:t>Lapisan</a:t>
            </a:r>
            <a:r>
              <a:rPr lang="en-US" sz="1600" dirty="0"/>
              <a:t> </a:t>
            </a:r>
            <a:r>
              <a:rPr lang="en-US" sz="1600" dirty="0" err="1"/>
              <a:t>terakhir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arsitektur</a:t>
            </a:r>
            <a:r>
              <a:rPr lang="en-US" sz="1600" dirty="0"/>
              <a:t> CNN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softmax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luaran</a:t>
            </a:r>
            <a:r>
              <a:rPr lang="en-US" sz="1600" dirty="0"/>
              <a:t> </a:t>
            </a:r>
            <a:r>
              <a:rPr lang="en-US" sz="1600" dirty="0" err="1"/>
              <a:t>klasifikasi</a:t>
            </a:r>
            <a:r>
              <a:rPr lang="en-US" sz="1600" dirty="0"/>
              <a:t>.</a:t>
            </a:r>
          </a:p>
        </p:txBody>
      </p:sp>
      <p:sp>
        <p:nvSpPr>
          <p:cNvPr id="3" name="Google Shape;1147;p98">
            <a:extLst>
              <a:ext uri="{FF2B5EF4-FFF2-40B4-BE49-F238E27FC236}">
                <a16:creationId xmlns:a16="http://schemas.microsoft.com/office/drawing/2014/main" id="{218C6259-4734-ECA7-B756-2643942A48C6}"/>
              </a:ext>
            </a:extLst>
          </p:cNvPr>
          <p:cNvSpPr txBox="1">
            <a:spLocks/>
          </p:cNvSpPr>
          <p:nvPr/>
        </p:nvSpPr>
        <p:spPr>
          <a:xfrm>
            <a:off x="287764" y="502092"/>
            <a:ext cx="7142876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 err="1">
                <a:latin typeface="Vidaloka" panose="020B0604020202020204" charset="0"/>
              </a:rPr>
              <a:t>Convolutional</a:t>
            </a:r>
            <a:r>
              <a:rPr lang="fr-FR" sz="2400" dirty="0">
                <a:latin typeface="Vidaloka" panose="020B0604020202020204" charset="0"/>
              </a:rPr>
              <a:t> Neural Network (CNN </a:t>
            </a:r>
            <a:r>
              <a:rPr lang="fr-FR" sz="2400" dirty="0" err="1">
                <a:latin typeface="Vidaloka" panose="020B0604020202020204" charset="0"/>
              </a:rPr>
              <a:t>atau</a:t>
            </a:r>
            <a:r>
              <a:rPr lang="fr-FR" sz="2400" dirty="0">
                <a:latin typeface="Vidaloka" panose="020B0604020202020204" charset="0"/>
              </a:rPr>
              <a:t> </a:t>
            </a:r>
            <a:r>
              <a:rPr lang="fr-FR" sz="2400" dirty="0" err="1">
                <a:latin typeface="Vidaloka" panose="020B0604020202020204" charset="0"/>
              </a:rPr>
              <a:t>ConvNet</a:t>
            </a:r>
            <a:r>
              <a:rPr lang="fr-FR" sz="2400" dirty="0">
                <a:latin typeface="Vidaloka" panose="020B0604020202020204" charset="0"/>
              </a:rPr>
              <a:t>)</a:t>
            </a:r>
            <a:endParaRPr lang="en-ID" sz="2400" dirty="0"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5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640080" y="1102110"/>
            <a:ext cx="7833360" cy="364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	</a:t>
            </a:r>
            <a:r>
              <a:rPr lang="en-US" sz="1600" dirty="0" err="1"/>
              <a:t>Pemrosesan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alami</a:t>
            </a:r>
            <a:r>
              <a:rPr lang="en-US" sz="1600" dirty="0"/>
              <a:t> (NLP)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machine learning yang </a:t>
            </a:r>
            <a:r>
              <a:rPr lang="en-US" sz="1600" dirty="0" err="1"/>
              <a:t>memberi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</a:t>
            </a:r>
            <a:r>
              <a:rPr lang="en-US" sz="1600" dirty="0" err="1"/>
              <a:t>kemampuan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menginterpretasikan</a:t>
            </a:r>
            <a:r>
              <a:rPr lang="en-US" sz="1600" dirty="0"/>
              <a:t>, </a:t>
            </a:r>
            <a:r>
              <a:rPr lang="en-US" sz="1600" dirty="0" err="1"/>
              <a:t>memanipulasi</a:t>
            </a:r>
            <a:r>
              <a:rPr lang="en-US" sz="1600" dirty="0"/>
              <a:t>, dan </a:t>
            </a:r>
            <a:r>
              <a:rPr lang="en-US" sz="1600" dirty="0" err="1"/>
              <a:t>memahami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. </a:t>
            </a:r>
            <a:r>
              <a:rPr lang="en-US" sz="1600" dirty="0" err="1"/>
              <a:t>Pemrosesan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alami</a:t>
            </a:r>
            <a:r>
              <a:rPr lang="en-US" sz="1600" dirty="0"/>
              <a:t> (NLP) </a:t>
            </a:r>
            <a:r>
              <a:rPr lang="en-US" sz="1600" dirty="0" err="1"/>
              <a:t>menggabungkan</a:t>
            </a:r>
            <a:r>
              <a:rPr lang="en-US" sz="1600" dirty="0"/>
              <a:t> model </a:t>
            </a:r>
            <a:r>
              <a:rPr lang="en-US" sz="1600" dirty="0" err="1"/>
              <a:t>linguistik</a:t>
            </a:r>
            <a:r>
              <a:rPr lang="en-US" sz="1600" dirty="0"/>
              <a:t> </a:t>
            </a:r>
            <a:r>
              <a:rPr lang="en-US" sz="1600" dirty="0" err="1"/>
              <a:t>komputasional</a:t>
            </a:r>
            <a:r>
              <a:rPr lang="en-US" sz="1600" dirty="0"/>
              <a:t>, machine learning, dan deep learning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memproses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Linguistik</a:t>
            </a:r>
            <a:r>
              <a:rPr lang="en-US" sz="1600" dirty="0"/>
              <a:t> </a:t>
            </a:r>
            <a:r>
              <a:rPr lang="en-US" sz="1600" dirty="0" err="1"/>
              <a:t>komputasional</a:t>
            </a:r>
            <a:endParaRPr lang="en-US" sz="1600" dirty="0"/>
          </a:p>
          <a:p>
            <a:pPr marL="266700" lvl="0" indent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1600" dirty="0" err="1"/>
              <a:t>Linguistik</a:t>
            </a:r>
            <a:r>
              <a:rPr lang="en-US" sz="1600" dirty="0"/>
              <a:t> </a:t>
            </a:r>
            <a:r>
              <a:rPr lang="en-US" sz="1600" dirty="0" err="1"/>
              <a:t>komputasional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ilmu</a:t>
            </a:r>
            <a:r>
              <a:rPr lang="en-US" sz="1600" dirty="0"/>
              <a:t> </a:t>
            </a:r>
            <a:r>
              <a:rPr lang="en-US" sz="1600" dirty="0" err="1"/>
              <a:t>memahami</a:t>
            </a:r>
            <a:r>
              <a:rPr lang="en-US" sz="1600" dirty="0"/>
              <a:t> dan </a:t>
            </a:r>
            <a:r>
              <a:rPr lang="en-US" sz="1600" dirty="0" err="1"/>
              <a:t>membangun</a:t>
            </a:r>
            <a:r>
              <a:rPr lang="en-US" sz="1600" dirty="0"/>
              <a:t> model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alat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dan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lunak</a:t>
            </a:r>
            <a:r>
              <a:rPr lang="en-US" sz="1600" dirty="0"/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Machine Learning</a:t>
            </a:r>
          </a:p>
          <a:p>
            <a:pPr marL="266700" lvl="0" indent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1600" dirty="0"/>
              <a:t>Machine learning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yang </a:t>
            </a:r>
            <a:r>
              <a:rPr lang="en-US" sz="1600" dirty="0" err="1"/>
              <a:t>melatih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data </a:t>
            </a:r>
            <a:r>
              <a:rPr lang="en-US" sz="1600" dirty="0" err="1"/>
              <a:t>sampel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efisiensinya</a:t>
            </a:r>
            <a:r>
              <a:rPr lang="en-US" sz="1600" dirty="0"/>
              <a:t>.</a:t>
            </a:r>
          </a:p>
        </p:txBody>
      </p:sp>
      <p:sp>
        <p:nvSpPr>
          <p:cNvPr id="3" name="Google Shape;1147;p98">
            <a:extLst>
              <a:ext uri="{FF2B5EF4-FFF2-40B4-BE49-F238E27FC236}">
                <a16:creationId xmlns:a16="http://schemas.microsoft.com/office/drawing/2014/main" id="{218C6259-4734-ECA7-B756-2643942A48C6}"/>
              </a:ext>
            </a:extLst>
          </p:cNvPr>
          <p:cNvSpPr txBox="1">
            <a:spLocks/>
          </p:cNvSpPr>
          <p:nvPr/>
        </p:nvSpPr>
        <p:spPr>
          <a:xfrm>
            <a:off x="287764" y="563052"/>
            <a:ext cx="7142876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>
                <a:latin typeface="Vidaloka" panose="020B0604020202020204" charset="0"/>
              </a:rPr>
              <a:t>NLP (Natural </a:t>
            </a:r>
            <a:r>
              <a:rPr lang="fr-FR" sz="2400" dirty="0" err="1">
                <a:latin typeface="Vidaloka" panose="020B0604020202020204" charset="0"/>
              </a:rPr>
              <a:t>Language</a:t>
            </a:r>
            <a:r>
              <a:rPr lang="fr-FR" sz="2400" dirty="0">
                <a:latin typeface="Vidaloka" panose="020B0604020202020204" charset="0"/>
              </a:rPr>
              <a:t> </a:t>
            </a:r>
            <a:r>
              <a:rPr lang="fr-FR" sz="2400" dirty="0" err="1">
                <a:latin typeface="Vidaloka" panose="020B0604020202020204" charset="0"/>
              </a:rPr>
              <a:t>Processing</a:t>
            </a:r>
            <a:r>
              <a:rPr lang="fr-FR" sz="2400" dirty="0">
                <a:latin typeface="Vidaloka" panose="020B0604020202020204" charset="0"/>
              </a:rPr>
              <a:t>)</a:t>
            </a:r>
            <a:endParaRPr lang="en-ID" sz="2400" dirty="0"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2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640080" y="1048770"/>
            <a:ext cx="7833360" cy="364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Deep Learning</a:t>
            </a:r>
          </a:p>
          <a:p>
            <a:pPr marL="266700" lvl="0" indent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1600" dirty="0"/>
              <a:t>Deep learning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bidang</a:t>
            </a:r>
            <a:r>
              <a:rPr lang="en-US" sz="1600" dirty="0"/>
              <a:t> machine learning </a:t>
            </a:r>
            <a:r>
              <a:rPr lang="en-US" sz="1600" dirty="0" err="1"/>
              <a:t>spesifik</a:t>
            </a:r>
            <a:r>
              <a:rPr lang="en-US" sz="1600" dirty="0"/>
              <a:t> yang </a:t>
            </a:r>
            <a:r>
              <a:rPr lang="en-US" sz="1600" dirty="0" err="1"/>
              <a:t>mengajari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belajar</a:t>
            </a:r>
            <a:r>
              <a:rPr lang="en-US" sz="1600" dirty="0"/>
              <a:t> dan </a:t>
            </a:r>
            <a:r>
              <a:rPr lang="en-US" sz="1600" dirty="0" err="1"/>
              <a:t>berpikir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. Deep learning </a:t>
            </a:r>
            <a:r>
              <a:rPr lang="en-US" sz="1600" dirty="0" err="1"/>
              <a:t>melibatkan</a:t>
            </a:r>
            <a:r>
              <a:rPr lang="en-US" sz="1600" dirty="0"/>
              <a:t> </a:t>
            </a:r>
            <a:r>
              <a:rPr lang="en-US" sz="1600" dirty="0" err="1"/>
              <a:t>jaringan</a:t>
            </a:r>
            <a:r>
              <a:rPr lang="en-US" sz="1600" dirty="0"/>
              <a:t> neural yang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 </a:t>
            </a:r>
            <a:r>
              <a:rPr lang="en-US" sz="1600" dirty="0" err="1"/>
              <a:t>pemrosesan</a:t>
            </a:r>
            <a:r>
              <a:rPr lang="en-US" sz="1600" dirty="0"/>
              <a:t> data yang </a:t>
            </a:r>
            <a:r>
              <a:rPr lang="en-US" sz="1600" dirty="0" err="1"/>
              <a:t>terstruktur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menyerupai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otak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.</a:t>
            </a:r>
          </a:p>
        </p:txBody>
      </p:sp>
      <p:sp>
        <p:nvSpPr>
          <p:cNvPr id="3" name="Google Shape;1147;p98">
            <a:extLst>
              <a:ext uri="{FF2B5EF4-FFF2-40B4-BE49-F238E27FC236}">
                <a16:creationId xmlns:a16="http://schemas.microsoft.com/office/drawing/2014/main" id="{218C6259-4734-ECA7-B756-2643942A48C6}"/>
              </a:ext>
            </a:extLst>
          </p:cNvPr>
          <p:cNvSpPr txBox="1">
            <a:spLocks/>
          </p:cNvSpPr>
          <p:nvPr/>
        </p:nvSpPr>
        <p:spPr>
          <a:xfrm>
            <a:off x="287764" y="502092"/>
            <a:ext cx="7142876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>
                <a:latin typeface="Vidaloka" panose="020B0604020202020204" charset="0"/>
              </a:rPr>
              <a:t>NLP (Natural </a:t>
            </a:r>
            <a:r>
              <a:rPr lang="fr-FR" sz="2400" dirty="0" err="1">
                <a:latin typeface="Vidaloka" panose="020B0604020202020204" charset="0"/>
              </a:rPr>
              <a:t>Language</a:t>
            </a:r>
            <a:r>
              <a:rPr lang="fr-FR" sz="2400" dirty="0">
                <a:latin typeface="Vidaloka" panose="020B0604020202020204" charset="0"/>
              </a:rPr>
              <a:t> </a:t>
            </a:r>
            <a:r>
              <a:rPr lang="fr-FR" sz="2400" dirty="0" err="1">
                <a:latin typeface="Vidaloka" panose="020B0604020202020204" charset="0"/>
              </a:rPr>
              <a:t>Processing</a:t>
            </a:r>
            <a:r>
              <a:rPr lang="fr-FR" sz="2400" dirty="0">
                <a:latin typeface="Vidaloka" panose="020B0604020202020204" charset="0"/>
              </a:rPr>
              <a:t>)</a:t>
            </a:r>
            <a:endParaRPr lang="en-ID" sz="2400" dirty="0"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48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449580" y="911610"/>
            <a:ext cx="8328660" cy="364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	Bixby vision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pengalaman</a:t>
            </a:r>
            <a:r>
              <a:rPr lang="en-US" sz="1600" dirty="0"/>
              <a:t> augmented reality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tambahan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tindakan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ketika</a:t>
            </a:r>
            <a:r>
              <a:rPr lang="en-US" sz="1600" dirty="0"/>
              <a:t> Anda </a:t>
            </a:r>
            <a:r>
              <a:rPr lang="en-US" sz="1600" dirty="0" err="1"/>
              <a:t>mengarahkan</a:t>
            </a:r>
            <a:r>
              <a:rPr lang="en-US" sz="1600" dirty="0"/>
              <a:t> </a:t>
            </a:r>
            <a:r>
              <a:rPr lang="en-US" sz="1600" dirty="0" err="1"/>
              <a:t>kamera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Augmented Reality (AR)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yang </a:t>
            </a:r>
            <a:r>
              <a:rPr lang="en-US" sz="1600" dirty="0" err="1"/>
              <a:t>menggabungkan</a:t>
            </a:r>
            <a:r>
              <a:rPr lang="en-US" sz="1600" dirty="0"/>
              <a:t> dunia </a:t>
            </a:r>
            <a:r>
              <a:rPr lang="en-US" sz="1600" dirty="0" err="1"/>
              <a:t>fisik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unsur-unsur</a:t>
            </a:r>
            <a:r>
              <a:rPr lang="en-US" sz="1600" dirty="0"/>
              <a:t> digital, </a:t>
            </a:r>
            <a:r>
              <a:rPr lang="en-US" sz="1600" dirty="0" err="1"/>
              <a:t>menciptakan</a:t>
            </a:r>
            <a:r>
              <a:rPr lang="en-US" sz="1600" dirty="0"/>
              <a:t> </a:t>
            </a:r>
            <a:r>
              <a:rPr lang="en-US" sz="1600" dirty="0" err="1"/>
              <a:t>pengalaman</a:t>
            </a:r>
            <a:r>
              <a:rPr lang="en-US" sz="1600" dirty="0"/>
              <a:t> </a:t>
            </a:r>
            <a:r>
              <a:rPr lang="en-US" sz="1600" dirty="0" err="1"/>
              <a:t>gabungan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dunia </a:t>
            </a:r>
            <a:r>
              <a:rPr lang="en-US" sz="1600" dirty="0" err="1"/>
              <a:t>nyata</a:t>
            </a:r>
            <a:r>
              <a:rPr lang="en-US" sz="1600" dirty="0"/>
              <a:t> dan dunia maya.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karakteristik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Augmented Reality </a:t>
            </a:r>
            <a:r>
              <a:rPr lang="en-US" sz="1600" dirty="0" err="1"/>
              <a:t>melibatkan</a:t>
            </a:r>
            <a:r>
              <a:rPr lang="en-US" sz="1600" dirty="0"/>
              <a:t> </a:t>
            </a:r>
            <a:r>
              <a:rPr lang="en-US" sz="1600" dirty="0" err="1"/>
              <a:t>penambahan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penyisipan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, </a:t>
            </a:r>
            <a:r>
              <a:rPr lang="en-US" sz="1600" dirty="0" err="1"/>
              <a:t>objek</a:t>
            </a:r>
            <a:r>
              <a:rPr lang="en-US" sz="1600" dirty="0"/>
              <a:t>,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virtual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fisik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real-time.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poin</a:t>
            </a:r>
            <a:r>
              <a:rPr lang="en-US" sz="1600" dirty="0"/>
              <a:t> </a:t>
            </a:r>
            <a:r>
              <a:rPr lang="en-US" sz="1600" dirty="0" err="1"/>
              <a:t>terkait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Augmented Reality: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Overlay </a:t>
            </a:r>
            <a:r>
              <a:rPr lang="en-US" sz="1600" dirty="0" err="1"/>
              <a:t>Informasi</a:t>
            </a:r>
            <a:endParaRPr lang="en-US" sz="1600" dirty="0"/>
          </a:p>
          <a:p>
            <a:pPr marL="266700" lvl="0" indent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1600" dirty="0"/>
              <a:t>AR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melihat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tambahan</a:t>
            </a:r>
            <a:r>
              <a:rPr lang="en-US" sz="1600" dirty="0"/>
              <a:t> yang "</a:t>
            </a:r>
            <a:r>
              <a:rPr lang="en-US" sz="1600" dirty="0" err="1"/>
              <a:t>diterapkan</a:t>
            </a:r>
            <a:r>
              <a:rPr lang="en-US" sz="1600" dirty="0"/>
              <a:t>"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disisipkan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pandangan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. </a:t>
            </a:r>
            <a:r>
              <a:rPr lang="en-US" sz="1600" dirty="0" err="1"/>
              <a:t>Contohnya</a:t>
            </a:r>
            <a:r>
              <a:rPr lang="en-US" sz="1600" dirty="0"/>
              <a:t>,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cuaca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melihat</a:t>
            </a:r>
            <a:r>
              <a:rPr lang="en-US" sz="1600" dirty="0"/>
              <a:t> </a:t>
            </a:r>
            <a:r>
              <a:rPr lang="en-US" sz="1600" dirty="0" err="1"/>
              <a:t>langit</a:t>
            </a:r>
            <a:r>
              <a:rPr lang="en-US" sz="1600" dirty="0"/>
              <a:t> </a:t>
            </a:r>
            <a:r>
              <a:rPr lang="en-US" sz="1600" dirty="0" err="1"/>
              <a:t>biru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AR.</a:t>
            </a:r>
          </a:p>
        </p:txBody>
      </p:sp>
      <p:sp>
        <p:nvSpPr>
          <p:cNvPr id="3" name="Google Shape;1147;p98">
            <a:extLst>
              <a:ext uri="{FF2B5EF4-FFF2-40B4-BE49-F238E27FC236}">
                <a16:creationId xmlns:a16="http://schemas.microsoft.com/office/drawing/2014/main" id="{218C6259-4734-ECA7-B756-2643942A48C6}"/>
              </a:ext>
            </a:extLst>
          </p:cNvPr>
          <p:cNvSpPr txBox="1">
            <a:spLocks/>
          </p:cNvSpPr>
          <p:nvPr/>
        </p:nvSpPr>
        <p:spPr>
          <a:xfrm>
            <a:off x="287764" y="410652"/>
            <a:ext cx="7142876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 err="1">
                <a:latin typeface="Vidaloka" panose="020B0604020202020204" charset="0"/>
              </a:rPr>
              <a:t>Teknologi</a:t>
            </a:r>
            <a:r>
              <a:rPr lang="fr-FR" sz="2400" dirty="0">
                <a:latin typeface="Vidaloka" panose="020B0604020202020204" charset="0"/>
              </a:rPr>
              <a:t> </a:t>
            </a:r>
            <a:r>
              <a:rPr lang="fr-FR" sz="2400" dirty="0" err="1">
                <a:latin typeface="Vidaloka" panose="020B0604020202020204" charset="0"/>
              </a:rPr>
              <a:t>Augmented</a:t>
            </a:r>
            <a:r>
              <a:rPr lang="fr-FR" sz="2400" dirty="0">
                <a:latin typeface="Vidaloka" panose="020B0604020202020204" charset="0"/>
              </a:rPr>
              <a:t> Reality (AR)</a:t>
            </a:r>
            <a:endParaRPr lang="en-ID" sz="2400" dirty="0"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31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640080" y="1018290"/>
            <a:ext cx="7833360" cy="364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Interaksi</a:t>
            </a:r>
            <a:r>
              <a:rPr lang="en-US" sz="1600" dirty="0"/>
              <a:t> Real-time</a:t>
            </a:r>
          </a:p>
          <a:p>
            <a:pPr marL="266700" lvl="0" indent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1600" dirty="0"/>
              <a:t>AR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interaksi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elemen-elemen</a:t>
            </a:r>
            <a:r>
              <a:rPr lang="en-US" sz="1600" dirty="0"/>
              <a:t> digital yang </a:t>
            </a:r>
            <a:r>
              <a:rPr lang="en-US" sz="1600" dirty="0" err="1"/>
              <a:t>ditambahkan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fisik</a:t>
            </a:r>
            <a:r>
              <a:rPr lang="en-US" sz="1600" dirty="0"/>
              <a:t>.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berinteraksi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virtual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smartphone, </a:t>
            </a:r>
            <a:r>
              <a:rPr lang="en-US" sz="1600" dirty="0" err="1"/>
              <a:t>kacamata</a:t>
            </a:r>
            <a:r>
              <a:rPr lang="en-US" sz="1600" dirty="0"/>
              <a:t> AR, </a:t>
            </a:r>
            <a:r>
              <a:rPr lang="en-US" sz="1600" dirty="0" err="1"/>
              <a:t>atau</a:t>
            </a:r>
            <a:r>
              <a:rPr lang="en-US" sz="1600" dirty="0"/>
              <a:t> headset AR.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Marker-based dan </a:t>
            </a:r>
            <a:r>
              <a:rPr lang="en-US" sz="1600" dirty="0" err="1"/>
              <a:t>Markerless</a:t>
            </a:r>
            <a:r>
              <a:rPr lang="en-US" sz="1600" dirty="0"/>
              <a:t> AR </a:t>
            </a:r>
          </a:p>
          <a:p>
            <a:pPr marL="266700" lvl="0" indent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1600" dirty="0"/>
              <a:t>AR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dibagi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dua </a:t>
            </a:r>
            <a:r>
              <a:rPr lang="en-US" sz="1600" dirty="0" err="1"/>
              <a:t>kategori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. Marker-based AR </a:t>
            </a:r>
            <a:r>
              <a:rPr lang="en-US" sz="1600" dirty="0" err="1"/>
              <a:t>menggunakan</a:t>
            </a:r>
            <a:r>
              <a:rPr lang="en-US" sz="1600" dirty="0"/>
              <a:t> marker </a:t>
            </a:r>
            <a:r>
              <a:rPr lang="en-US" sz="1600" dirty="0" err="1"/>
              <a:t>fisik</a:t>
            </a:r>
            <a:r>
              <a:rPr lang="en-US" sz="1600" dirty="0"/>
              <a:t> (</a:t>
            </a:r>
            <a:r>
              <a:rPr lang="en-US" sz="1600" dirty="0" err="1"/>
              <a:t>contohnya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QR)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referensi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menempatkan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virtual. </a:t>
            </a:r>
            <a:r>
              <a:rPr lang="en-US" sz="1600" dirty="0" err="1"/>
              <a:t>Sedangkan</a:t>
            </a:r>
            <a:r>
              <a:rPr lang="en-US" sz="1600" dirty="0"/>
              <a:t> </a:t>
            </a:r>
            <a:r>
              <a:rPr lang="en-US" sz="1600" dirty="0" err="1"/>
              <a:t>markerless</a:t>
            </a:r>
            <a:r>
              <a:rPr lang="en-US" sz="1600" dirty="0"/>
              <a:t> AR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fisik</a:t>
            </a:r>
            <a:r>
              <a:rPr lang="en-US" sz="1600" dirty="0"/>
              <a:t>,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tembok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,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memerlukan</a:t>
            </a:r>
            <a:r>
              <a:rPr lang="en-US" sz="1600" dirty="0"/>
              <a:t> marker </a:t>
            </a:r>
            <a:r>
              <a:rPr lang="en-US" sz="1600" dirty="0" err="1"/>
              <a:t>tambahan</a:t>
            </a:r>
            <a:r>
              <a:rPr lang="en-US" sz="1600" dirty="0"/>
              <a:t>.</a:t>
            </a:r>
          </a:p>
        </p:txBody>
      </p:sp>
      <p:sp>
        <p:nvSpPr>
          <p:cNvPr id="3" name="Google Shape;1147;p98">
            <a:extLst>
              <a:ext uri="{FF2B5EF4-FFF2-40B4-BE49-F238E27FC236}">
                <a16:creationId xmlns:a16="http://schemas.microsoft.com/office/drawing/2014/main" id="{218C6259-4734-ECA7-B756-2643942A48C6}"/>
              </a:ext>
            </a:extLst>
          </p:cNvPr>
          <p:cNvSpPr txBox="1">
            <a:spLocks/>
          </p:cNvSpPr>
          <p:nvPr/>
        </p:nvSpPr>
        <p:spPr>
          <a:xfrm>
            <a:off x="287764" y="502092"/>
            <a:ext cx="7142876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 err="1">
                <a:latin typeface="Vidaloka" panose="020B0604020202020204" charset="0"/>
              </a:rPr>
              <a:t>Teknologi</a:t>
            </a:r>
            <a:r>
              <a:rPr lang="fr-FR" sz="2400" dirty="0">
                <a:latin typeface="Vidaloka" panose="020B0604020202020204" charset="0"/>
              </a:rPr>
              <a:t> </a:t>
            </a:r>
            <a:r>
              <a:rPr lang="fr-FR" sz="2400" dirty="0" err="1">
                <a:latin typeface="Vidaloka" panose="020B0604020202020204" charset="0"/>
              </a:rPr>
              <a:t>Augmented</a:t>
            </a:r>
            <a:r>
              <a:rPr lang="fr-FR" sz="2400" dirty="0">
                <a:latin typeface="Vidaloka" panose="020B0604020202020204" charset="0"/>
              </a:rPr>
              <a:t> Reality (AR)</a:t>
            </a:r>
            <a:endParaRPr lang="en-ID" sz="2400" dirty="0"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622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449580" y="911610"/>
            <a:ext cx="8328660" cy="364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	</a:t>
            </a:r>
            <a:r>
              <a:rPr lang="en-US" sz="1600" dirty="0" err="1"/>
              <a:t>Algoritma</a:t>
            </a:r>
            <a:r>
              <a:rPr lang="en-US" sz="1600" dirty="0"/>
              <a:t> </a:t>
            </a:r>
            <a:r>
              <a:rPr lang="en-US" sz="1600" dirty="0" err="1"/>
              <a:t>deteksi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serangkaian</a:t>
            </a:r>
            <a:r>
              <a:rPr lang="en-US" sz="1600" dirty="0"/>
              <a:t> </a:t>
            </a:r>
            <a:r>
              <a:rPr lang="en-US" sz="1600" dirty="0" err="1"/>
              <a:t>langkah</a:t>
            </a:r>
            <a:r>
              <a:rPr lang="en-US" sz="1600" dirty="0"/>
              <a:t> dan </a:t>
            </a:r>
            <a:r>
              <a:rPr lang="en-US" sz="1600" dirty="0" err="1"/>
              <a:t>prosedur</a:t>
            </a:r>
            <a:r>
              <a:rPr lang="en-US" sz="1600" dirty="0"/>
              <a:t> yang </a:t>
            </a:r>
            <a:r>
              <a:rPr lang="en-US" sz="1600" dirty="0" err="1"/>
              <a:t>dirancang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otomatis</a:t>
            </a:r>
            <a:r>
              <a:rPr lang="en-US" sz="1600" dirty="0"/>
              <a:t> </a:t>
            </a:r>
            <a:r>
              <a:rPr lang="en-US" sz="1600" dirty="0" err="1"/>
              <a:t>mengidentifikasi</a:t>
            </a:r>
            <a:r>
              <a:rPr lang="en-US" sz="1600" dirty="0"/>
              <a:t> dan </a:t>
            </a:r>
            <a:r>
              <a:rPr lang="en-US" sz="1600" dirty="0" err="1"/>
              <a:t>menemukan</a:t>
            </a:r>
            <a:r>
              <a:rPr lang="en-US" sz="1600" dirty="0"/>
              <a:t> </a:t>
            </a:r>
            <a:r>
              <a:rPr lang="en-US" sz="1600" dirty="0" err="1"/>
              <a:t>objek-objek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gambar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video.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lokasi</a:t>
            </a:r>
            <a:r>
              <a:rPr lang="en-US" sz="1600" dirty="0"/>
              <a:t> dan </a:t>
            </a:r>
            <a:r>
              <a:rPr lang="en-US" sz="1600" dirty="0" err="1"/>
              <a:t>kelas</a:t>
            </a:r>
            <a:r>
              <a:rPr lang="en-US" sz="1600" dirty="0"/>
              <a:t> (</a:t>
            </a:r>
            <a:r>
              <a:rPr lang="en-US" sz="1600" dirty="0" err="1"/>
              <a:t>jenis</a:t>
            </a:r>
            <a:r>
              <a:rPr lang="en-US" sz="1600" dirty="0"/>
              <a:t>)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objek-objek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konteks</a:t>
            </a:r>
            <a:r>
              <a:rPr lang="en-US" sz="1600" dirty="0"/>
              <a:t> visual.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err="1"/>
              <a:t>Algoritma</a:t>
            </a:r>
            <a:r>
              <a:rPr lang="en-US" sz="1600" dirty="0"/>
              <a:t> </a:t>
            </a:r>
            <a:r>
              <a:rPr lang="en-US" sz="1600" dirty="0" err="1"/>
              <a:t>deteksi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</a:t>
            </a:r>
            <a:r>
              <a:rPr lang="en-US" sz="1600" dirty="0" err="1"/>
              <a:t>populer</a:t>
            </a:r>
            <a:r>
              <a:rPr lang="en-US" sz="1600" dirty="0"/>
              <a:t> yang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Faster R-CNN (Region-based Convolutional Neural Network)</a:t>
            </a:r>
          </a:p>
          <a:p>
            <a:pPr marL="266700" lvl="0" indent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arsitektur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bidang</a:t>
            </a:r>
            <a:r>
              <a:rPr lang="en-US" sz="1600" dirty="0"/>
              <a:t> </a:t>
            </a:r>
            <a:r>
              <a:rPr lang="en-US" sz="1600" dirty="0" err="1"/>
              <a:t>pengolahan</a:t>
            </a:r>
            <a:r>
              <a:rPr lang="en-US" sz="1600" dirty="0"/>
              <a:t> </a:t>
            </a:r>
            <a:r>
              <a:rPr lang="en-US" sz="1600" dirty="0" err="1"/>
              <a:t>citra</a:t>
            </a:r>
            <a:r>
              <a:rPr lang="en-US" sz="1600" dirty="0"/>
              <a:t> dan </a:t>
            </a:r>
            <a:r>
              <a:rPr lang="en-US" sz="1600" dirty="0" err="1"/>
              <a:t>deteksi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. Faster R-CNN </a:t>
            </a:r>
            <a:r>
              <a:rPr lang="en-US" sz="1600" dirty="0" err="1"/>
              <a:t>mendemonstrasikan</a:t>
            </a:r>
            <a:r>
              <a:rPr lang="en-US" sz="1600" dirty="0"/>
              <a:t> </a:t>
            </a:r>
            <a:r>
              <a:rPr lang="en-US" sz="1600" dirty="0" err="1"/>
              <a:t>keunggulan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kecepatan</a:t>
            </a:r>
            <a:r>
              <a:rPr lang="en-US" sz="1600" dirty="0"/>
              <a:t> dan </a:t>
            </a:r>
            <a:r>
              <a:rPr lang="en-US" sz="1600" dirty="0" err="1"/>
              <a:t>akurasi</a:t>
            </a:r>
            <a:r>
              <a:rPr lang="en-US" sz="1600" dirty="0"/>
              <a:t> </a:t>
            </a:r>
            <a:r>
              <a:rPr lang="en-US" sz="1600" dirty="0" err="1"/>
              <a:t>deteksi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</a:t>
            </a:r>
            <a:r>
              <a:rPr lang="en-US" sz="1600" dirty="0" err="1"/>
              <a:t>dibandingkan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pendahulunya</a:t>
            </a:r>
            <a:r>
              <a:rPr lang="en-US" sz="1600" dirty="0"/>
              <a:t>.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landasan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pengembangan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bidang</a:t>
            </a:r>
            <a:r>
              <a:rPr lang="en-US" sz="1600" dirty="0"/>
              <a:t> </a:t>
            </a:r>
            <a:r>
              <a:rPr lang="en-US" sz="1600" dirty="0" err="1"/>
              <a:t>deteksi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deep learning.</a:t>
            </a:r>
          </a:p>
        </p:txBody>
      </p:sp>
      <p:sp>
        <p:nvSpPr>
          <p:cNvPr id="3" name="Google Shape;1147;p98">
            <a:extLst>
              <a:ext uri="{FF2B5EF4-FFF2-40B4-BE49-F238E27FC236}">
                <a16:creationId xmlns:a16="http://schemas.microsoft.com/office/drawing/2014/main" id="{218C6259-4734-ECA7-B756-2643942A48C6}"/>
              </a:ext>
            </a:extLst>
          </p:cNvPr>
          <p:cNvSpPr txBox="1">
            <a:spLocks/>
          </p:cNvSpPr>
          <p:nvPr/>
        </p:nvSpPr>
        <p:spPr>
          <a:xfrm>
            <a:off x="287764" y="410652"/>
            <a:ext cx="7142876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 err="1">
                <a:latin typeface="Vidaloka" panose="020B0604020202020204" charset="0"/>
              </a:rPr>
              <a:t>Algoritma</a:t>
            </a:r>
            <a:r>
              <a:rPr lang="fr-FR" sz="2400" dirty="0">
                <a:latin typeface="Vidaloka" panose="020B0604020202020204" charset="0"/>
              </a:rPr>
              <a:t> </a:t>
            </a:r>
            <a:r>
              <a:rPr lang="fr-FR" sz="2400" dirty="0" err="1">
                <a:latin typeface="Vidaloka" panose="020B0604020202020204" charset="0"/>
              </a:rPr>
              <a:t>Deteksi</a:t>
            </a:r>
            <a:r>
              <a:rPr lang="fr-FR" sz="2400" dirty="0">
                <a:latin typeface="Vidaloka" panose="020B0604020202020204" charset="0"/>
              </a:rPr>
              <a:t> </a:t>
            </a:r>
            <a:r>
              <a:rPr lang="fr-FR" sz="2400" dirty="0" err="1">
                <a:latin typeface="Vidaloka" panose="020B0604020202020204" charset="0"/>
              </a:rPr>
              <a:t>Objek</a:t>
            </a:r>
            <a:endParaRPr lang="en-ID" sz="2400" dirty="0"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1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640080" y="1018290"/>
            <a:ext cx="7833360" cy="364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SSD (Single Shot </a:t>
            </a:r>
            <a:r>
              <a:rPr lang="en-US" sz="1600" dirty="0" err="1"/>
              <a:t>Multibox</a:t>
            </a:r>
            <a:r>
              <a:rPr lang="en-US" sz="1600" dirty="0"/>
              <a:t> Detector)</a:t>
            </a:r>
          </a:p>
          <a:p>
            <a:pPr marL="266700" lvl="0" indent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</a:t>
            </a:r>
            <a:r>
              <a:rPr lang="en-US" sz="1600" dirty="0" err="1"/>
              <a:t>deteksi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visi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dan </a:t>
            </a:r>
            <a:r>
              <a:rPr lang="en-US" sz="1600" dirty="0" err="1"/>
              <a:t>pemrosesan</a:t>
            </a:r>
            <a:r>
              <a:rPr lang="en-US" sz="1600" dirty="0"/>
              <a:t> </a:t>
            </a:r>
            <a:r>
              <a:rPr lang="en-US" sz="1600" dirty="0" err="1"/>
              <a:t>gambar</a:t>
            </a:r>
            <a:r>
              <a:rPr lang="en-US" sz="1600" dirty="0"/>
              <a:t>. </a:t>
            </a:r>
            <a:r>
              <a:rPr lang="en-US" sz="1600" dirty="0" err="1"/>
              <a:t>Algoritma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dirancang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mengidentifikasi</a:t>
            </a:r>
            <a:r>
              <a:rPr lang="en-US" sz="1600" dirty="0"/>
              <a:t> dan </a:t>
            </a:r>
            <a:r>
              <a:rPr lang="en-US" sz="1600" dirty="0" err="1"/>
              <a:t>menemukan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gambar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real-time. SSD sangat </a:t>
            </a:r>
            <a:r>
              <a:rPr lang="en-US" sz="1600" dirty="0" err="1"/>
              <a:t>populer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efisiensinya</a:t>
            </a:r>
            <a:r>
              <a:rPr lang="en-US" sz="1600" dirty="0"/>
              <a:t> dan </a:t>
            </a:r>
            <a:r>
              <a:rPr lang="en-US" sz="1600" dirty="0" err="1"/>
              <a:t>akurasinya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mendeteksi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pada </a:t>
            </a:r>
            <a:r>
              <a:rPr lang="en-US" sz="1600" dirty="0" err="1"/>
              <a:t>skala</a:t>
            </a:r>
            <a:r>
              <a:rPr lang="en-US" sz="1600" dirty="0"/>
              <a:t> yang </a:t>
            </a:r>
            <a:r>
              <a:rPr lang="en-US" sz="1600" dirty="0" err="1"/>
              <a:t>berbeda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gambar</a:t>
            </a:r>
            <a:r>
              <a:rPr lang="en-US" sz="1600" dirty="0"/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YOLO (You Only Look Once)</a:t>
            </a:r>
          </a:p>
          <a:p>
            <a:pPr marL="266700" lvl="0" indent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</a:t>
            </a:r>
            <a:r>
              <a:rPr lang="en-US" sz="1600" dirty="0" err="1"/>
              <a:t>deteksi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yang </a:t>
            </a:r>
            <a:r>
              <a:rPr lang="en-US" sz="1600" dirty="0" err="1"/>
              <a:t>terkenal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bidang</a:t>
            </a:r>
            <a:r>
              <a:rPr lang="en-US" sz="1600" dirty="0"/>
              <a:t> computer vision. </a:t>
            </a:r>
            <a:r>
              <a:rPr lang="en-US" sz="1600" dirty="0" err="1"/>
              <a:t>Dikembangkan</a:t>
            </a:r>
            <a:r>
              <a:rPr lang="en-US" sz="1600" dirty="0"/>
              <a:t> oleh Joseph Redmon, YOLO </a:t>
            </a:r>
            <a:r>
              <a:rPr lang="en-US" sz="1600" dirty="0" err="1"/>
              <a:t>membedakan</a:t>
            </a:r>
            <a:r>
              <a:rPr lang="en-US" sz="1600" dirty="0"/>
              <a:t> </a:t>
            </a:r>
            <a:r>
              <a:rPr lang="en-US" sz="1600" dirty="0" err="1"/>
              <a:t>dirinya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kemampuan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deteksi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real-time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akurasi</a:t>
            </a:r>
            <a:r>
              <a:rPr lang="en-US" sz="1600" dirty="0"/>
              <a:t> yang </a:t>
            </a:r>
            <a:r>
              <a:rPr lang="en-US" sz="1600" dirty="0" err="1"/>
              <a:t>tinggi</a:t>
            </a:r>
            <a:r>
              <a:rPr lang="en-US" sz="1600" dirty="0"/>
              <a:t>.</a:t>
            </a:r>
          </a:p>
          <a:p>
            <a:pPr marL="266700" lvl="0" indent="0" algn="just" rtl="0">
              <a:spcBef>
                <a:spcPts val="0"/>
              </a:spcBef>
              <a:spcAft>
                <a:spcPts val="1200"/>
              </a:spcAft>
            </a:pPr>
            <a:endParaRPr lang="en-US" sz="1600" dirty="0"/>
          </a:p>
        </p:txBody>
      </p:sp>
      <p:sp>
        <p:nvSpPr>
          <p:cNvPr id="3" name="Google Shape;1147;p98">
            <a:extLst>
              <a:ext uri="{FF2B5EF4-FFF2-40B4-BE49-F238E27FC236}">
                <a16:creationId xmlns:a16="http://schemas.microsoft.com/office/drawing/2014/main" id="{218C6259-4734-ECA7-B756-2643942A48C6}"/>
              </a:ext>
            </a:extLst>
          </p:cNvPr>
          <p:cNvSpPr txBox="1">
            <a:spLocks/>
          </p:cNvSpPr>
          <p:nvPr/>
        </p:nvSpPr>
        <p:spPr>
          <a:xfrm>
            <a:off x="287764" y="502092"/>
            <a:ext cx="7142876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 err="1">
                <a:latin typeface="Vidaloka" panose="020B0604020202020204" charset="0"/>
              </a:rPr>
              <a:t>Algoritma</a:t>
            </a:r>
            <a:r>
              <a:rPr lang="fr-FR" sz="2400" dirty="0">
                <a:latin typeface="Vidaloka" panose="020B0604020202020204" charset="0"/>
              </a:rPr>
              <a:t> </a:t>
            </a:r>
            <a:r>
              <a:rPr lang="fr-FR" sz="2400" dirty="0" err="1">
                <a:latin typeface="Vidaloka" panose="020B0604020202020204" charset="0"/>
              </a:rPr>
              <a:t>Deteksi</a:t>
            </a:r>
            <a:r>
              <a:rPr lang="fr-FR" sz="2400" dirty="0">
                <a:latin typeface="Vidaloka" panose="020B0604020202020204" charset="0"/>
              </a:rPr>
              <a:t> </a:t>
            </a:r>
            <a:r>
              <a:rPr lang="fr-FR" sz="2400" dirty="0" err="1">
                <a:latin typeface="Vidaloka" panose="020B0604020202020204" charset="0"/>
              </a:rPr>
              <a:t>Objek</a:t>
            </a:r>
            <a:endParaRPr lang="en-ID" sz="2400" dirty="0"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887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Knowledge Base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8601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98"/>
          <p:cNvSpPr txBox="1">
            <a:spLocks noGrp="1"/>
          </p:cNvSpPr>
          <p:nvPr>
            <p:ph type="subTitle" idx="1"/>
          </p:nvPr>
        </p:nvSpPr>
        <p:spPr>
          <a:xfrm>
            <a:off x="3413975" y="1145331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Tempat</a:t>
            </a:r>
            <a:endParaRPr dirty="0"/>
          </a:p>
        </p:txBody>
      </p:sp>
      <p:sp>
        <p:nvSpPr>
          <p:cNvPr id="1146" name="Google Shape;1146;p98"/>
          <p:cNvSpPr txBox="1">
            <a:spLocks noGrp="1"/>
          </p:cNvSpPr>
          <p:nvPr>
            <p:ph type="subTitle" idx="2"/>
          </p:nvPr>
        </p:nvSpPr>
        <p:spPr>
          <a:xfrm>
            <a:off x="3602250" y="154500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SzPts val="1100"/>
            </a:pPr>
            <a:r>
              <a:rPr lang="sv-SE" dirty="0"/>
              <a:t>Jika mengarahkan kamera ke suatu tempat tertentu, Bixby Vision dapat mencoba mengenali lokasi tersebut dan memberikan informasi terkait seperti ulasan atau detail geografis.</a:t>
            </a:r>
            <a:endParaRPr dirty="0"/>
          </a:p>
        </p:txBody>
      </p:sp>
      <p:sp>
        <p:nvSpPr>
          <p:cNvPr id="1147" name="Google Shape;1147;p98"/>
          <p:cNvSpPr txBox="1">
            <a:spLocks noGrp="1"/>
          </p:cNvSpPr>
          <p:nvPr>
            <p:ph type="subTitle" idx="3"/>
          </p:nvPr>
        </p:nvSpPr>
        <p:spPr>
          <a:xfrm>
            <a:off x="705675" y="113530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Objek</a:t>
            </a:r>
            <a:endParaRPr dirty="0"/>
          </a:p>
        </p:txBody>
      </p:sp>
      <p:sp>
        <p:nvSpPr>
          <p:cNvPr id="1148" name="Google Shape;1148;p98"/>
          <p:cNvSpPr txBox="1">
            <a:spLocks noGrp="1"/>
          </p:cNvSpPr>
          <p:nvPr>
            <p:ph type="subTitle" idx="4"/>
          </p:nvPr>
        </p:nvSpPr>
        <p:spPr>
          <a:xfrm>
            <a:off x="601518" y="1545002"/>
            <a:ext cx="25984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SzPts val="1100"/>
            </a:pPr>
            <a:r>
              <a:rPr lang="en-ID" dirty="0"/>
              <a:t>Bixby vision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mengenali</a:t>
            </a:r>
            <a:r>
              <a:rPr lang="en-ID" dirty="0"/>
              <a:t> objek² </a:t>
            </a:r>
            <a:r>
              <a:rPr lang="en-ID" dirty="0" err="1"/>
              <a:t>disekitar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tanaman</a:t>
            </a:r>
            <a:r>
              <a:rPr lang="en-ID" dirty="0"/>
              <a:t>, </a:t>
            </a:r>
            <a:r>
              <a:rPr lang="en-ID" dirty="0" err="1"/>
              <a:t>hewan</a:t>
            </a:r>
            <a:r>
              <a:rPr lang="en-ID" dirty="0"/>
              <a:t>, </a:t>
            </a:r>
            <a:r>
              <a:rPr lang="en-ID" dirty="0" err="1"/>
              <a:t>produk</a:t>
            </a:r>
            <a:r>
              <a:rPr lang="en-ID" dirty="0"/>
              <a:t>, foto² </a:t>
            </a:r>
            <a:r>
              <a:rPr lang="en-ID" dirty="0" err="1"/>
              <a:t>manusia</a:t>
            </a:r>
            <a:r>
              <a:rPr lang="en-ID" dirty="0"/>
              <a:t>, </a:t>
            </a:r>
            <a:r>
              <a:rPr lang="en-ID" dirty="0" err="1"/>
              <a:t>dll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. </a:t>
            </a:r>
            <a:endParaRPr dirty="0"/>
          </a:p>
        </p:txBody>
      </p:sp>
      <p:sp>
        <p:nvSpPr>
          <p:cNvPr id="1149" name="Google Shape;1149;p98"/>
          <p:cNvSpPr txBox="1">
            <a:spLocks noGrp="1"/>
          </p:cNvSpPr>
          <p:nvPr>
            <p:ph type="subTitle" idx="5"/>
          </p:nvPr>
        </p:nvSpPr>
        <p:spPr>
          <a:xfrm>
            <a:off x="6122275" y="1145331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</a:t>
            </a:r>
            <a:endParaRPr dirty="0"/>
          </a:p>
        </p:txBody>
      </p:sp>
      <p:sp>
        <p:nvSpPr>
          <p:cNvPr id="1150" name="Google Shape;1150;p98"/>
          <p:cNvSpPr txBox="1">
            <a:spLocks noGrp="1"/>
          </p:cNvSpPr>
          <p:nvPr>
            <p:ph type="subTitle" idx="6"/>
          </p:nvPr>
        </p:nvSpPr>
        <p:spPr>
          <a:xfrm>
            <a:off x="6272425" y="154500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ID" dirty="0"/>
              <a:t>Bixby Vision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yang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kamera</a:t>
            </a:r>
            <a:r>
              <a:rPr lang="en-ID" dirty="0"/>
              <a:t>,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menerjemahkan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,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229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98"/>
          <p:cNvSpPr txBox="1">
            <a:spLocks noGrp="1"/>
          </p:cNvSpPr>
          <p:nvPr>
            <p:ph type="subTitle" idx="1"/>
          </p:nvPr>
        </p:nvSpPr>
        <p:spPr>
          <a:xfrm>
            <a:off x="3414000" y="989973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Gambar</a:t>
            </a:r>
            <a:endParaRPr dirty="0"/>
          </a:p>
        </p:txBody>
      </p:sp>
      <p:sp>
        <p:nvSpPr>
          <p:cNvPr id="1146" name="Google Shape;1146;p98"/>
          <p:cNvSpPr txBox="1">
            <a:spLocks noGrp="1"/>
          </p:cNvSpPr>
          <p:nvPr>
            <p:ph type="subTitle" idx="2"/>
          </p:nvPr>
        </p:nvSpPr>
        <p:spPr>
          <a:xfrm>
            <a:off x="3602250" y="154500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SzPts val="1100"/>
            </a:pPr>
            <a:r>
              <a:rPr lang="sv-SE" dirty="0"/>
              <a:t>Pengguna dapat menggunakan Bixby Vision untuk mencari gambar serupa di internet. Jika mengambil gambar suatu objek, Bixby Vision dapat mencoba mencocokkan gambar tersebut dengan gambar yang ada online. </a:t>
            </a:r>
            <a:endParaRPr dirty="0"/>
          </a:p>
        </p:txBody>
      </p:sp>
      <p:sp>
        <p:nvSpPr>
          <p:cNvPr id="1147" name="Google Shape;1147;p98"/>
          <p:cNvSpPr txBox="1">
            <a:spLocks noGrp="1"/>
          </p:cNvSpPr>
          <p:nvPr>
            <p:ph type="subTitle" idx="3"/>
          </p:nvPr>
        </p:nvSpPr>
        <p:spPr>
          <a:xfrm>
            <a:off x="705725" y="761172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Barcode &amp; QR Code</a:t>
            </a:r>
            <a:endParaRPr dirty="0"/>
          </a:p>
        </p:txBody>
      </p:sp>
      <p:sp>
        <p:nvSpPr>
          <p:cNvPr id="1148" name="Google Shape;1148;p98"/>
          <p:cNvSpPr txBox="1">
            <a:spLocks noGrp="1"/>
          </p:cNvSpPr>
          <p:nvPr>
            <p:ph type="subTitle" idx="4"/>
          </p:nvPr>
        </p:nvSpPr>
        <p:spPr>
          <a:xfrm>
            <a:off x="564515" y="1583031"/>
            <a:ext cx="25984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SzPts val="1100"/>
            </a:pPr>
            <a:r>
              <a:rPr lang="en-ID" dirty="0"/>
              <a:t>Bixby Vision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pembacaan</a:t>
            </a:r>
            <a:r>
              <a:rPr lang="en-ID" dirty="0"/>
              <a:t> barcode dan QR code,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tautan</a:t>
            </a:r>
            <a:r>
              <a:rPr lang="en-ID" dirty="0"/>
              <a:t> web yang </a:t>
            </a:r>
            <a:r>
              <a:rPr lang="en-ID" dirty="0" err="1"/>
              <a:t>terkait</a:t>
            </a:r>
            <a:r>
              <a:rPr lang="en-ID" dirty="0"/>
              <a:t>. </a:t>
            </a:r>
            <a:endParaRPr dirty="0"/>
          </a:p>
        </p:txBody>
      </p:sp>
      <p:sp>
        <p:nvSpPr>
          <p:cNvPr id="1149" name="Google Shape;1149;p98"/>
          <p:cNvSpPr txBox="1">
            <a:spLocks noGrp="1"/>
          </p:cNvSpPr>
          <p:nvPr>
            <p:ph type="subTitle" idx="5"/>
          </p:nvPr>
        </p:nvSpPr>
        <p:spPr>
          <a:xfrm>
            <a:off x="6122275" y="989973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Produk</a:t>
            </a:r>
            <a:endParaRPr dirty="0"/>
          </a:p>
        </p:txBody>
      </p:sp>
      <p:sp>
        <p:nvSpPr>
          <p:cNvPr id="1150" name="Google Shape;1150;p98"/>
          <p:cNvSpPr txBox="1">
            <a:spLocks noGrp="1"/>
          </p:cNvSpPr>
          <p:nvPr>
            <p:ph type="subTitle" idx="6"/>
          </p:nvPr>
        </p:nvSpPr>
        <p:spPr>
          <a:xfrm>
            <a:off x="6272425" y="154500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ID" dirty="0"/>
              <a:t>Jika </a:t>
            </a:r>
            <a:r>
              <a:rPr lang="en-ID" dirty="0" err="1"/>
              <a:t>tertarik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, Bixby Vision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serupa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 dan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opsi</a:t>
            </a:r>
            <a:r>
              <a:rPr lang="en-ID" dirty="0"/>
              <a:t> </a:t>
            </a:r>
            <a:r>
              <a:rPr lang="en-ID" dirty="0" err="1"/>
              <a:t>belanja</a:t>
            </a:r>
            <a:r>
              <a:rPr lang="en-ID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12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Anggota </a:t>
            </a:r>
            <a:endParaRPr sz="3200"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  <a:buSzPts val="1100"/>
            </a:pPr>
            <a:r>
              <a:rPr lang="en-US" sz="1600" dirty="0"/>
              <a:t>Muhammad Fikri Hidayat	5311421103</a:t>
            </a:r>
          </a:p>
          <a:p>
            <a:pPr marL="171450" indent="-171450">
              <a:lnSpc>
                <a:spcPct val="150000"/>
              </a:lnSpc>
              <a:buSzPts val="1100"/>
            </a:pPr>
            <a:r>
              <a:rPr lang="en-US" sz="1600" dirty="0"/>
              <a:t>Nanda Aprilia Damayanti		5311421105</a:t>
            </a:r>
          </a:p>
          <a:p>
            <a:pPr marL="171450" indent="-171450">
              <a:lnSpc>
                <a:spcPct val="150000"/>
              </a:lnSpc>
              <a:buSzPts val="1100"/>
            </a:pPr>
            <a:r>
              <a:rPr lang="en-US" sz="1600" dirty="0" err="1"/>
              <a:t>Jupriansyah</a:t>
            </a:r>
            <a:r>
              <a:rPr lang="en-US" sz="1600" dirty="0"/>
              <a:t>			5311421107</a:t>
            </a:r>
            <a:endParaRPr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98"/>
          <p:cNvSpPr txBox="1">
            <a:spLocks noGrp="1"/>
          </p:cNvSpPr>
          <p:nvPr>
            <p:ph type="subTitle" idx="1"/>
          </p:nvPr>
        </p:nvSpPr>
        <p:spPr>
          <a:xfrm>
            <a:off x="4480800" y="813885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Penerjemahan Bahasa</a:t>
            </a:r>
            <a:endParaRPr dirty="0"/>
          </a:p>
        </p:txBody>
      </p:sp>
      <p:sp>
        <p:nvSpPr>
          <p:cNvPr id="1146" name="Google Shape;1146;p98"/>
          <p:cNvSpPr txBox="1">
            <a:spLocks noGrp="1"/>
          </p:cNvSpPr>
          <p:nvPr>
            <p:ph type="subTitle" idx="2"/>
          </p:nvPr>
        </p:nvSpPr>
        <p:spPr>
          <a:xfrm>
            <a:off x="4669050" y="154500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SzPts val="1100"/>
            </a:pPr>
            <a:r>
              <a:rPr lang="sv-SE" dirty="0"/>
              <a:t>Bixby Vision dapat membantu dalam penerjemahan bahasa dengan mengenali teks dalam bahasa asing dan memberikan terjemahan.</a:t>
            </a:r>
            <a:endParaRPr dirty="0"/>
          </a:p>
        </p:txBody>
      </p:sp>
      <p:sp>
        <p:nvSpPr>
          <p:cNvPr id="1147" name="Google Shape;1147;p98"/>
          <p:cNvSpPr txBox="1">
            <a:spLocks noGrp="1"/>
          </p:cNvSpPr>
          <p:nvPr>
            <p:ph type="subTitle" idx="3"/>
          </p:nvPr>
        </p:nvSpPr>
        <p:spPr>
          <a:xfrm>
            <a:off x="1772525" y="761172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Penyaringan Gambar</a:t>
            </a:r>
            <a:endParaRPr dirty="0"/>
          </a:p>
        </p:txBody>
      </p:sp>
      <p:sp>
        <p:nvSpPr>
          <p:cNvPr id="1148" name="Google Shape;1148;p98"/>
          <p:cNvSpPr txBox="1">
            <a:spLocks noGrp="1"/>
          </p:cNvSpPr>
          <p:nvPr>
            <p:ph type="subTitle" idx="4"/>
          </p:nvPr>
        </p:nvSpPr>
        <p:spPr>
          <a:xfrm>
            <a:off x="1631315" y="1583031"/>
            <a:ext cx="25984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SzPts val="1100"/>
            </a:pPr>
            <a:r>
              <a:rPr lang="en-ID" dirty="0"/>
              <a:t>Bixby Vision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penyaringan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gaya</a:t>
            </a:r>
            <a:r>
              <a:rPr lang="en-ID" dirty="0"/>
              <a:t> </a:t>
            </a:r>
            <a:r>
              <a:rPr lang="en-ID" dirty="0" err="1"/>
              <a:t>lukisan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efek-efek</a:t>
            </a:r>
            <a:r>
              <a:rPr lang="en-ID" dirty="0"/>
              <a:t> visual </a:t>
            </a:r>
            <a:r>
              <a:rPr lang="en-ID" dirty="0" err="1"/>
              <a:t>lainnya</a:t>
            </a:r>
            <a:r>
              <a:rPr lang="en-ID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338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946910" y="2317463"/>
            <a:ext cx="525018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Perencanaan &amp; Pengembangan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69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449580" y="911610"/>
            <a:ext cx="8328660" cy="364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358775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err="1"/>
              <a:t>Aplikasi</a:t>
            </a:r>
            <a:r>
              <a:rPr lang="en-US" sz="1600" dirty="0"/>
              <a:t> yang </a:t>
            </a:r>
            <a:r>
              <a:rPr lang="en-US" sz="1600" dirty="0" err="1"/>
              <a:t>direncanakan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yang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AI computer vision, yang </a:t>
            </a:r>
            <a:r>
              <a:rPr lang="en-US" sz="1600" dirty="0" err="1"/>
              <a:t>berfokus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mendeteksi</a:t>
            </a:r>
            <a:r>
              <a:rPr lang="en-US" sz="1600" dirty="0"/>
              <a:t> </a:t>
            </a:r>
            <a:r>
              <a:rPr lang="en-US" sz="1600" dirty="0" err="1"/>
              <a:t>komponen-komponen</a:t>
            </a:r>
            <a:r>
              <a:rPr lang="en-US" sz="1600" dirty="0"/>
              <a:t> </a:t>
            </a:r>
            <a:r>
              <a:rPr lang="en-US" sz="1600" dirty="0" err="1"/>
              <a:t>elektronika</a:t>
            </a:r>
            <a:r>
              <a:rPr lang="en-US" sz="1600" dirty="0"/>
              <a:t> yang </a:t>
            </a:r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memudahkan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mengetahui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dan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komponen</a:t>
            </a:r>
            <a:r>
              <a:rPr lang="en-US" sz="1600" dirty="0"/>
              <a:t> </a:t>
            </a:r>
            <a:r>
              <a:rPr lang="en-US" sz="1600" dirty="0" err="1"/>
              <a:t>elektronika</a:t>
            </a:r>
            <a:r>
              <a:rPr lang="en-US" sz="1600" dirty="0"/>
              <a:t>.</a:t>
            </a:r>
          </a:p>
          <a:p>
            <a:pPr marL="0" lvl="0" indent="358775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Computer vision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cabang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kecerdasan</a:t>
            </a:r>
            <a:r>
              <a:rPr lang="en-US" sz="1600" dirty="0"/>
              <a:t> </a:t>
            </a:r>
            <a:r>
              <a:rPr lang="en-US" sz="1600" dirty="0" err="1"/>
              <a:t>buatan</a:t>
            </a:r>
            <a:r>
              <a:rPr lang="en-US" sz="1600" dirty="0"/>
              <a:t> yang </a:t>
            </a:r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</a:t>
            </a:r>
            <a:r>
              <a:rPr lang="en-US" sz="1600" dirty="0" err="1"/>
              <a:t>kemampuan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"</a:t>
            </a:r>
            <a:r>
              <a:rPr lang="en-US" sz="1600" dirty="0" err="1"/>
              <a:t>melihat</a:t>
            </a:r>
            <a:r>
              <a:rPr lang="en-US" sz="1600" dirty="0"/>
              <a:t>" dan </a:t>
            </a:r>
            <a:r>
              <a:rPr lang="en-US" sz="1600" dirty="0" err="1"/>
              <a:t>memahami</a:t>
            </a:r>
            <a:r>
              <a:rPr lang="en-US" sz="1600" dirty="0"/>
              <a:t> dunia visual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.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melibatkan</a:t>
            </a:r>
            <a:r>
              <a:rPr lang="en-US" sz="1600" dirty="0"/>
              <a:t> </a:t>
            </a:r>
            <a:r>
              <a:rPr lang="en-US" sz="1600" dirty="0" err="1"/>
              <a:t>pengembangan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dan </a:t>
            </a:r>
            <a:r>
              <a:rPr lang="en-US" sz="1600" dirty="0" err="1"/>
              <a:t>teknologi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menganalisis</a:t>
            </a:r>
            <a:r>
              <a:rPr lang="en-US" sz="1600" dirty="0"/>
              <a:t> dan </a:t>
            </a:r>
            <a:r>
              <a:rPr lang="en-US" sz="1600" dirty="0" err="1"/>
              <a:t>memproses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visual </a:t>
            </a:r>
            <a:r>
              <a:rPr lang="en-US" sz="1600" dirty="0" err="1"/>
              <a:t>dari</a:t>
            </a:r>
            <a:r>
              <a:rPr lang="en-US" sz="1600" dirty="0"/>
              <a:t> dunia </a:t>
            </a:r>
            <a:r>
              <a:rPr lang="en-US" sz="1600" dirty="0" err="1"/>
              <a:t>nyata</a:t>
            </a:r>
            <a:r>
              <a:rPr lang="en-US" sz="1600" dirty="0"/>
              <a:t>. Computer vision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, </a:t>
            </a:r>
            <a:r>
              <a:rPr lang="en-US" sz="1600" dirty="0" err="1"/>
              <a:t>termasuk</a:t>
            </a:r>
            <a:r>
              <a:rPr lang="en-US" sz="1600" dirty="0"/>
              <a:t> </a:t>
            </a:r>
            <a:r>
              <a:rPr lang="en-US" sz="1600" dirty="0" err="1"/>
              <a:t>pengenalan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, </a:t>
            </a:r>
            <a:r>
              <a:rPr lang="en-US" sz="1600" dirty="0" err="1"/>
              <a:t>deteksi</a:t>
            </a:r>
            <a:r>
              <a:rPr lang="en-US" sz="1600" dirty="0"/>
              <a:t> </a:t>
            </a:r>
            <a:r>
              <a:rPr lang="en-US" sz="1600" dirty="0" err="1"/>
              <a:t>wajah</a:t>
            </a:r>
            <a:r>
              <a:rPr lang="en-US" sz="1600" dirty="0"/>
              <a:t>, </a:t>
            </a:r>
            <a:r>
              <a:rPr lang="en-US" sz="1600" dirty="0" err="1"/>
              <a:t>navigasi</a:t>
            </a:r>
            <a:r>
              <a:rPr lang="en-US" sz="1600" dirty="0"/>
              <a:t> </a:t>
            </a:r>
            <a:r>
              <a:rPr lang="en-US" sz="1600" dirty="0" err="1"/>
              <a:t>otonom</a:t>
            </a:r>
            <a:r>
              <a:rPr lang="en-US" sz="1600" dirty="0"/>
              <a:t>, </a:t>
            </a:r>
            <a:r>
              <a:rPr lang="en-US" sz="1600" dirty="0" err="1"/>
              <a:t>pengolahan</a:t>
            </a:r>
            <a:r>
              <a:rPr lang="en-US" sz="1600" dirty="0"/>
              <a:t> </a:t>
            </a:r>
            <a:r>
              <a:rPr lang="en-US" sz="1600" dirty="0" err="1"/>
              <a:t>citra</a:t>
            </a:r>
            <a:r>
              <a:rPr lang="en-US" sz="1600" dirty="0"/>
              <a:t> </a:t>
            </a:r>
            <a:r>
              <a:rPr lang="en-US" sz="1600" dirty="0" err="1"/>
              <a:t>medis</a:t>
            </a:r>
            <a:r>
              <a:rPr lang="en-US" sz="1600" dirty="0"/>
              <a:t>, dan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lagi</a:t>
            </a:r>
            <a:r>
              <a:rPr lang="en-US" sz="1600" dirty="0"/>
              <a:t>. </a:t>
            </a:r>
            <a:r>
              <a:rPr lang="en-US" sz="1600" dirty="0" err="1"/>
              <a:t>Teknologi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mesin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memahami</a:t>
            </a:r>
            <a:r>
              <a:rPr lang="en-US" sz="1600" dirty="0"/>
              <a:t> dan </a:t>
            </a:r>
            <a:r>
              <a:rPr lang="en-US" sz="1600" dirty="0" err="1"/>
              <a:t>merespons</a:t>
            </a:r>
            <a:r>
              <a:rPr lang="en-US" sz="1600" dirty="0"/>
              <a:t> pada input visual, </a:t>
            </a:r>
            <a:r>
              <a:rPr lang="en-US" sz="1600" dirty="0" err="1"/>
              <a:t>membuka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di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bidang</a:t>
            </a:r>
            <a:r>
              <a:rPr lang="en-US" sz="1600" dirty="0"/>
              <a:t>.</a:t>
            </a:r>
          </a:p>
        </p:txBody>
      </p:sp>
      <p:sp>
        <p:nvSpPr>
          <p:cNvPr id="3" name="Google Shape;1147;p98">
            <a:extLst>
              <a:ext uri="{FF2B5EF4-FFF2-40B4-BE49-F238E27FC236}">
                <a16:creationId xmlns:a16="http://schemas.microsoft.com/office/drawing/2014/main" id="{218C6259-4734-ECA7-B756-2643942A48C6}"/>
              </a:ext>
            </a:extLst>
          </p:cNvPr>
          <p:cNvSpPr txBox="1">
            <a:spLocks/>
          </p:cNvSpPr>
          <p:nvPr/>
        </p:nvSpPr>
        <p:spPr>
          <a:xfrm>
            <a:off x="287764" y="410652"/>
            <a:ext cx="7142876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 err="1">
                <a:latin typeface="Vidaloka" panose="020B0604020202020204" charset="0"/>
              </a:rPr>
              <a:t>Deskripsi</a:t>
            </a:r>
            <a:r>
              <a:rPr lang="fr-FR" sz="2400" dirty="0">
                <a:latin typeface="Vidaloka" panose="020B0604020202020204" charset="0"/>
              </a:rPr>
              <a:t> </a:t>
            </a:r>
            <a:r>
              <a:rPr lang="fr-FR" sz="2400" dirty="0" err="1">
                <a:latin typeface="Vidaloka" panose="020B0604020202020204" charset="0"/>
              </a:rPr>
              <a:t>Singkat</a:t>
            </a:r>
            <a:endParaRPr lang="en-ID" sz="2400" dirty="0"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96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449580" y="820170"/>
            <a:ext cx="8328660" cy="364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358775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Graphical User Interface (GUI) </a:t>
            </a:r>
            <a:r>
              <a:rPr lang="en-US" sz="1600" dirty="0" err="1"/>
              <a:t>sebagai</a:t>
            </a:r>
            <a:r>
              <a:rPr lang="en-US" sz="1600" dirty="0"/>
              <a:t> User Interface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yang </a:t>
            </a:r>
            <a:r>
              <a:rPr lang="en-US" sz="1600" dirty="0" err="1"/>
              <a:t>direncanakan</a:t>
            </a:r>
            <a:r>
              <a:rPr lang="en-US" sz="1600" dirty="0"/>
              <a:t>.</a:t>
            </a:r>
          </a:p>
          <a:p>
            <a:pPr marL="0" lvl="0" indent="358775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Inference Engine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lain 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err="1"/>
              <a:t>Convolutional</a:t>
            </a:r>
            <a:r>
              <a:rPr lang="fr-FR" sz="1600" dirty="0"/>
              <a:t> Neural Network (CNN </a:t>
            </a:r>
            <a:r>
              <a:rPr lang="fr-FR" sz="1600" dirty="0" err="1"/>
              <a:t>atau</a:t>
            </a:r>
            <a:r>
              <a:rPr lang="fr-FR" sz="1600" dirty="0"/>
              <a:t> </a:t>
            </a:r>
            <a:r>
              <a:rPr lang="fr-FR" sz="1600" dirty="0" err="1"/>
              <a:t>ConvNet</a:t>
            </a:r>
            <a:r>
              <a:rPr lang="fr-FR" sz="1600" dirty="0"/>
              <a:t>)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/>
              <a:t>NLP (Natural </a:t>
            </a:r>
            <a:r>
              <a:rPr lang="fr-FR" sz="1600" dirty="0" err="1"/>
              <a:t>Language</a:t>
            </a:r>
            <a:r>
              <a:rPr lang="fr-FR" sz="1600" dirty="0"/>
              <a:t> </a:t>
            </a:r>
            <a:r>
              <a:rPr lang="fr-FR" sz="1600" dirty="0" err="1"/>
              <a:t>Processing</a:t>
            </a:r>
            <a:r>
              <a:rPr lang="fr-FR" sz="1600" dirty="0"/>
              <a:t>)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err="1"/>
              <a:t>Algoritma</a:t>
            </a:r>
            <a:r>
              <a:rPr lang="fr-FR" sz="1600" dirty="0"/>
              <a:t> </a:t>
            </a:r>
            <a:r>
              <a:rPr lang="fr-FR" sz="1600" dirty="0" err="1"/>
              <a:t>Deteksi</a:t>
            </a:r>
            <a:r>
              <a:rPr lang="fr-FR" sz="1600" dirty="0"/>
              <a:t> </a:t>
            </a:r>
            <a:r>
              <a:rPr lang="fr-FR" sz="1600" dirty="0" err="1"/>
              <a:t>Objek</a:t>
            </a:r>
            <a:r>
              <a:rPr lang="fr-FR" sz="1600" dirty="0"/>
              <a:t> (YOLO, </a:t>
            </a:r>
            <a:r>
              <a:rPr lang="fr-FR" sz="1600" dirty="0" err="1"/>
              <a:t>Faster</a:t>
            </a:r>
            <a:r>
              <a:rPr lang="fr-FR" sz="1600" dirty="0"/>
              <a:t> R-CNN, SSD)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/>
              <a:t>VPU (Vision </a:t>
            </a:r>
            <a:r>
              <a:rPr lang="fr-FR" sz="1600" dirty="0" err="1"/>
              <a:t>Processing</a:t>
            </a:r>
            <a:r>
              <a:rPr lang="fr-FR" sz="1600" dirty="0"/>
              <a:t> Unit)</a:t>
            </a:r>
          </a:p>
          <a:p>
            <a:pPr marL="358775" lvl="0" indent="0" algn="just" rtl="0">
              <a:spcBef>
                <a:spcPts val="0"/>
              </a:spcBef>
              <a:spcAft>
                <a:spcPts val="1200"/>
              </a:spcAft>
            </a:pPr>
            <a:r>
              <a:rPr lang="fr-FR" sz="1600" dirty="0" err="1"/>
              <a:t>adalah</a:t>
            </a:r>
            <a:r>
              <a:rPr lang="fr-FR" sz="1600" dirty="0"/>
              <a:t> </a:t>
            </a:r>
            <a:r>
              <a:rPr lang="fr-FR" sz="1600" dirty="0" err="1"/>
              <a:t>jenis</a:t>
            </a:r>
            <a:r>
              <a:rPr lang="fr-FR" sz="1600" dirty="0"/>
              <a:t> unit </a:t>
            </a:r>
            <a:r>
              <a:rPr lang="fr-FR" sz="1600" dirty="0" err="1"/>
              <a:t>pemrosesan</a:t>
            </a:r>
            <a:r>
              <a:rPr lang="fr-FR" sz="1600" dirty="0"/>
              <a:t> </a:t>
            </a:r>
            <a:r>
              <a:rPr lang="fr-FR" sz="1600" dirty="0" err="1"/>
              <a:t>khusus</a:t>
            </a:r>
            <a:r>
              <a:rPr lang="fr-FR" sz="1600" dirty="0"/>
              <a:t> yang </a:t>
            </a:r>
            <a:r>
              <a:rPr lang="fr-FR" sz="1600" dirty="0" err="1"/>
              <a:t>dirancang</a:t>
            </a:r>
            <a:r>
              <a:rPr lang="fr-FR" sz="1600" dirty="0"/>
              <a:t> </a:t>
            </a:r>
            <a:r>
              <a:rPr lang="fr-FR" sz="1600" dirty="0" err="1"/>
              <a:t>untuk</a:t>
            </a:r>
            <a:r>
              <a:rPr lang="fr-FR" sz="1600" dirty="0"/>
              <a:t> </a:t>
            </a:r>
            <a:r>
              <a:rPr lang="fr-FR" sz="1600" dirty="0" err="1"/>
              <a:t>menangani</a:t>
            </a:r>
            <a:r>
              <a:rPr lang="fr-FR" sz="1600" dirty="0"/>
              <a:t> </a:t>
            </a:r>
            <a:r>
              <a:rPr lang="fr-FR" sz="1600" dirty="0" err="1"/>
              <a:t>tugas-tugas</a:t>
            </a:r>
            <a:r>
              <a:rPr lang="fr-FR" sz="1600" dirty="0"/>
              <a:t> </a:t>
            </a:r>
            <a:r>
              <a:rPr lang="fr-FR" sz="1600" dirty="0" err="1"/>
              <a:t>terkait</a:t>
            </a:r>
            <a:r>
              <a:rPr lang="fr-FR" sz="1600" dirty="0"/>
              <a:t> </a:t>
            </a:r>
            <a:r>
              <a:rPr lang="fr-FR" sz="1600" dirty="0" err="1"/>
              <a:t>pengolahan</a:t>
            </a:r>
            <a:r>
              <a:rPr lang="fr-FR" sz="1600" dirty="0"/>
              <a:t> </a:t>
            </a:r>
            <a:r>
              <a:rPr lang="fr-FR" sz="1600" dirty="0" err="1"/>
              <a:t>citra</a:t>
            </a:r>
            <a:r>
              <a:rPr lang="fr-FR" sz="1600" dirty="0"/>
              <a:t> dan </a:t>
            </a:r>
            <a:r>
              <a:rPr lang="fr-FR" sz="1600" dirty="0" err="1"/>
              <a:t>pengenalan</a:t>
            </a:r>
            <a:r>
              <a:rPr lang="fr-FR" sz="1600" dirty="0"/>
              <a:t> </a:t>
            </a:r>
            <a:r>
              <a:rPr lang="fr-FR" sz="1600" dirty="0" err="1"/>
              <a:t>pola</a:t>
            </a:r>
            <a:r>
              <a:rPr lang="fr-FR" sz="1600" dirty="0"/>
              <a:t> </a:t>
            </a:r>
            <a:r>
              <a:rPr lang="fr-FR" sz="1600" dirty="0" err="1"/>
              <a:t>visual</a:t>
            </a:r>
            <a:r>
              <a:rPr lang="fr-FR" sz="1600" dirty="0"/>
              <a:t> </a:t>
            </a:r>
            <a:r>
              <a:rPr lang="fr-FR" sz="1600" dirty="0" err="1"/>
              <a:t>dengan</a:t>
            </a:r>
            <a:r>
              <a:rPr lang="fr-FR" sz="1600" dirty="0"/>
              <a:t> </a:t>
            </a:r>
            <a:r>
              <a:rPr lang="fr-FR" sz="1600" dirty="0" err="1"/>
              <a:t>efisien</a:t>
            </a:r>
            <a:r>
              <a:rPr lang="fr-FR" sz="1600" dirty="0"/>
              <a:t>. VPU </a:t>
            </a:r>
            <a:r>
              <a:rPr lang="fr-FR" sz="1600" dirty="0" err="1"/>
              <a:t>secara</a:t>
            </a:r>
            <a:r>
              <a:rPr lang="fr-FR" sz="1600" dirty="0"/>
              <a:t> </a:t>
            </a:r>
            <a:r>
              <a:rPr lang="fr-FR" sz="1600" dirty="0" err="1"/>
              <a:t>khusus</a:t>
            </a:r>
            <a:r>
              <a:rPr lang="fr-FR" sz="1600" dirty="0"/>
              <a:t> </a:t>
            </a:r>
            <a:r>
              <a:rPr lang="fr-FR" sz="1600" dirty="0" err="1"/>
              <a:t>dioptimalkan</a:t>
            </a:r>
            <a:r>
              <a:rPr lang="fr-FR" sz="1600" dirty="0"/>
              <a:t> </a:t>
            </a:r>
            <a:r>
              <a:rPr lang="fr-FR" sz="1600" dirty="0" err="1"/>
              <a:t>untuk</a:t>
            </a:r>
            <a:r>
              <a:rPr lang="fr-FR" sz="1600" dirty="0"/>
              <a:t> </a:t>
            </a:r>
            <a:r>
              <a:rPr lang="fr-FR" sz="1600" dirty="0" err="1"/>
              <a:t>bekerja</a:t>
            </a:r>
            <a:r>
              <a:rPr lang="fr-FR" sz="1600" dirty="0"/>
              <a:t> </a:t>
            </a:r>
            <a:r>
              <a:rPr lang="fr-FR" sz="1600" dirty="0" err="1"/>
              <a:t>dengan</a:t>
            </a:r>
            <a:r>
              <a:rPr lang="fr-FR" sz="1600" dirty="0"/>
              <a:t> data </a:t>
            </a:r>
            <a:r>
              <a:rPr lang="fr-FR" sz="1600" dirty="0" err="1"/>
              <a:t>visual</a:t>
            </a:r>
            <a:r>
              <a:rPr lang="fr-FR" sz="1600" dirty="0"/>
              <a:t> dan </a:t>
            </a:r>
            <a:r>
              <a:rPr lang="fr-FR" sz="1600" dirty="0" err="1"/>
              <a:t>dapat</a:t>
            </a:r>
            <a:r>
              <a:rPr lang="fr-FR" sz="1600" dirty="0"/>
              <a:t> </a:t>
            </a:r>
            <a:r>
              <a:rPr lang="fr-FR" sz="1600" dirty="0" err="1"/>
              <a:t>memproses</a:t>
            </a:r>
            <a:r>
              <a:rPr lang="fr-FR" sz="1600" dirty="0"/>
              <a:t> </a:t>
            </a:r>
            <a:r>
              <a:rPr lang="fr-FR" sz="1600" dirty="0" err="1"/>
              <a:t>informasi</a:t>
            </a:r>
            <a:r>
              <a:rPr lang="fr-FR" sz="1600" dirty="0"/>
              <a:t> </a:t>
            </a:r>
            <a:r>
              <a:rPr lang="fr-FR" sz="1600" dirty="0" err="1"/>
              <a:t>gambar</a:t>
            </a:r>
            <a:r>
              <a:rPr lang="fr-FR" sz="1600" dirty="0"/>
              <a:t> </a:t>
            </a:r>
            <a:r>
              <a:rPr lang="fr-FR" sz="1600" dirty="0" err="1"/>
              <a:t>atau</a:t>
            </a:r>
            <a:r>
              <a:rPr lang="fr-FR" sz="1600" dirty="0"/>
              <a:t> </a:t>
            </a:r>
            <a:r>
              <a:rPr lang="fr-FR" sz="1600" dirty="0" err="1"/>
              <a:t>video</a:t>
            </a:r>
            <a:r>
              <a:rPr lang="fr-FR" sz="1600" dirty="0"/>
              <a:t> </a:t>
            </a:r>
            <a:r>
              <a:rPr lang="fr-FR" sz="1600" dirty="0" err="1"/>
              <a:t>dengan</a:t>
            </a:r>
            <a:r>
              <a:rPr lang="fr-FR" sz="1600" dirty="0"/>
              <a:t> </a:t>
            </a:r>
            <a:r>
              <a:rPr lang="fr-FR" sz="1600" dirty="0" err="1"/>
              <a:t>kecepatan</a:t>
            </a:r>
            <a:r>
              <a:rPr lang="fr-FR" sz="1600" dirty="0"/>
              <a:t> </a:t>
            </a:r>
            <a:r>
              <a:rPr lang="fr-FR" sz="1600" dirty="0" err="1"/>
              <a:t>tinggi</a:t>
            </a:r>
            <a:r>
              <a:rPr lang="fr-FR" sz="1600" dirty="0"/>
              <a:t> dan </a:t>
            </a:r>
            <a:r>
              <a:rPr lang="fr-FR" sz="1600" dirty="0" err="1"/>
              <a:t>efisiensi</a:t>
            </a:r>
            <a:r>
              <a:rPr lang="fr-FR" sz="1600" dirty="0"/>
              <a:t> daya yang </a:t>
            </a:r>
            <a:r>
              <a:rPr lang="fr-FR" sz="1600" dirty="0" err="1"/>
              <a:t>baik</a:t>
            </a:r>
            <a:r>
              <a:rPr lang="fr-FR" sz="1600" dirty="0"/>
              <a:t>.</a:t>
            </a:r>
          </a:p>
        </p:txBody>
      </p:sp>
      <p:sp>
        <p:nvSpPr>
          <p:cNvPr id="3" name="Google Shape;1147;p98">
            <a:extLst>
              <a:ext uri="{FF2B5EF4-FFF2-40B4-BE49-F238E27FC236}">
                <a16:creationId xmlns:a16="http://schemas.microsoft.com/office/drawing/2014/main" id="{218C6259-4734-ECA7-B756-2643942A48C6}"/>
              </a:ext>
            </a:extLst>
          </p:cNvPr>
          <p:cNvSpPr txBox="1">
            <a:spLocks/>
          </p:cNvSpPr>
          <p:nvPr/>
        </p:nvSpPr>
        <p:spPr>
          <a:xfrm>
            <a:off x="287764" y="334452"/>
            <a:ext cx="7142876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>
                <a:latin typeface="Vidaloka" panose="020B0604020202020204" charset="0"/>
              </a:rPr>
              <a:t>User Interface dan </a:t>
            </a:r>
            <a:r>
              <a:rPr lang="fr-FR" sz="2400" dirty="0" err="1">
                <a:latin typeface="Vidaloka" panose="020B0604020202020204" charset="0"/>
              </a:rPr>
              <a:t>Inference</a:t>
            </a:r>
            <a:r>
              <a:rPr lang="fr-FR" sz="2400" dirty="0">
                <a:latin typeface="Vidaloka" panose="020B0604020202020204" charset="0"/>
              </a:rPr>
              <a:t> Engine</a:t>
            </a:r>
            <a:endParaRPr lang="en-ID" sz="2400" dirty="0"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33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449580" y="820170"/>
            <a:ext cx="8328660" cy="673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358775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Knowledge base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komponen</a:t>
            </a:r>
            <a:r>
              <a:rPr lang="en-US" sz="1600" dirty="0"/>
              <a:t> </a:t>
            </a:r>
            <a:r>
              <a:rPr lang="en-US" sz="1600" dirty="0" err="1"/>
              <a:t>elektronika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:</a:t>
            </a:r>
          </a:p>
        </p:txBody>
      </p:sp>
      <p:sp>
        <p:nvSpPr>
          <p:cNvPr id="3" name="Google Shape;1147;p98">
            <a:extLst>
              <a:ext uri="{FF2B5EF4-FFF2-40B4-BE49-F238E27FC236}">
                <a16:creationId xmlns:a16="http://schemas.microsoft.com/office/drawing/2014/main" id="{218C6259-4734-ECA7-B756-2643942A48C6}"/>
              </a:ext>
            </a:extLst>
          </p:cNvPr>
          <p:cNvSpPr txBox="1">
            <a:spLocks/>
          </p:cNvSpPr>
          <p:nvPr/>
        </p:nvSpPr>
        <p:spPr>
          <a:xfrm>
            <a:off x="287764" y="334452"/>
            <a:ext cx="7142876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 err="1">
                <a:latin typeface="Vidaloka" panose="020B0604020202020204" charset="0"/>
              </a:rPr>
              <a:t>Knowledge</a:t>
            </a:r>
            <a:r>
              <a:rPr lang="fr-FR" sz="2400" dirty="0">
                <a:latin typeface="Vidaloka" panose="020B0604020202020204" charset="0"/>
              </a:rPr>
              <a:t> Base</a:t>
            </a:r>
            <a:endParaRPr lang="en-ID" sz="2400" dirty="0">
              <a:latin typeface="Vidaloka" panose="020B0604020202020204" charset="0"/>
            </a:endParaRPr>
          </a:p>
        </p:txBody>
      </p:sp>
      <p:sp>
        <p:nvSpPr>
          <p:cNvPr id="5" name="Google Shape;535;p63">
            <a:extLst>
              <a:ext uri="{FF2B5EF4-FFF2-40B4-BE49-F238E27FC236}">
                <a16:creationId xmlns:a16="http://schemas.microsoft.com/office/drawing/2014/main" id="{2F69DB7F-0F4F-7562-3FEB-02F95146CF74}"/>
              </a:ext>
            </a:extLst>
          </p:cNvPr>
          <p:cNvSpPr txBox="1">
            <a:spLocks/>
          </p:cNvSpPr>
          <p:nvPr/>
        </p:nvSpPr>
        <p:spPr>
          <a:xfrm>
            <a:off x="407670" y="1425163"/>
            <a:ext cx="8328660" cy="67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2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Resistor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Kondensator</a:t>
            </a:r>
            <a:r>
              <a:rPr lang="en-US" sz="1600" dirty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Induktor</a:t>
            </a:r>
            <a:r>
              <a:rPr lang="en-US" sz="1600" dirty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Dioda</a:t>
            </a:r>
            <a:r>
              <a:rPr lang="en-US" sz="1600" dirty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Transistor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IC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Potensiometer</a:t>
            </a:r>
            <a:r>
              <a:rPr lang="en-US" sz="1600" dirty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Kapasitor</a:t>
            </a:r>
            <a:r>
              <a:rPr lang="en-US" sz="1600" dirty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Transformator</a:t>
            </a:r>
            <a:r>
              <a:rPr lang="en-US" sz="1600" dirty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Sensor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LED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Buzzer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Relay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Fuse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Mosfet</a:t>
            </a:r>
            <a:r>
              <a:rPr lang="en-US" sz="1600" dirty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Thyristor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SCR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OP AMP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LCD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Baterai</a:t>
            </a:r>
            <a:r>
              <a:rPr lang="en-US" sz="1600" dirty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Akumulator</a:t>
            </a:r>
            <a:r>
              <a:rPr lang="en-US" sz="1600" dirty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Regulator </a:t>
            </a:r>
            <a:r>
              <a:rPr lang="en-US" sz="1600" dirty="0" err="1"/>
              <a:t>Tegangan</a:t>
            </a:r>
            <a:r>
              <a:rPr lang="en-US" sz="1600" dirty="0"/>
              <a:t> dan </a:t>
            </a:r>
            <a:r>
              <a:rPr lang="en-US" sz="1600" dirty="0" err="1"/>
              <a:t>Catu</a:t>
            </a:r>
            <a:r>
              <a:rPr lang="en-US" sz="1600" dirty="0"/>
              <a:t> Daya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Resistor pull down dan pull up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Transceiver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Motor servo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2609096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645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601980" y="480060"/>
            <a:ext cx="7940040" cy="1268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buNone/>
            </a:pPr>
            <a:r>
              <a:rPr lang="en-US" sz="1800" dirty="0"/>
              <a:t>	Jadi, Bixby Vision </a:t>
            </a:r>
            <a:r>
              <a:rPr lang="en-US" sz="1800" dirty="0" err="1"/>
              <a:t>menggunakan</a:t>
            </a:r>
            <a:r>
              <a:rPr lang="en-US" sz="1800" dirty="0"/>
              <a:t> Graphical User Interface (GUI) </a:t>
            </a:r>
            <a:r>
              <a:rPr lang="en-US" sz="1800" dirty="0" err="1"/>
              <a:t>sebagai</a:t>
            </a:r>
            <a:r>
              <a:rPr lang="en-US" sz="1800" dirty="0"/>
              <a:t> user interface,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fr-FR" sz="1800" dirty="0" err="1"/>
              <a:t>Convolutional</a:t>
            </a:r>
            <a:r>
              <a:rPr lang="fr-FR" sz="1800" dirty="0"/>
              <a:t> Neural Network (CNN </a:t>
            </a:r>
            <a:r>
              <a:rPr lang="fr-FR" sz="1800" dirty="0" err="1"/>
              <a:t>atau</a:t>
            </a:r>
            <a:r>
              <a:rPr lang="fr-FR" sz="1800" dirty="0"/>
              <a:t> </a:t>
            </a:r>
            <a:r>
              <a:rPr lang="fr-FR" sz="1800" dirty="0" err="1"/>
              <a:t>ConvNet</a:t>
            </a:r>
            <a:r>
              <a:rPr lang="fr-FR" sz="1800" dirty="0"/>
              <a:t>), NLP (Natural </a:t>
            </a:r>
            <a:r>
              <a:rPr lang="fr-FR" sz="1800" dirty="0" err="1"/>
              <a:t>Language</a:t>
            </a:r>
            <a:r>
              <a:rPr lang="fr-FR" sz="1800" dirty="0"/>
              <a:t> </a:t>
            </a:r>
            <a:r>
              <a:rPr lang="fr-FR" sz="1800" dirty="0" err="1"/>
              <a:t>Processing</a:t>
            </a:r>
            <a:r>
              <a:rPr lang="fr-FR" sz="1800" dirty="0"/>
              <a:t>), </a:t>
            </a:r>
            <a:r>
              <a:rPr lang="fr-FR" sz="1800" dirty="0" err="1"/>
              <a:t>Teknologi</a:t>
            </a:r>
            <a:r>
              <a:rPr lang="fr-FR" sz="1800" dirty="0"/>
              <a:t> </a:t>
            </a:r>
            <a:r>
              <a:rPr lang="fr-FR" sz="1800" dirty="0" err="1"/>
              <a:t>Augmented</a:t>
            </a:r>
            <a:r>
              <a:rPr lang="fr-FR" sz="1800" dirty="0"/>
              <a:t> Reality (AR), dan </a:t>
            </a:r>
            <a:r>
              <a:rPr lang="fr-FR" sz="1800" dirty="0" err="1"/>
              <a:t>Algoritma</a:t>
            </a:r>
            <a:r>
              <a:rPr lang="fr-FR" sz="1800" dirty="0"/>
              <a:t> </a:t>
            </a:r>
            <a:r>
              <a:rPr lang="fr-FR" sz="1800" dirty="0" err="1"/>
              <a:t>Deteksi</a:t>
            </a:r>
            <a:r>
              <a:rPr lang="fr-FR" sz="1800" dirty="0"/>
              <a:t> </a:t>
            </a:r>
            <a:r>
              <a:rPr lang="fr-FR" sz="1800" dirty="0" err="1"/>
              <a:t>Objek</a:t>
            </a:r>
            <a:r>
              <a:rPr lang="fr-FR" sz="1800" dirty="0"/>
              <a:t> (YOLO, SSD, dan </a:t>
            </a:r>
            <a:r>
              <a:rPr lang="en-US" sz="1800" dirty="0"/>
              <a:t>Faster R-CNN (Region-based Convolutional Neural Network)</a:t>
            </a:r>
            <a:r>
              <a:rPr lang="fr-FR" sz="1800" dirty="0"/>
              <a:t>. </a:t>
            </a:r>
            <a:r>
              <a:rPr lang="en-US" sz="1800" dirty="0" err="1"/>
              <a:t>Sedangkan</a:t>
            </a:r>
            <a:r>
              <a:rPr lang="en-US" sz="1800" dirty="0"/>
              <a:t> knowledge base yang </a:t>
            </a:r>
            <a:r>
              <a:rPr lang="en-US" sz="1800" dirty="0" err="1"/>
              <a:t>digunakan</a:t>
            </a:r>
            <a:r>
              <a:rPr lang="en-US" sz="1800" dirty="0"/>
              <a:t>,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, </a:t>
            </a:r>
            <a:r>
              <a:rPr lang="en-US" sz="1800" dirty="0" err="1"/>
              <a:t>tempat</a:t>
            </a:r>
            <a:r>
              <a:rPr lang="en-US" sz="1800" dirty="0"/>
              <a:t>, text, barcode dan </a:t>
            </a:r>
            <a:r>
              <a:rPr lang="en-US" sz="1800" dirty="0" err="1"/>
              <a:t>qr</a:t>
            </a:r>
            <a:r>
              <a:rPr lang="en-US" sz="1800" dirty="0"/>
              <a:t> code, </a:t>
            </a:r>
            <a:r>
              <a:rPr lang="en-US" sz="1800" dirty="0" err="1"/>
              <a:t>gambar</a:t>
            </a:r>
            <a:r>
              <a:rPr lang="en-US" sz="1800" dirty="0"/>
              <a:t>, </a:t>
            </a:r>
            <a:r>
              <a:rPr lang="en-US" sz="1800" dirty="0" err="1"/>
              <a:t>produk</a:t>
            </a:r>
            <a:r>
              <a:rPr lang="en-US" sz="1800" dirty="0"/>
              <a:t>, </a:t>
            </a:r>
            <a:r>
              <a:rPr lang="en-US" sz="1800" dirty="0" err="1"/>
              <a:t>penyaringan</a:t>
            </a:r>
            <a:r>
              <a:rPr lang="en-US" sz="1800" dirty="0"/>
              <a:t> </a:t>
            </a:r>
            <a:r>
              <a:rPr lang="en-US" sz="1800" dirty="0" err="1"/>
              <a:t>gambarm</a:t>
            </a:r>
            <a:r>
              <a:rPr lang="en-US" sz="1800" dirty="0"/>
              <a:t> dan </a:t>
            </a:r>
            <a:r>
              <a:rPr lang="en-US" sz="1800" dirty="0" err="1"/>
              <a:t>penerjemahan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.</a:t>
            </a:r>
          </a:p>
          <a:p>
            <a:pPr marL="0" lvl="0" indent="0" algn="just" rtl="0">
              <a:spcBef>
                <a:spcPts val="0"/>
              </a:spcBef>
              <a:buNone/>
            </a:pPr>
            <a:r>
              <a:rPr lang="en-US" sz="1800" dirty="0"/>
              <a:t>	Dari </a:t>
            </a:r>
            <a:r>
              <a:rPr lang="en-US" sz="1800" dirty="0" err="1"/>
              <a:t>perencanaan</a:t>
            </a:r>
            <a:r>
              <a:rPr lang="en-US" sz="1800" dirty="0"/>
              <a:t> dan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yang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buat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Graphical User Interface (GUI) </a:t>
            </a:r>
            <a:r>
              <a:rPr lang="en-US" sz="1800" dirty="0" err="1"/>
              <a:t>sebagai</a:t>
            </a:r>
            <a:r>
              <a:rPr lang="en-US" sz="1800" dirty="0"/>
              <a:t> user interface,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fr-FR" sz="1800" dirty="0"/>
              <a:t>CNN, NLP, AR, </a:t>
            </a:r>
            <a:r>
              <a:rPr lang="fr-FR" sz="1800" dirty="0" err="1"/>
              <a:t>Algoritma</a:t>
            </a:r>
            <a:r>
              <a:rPr lang="fr-FR" sz="1800" dirty="0"/>
              <a:t> </a:t>
            </a:r>
            <a:r>
              <a:rPr lang="fr-FR" sz="1800" dirty="0" err="1"/>
              <a:t>Deteksi</a:t>
            </a:r>
            <a:r>
              <a:rPr lang="fr-FR" sz="1800" dirty="0"/>
              <a:t> </a:t>
            </a:r>
            <a:r>
              <a:rPr lang="fr-FR" sz="1800" dirty="0" err="1"/>
              <a:t>Objek</a:t>
            </a:r>
            <a:r>
              <a:rPr lang="fr-FR" sz="1800" dirty="0"/>
              <a:t> (YOLO, SSD, dan </a:t>
            </a:r>
            <a:r>
              <a:rPr lang="en-US" sz="1800" dirty="0"/>
              <a:t>Faster R-CNN), dan </a:t>
            </a:r>
            <a:r>
              <a:rPr lang="fr-FR" sz="1800" dirty="0"/>
              <a:t>VPU (Vision </a:t>
            </a:r>
            <a:r>
              <a:rPr lang="fr-FR" sz="1800" dirty="0" err="1"/>
              <a:t>Processing</a:t>
            </a:r>
            <a:r>
              <a:rPr lang="fr-FR" sz="1800" dirty="0"/>
              <a:t> Unit). </a:t>
            </a:r>
            <a:r>
              <a:rPr lang="en-US" sz="1800" dirty="0" err="1"/>
              <a:t>Sedangkan</a:t>
            </a:r>
            <a:r>
              <a:rPr lang="en-US" sz="1800" dirty="0"/>
              <a:t> knowledge base yang </a:t>
            </a:r>
            <a:r>
              <a:rPr lang="en-US" sz="1800" dirty="0" err="1"/>
              <a:t>digunakan</a:t>
            </a:r>
            <a:r>
              <a:rPr lang="en-US" sz="1800" dirty="0"/>
              <a:t>,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dan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komponen</a:t>
            </a:r>
            <a:r>
              <a:rPr lang="en-US" sz="1800" dirty="0"/>
              <a:t> </a:t>
            </a:r>
            <a:r>
              <a:rPr lang="en-US" sz="1800" dirty="0" err="1"/>
              <a:t>elektronika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1763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00"/>
          <p:cNvSpPr txBox="1">
            <a:spLocks noGrp="1"/>
          </p:cNvSpPr>
          <p:nvPr>
            <p:ph type="title"/>
          </p:nvPr>
        </p:nvSpPr>
        <p:spPr>
          <a:xfrm>
            <a:off x="678125" y="1459455"/>
            <a:ext cx="5640600" cy="2224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TERIMA</a:t>
            </a:r>
            <a:br>
              <a:rPr lang="en" sz="6600" dirty="0"/>
            </a:br>
            <a:r>
              <a:rPr lang="en" sz="6600" dirty="0"/>
              <a:t>KASIH</a:t>
            </a:r>
            <a:endParaRPr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Bixby Vision</a:t>
            </a:r>
            <a:endParaRPr dirty="0"/>
          </a:p>
        </p:txBody>
      </p:sp>
      <p:sp>
        <p:nvSpPr>
          <p:cNvPr id="512" name="Google Shape;512;p62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Pengenalan Bixby Vision</a:t>
            </a:r>
            <a:endParaRPr dirty="0"/>
          </a:p>
        </p:txBody>
      </p:sp>
      <p:sp>
        <p:nvSpPr>
          <p:cNvPr id="513" name="Google Shape;513;p62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Inference Engine yang digunakan Bixby Vision</a:t>
            </a:r>
            <a:endParaRPr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150546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User Interface</a:t>
            </a:r>
            <a:endParaRPr dirty="0"/>
          </a:p>
        </p:txBody>
      </p:sp>
      <p:sp>
        <p:nvSpPr>
          <p:cNvPr id="518" name="Google Shape;518;p62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User Interface yang digunakan Bixby Vision</a:t>
            </a: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5888010" y="1677218"/>
            <a:ext cx="273558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Inference Engine</a:t>
            </a:r>
            <a:endParaRPr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708960" y="3313579"/>
            <a:ext cx="24042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Knowledge Base</a:t>
            </a:r>
            <a:endParaRPr dirty="0"/>
          </a:p>
        </p:txBody>
      </p:sp>
      <p:sp>
        <p:nvSpPr>
          <p:cNvPr id="522" name="Google Shape;522;p62"/>
          <p:cNvSpPr txBox="1">
            <a:spLocks noGrp="1"/>
          </p:cNvSpPr>
          <p:nvPr>
            <p:ph type="subTitle" idx="14"/>
          </p:nvPr>
        </p:nvSpPr>
        <p:spPr>
          <a:xfrm>
            <a:off x="74286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Knowledge Base yang digunakan Bixby Vision</a:t>
            </a:r>
            <a:endParaRPr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3426660" y="321451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Perencanaan &amp; Pengembangan</a:t>
            </a:r>
            <a:endParaRPr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418926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5" name="Google Shape;525;p62"/>
          <p:cNvSpPr txBox="1">
            <a:spLocks noGrp="1"/>
          </p:cNvSpPr>
          <p:nvPr>
            <p:ph type="subTitle" idx="17"/>
          </p:nvPr>
        </p:nvSpPr>
        <p:spPr>
          <a:xfrm>
            <a:off x="3426660" y="404817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Perencanaan &amp; pengembangan sistem yang dibuat</a:t>
            </a:r>
            <a:endParaRPr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 Bab</a:t>
            </a:r>
            <a:endParaRPr dirty="0"/>
          </a:p>
        </p:txBody>
      </p:sp>
      <p:sp>
        <p:nvSpPr>
          <p:cNvPr id="11" name="Google Shape;513;p62">
            <a:extLst>
              <a:ext uri="{FF2B5EF4-FFF2-40B4-BE49-F238E27FC236}">
                <a16:creationId xmlns:a16="http://schemas.microsoft.com/office/drawing/2014/main" id="{33B46C0C-3808-67DE-EE3E-4CB78311FCB3}"/>
              </a:ext>
            </a:extLst>
          </p:cNvPr>
          <p:cNvSpPr txBox="1">
            <a:spLocks/>
          </p:cNvSpPr>
          <p:nvPr/>
        </p:nvSpPr>
        <p:spPr>
          <a:xfrm>
            <a:off x="6039000" y="3699970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Simpulan</a:t>
            </a:r>
            <a:endParaRPr lang="en-ID" dirty="0"/>
          </a:p>
        </p:txBody>
      </p:sp>
      <p:sp>
        <p:nvSpPr>
          <p:cNvPr id="12" name="Google Shape;519;p62">
            <a:extLst>
              <a:ext uri="{FF2B5EF4-FFF2-40B4-BE49-F238E27FC236}">
                <a16:creationId xmlns:a16="http://schemas.microsoft.com/office/drawing/2014/main" id="{DD7F1AE4-9C4B-DFF5-E658-5E2079038D50}"/>
              </a:ext>
            </a:extLst>
          </p:cNvPr>
          <p:cNvSpPr txBox="1">
            <a:spLocks/>
          </p:cNvSpPr>
          <p:nvPr/>
        </p:nvSpPr>
        <p:spPr>
          <a:xfrm>
            <a:off x="5839410" y="3295980"/>
            <a:ext cx="273558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ID" dirty="0"/>
              <a:t>Kesimpulan</a:t>
            </a:r>
          </a:p>
        </p:txBody>
      </p:sp>
      <p:sp>
        <p:nvSpPr>
          <p:cNvPr id="13" name="Google Shape;520;p62">
            <a:extLst>
              <a:ext uri="{FF2B5EF4-FFF2-40B4-BE49-F238E27FC236}">
                <a16:creationId xmlns:a16="http://schemas.microsoft.com/office/drawing/2014/main" id="{D3F80AE1-799E-99FB-461D-F97DD2FEE153}"/>
              </a:ext>
            </a:extLst>
          </p:cNvPr>
          <p:cNvSpPr txBox="1">
            <a:spLocks/>
          </p:cNvSpPr>
          <p:nvPr/>
        </p:nvSpPr>
        <p:spPr>
          <a:xfrm>
            <a:off x="68016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Bixby Vision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640080" y="1201170"/>
            <a:ext cx="679056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Bixby Vision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</a:t>
            </a:r>
            <a:r>
              <a:rPr lang="en-US" sz="1800" dirty="0" err="1"/>
              <a:t>khusus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asisten</a:t>
            </a:r>
            <a:r>
              <a:rPr lang="en-US" sz="1800" dirty="0"/>
              <a:t> virtual Bixby yang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kemampuan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Samsung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pengenalan</a:t>
            </a:r>
            <a:r>
              <a:rPr lang="en-US" sz="1800" dirty="0"/>
              <a:t> visual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kamera</a:t>
            </a:r>
            <a:r>
              <a:rPr lang="en-US" sz="1800" dirty="0"/>
              <a:t>. Fitur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memungkinkan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mendapatkan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lanjut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yang </a:t>
            </a:r>
            <a:r>
              <a:rPr lang="en-US" sz="1800" dirty="0" err="1"/>
              <a:t>terlihat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kamera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91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Interface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03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640080" y="1102110"/>
            <a:ext cx="679056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Graphical User Interface (GUI)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antarmuka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yang </a:t>
            </a:r>
            <a:r>
              <a:rPr lang="en-US" sz="1800" dirty="0" err="1"/>
              <a:t>memungkinkan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berinteraksi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elektronik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elemen-elemen</a:t>
            </a:r>
            <a:r>
              <a:rPr lang="en-US" sz="1800" dirty="0"/>
              <a:t> </a:t>
            </a:r>
            <a:r>
              <a:rPr lang="en-US" sz="1800" dirty="0" err="1"/>
              <a:t>grafis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ikon, </a:t>
            </a:r>
            <a:r>
              <a:rPr lang="en-US" sz="1800" dirty="0" err="1"/>
              <a:t>tombol</a:t>
            </a:r>
            <a:r>
              <a:rPr lang="en-US" sz="1800" dirty="0"/>
              <a:t>, dan </a:t>
            </a:r>
            <a:r>
              <a:rPr lang="en-US" sz="1800" dirty="0" err="1"/>
              <a:t>jendela</a:t>
            </a:r>
            <a:r>
              <a:rPr lang="en-US" sz="1800" dirty="0"/>
              <a:t>, </a:t>
            </a:r>
            <a:r>
              <a:rPr lang="en-US" sz="1800" dirty="0" err="1"/>
              <a:t>daripada</a:t>
            </a:r>
            <a:r>
              <a:rPr lang="en-US" sz="1800" dirty="0"/>
              <a:t> </a:t>
            </a:r>
            <a:r>
              <a:rPr lang="en-US" sz="1800" dirty="0" err="1"/>
              <a:t>antarmuka</a:t>
            </a:r>
            <a:r>
              <a:rPr lang="en-US" sz="1800" dirty="0"/>
              <a:t> </a:t>
            </a:r>
            <a:r>
              <a:rPr lang="en-US" sz="1800" dirty="0" err="1"/>
              <a:t>berbasis</a:t>
            </a:r>
            <a:r>
              <a:rPr lang="en-US" sz="1800" dirty="0"/>
              <a:t> </a:t>
            </a:r>
            <a:r>
              <a:rPr lang="en-US" sz="1800" dirty="0" err="1"/>
              <a:t>teks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antarmuka</a:t>
            </a:r>
            <a:r>
              <a:rPr lang="en-US" sz="1800" dirty="0"/>
              <a:t> baris </a:t>
            </a:r>
            <a:r>
              <a:rPr lang="en-US" sz="1800" dirty="0" err="1"/>
              <a:t>perintah</a:t>
            </a:r>
            <a:r>
              <a:rPr lang="en-US" sz="1800" dirty="0"/>
              <a:t> (command-line interfaces </a:t>
            </a:r>
            <a:r>
              <a:rPr lang="en-US" sz="1800" dirty="0" err="1"/>
              <a:t>atau</a:t>
            </a:r>
            <a:r>
              <a:rPr lang="en-US" sz="1800" dirty="0"/>
              <a:t> CLI). GUI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ramah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dan </a:t>
            </a:r>
            <a:r>
              <a:rPr lang="en-US" sz="1800" dirty="0" err="1"/>
              <a:t>intuitif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visual </a:t>
            </a: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berinteraksi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 dan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48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Inference Engine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80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640080" y="1102110"/>
            <a:ext cx="7833360" cy="364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	</a:t>
            </a:r>
            <a:r>
              <a:rPr lang="en-US" sz="1600" dirty="0" err="1"/>
              <a:t>Algoritma</a:t>
            </a:r>
            <a:r>
              <a:rPr lang="en-US" sz="1600" dirty="0"/>
              <a:t> </a:t>
            </a:r>
            <a:r>
              <a:rPr lang="en-US" sz="1600" dirty="0" err="1"/>
              <a:t>pembelajaran</a:t>
            </a:r>
            <a:r>
              <a:rPr lang="en-US" sz="1600" dirty="0"/>
              <a:t> </a:t>
            </a:r>
            <a:r>
              <a:rPr lang="en-US" sz="1600" dirty="0" err="1"/>
              <a:t>mendalam</a:t>
            </a:r>
            <a:r>
              <a:rPr lang="en-US" sz="1600" dirty="0"/>
              <a:t> yang </a:t>
            </a:r>
            <a:r>
              <a:rPr lang="en-US" sz="1600" dirty="0" err="1"/>
              <a:t>populer</a:t>
            </a:r>
            <a:r>
              <a:rPr lang="en-US" sz="1600" dirty="0"/>
              <a:t>, </a:t>
            </a:r>
            <a:r>
              <a:rPr lang="en-US" sz="1600" dirty="0" err="1"/>
              <a:t>umumnya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menganalisis</a:t>
            </a:r>
            <a:r>
              <a:rPr lang="en-US" sz="1600" dirty="0"/>
              <a:t> </a:t>
            </a:r>
            <a:r>
              <a:rPr lang="en-US" sz="1600" dirty="0" err="1"/>
              <a:t>citra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pengenalan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, </a:t>
            </a:r>
            <a:r>
              <a:rPr lang="en-US" sz="1600" dirty="0" err="1"/>
              <a:t>klasifikasi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, </a:t>
            </a:r>
            <a:r>
              <a:rPr lang="en-US" sz="1600" dirty="0" err="1"/>
              <a:t>dll</a:t>
            </a:r>
            <a:r>
              <a:rPr lang="en-US" sz="1600" dirty="0"/>
              <a:t>. CNN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arsitektur</a:t>
            </a:r>
            <a:r>
              <a:rPr lang="en-US" sz="1600" dirty="0"/>
              <a:t> </a:t>
            </a:r>
            <a:r>
              <a:rPr lang="en-US" sz="1600" dirty="0" err="1"/>
              <a:t>jaringan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pembelajaran</a:t>
            </a:r>
            <a:r>
              <a:rPr lang="en-US" sz="1600" dirty="0"/>
              <a:t> </a:t>
            </a:r>
            <a:r>
              <a:rPr lang="en-US" sz="1600" dirty="0" err="1"/>
              <a:t>mendalam</a:t>
            </a:r>
            <a:r>
              <a:rPr lang="en-US" sz="1600" dirty="0"/>
              <a:t> yang </a:t>
            </a:r>
            <a:r>
              <a:rPr lang="en-US" sz="1600" dirty="0" err="1"/>
              <a:t>belajar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data,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menghilangkan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ekstraksi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manual. CNN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3 </a:t>
            </a:r>
            <a:r>
              <a:rPr lang="en-US" sz="1600" dirty="0" err="1"/>
              <a:t>lapisan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 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Convolutional Layer (+</a:t>
            </a:r>
            <a:r>
              <a:rPr lang="en-US" sz="1600" dirty="0" err="1"/>
              <a:t>ReLU</a:t>
            </a:r>
            <a:r>
              <a:rPr lang="en-US" sz="1600" dirty="0"/>
              <a:t>)</a:t>
            </a:r>
          </a:p>
          <a:p>
            <a:pPr marL="266700" lvl="0" indent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konvolusi</a:t>
            </a:r>
            <a:r>
              <a:rPr lang="en-US" sz="1600" dirty="0"/>
              <a:t> pada </a:t>
            </a:r>
            <a:r>
              <a:rPr lang="en-US" sz="1600" dirty="0" err="1"/>
              <a:t>citra</a:t>
            </a:r>
            <a:r>
              <a:rPr lang="en-US" sz="1600" dirty="0"/>
              <a:t> </a:t>
            </a:r>
            <a:r>
              <a:rPr lang="en-US" sz="1600" dirty="0" err="1"/>
              <a:t>masukan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sejumlah</a:t>
            </a:r>
            <a:r>
              <a:rPr lang="en-US" sz="1600" dirty="0"/>
              <a:t> </a:t>
            </a:r>
            <a:r>
              <a:rPr lang="en-US" sz="1600" dirty="0" err="1"/>
              <a:t>penapis</a:t>
            </a:r>
            <a:r>
              <a:rPr lang="en-US" sz="1600" dirty="0"/>
              <a:t>. </a:t>
            </a:r>
            <a:r>
              <a:rPr lang="en-US" sz="1600" dirty="0" err="1"/>
              <a:t>Tiap</a:t>
            </a:r>
            <a:r>
              <a:rPr lang="en-US" sz="1600" dirty="0"/>
              <a:t> </a:t>
            </a:r>
            <a:r>
              <a:rPr lang="en-US" sz="1600" dirty="0" err="1"/>
              <a:t>penapis</a:t>
            </a:r>
            <a:r>
              <a:rPr lang="en-US" sz="1600" dirty="0"/>
              <a:t> </a:t>
            </a:r>
            <a:r>
              <a:rPr lang="en-US" sz="1600" dirty="0" err="1"/>
              <a:t>menghasilkan</a:t>
            </a:r>
            <a:r>
              <a:rPr lang="en-US" sz="1600" dirty="0"/>
              <a:t> </a:t>
            </a:r>
            <a:r>
              <a:rPr lang="en-US" sz="1600" dirty="0" err="1"/>
              <a:t>luaran</a:t>
            </a:r>
            <a:r>
              <a:rPr lang="en-US" sz="1600" dirty="0"/>
              <a:t> yang </a:t>
            </a:r>
            <a:r>
              <a:rPr lang="en-US" sz="1600" dirty="0" err="1"/>
              <a:t>disebut</a:t>
            </a:r>
            <a:r>
              <a:rPr lang="en-US" sz="1600" dirty="0"/>
              <a:t> feature map. </a:t>
            </a:r>
            <a:r>
              <a:rPr lang="en-US" sz="1600" dirty="0" err="1"/>
              <a:t>ReLU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layer </a:t>
            </a:r>
            <a:r>
              <a:rPr lang="en-US" sz="1600" dirty="0" err="1"/>
              <a:t>tambahan</a:t>
            </a:r>
            <a:r>
              <a:rPr lang="en-US" sz="1600" dirty="0"/>
              <a:t> yang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pelatihan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 dan </a:t>
            </a:r>
            <a:r>
              <a:rPr lang="en-US" sz="1600" dirty="0" err="1"/>
              <a:t>efektif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memetakan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negatif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nol</a:t>
            </a:r>
            <a:r>
              <a:rPr lang="en-US" sz="1600" dirty="0"/>
              <a:t> dan </a:t>
            </a:r>
            <a:r>
              <a:rPr lang="en-US" sz="1600" dirty="0" err="1"/>
              <a:t>mempertahankan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positif</a:t>
            </a:r>
            <a:r>
              <a:rPr lang="en-US" sz="1600" dirty="0"/>
              <a:t>.</a:t>
            </a:r>
          </a:p>
        </p:txBody>
      </p:sp>
      <p:sp>
        <p:nvSpPr>
          <p:cNvPr id="3" name="Google Shape;1147;p98">
            <a:extLst>
              <a:ext uri="{FF2B5EF4-FFF2-40B4-BE49-F238E27FC236}">
                <a16:creationId xmlns:a16="http://schemas.microsoft.com/office/drawing/2014/main" id="{218C6259-4734-ECA7-B756-2643942A48C6}"/>
              </a:ext>
            </a:extLst>
          </p:cNvPr>
          <p:cNvSpPr txBox="1">
            <a:spLocks/>
          </p:cNvSpPr>
          <p:nvPr/>
        </p:nvSpPr>
        <p:spPr>
          <a:xfrm>
            <a:off x="287764" y="563052"/>
            <a:ext cx="7142876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 err="1">
                <a:latin typeface="Vidaloka" panose="020B0604020202020204" charset="0"/>
              </a:rPr>
              <a:t>Convolutional</a:t>
            </a:r>
            <a:r>
              <a:rPr lang="fr-FR" sz="2400" dirty="0">
                <a:latin typeface="Vidaloka" panose="020B0604020202020204" charset="0"/>
              </a:rPr>
              <a:t> Neural Network (CNN </a:t>
            </a:r>
            <a:r>
              <a:rPr lang="fr-FR" sz="2400" dirty="0" err="1">
                <a:latin typeface="Vidaloka" panose="020B0604020202020204" charset="0"/>
              </a:rPr>
              <a:t>atau</a:t>
            </a:r>
            <a:r>
              <a:rPr lang="fr-FR" sz="2400" dirty="0">
                <a:latin typeface="Vidaloka" panose="020B0604020202020204" charset="0"/>
              </a:rPr>
              <a:t> </a:t>
            </a:r>
            <a:r>
              <a:rPr lang="fr-FR" sz="2400" dirty="0" err="1">
                <a:latin typeface="Vidaloka" panose="020B0604020202020204" charset="0"/>
              </a:rPr>
              <a:t>ConvNet</a:t>
            </a:r>
            <a:r>
              <a:rPr lang="fr-FR" sz="2400" dirty="0">
                <a:latin typeface="Vidaloka" panose="020B0604020202020204" charset="0"/>
              </a:rPr>
              <a:t>)</a:t>
            </a:r>
            <a:endParaRPr lang="en-ID" sz="2400" dirty="0"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40641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F1E2"/>
      </a:lt1>
      <a:dk2>
        <a:srgbClr val="000000"/>
      </a:dk2>
      <a:lt2>
        <a:srgbClr val="E3F1E2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1575</Words>
  <Application>Microsoft Office PowerPoint</Application>
  <PresentationFormat>On-screen Show (16:9)</PresentationFormat>
  <Paragraphs>134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Merriweather Light</vt:lpstr>
      <vt:lpstr>Lato</vt:lpstr>
      <vt:lpstr>Montserrat</vt:lpstr>
      <vt:lpstr>Crimson Text</vt:lpstr>
      <vt:lpstr>Arial</vt:lpstr>
      <vt:lpstr>Vidaloka</vt:lpstr>
      <vt:lpstr>Minimalist Business Slides XL by Slidesgo</vt:lpstr>
      <vt:lpstr>Bixby Vision Samsung</vt:lpstr>
      <vt:lpstr>Anggota </vt:lpstr>
      <vt:lpstr>Bixby Vision</vt:lpstr>
      <vt:lpstr>Bixby Vision</vt:lpstr>
      <vt:lpstr>PowerPoint Presentation</vt:lpstr>
      <vt:lpstr>User Interface</vt:lpstr>
      <vt:lpstr>PowerPoint Presentation</vt:lpstr>
      <vt:lpstr>Inference 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Knowledge Base</vt:lpstr>
      <vt:lpstr>PowerPoint Presentation</vt:lpstr>
      <vt:lpstr>PowerPoint Presentation</vt:lpstr>
      <vt:lpstr>PowerPoint Presentation</vt:lpstr>
      <vt:lpstr>Perencanaan &amp; Pengembangan</vt:lpstr>
      <vt:lpstr>PowerPoint Presentation</vt:lpstr>
      <vt:lpstr>PowerPoint Presentation</vt:lpstr>
      <vt:lpstr>PowerPoint Presentation</vt:lpstr>
      <vt:lpstr>Kesimpulan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Bixby Vision Samsung</dc:title>
  <dc:creator>Fikri Hidayat</dc:creator>
  <cp:lastModifiedBy>MUHAMMAD FIKRI HIDAYAT</cp:lastModifiedBy>
  <cp:revision>8</cp:revision>
  <dcterms:modified xsi:type="dcterms:W3CDTF">2023-11-16T14:06:57Z</dcterms:modified>
</cp:coreProperties>
</file>