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1"/>
  </p:notesMasterIdLst>
  <p:sldIdLst>
    <p:sldId id="351" r:id="rId4"/>
    <p:sldId id="353" r:id="rId5"/>
    <p:sldId id="311" r:id="rId6"/>
    <p:sldId id="308" r:id="rId7"/>
    <p:sldId id="354" r:id="rId8"/>
    <p:sldId id="355" r:id="rId9"/>
    <p:sldId id="332"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9" r:id="rId23"/>
    <p:sldId id="368" r:id="rId24"/>
    <p:sldId id="370" r:id="rId25"/>
    <p:sldId id="371" r:id="rId26"/>
    <p:sldId id="312" r:id="rId27"/>
    <p:sldId id="373" r:id="rId28"/>
    <p:sldId id="374" r:id="rId29"/>
    <p:sldId id="3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4" d="100"/>
          <a:sy n="64" d="100"/>
        </p:scale>
        <p:origin x="680"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2B911B9C-7AC0-4439-B279-941619F0ECE3}"/>
              </a:ext>
            </a:extLst>
          </p:cNvPr>
          <p:cNvGrpSpPr/>
          <p:nvPr userDrawn="1"/>
        </p:nvGrpSpPr>
        <p:grpSpPr>
          <a:xfrm>
            <a:off x="850796" y="2141886"/>
            <a:ext cx="2126862" cy="3673670"/>
            <a:chOff x="1438761" y="2033015"/>
            <a:chExt cx="1980000" cy="3420000"/>
          </a:xfrm>
        </p:grpSpPr>
        <p:sp>
          <p:nvSpPr>
            <p:cNvPr id="3" name="Rounded Rectangle 58">
              <a:extLst>
                <a:ext uri="{FF2B5EF4-FFF2-40B4-BE49-F238E27FC236}">
                  <a16:creationId xmlns:a16="http://schemas.microsoft.com/office/drawing/2014/main" id="{61D06D85-780B-4761-8162-4C1D9C032BDA}"/>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D4453C17-8DD9-443A-A2DC-035A73479185}"/>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5927C0AF-C07D-41A9-8C1F-43B3A20E0406}"/>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AA7F0E01-A59A-4E72-8633-C4792131721B}"/>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A75D6F9D-D687-45E5-9D5E-6EB8E7BC335F}"/>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FA90F74-9FBF-4B08-87AE-B7AB879D55A6}"/>
              </a:ext>
            </a:extLst>
          </p:cNvPr>
          <p:cNvGrpSpPr/>
          <p:nvPr userDrawn="1"/>
        </p:nvGrpSpPr>
        <p:grpSpPr>
          <a:xfrm>
            <a:off x="3428276" y="2108018"/>
            <a:ext cx="2126862" cy="3673670"/>
            <a:chOff x="1438761" y="2033015"/>
            <a:chExt cx="1980000" cy="3420000"/>
          </a:xfrm>
        </p:grpSpPr>
        <p:sp>
          <p:nvSpPr>
            <p:cNvPr id="9" name="Rounded Rectangle 52">
              <a:extLst>
                <a:ext uri="{FF2B5EF4-FFF2-40B4-BE49-F238E27FC236}">
                  <a16:creationId xmlns:a16="http://schemas.microsoft.com/office/drawing/2014/main" id="{F4467050-FB9C-4C00-80BB-25385546913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BFB69184-F129-435E-B32E-F17440D56EB2}"/>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DD555917-2950-4962-9058-2940D91C30E3}"/>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E1347983-4020-4D04-98E2-432F47403A7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A7373AD9-6765-49BA-BD27-010608BCFFF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4C2C2A87-6608-4D3D-82ED-756E3E50D32D}"/>
              </a:ext>
            </a:extLst>
          </p:cNvPr>
          <p:cNvSpPr>
            <a:spLocks noGrp="1"/>
          </p:cNvSpPr>
          <p:nvPr>
            <p:ph type="pic" sz="quarter" idx="11" hasCustomPrompt="1"/>
          </p:nvPr>
        </p:nvSpPr>
        <p:spPr>
          <a:xfrm>
            <a:off x="4356027" y="2391378"/>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F5143C5E-1F77-4730-8C65-48C0352E20BA}"/>
              </a:ext>
            </a:extLst>
          </p:cNvPr>
          <p:cNvSpPr>
            <a:spLocks noGrp="1"/>
          </p:cNvSpPr>
          <p:nvPr>
            <p:ph type="pic" sz="quarter" idx="12" hasCustomPrompt="1"/>
          </p:nvPr>
        </p:nvSpPr>
        <p:spPr>
          <a:xfrm>
            <a:off x="1002845" y="2440275"/>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E5729333-E0A2-444C-B86D-6A6D786736BA}"/>
              </a:ext>
            </a:extLst>
          </p:cNvPr>
          <p:cNvGrpSpPr/>
          <p:nvPr userDrawn="1"/>
        </p:nvGrpSpPr>
        <p:grpSpPr>
          <a:xfrm>
            <a:off x="2077784" y="1970191"/>
            <a:ext cx="2304289" cy="3980137"/>
            <a:chOff x="1438761" y="2033015"/>
            <a:chExt cx="1980000" cy="3420000"/>
          </a:xfrm>
        </p:grpSpPr>
        <p:sp>
          <p:nvSpPr>
            <p:cNvPr id="17" name="Rounded Rectangle 41">
              <a:extLst>
                <a:ext uri="{FF2B5EF4-FFF2-40B4-BE49-F238E27FC236}">
                  <a16:creationId xmlns:a16="http://schemas.microsoft.com/office/drawing/2014/main" id="{00003B70-DA10-4423-AD78-81A864DDB2E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57D1F3A3-CCDF-4586-AC47-BC39C66C2D8A}"/>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6FD698D9-D6CA-45B2-9FBA-D5D87F51596E}"/>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E2F813C3-4DA9-4825-85E8-96B2B7FF8D8D}"/>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46316A48-316C-410A-9713-1489C834A9B0}"/>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E584DD74-8F2B-4880-8D84-F5C079E309F5}"/>
              </a:ext>
            </a:extLst>
          </p:cNvPr>
          <p:cNvSpPr>
            <a:spLocks noGrp="1"/>
          </p:cNvSpPr>
          <p:nvPr>
            <p:ph type="pic" sz="quarter" idx="10" hasCustomPrompt="1"/>
          </p:nvPr>
        </p:nvSpPr>
        <p:spPr>
          <a:xfrm>
            <a:off x="2217448" y="2301827"/>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237A4EB9-6FB0-4B0C-AA6A-4E6470E80F17}"/>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06720F70-BA56-4CED-8129-02AC4F79AB24}"/>
              </a:ext>
            </a:extLst>
          </p:cNvPr>
          <p:cNvSpPr>
            <a:spLocks noGrp="1"/>
          </p:cNvSpPr>
          <p:nvPr>
            <p:ph type="pic" idx="14" hasCustomPrompt="1"/>
          </p:nvPr>
        </p:nvSpPr>
        <p:spPr>
          <a:xfrm>
            <a:off x="0" y="-9526"/>
            <a:ext cx="7184425" cy="6886575"/>
          </a:xfrm>
          <a:custGeom>
            <a:avLst/>
            <a:gdLst>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304398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0 w 7155850"/>
              <a:gd name="connsiteY14" fmla="*/ 6858000 h 6877050"/>
              <a:gd name="connsiteX15" fmla="*/ 0 w 7155850"/>
              <a:gd name="connsiteY15"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1329860 w 7155850"/>
              <a:gd name="connsiteY12" fmla="*/ 6877050 h 6877050"/>
              <a:gd name="connsiteX13" fmla="*/ 0 w 7155850"/>
              <a:gd name="connsiteY13" fmla="*/ 6858000 h 6877050"/>
              <a:gd name="connsiteX14" fmla="*/ 0 w 7155850"/>
              <a:gd name="connsiteY14"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0 w 7155850"/>
              <a:gd name="connsiteY12" fmla="*/ 6858000 h 6877050"/>
              <a:gd name="connsiteX13" fmla="*/ 0 w 7155850"/>
              <a:gd name="connsiteY13"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0 w 7155850"/>
              <a:gd name="connsiteY11" fmla="*/ 6858000 h 6877050"/>
              <a:gd name="connsiteX12" fmla="*/ 0 w 7155850"/>
              <a:gd name="connsiteY12"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2945517 w 7155850"/>
              <a:gd name="connsiteY7" fmla="*/ 6877050 h 6877050"/>
              <a:gd name="connsiteX8" fmla="*/ 2928567 w 7155850"/>
              <a:gd name="connsiteY8" fmla="*/ 6849441 h 6877050"/>
              <a:gd name="connsiteX9" fmla="*/ 2911768 w 7155850"/>
              <a:gd name="connsiteY9" fmla="*/ 6877050 h 6877050"/>
              <a:gd name="connsiteX10" fmla="*/ 0 w 7155850"/>
              <a:gd name="connsiteY10" fmla="*/ 6858000 h 6877050"/>
              <a:gd name="connsiteX11" fmla="*/ 0 w 7155850"/>
              <a:gd name="connsiteY11"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2945517 w 7155850"/>
              <a:gd name="connsiteY6" fmla="*/ 6877050 h 6877050"/>
              <a:gd name="connsiteX7" fmla="*/ 2928567 w 7155850"/>
              <a:gd name="connsiteY7" fmla="*/ 6849441 h 6877050"/>
              <a:gd name="connsiteX8" fmla="*/ 2911768 w 7155850"/>
              <a:gd name="connsiteY8" fmla="*/ 6877050 h 6877050"/>
              <a:gd name="connsiteX9" fmla="*/ 0 w 7155850"/>
              <a:gd name="connsiteY9" fmla="*/ 6858000 h 6877050"/>
              <a:gd name="connsiteX10" fmla="*/ 0 w 7155850"/>
              <a:gd name="connsiteY10"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2945517 w 7155850"/>
              <a:gd name="connsiteY5" fmla="*/ 6877050 h 6877050"/>
              <a:gd name="connsiteX6" fmla="*/ 2928567 w 7155850"/>
              <a:gd name="connsiteY6" fmla="*/ 6849441 h 6877050"/>
              <a:gd name="connsiteX7" fmla="*/ 2911768 w 7155850"/>
              <a:gd name="connsiteY7" fmla="*/ 6877050 h 6877050"/>
              <a:gd name="connsiteX8" fmla="*/ 0 w 7155850"/>
              <a:gd name="connsiteY8" fmla="*/ 6858000 h 6877050"/>
              <a:gd name="connsiteX9" fmla="*/ 0 w 7155850"/>
              <a:gd name="connsiteY9"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2945517 w 7155850"/>
              <a:gd name="connsiteY4" fmla="*/ 6877050 h 6877050"/>
              <a:gd name="connsiteX5" fmla="*/ 2928567 w 7155850"/>
              <a:gd name="connsiteY5" fmla="*/ 6849441 h 6877050"/>
              <a:gd name="connsiteX6" fmla="*/ 2911768 w 7155850"/>
              <a:gd name="connsiteY6" fmla="*/ 6877050 h 6877050"/>
              <a:gd name="connsiteX7" fmla="*/ 0 w 7155850"/>
              <a:gd name="connsiteY7" fmla="*/ 6858000 h 6877050"/>
              <a:gd name="connsiteX8" fmla="*/ 0 w 7155850"/>
              <a:gd name="connsiteY8" fmla="*/ 0 h 6877050"/>
              <a:gd name="connsiteX0" fmla="*/ 0 w 7155850"/>
              <a:gd name="connsiteY0" fmla="*/ 0 h 6877050"/>
              <a:gd name="connsiteX1" fmla="*/ 7096125 w 7155850"/>
              <a:gd name="connsiteY1" fmla="*/ 0 h 6877050"/>
              <a:gd name="connsiteX2" fmla="*/ 7155850 w 7155850"/>
              <a:gd name="connsiteY2" fmla="*/ 19050 h 6877050"/>
              <a:gd name="connsiteX3" fmla="*/ 2945517 w 7155850"/>
              <a:gd name="connsiteY3" fmla="*/ 6877050 h 6877050"/>
              <a:gd name="connsiteX4" fmla="*/ 2928567 w 7155850"/>
              <a:gd name="connsiteY4" fmla="*/ 6849441 h 6877050"/>
              <a:gd name="connsiteX5" fmla="*/ 2911768 w 7155850"/>
              <a:gd name="connsiteY5" fmla="*/ 6877050 h 6877050"/>
              <a:gd name="connsiteX6" fmla="*/ 0 w 7155850"/>
              <a:gd name="connsiteY6" fmla="*/ 6858000 h 6877050"/>
              <a:gd name="connsiteX7" fmla="*/ 0 w 7155850"/>
              <a:gd name="connsiteY7" fmla="*/ 0 h 6877050"/>
              <a:gd name="connsiteX0" fmla="*/ 0 w 7155850"/>
              <a:gd name="connsiteY0" fmla="*/ 0 h 6877050"/>
              <a:gd name="connsiteX1" fmla="*/ 7155850 w 7155850"/>
              <a:gd name="connsiteY1" fmla="*/ 19050 h 6877050"/>
              <a:gd name="connsiteX2" fmla="*/ 2945517 w 7155850"/>
              <a:gd name="connsiteY2" fmla="*/ 6877050 h 6877050"/>
              <a:gd name="connsiteX3" fmla="*/ 2928567 w 7155850"/>
              <a:gd name="connsiteY3" fmla="*/ 6849441 h 6877050"/>
              <a:gd name="connsiteX4" fmla="*/ 2911768 w 7155850"/>
              <a:gd name="connsiteY4" fmla="*/ 6877050 h 6877050"/>
              <a:gd name="connsiteX5" fmla="*/ 0 w 7155850"/>
              <a:gd name="connsiteY5" fmla="*/ 6858000 h 6877050"/>
              <a:gd name="connsiteX6" fmla="*/ 0 w 7155850"/>
              <a:gd name="connsiteY6" fmla="*/ 0 h 6877050"/>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2911768 w 7184425"/>
              <a:gd name="connsiteY4" fmla="*/ 6886575 h 6886575"/>
              <a:gd name="connsiteX5" fmla="*/ 0 w 7184425"/>
              <a:gd name="connsiteY5" fmla="*/ 6867525 h 6886575"/>
              <a:gd name="connsiteX6" fmla="*/ 0 w 7184425"/>
              <a:gd name="connsiteY6"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0 w 7184425"/>
              <a:gd name="connsiteY4" fmla="*/ 6867525 h 6886575"/>
              <a:gd name="connsiteX5" fmla="*/ 0 w 7184425"/>
              <a:gd name="connsiteY5"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0 w 7184425"/>
              <a:gd name="connsiteY3" fmla="*/ 6867525 h 6886575"/>
              <a:gd name="connsiteX4" fmla="*/ 0 w 7184425"/>
              <a:gd name="connsiteY4" fmla="*/ 9525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4425" h="6886575">
                <a:moveTo>
                  <a:pt x="0" y="9525"/>
                </a:moveTo>
                <a:lnTo>
                  <a:pt x="7184425" y="0"/>
                </a:lnTo>
                <a:lnTo>
                  <a:pt x="2945517" y="6886575"/>
                </a:lnTo>
                <a:lnTo>
                  <a:pt x="0" y="6867525"/>
                </a:lnTo>
                <a:lnTo>
                  <a:pt x="0" y="9525"/>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4F7CC53-A36C-4D93-9F7C-4C700EF14111}"/>
              </a:ext>
            </a:extLst>
          </p:cNvPr>
          <p:cNvGrpSpPr/>
          <p:nvPr userDrawn="1"/>
        </p:nvGrpSpPr>
        <p:grpSpPr>
          <a:xfrm>
            <a:off x="580088" y="2381012"/>
            <a:ext cx="5265908" cy="2893260"/>
            <a:chOff x="-548507" y="477868"/>
            <a:chExt cx="11570449" cy="6357177"/>
          </a:xfrm>
        </p:grpSpPr>
        <p:sp>
          <p:nvSpPr>
            <p:cNvPr id="3" name="Freeform: Shape 2">
              <a:extLst>
                <a:ext uri="{FF2B5EF4-FFF2-40B4-BE49-F238E27FC236}">
                  <a16:creationId xmlns:a16="http://schemas.microsoft.com/office/drawing/2014/main" id="{52FB75B8-3239-4653-89F8-BC18EB1DAC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D080612-9FFE-4326-A4AB-6DD2D34BF3F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FD0CE6C6-8292-4BBD-B0BE-529CA590DDE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91C6C6-F21F-4379-9888-C019D107200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896A7EA-9159-44B6-B689-FA7C45183FF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5D6A45D0-0735-4D0E-B921-956D797E14E8}"/>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95682682-EEC1-45C1-8DBD-FDE934CEF4A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0CA23FC-5CCC-4455-A4C0-0576978D15D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6FCDE46-E227-4A73-892B-831DB15B38BD}"/>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702B253-DFF7-46FE-9D8A-A6BEA1EC6A2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7635C6-671E-47C7-864A-0E3B88B638E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60A1CE2-64A0-4790-AA7A-F8D31AA6282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84C83AB2-22CB-425D-80FA-9A4A987EA62F}"/>
              </a:ext>
            </a:extLst>
          </p:cNvPr>
          <p:cNvSpPr>
            <a:spLocks noGrp="1"/>
          </p:cNvSpPr>
          <p:nvPr>
            <p:ph type="pic" sz="quarter" idx="14" hasCustomPrompt="1"/>
          </p:nvPr>
        </p:nvSpPr>
        <p:spPr>
          <a:xfrm>
            <a:off x="1313650" y="2545573"/>
            <a:ext cx="3795983" cy="234864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7692AED9-5A1C-4291-A685-38C1BCC00DE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A836DBF-0045-451A-B884-57703C49E954}"/>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 name="Text Placeholder 9">
            <a:extLst>
              <a:ext uri="{FF2B5EF4-FFF2-40B4-BE49-F238E27FC236}">
                <a16:creationId xmlns:a16="http://schemas.microsoft.com/office/drawing/2014/main" id="{5AD9D005-1A52-44B7-9752-F8F6596AD053}"/>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871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E7E3DCA-86D6-4FDC-8410-483D394E8838}"/>
              </a:ext>
            </a:extLst>
          </p:cNvPr>
          <p:cNvSpPr>
            <a:spLocks noGrp="1"/>
          </p:cNvSpPr>
          <p:nvPr>
            <p:ph type="pic" idx="11" hasCustomPrompt="1"/>
          </p:nvPr>
        </p:nvSpPr>
        <p:spPr>
          <a:xfrm>
            <a:off x="903131"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365FC983-D283-482C-B524-538143538611}"/>
              </a:ext>
            </a:extLst>
          </p:cNvPr>
          <p:cNvSpPr>
            <a:spLocks noGrp="1"/>
          </p:cNvSpPr>
          <p:nvPr>
            <p:ph type="pic" idx="12" hasCustomPrompt="1"/>
          </p:nvPr>
        </p:nvSpPr>
        <p:spPr>
          <a:xfrm>
            <a:off x="3525365"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6" name="Picture Placeholder 2">
            <a:extLst>
              <a:ext uri="{FF2B5EF4-FFF2-40B4-BE49-F238E27FC236}">
                <a16:creationId xmlns:a16="http://schemas.microsoft.com/office/drawing/2014/main" id="{13196244-BBC5-47C6-86F5-9A396A60583E}"/>
              </a:ext>
            </a:extLst>
          </p:cNvPr>
          <p:cNvSpPr>
            <a:spLocks noGrp="1"/>
          </p:cNvSpPr>
          <p:nvPr>
            <p:ph type="pic" idx="13" hasCustomPrompt="1"/>
          </p:nvPr>
        </p:nvSpPr>
        <p:spPr>
          <a:xfrm>
            <a:off x="6147599"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7" name="Picture Placeholder 2">
            <a:extLst>
              <a:ext uri="{FF2B5EF4-FFF2-40B4-BE49-F238E27FC236}">
                <a16:creationId xmlns:a16="http://schemas.microsoft.com/office/drawing/2014/main" id="{AC78498C-F5F8-48D1-B226-3366F9FA0B41}"/>
              </a:ext>
            </a:extLst>
          </p:cNvPr>
          <p:cNvSpPr>
            <a:spLocks noGrp="1"/>
          </p:cNvSpPr>
          <p:nvPr>
            <p:ph type="pic" idx="14" hasCustomPrompt="1"/>
          </p:nvPr>
        </p:nvSpPr>
        <p:spPr>
          <a:xfrm>
            <a:off x="8769832"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A695027E-AB95-49DD-8397-858A506841D3}"/>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5B8C3BC-30AC-4B0F-BEBE-EE9F6776594E}"/>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527B471C-89AA-49D9-9452-73E8E148A9B9}"/>
              </a:ext>
            </a:extLst>
          </p:cNvPr>
          <p:cNvSpPr>
            <a:spLocks noGrp="1"/>
          </p:cNvSpPr>
          <p:nvPr>
            <p:ph type="pic" sz="quarter" idx="12" hasCustomPrompt="1"/>
          </p:nvPr>
        </p:nvSpPr>
        <p:spPr>
          <a:xfrm>
            <a:off x="6270170" y="3916392"/>
            <a:ext cx="5921830" cy="2941607"/>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695404" y="950346"/>
            <a:ext cx="6096000" cy="2585323"/>
          </a:xfrm>
          <a:prstGeom prst="rect">
            <a:avLst/>
          </a:prstGeom>
          <a:noFill/>
        </p:spPr>
        <p:txBody>
          <a:bodyPr wrap="square" rtlCol="0" anchor="ctr">
            <a:spAutoFit/>
          </a:bodyPr>
          <a:lstStyle/>
          <a:p>
            <a:pPr algn="r"/>
            <a:r>
              <a:rPr lang="en-US" sz="5400" dirty="0">
                <a:solidFill>
                  <a:schemeClr val="bg1"/>
                </a:solidFill>
                <a:latin typeface="+mj-lt"/>
              </a:rPr>
              <a:t>Customer</a:t>
            </a:r>
          </a:p>
          <a:p>
            <a:pPr algn="r"/>
            <a:r>
              <a:rPr lang="en-US" sz="5400" dirty="0">
                <a:solidFill>
                  <a:schemeClr val="bg1"/>
                </a:solidFill>
                <a:latin typeface="+mj-lt"/>
              </a:rPr>
              <a:t>Churn Risk Prediction</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695405" y="3529679"/>
            <a:ext cx="6095999"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By Muhamad </a:t>
            </a:r>
            <a:r>
              <a:rPr lang="en-US" altLang="ko-KR" sz="1867" dirty="0" err="1">
                <a:solidFill>
                  <a:schemeClr val="bg1"/>
                </a:solidFill>
                <a:cs typeface="Arial" pitchFamily="34" charset="0"/>
              </a:rPr>
              <a:t>Fikri</a:t>
            </a:r>
            <a:r>
              <a:rPr lang="en-US" altLang="ko-KR" sz="1867" dirty="0">
                <a:solidFill>
                  <a:schemeClr val="bg1"/>
                </a:solidFill>
                <a:cs typeface="Arial" pitchFamily="34" charset="0"/>
              </a:rPr>
              <a:t> Mumtaz</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707886"/>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users has an average of 12 days of inactive periods between online period.</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9" y="335286"/>
            <a:ext cx="5005676" cy="523220"/>
          </a:xfrm>
          <a:prstGeom prst="rect">
            <a:avLst/>
          </a:prstGeom>
          <a:noFill/>
        </p:spPr>
        <p:txBody>
          <a:bodyPr wrap="square" rtlCol="0">
            <a:spAutoFit/>
          </a:bodyPr>
          <a:lstStyle/>
          <a:p>
            <a:r>
              <a:rPr lang="en-GB" altLang="ko-KR" sz="2800" dirty="0">
                <a:solidFill>
                  <a:schemeClr val="bg1"/>
                </a:solidFill>
                <a:cs typeface="Arial" pitchFamily="34" charset="0"/>
              </a:rPr>
              <a:t>Inactive Period Distribution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D6F025FF-1CF6-4735-B5B8-E00BC376DFCF}"/>
              </a:ext>
            </a:extLst>
          </p:cNvPr>
          <p:cNvPicPr>
            <a:picLocks noChangeAspect="1"/>
          </p:cNvPicPr>
          <p:nvPr/>
        </p:nvPicPr>
        <p:blipFill>
          <a:blip r:embed="rId2"/>
          <a:stretch>
            <a:fillRect/>
          </a:stretch>
        </p:blipFill>
        <p:spPr>
          <a:xfrm>
            <a:off x="2588341" y="3107192"/>
            <a:ext cx="9507794" cy="3568282"/>
          </a:xfrm>
          <a:prstGeom prst="rect">
            <a:avLst/>
          </a:prstGeom>
        </p:spPr>
      </p:pic>
    </p:spTree>
    <p:extLst>
      <p:ext uri="{BB962C8B-B14F-4D97-AF65-F5344CB8AC3E}">
        <p14:creationId xmlns:p14="http://schemas.microsoft.com/office/powerpoint/2010/main" val="86047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1015663"/>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users has an average of 279 seconds of time spent using the company services and product.</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9" y="335286"/>
            <a:ext cx="5005676" cy="523220"/>
          </a:xfrm>
          <a:prstGeom prst="rect">
            <a:avLst/>
          </a:prstGeom>
          <a:noFill/>
        </p:spPr>
        <p:txBody>
          <a:bodyPr wrap="square" rtlCol="0">
            <a:spAutoFit/>
          </a:bodyPr>
          <a:lstStyle/>
          <a:p>
            <a:r>
              <a:rPr lang="en-GB" altLang="ko-KR" sz="2800" dirty="0">
                <a:solidFill>
                  <a:schemeClr val="bg1"/>
                </a:solidFill>
                <a:cs typeface="Arial" pitchFamily="34" charset="0"/>
              </a:rPr>
              <a:t>Time Spent Distribution</a:t>
            </a:r>
            <a:endParaRPr lang="ko-KR" altLang="en-US" sz="2800" dirty="0">
              <a:solidFill>
                <a:schemeClr val="bg1"/>
              </a:solidFill>
              <a:cs typeface="Arial" pitchFamily="34" charset="0"/>
            </a:endParaRPr>
          </a:p>
        </p:txBody>
      </p:sp>
      <p:pic>
        <p:nvPicPr>
          <p:cNvPr id="4" name="Picture 3">
            <a:extLst>
              <a:ext uri="{FF2B5EF4-FFF2-40B4-BE49-F238E27FC236}">
                <a16:creationId xmlns:a16="http://schemas.microsoft.com/office/drawing/2014/main" id="{B76B62AB-6984-4110-AAE2-B865C6B33DAE}"/>
              </a:ext>
            </a:extLst>
          </p:cNvPr>
          <p:cNvPicPr>
            <a:picLocks noChangeAspect="1"/>
          </p:cNvPicPr>
          <p:nvPr/>
        </p:nvPicPr>
        <p:blipFill>
          <a:blip r:embed="rId2"/>
          <a:stretch>
            <a:fillRect/>
          </a:stretch>
        </p:blipFill>
        <p:spPr>
          <a:xfrm>
            <a:off x="4793226" y="2771694"/>
            <a:ext cx="7288161" cy="3929561"/>
          </a:xfrm>
          <a:prstGeom prst="rect">
            <a:avLst/>
          </a:prstGeom>
        </p:spPr>
      </p:pic>
    </p:spTree>
    <p:extLst>
      <p:ext uri="{BB962C8B-B14F-4D97-AF65-F5344CB8AC3E}">
        <p14:creationId xmlns:p14="http://schemas.microsoft.com/office/powerpoint/2010/main" val="27256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707886"/>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we have an average of 35 users that joining the services and products each day.</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8" y="335286"/>
            <a:ext cx="5636557" cy="523220"/>
          </a:xfrm>
          <a:prstGeom prst="rect">
            <a:avLst/>
          </a:prstGeom>
          <a:noFill/>
        </p:spPr>
        <p:txBody>
          <a:bodyPr wrap="square" rtlCol="0">
            <a:spAutoFit/>
          </a:bodyPr>
          <a:lstStyle/>
          <a:p>
            <a:r>
              <a:rPr lang="en-GB" altLang="ko-KR" sz="2800" dirty="0">
                <a:solidFill>
                  <a:schemeClr val="bg1"/>
                </a:solidFill>
                <a:cs typeface="Arial" pitchFamily="34" charset="0"/>
              </a:rPr>
              <a:t>Average Transaction Distribution</a:t>
            </a:r>
            <a:endParaRPr lang="ko-KR" altLang="en-US" sz="2800" dirty="0">
              <a:solidFill>
                <a:schemeClr val="bg1"/>
              </a:solidFill>
              <a:cs typeface="Arial" pitchFamily="34" charset="0"/>
            </a:endParaRPr>
          </a:p>
        </p:txBody>
      </p:sp>
      <p:pic>
        <p:nvPicPr>
          <p:cNvPr id="8" name="Picture 7">
            <a:extLst>
              <a:ext uri="{FF2B5EF4-FFF2-40B4-BE49-F238E27FC236}">
                <a16:creationId xmlns:a16="http://schemas.microsoft.com/office/drawing/2014/main" id="{A2D37BD1-6639-414D-868F-95872DD2F6AA}"/>
              </a:ext>
            </a:extLst>
          </p:cNvPr>
          <p:cNvPicPr>
            <a:picLocks noChangeAspect="1"/>
          </p:cNvPicPr>
          <p:nvPr/>
        </p:nvPicPr>
        <p:blipFill>
          <a:blip r:embed="rId2"/>
          <a:stretch>
            <a:fillRect/>
          </a:stretch>
        </p:blipFill>
        <p:spPr>
          <a:xfrm>
            <a:off x="0" y="2673028"/>
            <a:ext cx="12192000" cy="3528668"/>
          </a:xfrm>
          <a:prstGeom prst="rect">
            <a:avLst/>
          </a:prstGeom>
        </p:spPr>
      </p:pic>
    </p:spTree>
    <p:extLst>
      <p:ext uri="{BB962C8B-B14F-4D97-AF65-F5344CB8AC3E}">
        <p14:creationId xmlns:p14="http://schemas.microsoft.com/office/powerpoint/2010/main" val="129391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46159" y="1463929"/>
            <a:ext cx="4019363" cy="1015663"/>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there aren’t any differences in gender for churn customer.</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Gender Distribution</a:t>
            </a:r>
            <a:endParaRPr lang="ko-KR" altLang="en-US" sz="2800" dirty="0">
              <a:solidFill>
                <a:schemeClr val="bg1"/>
              </a:solidFill>
              <a:cs typeface="Arial" pitchFamily="34" charset="0"/>
            </a:endParaRPr>
          </a:p>
        </p:txBody>
      </p:sp>
      <p:pic>
        <p:nvPicPr>
          <p:cNvPr id="4" name="Picture 3">
            <a:extLst>
              <a:ext uri="{FF2B5EF4-FFF2-40B4-BE49-F238E27FC236}">
                <a16:creationId xmlns:a16="http://schemas.microsoft.com/office/drawing/2014/main" id="{3C8C04C3-521B-4500-B77D-A62717699264}"/>
              </a:ext>
            </a:extLst>
          </p:cNvPr>
          <p:cNvPicPr>
            <a:picLocks noChangeAspect="1"/>
          </p:cNvPicPr>
          <p:nvPr/>
        </p:nvPicPr>
        <p:blipFill>
          <a:blip r:embed="rId2"/>
          <a:stretch>
            <a:fillRect/>
          </a:stretch>
        </p:blipFill>
        <p:spPr>
          <a:xfrm>
            <a:off x="4195917" y="2479592"/>
            <a:ext cx="7566955" cy="4079879"/>
          </a:xfrm>
          <a:prstGeom prst="rect">
            <a:avLst/>
          </a:prstGeom>
        </p:spPr>
      </p:pic>
    </p:spTree>
    <p:extLst>
      <p:ext uri="{BB962C8B-B14F-4D97-AF65-F5344CB8AC3E}">
        <p14:creationId xmlns:p14="http://schemas.microsoft.com/office/powerpoint/2010/main" val="311275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46159" y="1463929"/>
            <a:ext cx="4019363" cy="1323439"/>
          </a:xfrm>
          <a:prstGeom prst="rect">
            <a:avLst/>
          </a:prstGeom>
          <a:noFill/>
        </p:spPr>
        <p:txBody>
          <a:bodyPr wrap="square" rtlCol="0">
            <a:spAutoFit/>
          </a:bodyPr>
          <a:lstStyle/>
          <a:p>
            <a:r>
              <a:rPr lang="en-US" altLang="ko-KR" sz="2000" dirty="0">
                <a:solidFill>
                  <a:schemeClr val="bg1"/>
                </a:solidFill>
                <a:cs typeface="Arial" pitchFamily="34" charset="0"/>
              </a:rPr>
              <a:t>Surprisingly that Town region having much more customer than in the city region and thus more churned customer.</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Region Distribution</a:t>
            </a:r>
            <a:endParaRPr lang="ko-KR" altLang="en-US" sz="2800" dirty="0">
              <a:solidFill>
                <a:schemeClr val="bg1"/>
              </a:solidFill>
              <a:cs typeface="Arial" pitchFamily="34" charset="0"/>
            </a:endParaRPr>
          </a:p>
        </p:txBody>
      </p:sp>
      <p:pic>
        <p:nvPicPr>
          <p:cNvPr id="5" name="Picture 4">
            <a:extLst>
              <a:ext uri="{FF2B5EF4-FFF2-40B4-BE49-F238E27FC236}">
                <a16:creationId xmlns:a16="http://schemas.microsoft.com/office/drawing/2014/main" id="{E84A434C-1C2D-4A5F-85CF-BE7DFB6D0C37}"/>
              </a:ext>
            </a:extLst>
          </p:cNvPr>
          <p:cNvPicPr>
            <a:picLocks noChangeAspect="1"/>
          </p:cNvPicPr>
          <p:nvPr/>
        </p:nvPicPr>
        <p:blipFill>
          <a:blip r:embed="rId2"/>
          <a:stretch>
            <a:fillRect/>
          </a:stretch>
        </p:blipFill>
        <p:spPr>
          <a:xfrm>
            <a:off x="4799831" y="2770619"/>
            <a:ext cx="7153737" cy="3897496"/>
          </a:xfrm>
          <a:prstGeom prst="rect">
            <a:avLst/>
          </a:prstGeom>
        </p:spPr>
      </p:pic>
    </p:spTree>
    <p:extLst>
      <p:ext uri="{BB962C8B-B14F-4D97-AF65-F5344CB8AC3E}">
        <p14:creationId xmlns:p14="http://schemas.microsoft.com/office/powerpoint/2010/main" val="204542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279792" y="1456555"/>
            <a:ext cx="7234512" cy="1015663"/>
          </a:xfrm>
          <a:prstGeom prst="rect">
            <a:avLst/>
          </a:prstGeom>
          <a:noFill/>
        </p:spPr>
        <p:txBody>
          <a:bodyPr wrap="square" rtlCol="0">
            <a:spAutoFit/>
          </a:bodyPr>
          <a:lstStyle/>
          <a:p>
            <a:r>
              <a:rPr lang="en-US" altLang="ko-KR" sz="2000" dirty="0">
                <a:solidFill>
                  <a:schemeClr val="bg1"/>
                </a:solidFill>
                <a:cs typeface="Arial" pitchFamily="34" charset="0"/>
              </a:rPr>
              <a:t>Membership segmentation gives a clear differentiation for every users and thus each users membership have a different behavior.</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Membership Distribution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47E15EA8-86EF-4608-B9E4-AA6420ECED0B}"/>
              </a:ext>
            </a:extLst>
          </p:cNvPr>
          <p:cNvPicPr>
            <a:picLocks noChangeAspect="1"/>
          </p:cNvPicPr>
          <p:nvPr/>
        </p:nvPicPr>
        <p:blipFill>
          <a:blip r:embed="rId2"/>
          <a:stretch>
            <a:fillRect/>
          </a:stretch>
        </p:blipFill>
        <p:spPr>
          <a:xfrm>
            <a:off x="1963744" y="2991763"/>
            <a:ext cx="10051179" cy="3772215"/>
          </a:xfrm>
          <a:prstGeom prst="rect">
            <a:avLst/>
          </a:prstGeom>
        </p:spPr>
      </p:pic>
    </p:spTree>
    <p:extLst>
      <p:ext uri="{BB962C8B-B14F-4D97-AF65-F5344CB8AC3E}">
        <p14:creationId xmlns:p14="http://schemas.microsoft.com/office/powerpoint/2010/main" val="5958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279792" y="1456555"/>
            <a:ext cx="7234512" cy="1323439"/>
          </a:xfrm>
          <a:prstGeom prst="rect">
            <a:avLst/>
          </a:prstGeom>
          <a:noFill/>
        </p:spPr>
        <p:txBody>
          <a:bodyPr wrap="square" rtlCol="0">
            <a:spAutoFit/>
          </a:bodyPr>
          <a:lstStyle/>
          <a:p>
            <a:r>
              <a:rPr lang="en-US" altLang="ko-KR" sz="2000" dirty="0">
                <a:solidFill>
                  <a:schemeClr val="bg1"/>
                </a:solidFill>
                <a:cs typeface="Arial" pitchFamily="34" charset="0"/>
              </a:rPr>
              <a:t>Feedback are differentiated by 2 kind that is positive and negative feedback. </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Negative feedback are mostly by churned customers.</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Feedback Distribution</a:t>
            </a:r>
            <a:endParaRPr lang="ko-KR" altLang="en-US" sz="2800" dirty="0">
              <a:solidFill>
                <a:schemeClr val="bg1"/>
              </a:solidFill>
              <a:cs typeface="Arial" pitchFamily="34" charset="0"/>
            </a:endParaRPr>
          </a:p>
        </p:txBody>
      </p:sp>
      <p:pic>
        <p:nvPicPr>
          <p:cNvPr id="4" name="Picture 3">
            <a:extLst>
              <a:ext uri="{FF2B5EF4-FFF2-40B4-BE49-F238E27FC236}">
                <a16:creationId xmlns:a16="http://schemas.microsoft.com/office/drawing/2014/main" id="{1AAB5765-2A78-4B25-908A-5D983A71F032}"/>
              </a:ext>
            </a:extLst>
          </p:cNvPr>
          <p:cNvPicPr>
            <a:picLocks noChangeAspect="1"/>
          </p:cNvPicPr>
          <p:nvPr/>
        </p:nvPicPr>
        <p:blipFill>
          <a:blip r:embed="rId2"/>
          <a:stretch>
            <a:fillRect/>
          </a:stretch>
        </p:blipFill>
        <p:spPr>
          <a:xfrm>
            <a:off x="0" y="3699372"/>
            <a:ext cx="12192000" cy="2821887"/>
          </a:xfrm>
          <a:prstGeom prst="rect">
            <a:avLst/>
          </a:prstGeom>
        </p:spPr>
      </p:pic>
    </p:spTree>
    <p:extLst>
      <p:ext uri="{BB962C8B-B14F-4D97-AF65-F5344CB8AC3E}">
        <p14:creationId xmlns:p14="http://schemas.microsoft.com/office/powerpoint/2010/main" val="383301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46159" y="1220581"/>
            <a:ext cx="6725693" cy="1631216"/>
          </a:xfrm>
          <a:prstGeom prst="rect">
            <a:avLst/>
          </a:prstGeom>
          <a:noFill/>
        </p:spPr>
        <p:txBody>
          <a:bodyPr wrap="square" rtlCol="0">
            <a:spAutoFit/>
          </a:bodyPr>
          <a:lstStyle/>
          <a:p>
            <a:r>
              <a:rPr lang="en-US" altLang="ko-KR" sz="2000" dirty="0">
                <a:solidFill>
                  <a:schemeClr val="bg1"/>
                </a:solidFill>
                <a:cs typeface="Arial" pitchFamily="34" charset="0"/>
              </a:rPr>
              <a:t>Many users has a complaint to the company as complain are part of customer interaction.</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However many complaint are not applicable maybe because the complain are ridiculous or absurd.</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Status Complaint Distribution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5B1B0755-1D71-4AEB-9102-A2CC3B1F5436}"/>
              </a:ext>
            </a:extLst>
          </p:cNvPr>
          <p:cNvPicPr>
            <a:picLocks noChangeAspect="1"/>
          </p:cNvPicPr>
          <p:nvPr/>
        </p:nvPicPr>
        <p:blipFill>
          <a:blip r:embed="rId2"/>
          <a:stretch>
            <a:fillRect/>
          </a:stretch>
        </p:blipFill>
        <p:spPr>
          <a:xfrm>
            <a:off x="1991033" y="3027717"/>
            <a:ext cx="9903542" cy="3690173"/>
          </a:xfrm>
          <a:prstGeom prst="rect">
            <a:avLst/>
          </a:prstGeom>
        </p:spPr>
      </p:pic>
    </p:spTree>
    <p:extLst>
      <p:ext uri="{BB962C8B-B14F-4D97-AF65-F5344CB8AC3E}">
        <p14:creationId xmlns:p14="http://schemas.microsoft.com/office/powerpoint/2010/main" val="30994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5302046" y="306829"/>
            <a:ext cx="6522856" cy="861774"/>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Prediction Modelling</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4105836" y="306829"/>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03</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11163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chemeClr val="accent4">
                <a:lumMod val="0"/>
                <a:lumOff val="100000"/>
              </a:schemeClr>
            </a:gs>
            <a:gs pos="98000">
              <a:schemeClr val="accent4">
                <a:lumMod val="0"/>
                <a:lumOff val="100000"/>
              </a:schemeClr>
            </a:gs>
            <a:gs pos="23000">
              <a:srgbClr val="BEF3F5"/>
            </a:gs>
            <a:gs pos="45000">
              <a:srgbClr val="57DFE6"/>
            </a:gs>
            <a:gs pos="67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7" name="그룹 5">
            <a:extLst>
              <a:ext uri="{FF2B5EF4-FFF2-40B4-BE49-F238E27FC236}">
                <a16:creationId xmlns:a16="http://schemas.microsoft.com/office/drawing/2014/main" id="{15B33DB1-7100-440A-8609-B0A75A61DE0F}"/>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CD889639-2B33-4806-8735-F720C8A72D7E}"/>
                </a:ext>
              </a:extLst>
            </p:cNvPr>
            <p:cNvCxnSpPr/>
            <p:nvPr/>
          </p:nvCxnSpPr>
          <p:spPr>
            <a:xfrm flipV="1">
              <a:off x="4461588" y="3133232"/>
              <a:ext cx="0" cy="780855"/>
            </a:xfrm>
            <a:prstGeom prst="line">
              <a:avLst/>
            </a:prstGeom>
            <a:ln w="635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8CF9173-B0D7-4E20-8B02-6C5D15E41B8A}"/>
                </a:ext>
              </a:extLst>
            </p:cNvPr>
            <p:cNvSpPr/>
            <p:nvPr/>
          </p:nvSpPr>
          <p:spPr>
            <a:xfrm>
              <a:off x="4137552" y="3594272"/>
              <a:ext cx="648072" cy="64807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428E817D-2112-40D2-AC6B-90FCCB45FB54}"/>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0ECD2C2E-37B1-49B1-BE7F-B4997F8DC3BC}"/>
                </a:ext>
              </a:extLst>
            </p:cNvPr>
            <p:cNvCxnSpPr/>
            <p:nvPr/>
          </p:nvCxnSpPr>
          <p:spPr>
            <a:xfrm flipV="1">
              <a:off x="7701948" y="3133232"/>
              <a:ext cx="0" cy="780855"/>
            </a:xfrm>
            <a:prstGeom prst="line">
              <a:avLst/>
            </a:prstGeom>
            <a:ln w="63500">
              <a:solidFill>
                <a:schemeClr val="accent4"/>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02CEFFB-3183-46E7-9FBB-AAAEB774E0FD}"/>
                </a:ext>
              </a:extLst>
            </p:cNvPr>
            <p:cNvSpPr/>
            <p:nvPr/>
          </p:nvSpPr>
          <p:spPr>
            <a:xfrm>
              <a:off x="7377912" y="3594272"/>
              <a:ext cx="648072" cy="648072"/>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32" name="TextBox 31">
            <a:extLst>
              <a:ext uri="{FF2B5EF4-FFF2-40B4-BE49-F238E27FC236}">
                <a16:creationId xmlns:a16="http://schemas.microsoft.com/office/drawing/2014/main" id="{86C53388-2587-4C73-B5A3-9766C682A699}"/>
              </a:ext>
            </a:extLst>
          </p:cNvPr>
          <p:cNvSpPr txBox="1"/>
          <p:nvPr/>
        </p:nvSpPr>
        <p:spPr>
          <a:xfrm>
            <a:off x="2753421" y="2217902"/>
            <a:ext cx="2107662" cy="707886"/>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17 Columns in dataset</a:t>
            </a:r>
            <a:endParaRPr lang="ko-KR" altLang="en-US" sz="20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86068F59-01CB-4FAC-BB57-85890E4357D3}"/>
              </a:ext>
            </a:extLst>
          </p:cNvPr>
          <p:cNvSpPr txBox="1"/>
          <p:nvPr/>
        </p:nvSpPr>
        <p:spPr>
          <a:xfrm>
            <a:off x="3130557" y="4446225"/>
            <a:ext cx="1353391"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Feature</a:t>
            </a:r>
            <a:endParaRPr lang="ko-KR" altLang="en-US" sz="2400" b="1" dirty="0">
              <a:solidFill>
                <a:schemeClr val="accent2"/>
              </a:solidFill>
              <a:cs typeface="Arial" pitchFamily="34" charset="0"/>
            </a:endParaRPr>
          </a:p>
        </p:txBody>
      </p:sp>
      <p:sp>
        <p:nvSpPr>
          <p:cNvPr id="36" name="TextBox 35">
            <a:extLst>
              <a:ext uri="{FF2B5EF4-FFF2-40B4-BE49-F238E27FC236}">
                <a16:creationId xmlns:a16="http://schemas.microsoft.com/office/drawing/2014/main" id="{3669E13C-1336-49F6-A73E-ECF047413D74}"/>
              </a:ext>
            </a:extLst>
          </p:cNvPr>
          <p:cNvSpPr txBox="1"/>
          <p:nvPr/>
        </p:nvSpPr>
        <p:spPr>
          <a:xfrm>
            <a:off x="7248671" y="2217902"/>
            <a:ext cx="2107662" cy="707886"/>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Churn Risk Score</a:t>
            </a:r>
            <a:endParaRPr lang="ko-KR" altLang="en-US" sz="20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2AA3B2A8-396D-4260-B526-CAAEF9B44214}"/>
              </a:ext>
            </a:extLst>
          </p:cNvPr>
          <p:cNvSpPr txBox="1"/>
          <p:nvPr/>
        </p:nvSpPr>
        <p:spPr>
          <a:xfrm>
            <a:off x="7723309" y="4446225"/>
            <a:ext cx="1158386"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Target</a:t>
            </a:r>
            <a:endParaRPr lang="ko-KR" altLang="en-US" sz="2400" b="1" dirty="0">
              <a:solidFill>
                <a:schemeClr val="accent4"/>
              </a:solidFill>
              <a:cs typeface="Arial" pitchFamily="34" charset="0"/>
            </a:endParaRPr>
          </a:p>
        </p:txBody>
      </p:sp>
      <p:sp>
        <p:nvSpPr>
          <p:cNvPr id="42" name="Block Arc 25">
            <a:extLst>
              <a:ext uri="{FF2B5EF4-FFF2-40B4-BE49-F238E27FC236}">
                <a16:creationId xmlns:a16="http://schemas.microsoft.com/office/drawing/2014/main" id="{C9663A2E-EC43-4EDB-91F7-D8B7E0A9364B}"/>
              </a:ext>
            </a:extLst>
          </p:cNvPr>
          <p:cNvSpPr/>
          <p:nvPr/>
        </p:nvSpPr>
        <p:spPr>
          <a:xfrm>
            <a:off x="3685732" y="3668189"/>
            <a:ext cx="243043" cy="3511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Oval 32">
            <a:extLst>
              <a:ext uri="{FF2B5EF4-FFF2-40B4-BE49-F238E27FC236}">
                <a16:creationId xmlns:a16="http://schemas.microsoft.com/office/drawing/2014/main" id="{09FE1F83-64D8-4B27-BA05-AA88D63B3788}"/>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6631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249524" y="130853"/>
            <a:ext cx="4868091" cy="1754326"/>
          </a:xfrm>
          <a:prstGeom prst="rect">
            <a:avLst/>
          </a:prstGeom>
          <a:noFill/>
        </p:spPr>
        <p:txBody>
          <a:bodyPr wrap="square" rtlCol="0" anchor="ctr">
            <a:spAutoFit/>
          </a:bodyPr>
          <a:lstStyle/>
          <a:p>
            <a:r>
              <a:rPr lang="en-US" altLang="ko-KR" sz="5400" dirty="0">
                <a:solidFill>
                  <a:schemeClr val="bg1"/>
                </a:solidFill>
                <a:cs typeface="Arial" pitchFamily="34" charset="0"/>
              </a:rPr>
              <a:t>Presentation Outline</a:t>
            </a:r>
            <a:endParaRPr lang="ko-KR" altLang="en-US" sz="5400" dirty="0">
              <a:solidFill>
                <a:schemeClr val="bg1"/>
              </a:solidFill>
              <a:cs typeface="Arial" pitchFamily="34" charset="0"/>
            </a:endParaRPr>
          </a:p>
        </p:txBody>
      </p:sp>
      <p:grpSp>
        <p:nvGrpSpPr>
          <p:cNvPr id="3" name="Group 2">
            <a:extLst>
              <a:ext uri="{FF2B5EF4-FFF2-40B4-BE49-F238E27FC236}">
                <a16:creationId xmlns:a16="http://schemas.microsoft.com/office/drawing/2014/main" id="{E74C4879-1AA9-4FE0-B6CE-B9280EB77F98}"/>
              </a:ext>
            </a:extLst>
          </p:cNvPr>
          <p:cNvGrpSpPr/>
          <p:nvPr/>
        </p:nvGrpSpPr>
        <p:grpSpPr>
          <a:xfrm>
            <a:off x="6320552" y="928197"/>
            <a:ext cx="5621923" cy="5001607"/>
            <a:chOff x="6320552" y="928197"/>
            <a:chExt cx="5621923" cy="5001607"/>
          </a:xfrm>
        </p:grpSpPr>
        <p:grpSp>
          <p:nvGrpSpPr>
            <p:cNvPr id="6" name="Group 5">
              <a:extLst>
                <a:ext uri="{FF2B5EF4-FFF2-40B4-BE49-F238E27FC236}">
                  <a16:creationId xmlns:a16="http://schemas.microsoft.com/office/drawing/2014/main" id="{F226F486-7E1C-41ED-9E92-64714DBB3744}"/>
                </a:ext>
              </a:extLst>
            </p:cNvPr>
            <p:cNvGrpSpPr/>
            <p:nvPr/>
          </p:nvGrpSpPr>
          <p:grpSpPr>
            <a:xfrm>
              <a:off x="6320552" y="928197"/>
              <a:ext cx="5621923" cy="682858"/>
              <a:chOff x="4753009" y="928197"/>
              <a:chExt cx="5621923" cy="682858"/>
            </a:xfrm>
          </p:grpSpPr>
          <p:grpSp>
            <p:nvGrpSpPr>
              <p:cNvPr id="7" name="Group 6">
                <a:extLst>
                  <a:ext uri="{FF2B5EF4-FFF2-40B4-BE49-F238E27FC236}">
                    <a16:creationId xmlns:a16="http://schemas.microsoft.com/office/drawing/2014/main" id="{FDBC6B45-5B3F-4615-97E3-EC74F67B2C9F}"/>
                  </a:ext>
                </a:extLst>
              </p:cNvPr>
              <p:cNvGrpSpPr/>
              <p:nvPr/>
            </p:nvGrpSpPr>
            <p:grpSpPr>
              <a:xfrm>
                <a:off x="5848724" y="1002210"/>
                <a:ext cx="4526208" cy="553998"/>
                <a:chOff x="6458319" y="1544619"/>
                <a:chExt cx="4606848" cy="553998"/>
              </a:xfrm>
            </p:grpSpPr>
            <p:sp>
              <p:nvSpPr>
                <p:cNvPr id="10" name="TextBox 9">
                  <a:extLst>
                    <a:ext uri="{FF2B5EF4-FFF2-40B4-BE49-F238E27FC236}">
                      <a16:creationId xmlns:a16="http://schemas.microsoft.com/office/drawing/2014/main" id="{1D5EC057-2080-4301-880A-68E9FB4BEBE4}"/>
                    </a:ext>
                  </a:extLst>
                </p:cNvPr>
                <p:cNvSpPr txBox="1"/>
                <p:nvPr/>
              </p:nvSpPr>
              <p:spPr>
                <a:xfrm>
                  <a:off x="6557475" y="175048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2EE00E0E-06A3-4212-A13C-C17B72780E1F}"/>
                    </a:ext>
                  </a:extLst>
                </p:cNvPr>
                <p:cNvSpPr txBox="1"/>
                <p:nvPr/>
              </p:nvSpPr>
              <p:spPr>
                <a:xfrm>
                  <a:off x="6458319" y="1544619"/>
                  <a:ext cx="4507692" cy="553998"/>
                </a:xfrm>
                <a:prstGeom prst="rect">
                  <a:avLst/>
                </a:prstGeom>
                <a:noFill/>
              </p:spPr>
              <p:txBody>
                <a:bodyPr wrap="square" lIns="108000" rIns="108000" rtlCol="0">
                  <a:spAutoFit/>
                </a:bodyPr>
                <a:lstStyle/>
                <a:p>
                  <a:r>
                    <a:rPr lang="en-US" altLang="ko-KR" sz="3000" b="1" dirty="0">
                      <a:solidFill>
                        <a:schemeClr val="bg1"/>
                      </a:solidFill>
                      <a:cs typeface="Arial" pitchFamily="34" charset="0"/>
                    </a:rPr>
                    <a:t>Introduction</a:t>
                  </a:r>
                  <a:endParaRPr lang="ko-KR" altLang="en-US" sz="3000" b="1" dirty="0">
                    <a:solidFill>
                      <a:schemeClr val="bg1"/>
                    </a:solidFill>
                    <a:cs typeface="Arial" pitchFamily="34" charset="0"/>
                  </a:endParaRPr>
                </a:p>
              </p:txBody>
            </p:sp>
          </p:grpSp>
          <p:sp>
            <p:nvSpPr>
              <p:cNvPr id="8" name="TextBox 7">
                <a:extLst>
                  <a:ext uri="{FF2B5EF4-FFF2-40B4-BE49-F238E27FC236}">
                    <a16:creationId xmlns:a16="http://schemas.microsoft.com/office/drawing/2014/main" id="{6D74CA4F-1D21-4C3D-9D75-A7A89801128B}"/>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9" name="Oval 8">
                <a:extLst>
                  <a:ext uri="{FF2B5EF4-FFF2-40B4-BE49-F238E27FC236}">
                    <a16:creationId xmlns:a16="http://schemas.microsoft.com/office/drawing/2014/main" id="{DB159634-0B7A-42A0-9B07-27AE8DCCB97B}"/>
                  </a:ext>
                </a:extLst>
              </p:cNvPr>
              <p:cNvSpPr/>
              <p:nvPr/>
            </p:nvSpPr>
            <p:spPr>
              <a:xfrm>
                <a:off x="4890628"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grpSp>
          <p:nvGrpSpPr>
            <p:cNvPr id="12" name="Group 11">
              <a:extLst>
                <a:ext uri="{FF2B5EF4-FFF2-40B4-BE49-F238E27FC236}">
                  <a16:creationId xmlns:a16="http://schemas.microsoft.com/office/drawing/2014/main" id="{806E5DDB-DF87-49CD-975B-E53B04DCF1FF}"/>
                </a:ext>
              </a:extLst>
            </p:cNvPr>
            <p:cNvGrpSpPr/>
            <p:nvPr/>
          </p:nvGrpSpPr>
          <p:grpSpPr>
            <a:xfrm>
              <a:off x="6320552" y="2367780"/>
              <a:ext cx="5595548" cy="682858"/>
              <a:chOff x="5276743" y="2367780"/>
              <a:chExt cx="5595548" cy="682858"/>
            </a:xfrm>
          </p:grpSpPr>
          <p:sp>
            <p:nvSpPr>
              <p:cNvPr id="17" name="TextBox 16">
                <a:extLst>
                  <a:ext uri="{FF2B5EF4-FFF2-40B4-BE49-F238E27FC236}">
                    <a16:creationId xmlns:a16="http://schemas.microsoft.com/office/drawing/2014/main" id="{503943F7-9F4B-4929-8D3C-98A4BF8DFA1E}"/>
                  </a:ext>
                </a:extLst>
              </p:cNvPr>
              <p:cNvSpPr txBox="1"/>
              <p:nvPr/>
            </p:nvSpPr>
            <p:spPr>
              <a:xfrm>
                <a:off x="6443503" y="2393730"/>
                <a:ext cx="4428788" cy="553998"/>
              </a:xfrm>
              <a:prstGeom prst="rect">
                <a:avLst/>
              </a:prstGeom>
              <a:noFill/>
            </p:spPr>
            <p:txBody>
              <a:bodyPr wrap="square" lIns="108000" rIns="108000" rtlCol="0">
                <a:spAutoFit/>
              </a:bodyPr>
              <a:lstStyle/>
              <a:p>
                <a:r>
                  <a:rPr lang="en-US" altLang="ko-KR" sz="3000" b="1" dirty="0">
                    <a:solidFill>
                      <a:schemeClr val="bg1"/>
                    </a:solidFill>
                    <a:cs typeface="Arial" pitchFamily="34" charset="0"/>
                  </a:rPr>
                  <a:t>Data Analyst</a:t>
                </a:r>
                <a:endParaRPr lang="ko-KR" altLang="en-US" sz="3000" b="1" dirty="0">
                  <a:solidFill>
                    <a:schemeClr val="bg1"/>
                  </a:solidFill>
                  <a:cs typeface="Arial" pitchFamily="34" charset="0"/>
                </a:endParaRPr>
              </a:p>
            </p:txBody>
          </p:sp>
          <p:sp>
            <p:nvSpPr>
              <p:cNvPr id="14" name="TextBox 13">
                <a:extLst>
                  <a:ext uri="{FF2B5EF4-FFF2-40B4-BE49-F238E27FC236}">
                    <a16:creationId xmlns:a16="http://schemas.microsoft.com/office/drawing/2014/main" id="{2A31C6C7-20EB-404B-AA55-396057E9B43C}"/>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15" name="Oval 14">
                <a:extLst>
                  <a:ext uri="{FF2B5EF4-FFF2-40B4-BE49-F238E27FC236}">
                    <a16:creationId xmlns:a16="http://schemas.microsoft.com/office/drawing/2014/main" id="{4A8AA703-4430-42E1-834E-23139120913E}"/>
                  </a:ext>
                </a:extLst>
              </p:cNvPr>
              <p:cNvSpPr/>
              <p:nvPr/>
            </p:nvSpPr>
            <p:spPr>
              <a:xfrm>
                <a:off x="5414362" y="2367780"/>
                <a:ext cx="682858" cy="682858"/>
              </a:xfrm>
              <a:prstGeom prst="ellipse">
                <a:avLst/>
              </a:prstGeom>
              <a:noFill/>
              <a:ln w="38100" cap="flat">
                <a:solidFill>
                  <a:schemeClr val="accent2"/>
                </a:solidFill>
                <a:prstDash val="solid"/>
                <a:miter/>
              </a:ln>
            </p:spPr>
            <p:txBody>
              <a:bodyPr rtlCol="0" anchor="ctr"/>
              <a:lstStyle/>
              <a:p>
                <a:endParaRPr lang="en-US" dirty="0">
                  <a:solidFill>
                    <a:schemeClr val="bg1"/>
                  </a:solidFill>
                </a:endParaRPr>
              </a:p>
            </p:txBody>
          </p:sp>
        </p:grpSp>
        <p:grpSp>
          <p:nvGrpSpPr>
            <p:cNvPr id="18" name="Group 17">
              <a:extLst>
                <a:ext uri="{FF2B5EF4-FFF2-40B4-BE49-F238E27FC236}">
                  <a16:creationId xmlns:a16="http://schemas.microsoft.com/office/drawing/2014/main" id="{6721B65D-BB51-4713-9E03-F8DD019C5B8C}"/>
                </a:ext>
              </a:extLst>
            </p:cNvPr>
            <p:cNvGrpSpPr/>
            <p:nvPr/>
          </p:nvGrpSpPr>
          <p:grpSpPr>
            <a:xfrm>
              <a:off x="6320552" y="3807363"/>
              <a:ext cx="5595548" cy="682858"/>
              <a:chOff x="5800477" y="3807363"/>
              <a:chExt cx="5595548" cy="682858"/>
            </a:xfrm>
          </p:grpSpPr>
          <p:sp>
            <p:nvSpPr>
              <p:cNvPr id="23" name="TextBox 22">
                <a:extLst>
                  <a:ext uri="{FF2B5EF4-FFF2-40B4-BE49-F238E27FC236}">
                    <a16:creationId xmlns:a16="http://schemas.microsoft.com/office/drawing/2014/main" id="{C71F952C-6E18-48B5-95E7-F9F4B37D78C4}"/>
                  </a:ext>
                </a:extLst>
              </p:cNvPr>
              <p:cNvSpPr txBox="1"/>
              <p:nvPr/>
            </p:nvSpPr>
            <p:spPr>
              <a:xfrm>
                <a:off x="6967237" y="3852252"/>
                <a:ext cx="4428788" cy="553998"/>
              </a:xfrm>
              <a:prstGeom prst="rect">
                <a:avLst/>
              </a:prstGeom>
              <a:noFill/>
            </p:spPr>
            <p:txBody>
              <a:bodyPr wrap="square" lIns="108000" rIns="108000" rtlCol="0">
                <a:spAutoFit/>
              </a:bodyPr>
              <a:lstStyle/>
              <a:p>
                <a:r>
                  <a:rPr lang="en-US" altLang="ko-KR" sz="3000" b="1" dirty="0">
                    <a:solidFill>
                      <a:schemeClr val="bg1"/>
                    </a:solidFill>
                    <a:cs typeface="Arial" pitchFamily="34" charset="0"/>
                  </a:rPr>
                  <a:t>Prediction Modeling</a:t>
                </a:r>
                <a:endParaRPr lang="ko-KR" altLang="en-US" sz="3000" b="1" dirty="0">
                  <a:solidFill>
                    <a:schemeClr val="bg1"/>
                  </a:solidFill>
                  <a:cs typeface="Arial" pitchFamily="34" charset="0"/>
                </a:endParaRPr>
              </a:p>
            </p:txBody>
          </p:sp>
          <p:sp>
            <p:nvSpPr>
              <p:cNvPr id="20" name="TextBox 19">
                <a:extLst>
                  <a:ext uri="{FF2B5EF4-FFF2-40B4-BE49-F238E27FC236}">
                    <a16:creationId xmlns:a16="http://schemas.microsoft.com/office/drawing/2014/main" id="{CE13F03B-7B02-4AEF-A4B5-637569E5F545}"/>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Oval 20">
                <a:extLst>
                  <a:ext uri="{FF2B5EF4-FFF2-40B4-BE49-F238E27FC236}">
                    <a16:creationId xmlns:a16="http://schemas.microsoft.com/office/drawing/2014/main" id="{F5E0ABB0-5C25-4816-A184-1B4F3CDF71EE}"/>
                  </a:ext>
                </a:extLst>
              </p:cNvPr>
              <p:cNvSpPr/>
              <p:nvPr/>
            </p:nvSpPr>
            <p:spPr>
              <a:xfrm>
                <a:off x="5938096" y="3807363"/>
                <a:ext cx="682858" cy="682858"/>
              </a:xfrm>
              <a:prstGeom prst="ellipse">
                <a:avLst/>
              </a:prstGeom>
              <a:noFill/>
              <a:ln w="38100" cap="flat">
                <a:solidFill>
                  <a:schemeClr val="accent3"/>
                </a:solidFill>
                <a:prstDash val="solid"/>
                <a:miter/>
              </a:ln>
            </p:spPr>
            <p:txBody>
              <a:bodyPr rtlCol="0" anchor="ctr"/>
              <a:lstStyle/>
              <a:p>
                <a:endParaRPr lang="en-US" dirty="0">
                  <a:solidFill>
                    <a:schemeClr val="bg1"/>
                  </a:solidFill>
                </a:endParaRPr>
              </a:p>
            </p:txBody>
          </p:sp>
        </p:grpSp>
        <p:grpSp>
          <p:nvGrpSpPr>
            <p:cNvPr id="24" name="Group 23">
              <a:extLst>
                <a:ext uri="{FF2B5EF4-FFF2-40B4-BE49-F238E27FC236}">
                  <a16:creationId xmlns:a16="http://schemas.microsoft.com/office/drawing/2014/main" id="{424586B7-05FF-46BB-94DA-E8F4B381D14A}"/>
                </a:ext>
              </a:extLst>
            </p:cNvPr>
            <p:cNvGrpSpPr/>
            <p:nvPr/>
          </p:nvGrpSpPr>
          <p:grpSpPr>
            <a:xfrm>
              <a:off x="6320552" y="5246946"/>
              <a:ext cx="5595548" cy="682858"/>
              <a:chOff x="6324210" y="5246946"/>
              <a:chExt cx="5595548" cy="682858"/>
            </a:xfrm>
          </p:grpSpPr>
          <p:sp>
            <p:nvSpPr>
              <p:cNvPr id="29" name="TextBox 28">
                <a:extLst>
                  <a:ext uri="{FF2B5EF4-FFF2-40B4-BE49-F238E27FC236}">
                    <a16:creationId xmlns:a16="http://schemas.microsoft.com/office/drawing/2014/main" id="{D4F3E69E-42B4-45E2-9B40-0A450ADC7551}"/>
                  </a:ext>
                </a:extLst>
              </p:cNvPr>
              <p:cNvSpPr txBox="1"/>
              <p:nvPr/>
            </p:nvSpPr>
            <p:spPr>
              <a:xfrm>
                <a:off x="7490970" y="5295987"/>
                <a:ext cx="4428788" cy="553998"/>
              </a:xfrm>
              <a:prstGeom prst="rect">
                <a:avLst/>
              </a:prstGeom>
              <a:noFill/>
            </p:spPr>
            <p:txBody>
              <a:bodyPr wrap="square" lIns="108000" rIns="108000" rtlCol="0">
                <a:spAutoFit/>
              </a:bodyPr>
              <a:lstStyle/>
              <a:p>
                <a:r>
                  <a:rPr lang="en-US" altLang="ko-KR" sz="3000" b="1" dirty="0">
                    <a:solidFill>
                      <a:schemeClr val="bg1"/>
                    </a:solidFill>
                    <a:cs typeface="Arial" pitchFamily="34" charset="0"/>
                  </a:rPr>
                  <a:t>Result and Conclusion</a:t>
                </a:r>
                <a:endParaRPr lang="ko-KR" altLang="en-US" sz="3000" b="1" dirty="0">
                  <a:solidFill>
                    <a:schemeClr val="bg1"/>
                  </a:solidFill>
                  <a:cs typeface="Arial" pitchFamily="34" charset="0"/>
                </a:endParaRPr>
              </a:p>
            </p:txBody>
          </p:sp>
          <p:sp>
            <p:nvSpPr>
              <p:cNvPr id="26" name="TextBox 25">
                <a:extLst>
                  <a:ext uri="{FF2B5EF4-FFF2-40B4-BE49-F238E27FC236}">
                    <a16:creationId xmlns:a16="http://schemas.microsoft.com/office/drawing/2014/main" id="{0B410550-3228-4A75-8129-48EBCFF18623}"/>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27" name="Oval 26">
                <a:extLst>
                  <a:ext uri="{FF2B5EF4-FFF2-40B4-BE49-F238E27FC236}">
                    <a16:creationId xmlns:a16="http://schemas.microsoft.com/office/drawing/2014/main" id="{04D29BE0-C5CC-4BD7-9504-9B2E2095C21C}"/>
                  </a:ext>
                </a:extLst>
              </p:cNvPr>
              <p:cNvSpPr/>
              <p:nvPr/>
            </p:nvSpPr>
            <p:spPr>
              <a:xfrm>
                <a:off x="6461829" y="5246946"/>
                <a:ext cx="682858" cy="682858"/>
              </a:xfrm>
              <a:prstGeom prst="ellipse">
                <a:avLst/>
              </a:prstGeom>
              <a:noFill/>
              <a:ln w="38100" cap="flat">
                <a:solidFill>
                  <a:schemeClr val="accent4"/>
                </a:solid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333027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Modeling Run Timeline</a:t>
            </a:r>
          </a:p>
        </p:txBody>
      </p:sp>
      <p:cxnSp>
        <p:nvCxnSpPr>
          <p:cNvPr id="4" name="Straight Connector 3">
            <a:extLst>
              <a:ext uri="{FF2B5EF4-FFF2-40B4-BE49-F238E27FC236}">
                <a16:creationId xmlns:a16="http://schemas.microsoft.com/office/drawing/2014/main" id="{1951EBCA-0705-4E6B-BABF-129D2E9F3221}"/>
              </a:ext>
            </a:extLst>
          </p:cNvPr>
          <p:cNvCxnSpPr>
            <a:cxnSpLocks/>
            <a:endCxn id="11" idx="2"/>
          </p:cNvCxnSpPr>
          <p:nvPr/>
        </p:nvCxnSpPr>
        <p:spPr>
          <a:xfrm>
            <a:off x="0" y="4965682"/>
            <a:ext cx="300116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FC9EEC8-0D19-42B8-B2EE-84F99588510B}"/>
              </a:ext>
            </a:extLst>
          </p:cNvPr>
          <p:cNvCxnSpPr>
            <a:cxnSpLocks/>
            <a:stCxn id="11" idx="6"/>
            <a:endCxn id="12" idx="3"/>
          </p:cNvCxnSpPr>
          <p:nvPr/>
        </p:nvCxnSpPr>
        <p:spPr>
          <a:xfrm flipV="1">
            <a:off x="3164913" y="4409152"/>
            <a:ext cx="1217014" cy="55653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DD47B6E-185E-40A2-8D45-A807D528FAEF}"/>
              </a:ext>
            </a:extLst>
          </p:cNvPr>
          <p:cNvCxnSpPr>
            <a:cxnSpLocks/>
            <a:endCxn id="13" idx="2"/>
          </p:cNvCxnSpPr>
          <p:nvPr/>
        </p:nvCxnSpPr>
        <p:spPr>
          <a:xfrm>
            <a:off x="4439818" y="4357819"/>
            <a:ext cx="1884166" cy="22382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50CEE4-DDDD-469F-8FC0-D26E81290EA8}"/>
              </a:ext>
            </a:extLst>
          </p:cNvPr>
          <p:cNvCxnSpPr>
            <a:cxnSpLocks/>
            <a:endCxn id="14" idx="3"/>
          </p:cNvCxnSpPr>
          <p:nvPr/>
        </p:nvCxnSpPr>
        <p:spPr>
          <a:xfrm flipV="1">
            <a:off x="6935261" y="2990957"/>
            <a:ext cx="1175608" cy="108822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EA55B4-9D23-4308-885A-DEDA32A68331}"/>
              </a:ext>
            </a:extLst>
          </p:cNvPr>
          <p:cNvCxnSpPr>
            <a:cxnSpLocks/>
            <a:stCxn id="37" idx="85"/>
          </p:cNvCxnSpPr>
          <p:nvPr/>
        </p:nvCxnSpPr>
        <p:spPr>
          <a:xfrm flipH="1">
            <a:off x="6410266" y="4151603"/>
            <a:ext cx="419642" cy="42657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4A42DA-BF99-40F9-A171-70875443F20E}"/>
              </a:ext>
            </a:extLst>
          </p:cNvPr>
          <p:cNvCxnSpPr>
            <a:cxnSpLocks/>
            <a:stCxn id="14" idx="6"/>
            <a:endCxn id="15" idx="1"/>
          </p:cNvCxnSpPr>
          <p:nvPr/>
        </p:nvCxnSpPr>
        <p:spPr>
          <a:xfrm>
            <a:off x="8250634" y="2933064"/>
            <a:ext cx="1318874" cy="734045"/>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E68B5E-7AAB-463A-89CD-4912B7B80808}"/>
              </a:ext>
            </a:extLst>
          </p:cNvPr>
          <p:cNvCxnSpPr>
            <a:cxnSpLocks/>
            <a:stCxn id="15" idx="7"/>
          </p:cNvCxnSpPr>
          <p:nvPr/>
        </p:nvCxnSpPr>
        <p:spPr>
          <a:xfrm flipV="1">
            <a:off x="9685290" y="2074287"/>
            <a:ext cx="2506712" cy="159282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18BB750-E568-4032-A872-AB9602EF6ACD}"/>
              </a:ext>
            </a:extLst>
          </p:cNvPr>
          <p:cNvSpPr/>
          <p:nvPr/>
        </p:nvSpPr>
        <p:spPr>
          <a:xfrm>
            <a:off x="3001168" y="4883811"/>
            <a:ext cx="163742" cy="163742"/>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11">
            <a:extLst>
              <a:ext uri="{FF2B5EF4-FFF2-40B4-BE49-F238E27FC236}">
                <a16:creationId xmlns:a16="http://schemas.microsoft.com/office/drawing/2014/main" id="{475C9A7F-6AD0-4840-B2BF-95E26276CDB2}"/>
              </a:ext>
            </a:extLst>
          </p:cNvPr>
          <p:cNvSpPr/>
          <p:nvPr/>
        </p:nvSpPr>
        <p:spPr>
          <a:xfrm>
            <a:off x="4357946" y="4269389"/>
            <a:ext cx="163742" cy="163742"/>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12">
            <a:extLst>
              <a:ext uri="{FF2B5EF4-FFF2-40B4-BE49-F238E27FC236}">
                <a16:creationId xmlns:a16="http://schemas.microsoft.com/office/drawing/2014/main" id="{98DF0193-DDB4-4FA6-A18B-8BFF227F5A35}"/>
              </a:ext>
            </a:extLst>
          </p:cNvPr>
          <p:cNvSpPr/>
          <p:nvPr/>
        </p:nvSpPr>
        <p:spPr>
          <a:xfrm>
            <a:off x="6323984" y="4499775"/>
            <a:ext cx="163742" cy="163742"/>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13">
            <a:extLst>
              <a:ext uri="{FF2B5EF4-FFF2-40B4-BE49-F238E27FC236}">
                <a16:creationId xmlns:a16="http://schemas.microsoft.com/office/drawing/2014/main" id="{9CE54CF6-21B0-4FEE-93D9-82AE87EE21FC}"/>
              </a:ext>
            </a:extLst>
          </p:cNvPr>
          <p:cNvSpPr/>
          <p:nvPr/>
        </p:nvSpPr>
        <p:spPr>
          <a:xfrm>
            <a:off x="8086890" y="2851194"/>
            <a:ext cx="163742" cy="163742"/>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14">
            <a:extLst>
              <a:ext uri="{FF2B5EF4-FFF2-40B4-BE49-F238E27FC236}">
                <a16:creationId xmlns:a16="http://schemas.microsoft.com/office/drawing/2014/main" id="{A885FC8B-3658-49F8-8324-D074DED400B1}"/>
              </a:ext>
            </a:extLst>
          </p:cNvPr>
          <p:cNvSpPr/>
          <p:nvPr/>
        </p:nvSpPr>
        <p:spPr>
          <a:xfrm>
            <a:off x="9545526" y="3643130"/>
            <a:ext cx="163742" cy="163742"/>
          </a:xfrm>
          <a:prstGeom prst="ellipse">
            <a:avLst/>
          </a:pr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TextBox 15">
            <a:extLst>
              <a:ext uri="{FF2B5EF4-FFF2-40B4-BE49-F238E27FC236}">
                <a16:creationId xmlns:a16="http://schemas.microsoft.com/office/drawing/2014/main" id="{2C823B56-390C-470D-B44F-F0A1F588CE7F}"/>
              </a:ext>
            </a:extLst>
          </p:cNvPr>
          <p:cNvSpPr txBox="1"/>
          <p:nvPr/>
        </p:nvSpPr>
        <p:spPr>
          <a:xfrm>
            <a:off x="4067566" y="3585018"/>
            <a:ext cx="744506" cy="584775"/>
          </a:xfrm>
          <a:prstGeom prst="rect">
            <a:avLst/>
          </a:prstGeom>
          <a:noFill/>
        </p:spPr>
        <p:txBody>
          <a:bodyPr wrap="square" rtlCol="0" anchor="ctr">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sp>
        <p:nvSpPr>
          <p:cNvPr id="17" name="TextBox 16">
            <a:extLst>
              <a:ext uri="{FF2B5EF4-FFF2-40B4-BE49-F238E27FC236}">
                <a16:creationId xmlns:a16="http://schemas.microsoft.com/office/drawing/2014/main" id="{F7BC498A-15B2-4E59-A92A-E81DD766A13B}"/>
              </a:ext>
            </a:extLst>
          </p:cNvPr>
          <p:cNvSpPr txBox="1"/>
          <p:nvPr/>
        </p:nvSpPr>
        <p:spPr>
          <a:xfrm>
            <a:off x="6031113" y="4905200"/>
            <a:ext cx="744506" cy="584775"/>
          </a:xfrm>
          <a:prstGeom prst="rect">
            <a:avLst/>
          </a:prstGeom>
          <a:noFill/>
        </p:spPr>
        <p:txBody>
          <a:bodyPr wrap="square" rtlCol="0" anchor="ctr">
            <a:spAutoFit/>
          </a:bodyPr>
          <a:lstStyle/>
          <a:p>
            <a:pPr algn="ctr"/>
            <a:r>
              <a:rPr lang="en-US" altLang="ko-KR" sz="3200" b="1" dirty="0">
                <a:solidFill>
                  <a:schemeClr val="accent2"/>
                </a:solidFill>
                <a:cs typeface="Arial" pitchFamily="34" charset="0"/>
              </a:rPr>
              <a:t>03</a:t>
            </a:r>
            <a:endParaRPr lang="ko-KR" altLang="en-US" sz="32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E39016C9-416E-407C-A7C3-C0F821B42291}"/>
              </a:ext>
            </a:extLst>
          </p:cNvPr>
          <p:cNvSpPr txBox="1"/>
          <p:nvPr/>
        </p:nvSpPr>
        <p:spPr>
          <a:xfrm>
            <a:off x="7796510" y="2053468"/>
            <a:ext cx="744506" cy="584775"/>
          </a:xfrm>
          <a:prstGeom prst="rect">
            <a:avLst/>
          </a:prstGeom>
          <a:noFill/>
        </p:spPr>
        <p:txBody>
          <a:bodyPr wrap="square" rtlCol="0" anchor="ctr">
            <a:spAutoFit/>
          </a:bodyPr>
          <a:lstStyle/>
          <a:p>
            <a:pPr algn="ctr"/>
            <a:r>
              <a:rPr lang="en-US" altLang="ko-KR" sz="3200" b="1" dirty="0">
                <a:solidFill>
                  <a:schemeClr val="accent3"/>
                </a:solidFill>
                <a:cs typeface="Arial" pitchFamily="34" charset="0"/>
              </a:rPr>
              <a:t>04</a:t>
            </a:r>
            <a:endParaRPr lang="ko-KR" altLang="en-US" sz="3200" b="1" dirty="0">
              <a:solidFill>
                <a:schemeClr val="accent3"/>
              </a:solidFill>
              <a:cs typeface="Arial" pitchFamily="34" charset="0"/>
            </a:endParaRPr>
          </a:p>
        </p:txBody>
      </p:sp>
      <p:sp>
        <p:nvSpPr>
          <p:cNvPr id="19" name="TextBox 18">
            <a:extLst>
              <a:ext uri="{FF2B5EF4-FFF2-40B4-BE49-F238E27FC236}">
                <a16:creationId xmlns:a16="http://schemas.microsoft.com/office/drawing/2014/main" id="{74B264DC-14D7-4FF5-B96E-EC28FE117F8B}"/>
              </a:ext>
            </a:extLst>
          </p:cNvPr>
          <p:cNvSpPr txBox="1"/>
          <p:nvPr/>
        </p:nvSpPr>
        <p:spPr>
          <a:xfrm>
            <a:off x="9255146" y="3945055"/>
            <a:ext cx="744506" cy="584775"/>
          </a:xfrm>
          <a:prstGeom prst="rect">
            <a:avLst/>
          </a:prstGeom>
          <a:noFill/>
        </p:spPr>
        <p:txBody>
          <a:bodyPr wrap="square" rtlCol="0" anchor="ctr">
            <a:spAutoFit/>
          </a:bodyPr>
          <a:lstStyle/>
          <a:p>
            <a:pPr algn="ctr"/>
            <a:r>
              <a:rPr lang="en-US" altLang="ko-KR" sz="3200" b="1" dirty="0">
                <a:solidFill>
                  <a:schemeClr val="accent4"/>
                </a:solidFill>
                <a:cs typeface="Arial" pitchFamily="34" charset="0"/>
              </a:rPr>
              <a:t>05</a:t>
            </a:r>
            <a:endParaRPr lang="ko-KR" altLang="en-US" sz="3200" b="1" dirty="0">
              <a:solidFill>
                <a:schemeClr val="accent4"/>
              </a:solidFill>
              <a:cs typeface="Arial" pitchFamily="34" charset="0"/>
            </a:endParaRPr>
          </a:p>
        </p:txBody>
      </p:sp>
      <p:sp>
        <p:nvSpPr>
          <p:cNvPr id="21" name="TextBox 20">
            <a:extLst>
              <a:ext uri="{FF2B5EF4-FFF2-40B4-BE49-F238E27FC236}">
                <a16:creationId xmlns:a16="http://schemas.microsoft.com/office/drawing/2014/main" id="{C27A4ABD-450D-4D94-B637-7A282FD447C0}"/>
              </a:ext>
            </a:extLst>
          </p:cNvPr>
          <p:cNvSpPr txBox="1"/>
          <p:nvPr/>
        </p:nvSpPr>
        <p:spPr>
          <a:xfrm>
            <a:off x="2276072" y="3285391"/>
            <a:ext cx="1731699" cy="523220"/>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Scaling and Encodings</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64B7BEAB-FE4E-4DE7-94CF-2227DD0CD8C7}"/>
              </a:ext>
            </a:extLst>
          </p:cNvPr>
          <p:cNvSpPr txBox="1"/>
          <p:nvPr/>
        </p:nvSpPr>
        <p:spPr>
          <a:xfrm>
            <a:off x="6945513" y="4732591"/>
            <a:ext cx="1731699" cy="738664"/>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Model Training and Hyper Parameter</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002AE39-817B-436D-BB6C-DE82A401162D}"/>
              </a:ext>
            </a:extLst>
          </p:cNvPr>
          <p:cNvSpPr txBox="1"/>
          <p:nvPr/>
        </p:nvSpPr>
        <p:spPr>
          <a:xfrm>
            <a:off x="8597304" y="1880858"/>
            <a:ext cx="173169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Model Evaluation</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2918CF8-C97B-40B6-AAD4-D1BB67BC362D}"/>
              </a:ext>
            </a:extLst>
          </p:cNvPr>
          <p:cNvSpPr txBox="1"/>
          <p:nvPr/>
        </p:nvSpPr>
        <p:spPr>
          <a:xfrm>
            <a:off x="9338945" y="4509517"/>
            <a:ext cx="1731699"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Model Saving and Inference</a:t>
            </a:r>
            <a:endParaRPr lang="ko-KR" altLang="en-US" sz="14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969AC3BD-2644-4D4A-A977-150F72BB3641}"/>
              </a:ext>
            </a:extLst>
          </p:cNvPr>
          <p:cNvSpPr txBox="1"/>
          <p:nvPr/>
        </p:nvSpPr>
        <p:spPr>
          <a:xfrm>
            <a:off x="2672049" y="5321946"/>
            <a:ext cx="744506" cy="584775"/>
          </a:xfrm>
          <a:prstGeom prst="rect">
            <a:avLst/>
          </a:prstGeom>
          <a:noFill/>
        </p:spPr>
        <p:txBody>
          <a:bodyPr wrap="square" rtlCol="0" anchor="ctr">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AAFCCE0D-FC6F-4BFB-860F-7B9D7F932E8B}"/>
              </a:ext>
            </a:extLst>
          </p:cNvPr>
          <p:cNvSpPr txBox="1"/>
          <p:nvPr/>
        </p:nvSpPr>
        <p:spPr>
          <a:xfrm>
            <a:off x="880555" y="5149337"/>
            <a:ext cx="1731699" cy="95410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Split data between Train, Validation, and Test Data</a:t>
            </a:r>
            <a:endParaRPr lang="ko-KR" altLang="en-US" sz="1400" b="1" dirty="0">
              <a:solidFill>
                <a:schemeClr val="tx1">
                  <a:lumMod val="75000"/>
                  <a:lumOff val="25000"/>
                </a:schemeClr>
              </a:solidFill>
              <a:cs typeface="Arial" pitchFamily="34" charset="0"/>
            </a:endParaRPr>
          </a:p>
        </p:txBody>
      </p:sp>
      <p:grpSp>
        <p:nvGrpSpPr>
          <p:cNvPr id="36" name="Group 35">
            <a:extLst>
              <a:ext uri="{FF2B5EF4-FFF2-40B4-BE49-F238E27FC236}">
                <a16:creationId xmlns:a16="http://schemas.microsoft.com/office/drawing/2014/main" id="{27E49ABD-3ACB-4FE8-A323-97FE16B1F886}"/>
              </a:ext>
            </a:extLst>
          </p:cNvPr>
          <p:cNvGrpSpPr/>
          <p:nvPr/>
        </p:nvGrpSpPr>
        <p:grpSpPr>
          <a:xfrm rot="20524197">
            <a:off x="5380079" y="2123158"/>
            <a:ext cx="2162030" cy="2094939"/>
            <a:chOff x="4140075" y="-227045"/>
            <a:chExt cx="3204683" cy="3105238"/>
          </a:xfrm>
        </p:grpSpPr>
        <p:sp>
          <p:nvSpPr>
            <p:cNvPr id="37" name="Freeform: Shape 36">
              <a:extLst>
                <a:ext uri="{FF2B5EF4-FFF2-40B4-BE49-F238E27FC236}">
                  <a16:creationId xmlns:a16="http://schemas.microsoft.com/office/drawing/2014/main" id="{2D41E6E4-9F4B-4AF2-B608-81585ABC039C}"/>
                </a:ext>
              </a:extLst>
            </p:cNvPr>
            <p:cNvSpPr/>
            <p:nvPr/>
          </p:nvSpPr>
          <p:spPr>
            <a:xfrm>
              <a:off x="4140075" y="-227045"/>
              <a:ext cx="2889468" cy="3105238"/>
            </a:xfrm>
            <a:custGeom>
              <a:avLst/>
              <a:gdLst>
                <a:gd name="connsiteX0" fmla="*/ 2916809 w 2933700"/>
                <a:gd name="connsiteY0" fmla="*/ 1216399 h 3152775"/>
                <a:gd name="connsiteX1" fmla="*/ 2574861 w 2933700"/>
                <a:gd name="connsiteY1" fmla="*/ 1129721 h 3152775"/>
                <a:gd name="connsiteX2" fmla="*/ 2549144 w 2933700"/>
                <a:gd name="connsiteY2" fmla="*/ 1112576 h 3152775"/>
                <a:gd name="connsiteX3" fmla="*/ 2419604 w 2933700"/>
                <a:gd name="connsiteY3" fmla="*/ 923029 h 3152775"/>
                <a:gd name="connsiteX4" fmla="*/ 2414842 w 2933700"/>
                <a:gd name="connsiteY4" fmla="*/ 901121 h 3152775"/>
                <a:gd name="connsiteX5" fmla="*/ 2442464 w 2933700"/>
                <a:gd name="connsiteY5" fmla="*/ 646804 h 3152775"/>
                <a:gd name="connsiteX6" fmla="*/ 2421509 w 2933700"/>
                <a:gd name="connsiteY6" fmla="*/ 613466 h 3152775"/>
                <a:gd name="connsiteX7" fmla="*/ 2421509 w 2933700"/>
                <a:gd name="connsiteY7" fmla="*/ 613466 h 3152775"/>
                <a:gd name="connsiteX8" fmla="*/ 2426271 w 2933700"/>
                <a:gd name="connsiteY8" fmla="*/ 608704 h 3152775"/>
                <a:gd name="connsiteX9" fmla="*/ 2426271 w 2933700"/>
                <a:gd name="connsiteY9" fmla="*/ 608704 h 3152775"/>
                <a:gd name="connsiteX10" fmla="*/ 2485326 w 2933700"/>
                <a:gd name="connsiteY10" fmla="*/ 593464 h 3152775"/>
                <a:gd name="connsiteX11" fmla="*/ 2595817 w 2933700"/>
                <a:gd name="connsiteY11" fmla="*/ 596321 h 3152775"/>
                <a:gd name="connsiteX12" fmla="*/ 2649156 w 2933700"/>
                <a:gd name="connsiteY12" fmla="*/ 562984 h 3152775"/>
                <a:gd name="connsiteX13" fmla="*/ 2660586 w 2933700"/>
                <a:gd name="connsiteY13" fmla="*/ 525836 h 3152775"/>
                <a:gd name="connsiteX14" fmla="*/ 2697734 w 2933700"/>
                <a:gd name="connsiteY14" fmla="*/ 465829 h 3152775"/>
                <a:gd name="connsiteX15" fmla="*/ 2698686 w 2933700"/>
                <a:gd name="connsiteY15" fmla="*/ 463924 h 3152775"/>
                <a:gd name="connsiteX16" fmla="*/ 2720594 w 2933700"/>
                <a:gd name="connsiteY16" fmla="*/ 445826 h 3152775"/>
                <a:gd name="connsiteX17" fmla="*/ 2738692 w 2933700"/>
                <a:gd name="connsiteY17" fmla="*/ 422966 h 3152775"/>
                <a:gd name="connsiteX18" fmla="*/ 2721546 w 2933700"/>
                <a:gd name="connsiteY18" fmla="*/ 377246 h 3152775"/>
                <a:gd name="connsiteX19" fmla="*/ 2717736 w 2933700"/>
                <a:gd name="connsiteY19" fmla="*/ 332479 h 3152775"/>
                <a:gd name="connsiteX20" fmla="*/ 2729167 w 2933700"/>
                <a:gd name="connsiteY20" fmla="*/ 265804 h 3152775"/>
                <a:gd name="connsiteX21" fmla="*/ 2732976 w 2933700"/>
                <a:gd name="connsiteY21" fmla="*/ 214369 h 3152775"/>
                <a:gd name="connsiteX22" fmla="*/ 2732976 w 2933700"/>
                <a:gd name="connsiteY22" fmla="*/ 214369 h 3152775"/>
                <a:gd name="connsiteX23" fmla="*/ 2752979 w 2933700"/>
                <a:gd name="connsiteY23" fmla="*/ 200081 h 3152775"/>
                <a:gd name="connsiteX24" fmla="*/ 2782506 w 2933700"/>
                <a:gd name="connsiteY24" fmla="*/ 180079 h 3152775"/>
                <a:gd name="connsiteX25" fmla="*/ 2769171 w 2933700"/>
                <a:gd name="connsiteY25" fmla="*/ 141026 h 3152775"/>
                <a:gd name="connsiteX26" fmla="*/ 2749169 w 2933700"/>
                <a:gd name="connsiteY26" fmla="*/ 116261 h 3152775"/>
                <a:gd name="connsiteX27" fmla="*/ 2611056 w 2933700"/>
                <a:gd name="connsiteY27" fmla="*/ 17201 h 3152775"/>
                <a:gd name="connsiteX28" fmla="*/ 2487231 w 2933700"/>
                <a:gd name="connsiteY28" fmla="*/ 12439 h 3152775"/>
                <a:gd name="connsiteX29" fmla="*/ 2398649 w 2933700"/>
                <a:gd name="connsiteY29" fmla="*/ 41014 h 3152775"/>
                <a:gd name="connsiteX30" fmla="*/ 2311019 w 2933700"/>
                <a:gd name="connsiteY30" fmla="*/ 110546 h 3152775"/>
                <a:gd name="connsiteX31" fmla="*/ 2268156 w 2933700"/>
                <a:gd name="connsiteY31" fmla="*/ 326764 h 3152775"/>
                <a:gd name="connsiteX32" fmla="*/ 2232914 w 2933700"/>
                <a:gd name="connsiteY32" fmla="*/ 382009 h 3152775"/>
                <a:gd name="connsiteX33" fmla="*/ 2202434 w 2933700"/>
                <a:gd name="connsiteY33" fmla="*/ 373436 h 3152775"/>
                <a:gd name="connsiteX34" fmla="*/ 2121471 w 2933700"/>
                <a:gd name="connsiteY34" fmla="*/ 290569 h 3152775"/>
                <a:gd name="connsiteX35" fmla="*/ 2033841 w 2933700"/>
                <a:gd name="connsiteY35" fmla="*/ 268661 h 3152775"/>
                <a:gd name="connsiteX36" fmla="*/ 1955736 w 2933700"/>
                <a:gd name="connsiteY36" fmla="*/ 313429 h 3152775"/>
                <a:gd name="connsiteX37" fmla="*/ 1863344 w 2933700"/>
                <a:gd name="connsiteY37" fmla="*/ 352481 h 3152775"/>
                <a:gd name="connsiteX38" fmla="*/ 1585214 w 2933700"/>
                <a:gd name="connsiteY38" fmla="*/ 398201 h 3152775"/>
                <a:gd name="connsiteX39" fmla="*/ 1358519 w 2933700"/>
                <a:gd name="connsiteY39" fmla="*/ 575366 h 3152775"/>
                <a:gd name="connsiteX40" fmla="*/ 1212786 w 2933700"/>
                <a:gd name="connsiteY40" fmla="*/ 991609 h 3152775"/>
                <a:gd name="connsiteX41" fmla="*/ 1268031 w 2933700"/>
                <a:gd name="connsiteY41" fmla="*/ 1056379 h 3152775"/>
                <a:gd name="connsiteX42" fmla="*/ 1271841 w 2933700"/>
                <a:gd name="connsiteY42" fmla="*/ 1058284 h 3152775"/>
                <a:gd name="connsiteX43" fmla="*/ 1263269 w 2933700"/>
                <a:gd name="connsiteY43" fmla="*/ 1069714 h 3152775"/>
                <a:gd name="connsiteX44" fmla="*/ 1077531 w 2933700"/>
                <a:gd name="connsiteY44" fmla="*/ 1262119 h 3152775"/>
                <a:gd name="connsiteX45" fmla="*/ 1076579 w 2933700"/>
                <a:gd name="connsiteY45" fmla="*/ 1310696 h 3152775"/>
                <a:gd name="connsiteX46" fmla="*/ 1098486 w 2933700"/>
                <a:gd name="connsiteY46" fmla="*/ 1351654 h 3152775"/>
                <a:gd name="connsiteX47" fmla="*/ 1085151 w 2933700"/>
                <a:gd name="connsiteY47" fmla="*/ 1518341 h 3152775"/>
                <a:gd name="connsiteX48" fmla="*/ 1065149 w 2933700"/>
                <a:gd name="connsiteY48" fmla="*/ 1900294 h 3152775"/>
                <a:gd name="connsiteX49" fmla="*/ 1043241 w 2933700"/>
                <a:gd name="connsiteY49" fmla="*/ 1912676 h 3152775"/>
                <a:gd name="connsiteX50" fmla="*/ 746061 w 2933700"/>
                <a:gd name="connsiteY50" fmla="*/ 1781231 h 3152775"/>
                <a:gd name="connsiteX51" fmla="*/ 727964 w 2933700"/>
                <a:gd name="connsiteY51" fmla="*/ 1768849 h 3152775"/>
                <a:gd name="connsiteX52" fmla="*/ 621284 w 2933700"/>
                <a:gd name="connsiteY52" fmla="*/ 1670741 h 3152775"/>
                <a:gd name="connsiteX53" fmla="*/ 600329 w 2933700"/>
                <a:gd name="connsiteY53" fmla="*/ 1646929 h 3152775"/>
                <a:gd name="connsiteX54" fmla="*/ 545084 w 2933700"/>
                <a:gd name="connsiteY54" fmla="*/ 1553584 h 3152775"/>
                <a:gd name="connsiteX55" fmla="*/ 458406 w 2933700"/>
                <a:gd name="connsiteY55" fmla="*/ 1531676 h 3152775"/>
                <a:gd name="connsiteX56" fmla="*/ 375539 w 2933700"/>
                <a:gd name="connsiteY56" fmla="*/ 1581206 h 3152775"/>
                <a:gd name="connsiteX57" fmla="*/ 367919 w 2933700"/>
                <a:gd name="connsiteY57" fmla="*/ 1617401 h 3152775"/>
                <a:gd name="connsiteX58" fmla="*/ 362204 w 2933700"/>
                <a:gd name="connsiteY58" fmla="*/ 1621211 h 3152775"/>
                <a:gd name="connsiteX59" fmla="*/ 341249 w 2933700"/>
                <a:gd name="connsiteY59" fmla="*/ 1627879 h 3152775"/>
                <a:gd name="connsiteX60" fmla="*/ 105981 w 2933700"/>
                <a:gd name="connsiteY60" fmla="*/ 1765991 h 3152775"/>
                <a:gd name="connsiteX61" fmla="*/ 6921 w 2933700"/>
                <a:gd name="connsiteY61" fmla="*/ 1906961 h 3152775"/>
                <a:gd name="connsiteX62" fmla="*/ 25971 w 2933700"/>
                <a:gd name="connsiteY62" fmla="*/ 1963159 h 3152775"/>
                <a:gd name="connsiteX63" fmla="*/ 105981 w 2933700"/>
                <a:gd name="connsiteY63" fmla="*/ 1961254 h 3152775"/>
                <a:gd name="connsiteX64" fmla="*/ 272669 w 2933700"/>
                <a:gd name="connsiteY64" fmla="*/ 1891721 h 3152775"/>
                <a:gd name="connsiteX65" fmla="*/ 370776 w 2933700"/>
                <a:gd name="connsiteY65" fmla="*/ 1880291 h 3152775"/>
                <a:gd name="connsiteX66" fmla="*/ 459359 w 2933700"/>
                <a:gd name="connsiteY66" fmla="*/ 1869814 h 3152775"/>
                <a:gd name="connsiteX67" fmla="*/ 424116 w 2933700"/>
                <a:gd name="connsiteY67" fmla="*/ 2043169 h 3152775"/>
                <a:gd name="connsiteX68" fmla="*/ 439356 w 2933700"/>
                <a:gd name="connsiteY68" fmla="*/ 2071744 h 3152775"/>
                <a:gd name="connsiteX69" fmla="*/ 1011809 w 2933700"/>
                <a:gd name="connsiteY69" fmla="*/ 2313679 h 3152775"/>
                <a:gd name="connsiteX70" fmla="*/ 1171829 w 2933700"/>
                <a:gd name="connsiteY70" fmla="*/ 2384164 h 3152775"/>
                <a:gd name="connsiteX71" fmla="*/ 1314704 w 2933700"/>
                <a:gd name="connsiteY71" fmla="*/ 2327966 h 3152775"/>
                <a:gd name="connsiteX72" fmla="*/ 1398524 w 2933700"/>
                <a:gd name="connsiteY72" fmla="*/ 2157469 h 3152775"/>
                <a:gd name="connsiteX73" fmla="*/ 1503299 w 2933700"/>
                <a:gd name="connsiteY73" fmla="*/ 1907914 h 3152775"/>
                <a:gd name="connsiteX74" fmla="*/ 1674749 w 2933700"/>
                <a:gd name="connsiteY74" fmla="*/ 2120321 h 3152775"/>
                <a:gd name="connsiteX75" fmla="*/ 1678559 w 2933700"/>
                <a:gd name="connsiteY75" fmla="*/ 2155564 h 3152775"/>
                <a:gd name="connsiteX76" fmla="*/ 1382331 w 2933700"/>
                <a:gd name="connsiteY76" fmla="*/ 2868034 h 3152775"/>
                <a:gd name="connsiteX77" fmla="*/ 1374711 w 2933700"/>
                <a:gd name="connsiteY77" fmla="*/ 2886132 h 3152775"/>
                <a:gd name="connsiteX78" fmla="*/ 1340421 w 2933700"/>
                <a:gd name="connsiteY78" fmla="*/ 2912801 h 3152775"/>
                <a:gd name="connsiteX79" fmla="*/ 1325181 w 2933700"/>
                <a:gd name="connsiteY79" fmla="*/ 2924232 h 3152775"/>
                <a:gd name="connsiteX80" fmla="*/ 1284224 w 2933700"/>
                <a:gd name="connsiteY80" fmla="*/ 3113779 h 3152775"/>
                <a:gd name="connsiteX81" fmla="*/ 1300416 w 2933700"/>
                <a:gd name="connsiteY81" fmla="*/ 3126162 h 3152775"/>
                <a:gd name="connsiteX82" fmla="*/ 1475676 w 2933700"/>
                <a:gd name="connsiteY82" fmla="*/ 3136639 h 3152775"/>
                <a:gd name="connsiteX83" fmla="*/ 1504251 w 2933700"/>
                <a:gd name="connsiteY83" fmla="*/ 3114732 h 3152775"/>
                <a:gd name="connsiteX84" fmla="*/ 1522349 w 2933700"/>
                <a:gd name="connsiteY84" fmla="*/ 3101396 h 3152775"/>
                <a:gd name="connsiteX85" fmla="*/ 1700466 w 2933700"/>
                <a:gd name="connsiteY85" fmla="*/ 3151879 h 3152775"/>
                <a:gd name="connsiteX86" fmla="*/ 1864296 w 2933700"/>
                <a:gd name="connsiteY86" fmla="*/ 3148069 h 3152775"/>
                <a:gd name="connsiteX87" fmla="*/ 1930971 w 2933700"/>
                <a:gd name="connsiteY87" fmla="*/ 3117589 h 3152775"/>
                <a:gd name="connsiteX88" fmla="*/ 1919541 w 2933700"/>
                <a:gd name="connsiteY88" fmla="*/ 3057582 h 3152775"/>
                <a:gd name="connsiteX89" fmla="*/ 1849056 w 2933700"/>
                <a:gd name="connsiteY89" fmla="*/ 3047104 h 3152775"/>
                <a:gd name="connsiteX90" fmla="*/ 1731899 w 2933700"/>
                <a:gd name="connsiteY90" fmla="*/ 3031864 h 3152775"/>
                <a:gd name="connsiteX91" fmla="*/ 1653794 w 2933700"/>
                <a:gd name="connsiteY91" fmla="*/ 2957569 h 3152775"/>
                <a:gd name="connsiteX92" fmla="*/ 1731899 w 2933700"/>
                <a:gd name="connsiteY92" fmla="*/ 2977571 h 3152775"/>
                <a:gd name="connsiteX93" fmla="*/ 1758569 w 2933700"/>
                <a:gd name="connsiteY93" fmla="*/ 2964236 h 3152775"/>
                <a:gd name="connsiteX94" fmla="*/ 2045271 w 2933700"/>
                <a:gd name="connsiteY94" fmla="*/ 2250814 h 3152775"/>
                <a:gd name="connsiteX95" fmla="*/ 2063369 w 2933700"/>
                <a:gd name="connsiteY95" fmla="*/ 2090794 h 3152775"/>
                <a:gd name="connsiteX96" fmla="*/ 1989074 w 2933700"/>
                <a:gd name="connsiteY96" fmla="*/ 1882196 h 3152775"/>
                <a:gd name="connsiteX97" fmla="*/ 1919541 w 2933700"/>
                <a:gd name="connsiteY97" fmla="*/ 1741226 h 3152775"/>
                <a:gd name="connsiteX98" fmla="*/ 1962404 w 2933700"/>
                <a:gd name="connsiteY98" fmla="*/ 1698364 h 3152775"/>
                <a:gd name="connsiteX99" fmla="*/ 1955736 w 2933700"/>
                <a:gd name="connsiteY99" fmla="*/ 1662169 h 3152775"/>
                <a:gd name="connsiteX100" fmla="*/ 1892871 w 2933700"/>
                <a:gd name="connsiteY100" fmla="*/ 1337366 h 3152775"/>
                <a:gd name="connsiteX101" fmla="*/ 1904301 w 2933700"/>
                <a:gd name="connsiteY101" fmla="*/ 1308791 h 3152775"/>
                <a:gd name="connsiteX102" fmla="*/ 2181479 w 2933700"/>
                <a:gd name="connsiteY102" fmla="*/ 1113529 h 3152775"/>
                <a:gd name="connsiteX103" fmla="*/ 2204339 w 2933700"/>
                <a:gd name="connsiteY103" fmla="*/ 1116386 h 3152775"/>
                <a:gd name="connsiteX104" fmla="*/ 2305304 w 2933700"/>
                <a:gd name="connsiteY104" fmla="*/ 1225924 h 3152775"/>
                <a:gd name="connsiteX105" fmla="*/ 2608199 w 2933700"/>
                <a:gd name="connsiteY105" fmla="*/ 1395469 h 3152775"/>
                <a:gd name="connsiteX106" fmla="*/ 2902521 w 2933700"/>
                <a:gd name="connsiteY106" fmla="*/ 1445951 h 3152775"/>
                <a:gd name="connsiteX107" fmla="*/ 2912999 w 2933700"/>
                <a:gd name="connsiteY107" fmla="*/ 1435474 h 3152775"/>
                <a:gd name="connsiteX108" fmla="*/ 2933954 w 2933700"/>
                <a:gd name="connsiteY108" fmla="*/ 1239259 h 3152775"/>
                <a:gd name="connsiteX109" fmla="*/ 2916809 w 2933700"/>
                <a:gd name="connsiteY109" fmla="*/ 1216399 h 3152775"/>
                <a:gd name="connsiteX110" fmla="*/ 1512824 w 2933700"/>
                <a:gd name="connsiteY110" fmla="*/ 846829 h 3152775"/>
                <a:gd name="connsiteX111" fmla="*/ 1561401 w 2933700"/>
                <a:gd name="connsiteY111" fmla="*/ 754436 h 3152775"/>
                <a:gd name="connsiteX112" fmla="*/ 1658556 w 2933700"/>
                <a:gd name="connsiteY112" fmla="*/ 705859 h 3152775"/>
                <a:gd name="connsiteX113" fmla="*/ 1512824 w 2933700"/>
                <a:gd name="connsiteY113" fmla="*/ 846829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933700" h="3152775">
                  <a:moveTo>
                    <a:pt x="2916809" y="1216399"/>
                  </a:moveTo>
                  <a:cubicBezTo>
                    <a:pt x="2802509" y="1187824"/>
                    <a:pt x="2689161" y="1158296"/>
                    <a:pt x="2574861" y="1129721"/>
                  </a:cubicBezTo>
                  <a:cubicBezTo>
                    <a:pt x="2563431" y="1126864"/>
                    <a:pt x="2555811" y="1123054"/>
                    <a:pt x="2549144" y="1112576"/>
                  </a:cubicBezTo>
                  <a:cubicBezTo>
                    <a:pt x="2506281" y="1048759"/>
                    <a:pt x="2462467" y="985894"/>
                    <a:pt x="2419604" y="923029"/>
                  </a:cubicBezTo>
                  <a:cubicBezTo>
                    <a:pt x="2414842" y="916361"/>
                    <a:pt x="2411984" y="910646"/>
                    <a:pt x="2414842" y="901121"/>
                  </a:cubicBezTo>
                  <a:cubicBezTo>
                    <a:pt x="2437701" y="818254"/>
                    <a:pt x="2444369" y="732529"/>
                    <a:pt x="2442464" y="646804"/>
                  </a:cubicBezTo>
                  <a:cubicBezTo>
                    <a:pt x="2442464" y="629659"/>
                    <a:pt x="2440559" y="617276"/>
                    <a:pt x="2421509" y="613466"/>
                  </a:cubicBezTo>
                  <a:cubicBezTo>
                    <a:pt x="2421509" y="613466"/>
                    <a:pt x="2421509" y="613466"/>
                    <a:pt x="2421509" y="613466"/>
                  </a:cubicBezTo>
                  <a:cubicBezTo>
                    <a:pt x="2423414" y="611561"/>
                    <a:pt x="2424367" y="610609"/>
                    <a:pt x="2426271" y="608704"/>
                  </a:cubicBezTo>
                  <a:lnTo>
                    <a:pt x="2426271" y="608704"/>
                  </a:lnTo>
                  <a:cubicBezTo>
                    <a:pt x="2448179" y="611561"/>
                    <a:pt x="2466276" y="599179"/>
                    <a:pt x="2485326" y="593464"/>
                  </a:cubicBezTo>
                  <a:cubicBezTo>
                    <a:pt x="2522474" y="582986"/>
                    <a:pt x="2557717" y="573461"/>
                    <a:pt x="2595817" y="596321"/>
                  </a:cubicBezTo>
                  <a:cubicBezTo>
                    <a:pt x="2626296" y="615371"/>
                    <a:pt x="2647251" y="600131"/>
                    <a:pt x="2649156" y="562984"/>
                  </a:cubicBezTo>
                  <a:cubicBezTo>
                    <a:pt x="2650109" y="549649"/>
                    <a:pt x="2655824" y="538219"/>
                    <a:pt x="2660586" y="525836"/>
                  </a:cubicBezTo>
                  <a:cubicBezTo>
                    <a:pt x="2670111" y="502976"/>
                    <a:pt x="2681542" y="483926"/>
                    <a:pt x="2697734" y="465829"/>
                  </a:cubicBezTo>
                  <a:cubicBezTo>
                    <a:pt x="2697734" y="464876"/>
                    <a:pt x="2698686" y="463924"/>
                    <a:pt x="2698686" y="463924"/>
                  </a:cubicBezTo>
                  <a:cubicBezTo>
                    <a:pt x="2697734" y="447731"/>
                    <a:pt x="2707259" y="443921"/>
                    <a:pt x="2720594" y="445826"/>
                  </a:cubicBezTo>
                  <a:cubicBezTo>
                    <a:pt x="2739644" y="447731"/>
                    <a:pt x="2741549" y="436301"/>
                    <a:pt x="2738692" y="422966"/>
                  </a:cubicBezTo>
                  <a:cubicBezTo>
                    <a:pt x="2734881" y="406774"/>
                    <a:pt x="2727261" y="392486"/>
                    <a:pt x="2721546" y="377246"/>
                  </a:cubicBezTo>
                  <a:cubicBezTo>
                    <a:pt x="2715831" y="362959"/>
                    <a:pt x="2708211" y="346766"/>
                    <a:pt x="2717736" y="332479"/>
                  </a:cubicBezTo>
                  <a:cubicBezTo>
                    <a:pt x="2731071" y="311524"/>
                    <a:pt x="2729167" y="288664"/>
                    <a:pt x="2729167" y="265804"/>
                  </a:cubicBezTo>
                  <a:cubicBezTo>
                    <a:pt x="2730119" y="248659"/>
                    <a:pt x="2725356" y="231514"/>
                    <a:pt x="2732976" y="214369"/>
                  </a:cubicBezTo>
                  <a:cubicBezTo>
                    <a:pt x="2732976" y="214369"/>
                    <a:pt x="2732976" y="214369"/>
                    <a:pt x="2732976" y="214369"/>
                  </a:cubicBezTo>
                  <a:cubicBezTo>
                    <a:pt x="2739644" y="209606"/>
                    <a:pt x="2746311" y="205796"/>
                    <a:pt x="2752979" y="200081"/>
                  </a:cubicBezTo>
                  <a:cubicBezTo>
                    <a:pt x="2762504" y="191509"/>
                    <a:pt x="2782506" y="199129"/>
                    <a:pt x="2782506" y="180079"/>
                  </a:cubicBezTo>
                  <a:cubicBezTo>
                    <a:pt x="2782506" y="166744"/>
                    <a:pt x="2777744" y="152456"/>
                    <a:pt x="2769171" y="141026"/>
                  </a:cubicBezTo>
                  <a:cubicBezTo>
                    <a:pt x="2762504" y="132454"/>
                    <a:pt x="2756789" y="123881"/>
                    <a:pt x="2749169" y="116261"/>
                  </a:cubicBezTo>
                  <a:cubicBezTo>
                    <a:pt x="2709164" y="75304"/>
                    <a:pt x="2662492" y="41966"/>
                    <a:pt x="2611056" y="17201"/>
                  </a:cubicBezTo>
                  <a:cubicBezTo>
                    <a:pt x="2571051" y="-2801"/>
                    <a:pt x="2529142" y="-6611"/>
                    <a:pt x="2487231" y="12439"/>
                  </a:cubicBezTo>
                  <a:cubicBezTo>
                    <a:pt x="2458656" y="24821"/>
                    <a:pt x="2429129" y="34346"/>
                    <a:pt x="2398649" y="41014"/>
                  </a:cubicBezTo>
                  <a:cubicBezTo>
                    <a:pt x="2357692" y="49586"/>
                    <a:pt x="2329117" y="72446"/>
                    <a:pt x="2311019" y="110546"/>
                  </a:cubicBezTo>
                  <a:cubicBezTo>
                    <a:pt x="2277681" y="179126"/>
                    <a:pt x="2264346" y="251516"/>
                    <a:pt x="2268156" y="326764"/>
                  </a:cubicBezTo>
                  <a:cubicBezTo>
                    <a:pt x="2270061" y="357244"/>
                    <a:pt x="2262442" y="373436"/>
                    <a:pt x="2232914" y="382009"/>
                  </a:cubicBezTo>
                  <a:cubicBezTo>
                    <a:pt x="2218626" y="385819"/>
                    <a:pt x="2211959" y="384866"/>
                    <a:pt x="2202434" y="373436"/>
                  </a:cubicBezTo>
                  <a:cubicBezTo>
                    <a:pt x="2177669" y="342956"/>
                    <a:pt x="2151951" y="314381"/>
                    <a:pt x="2121471" y="290569"/>
                  </a:cubicBezTo>
                  <a:cubicBezTo>
                    <a:pt x="2095754" y="270566"/>
                    <a:pt x="2067179" y="261994"/>
                    <a:pt x="2033841" y="268661"/>
                  </a:cubicBezTo>
                  <a:cubicBezTo>
                    <a:pt x="2002409" y="275329"/>
                    <a:pt x="1979549" y="295331"/>
                    <a:pt x="1955736" y="313429"/>
                  </a:cubicBezTo>
                  <a:cubicBezTo>
                    <a:pt x="1928114" y="334384"/>
                    <a:pt x="1897634" y="346766"/>
                    <a:pt x="1863344" y="352481"/>
                  </a:cubicBezTo>
                  <a:cubicBezTo>
                    <a:pt x="1770951" y="367721"/>
                    <a:pt x="1677606" y="382961"/>
                    <a:pt x="1585214" y="398201"/>
                  </a:cubicBezTo>
                  <a:cubicBezTo>
                    <a:pt x="1478534" y="416299"/>
                    <a:pt x="1396619" y="467734"/>
                    <a:pt x="1358519" y="575366"/>
                  </a:cubicBezTo>
                  <a:cubicBezTo>
                    <a:pt x="1310894" y="714431"/>
                    <a:pt x="1260411" y="852544"/>
                    <a:pt x="1212786" y="991609"/>
                  </a:cubicBezTo>
                  <a:cubicBezTo>
                    <a:pt x="1194689" y="1044949"/>
                    <a:pt x="1212786" y="1064951"/>
                    <a:pt x="1268031" y="1056379"/>
                  </a:cubicBezTo>
                  <a:cubicBezTo>
                    <a:pt x="1268984" y="1056379"/>
                    <a:pt x="1270889" y="1057331"/>
                    <a:pt x="1271841" y="1058284"/>
                  </a:cubicBezTo>
                  <a:cubicBezTo>
                    <a:pt x="1271841" y="1063999"/>
                    <a:pt x="1266126" y="1065904"/>
                    <a:pt x="1263269" y="1069714"/>
                  </a:cubicBezTo>
                  <a:cubicBezTo>
                    <a:pt x="1201356" y="1133531"/>
                    <a:pt x="1139444" y="1197349"/>
                    <a:pt x="1077531" y="1262119"/>
                  </a:cubicBezTo>
                  <a:cubicBezTo>
                    <a:pt x="1054671" y="1285931"/>
                    <a:pt x="1055624" y="1284979"/>
                    <a:pt x="1076579" y="1310696"/>
                  </a:cubicBezTo>
                  <a:cubicBezTo>
                    <a:pt x="1086104" y="1322126"/>
                    <a:pt x="1104201" y="1329746"/>
                    <a:pt x="1098486" y="1351654"/>
                  </a:cubicBezTo>
                  <a:cubicBezTo>
                    <a:pt x="1085151" y="1406899"/>
                    <a:pt x="1085151" y="1462144"/>
                    <a:pt x="1085151" y="1518341"/>
                  </a:cubicBezTo>
                  <a:cubicBezTo>
                    <a:pt x="1085151" y="1645976"/>
                    <a:pt x="1090866" y="1773611"/>
                    <a:pt x="1065149" y="1900294"/>
                  </a:cubicBezTo>
                  <a:cubicBezTo>
                    <a:pt x="1061339" y="1917439"/>
                    <a:pt x="1059434" y="1920296"/>
                    <a:pt x="1043241" y="1912676"/>
                  </a:cubicBezTo>
                  <a:cubicBezTo>
                    <a:pt x="944181" y="1867909"/>
                    <a:pt x="845121" y="1825046"/>
                    <a:pt x="746061" y="1781231"/>
                  </a:cubicBezTo>
                  <a:cubicBezTo>
                    <a:pt x="739394" y="1778374"/>
                    <a:pt x="732726" y="1776469"/>
                    <a:pt x="727964" y="1768849"/>
                  </a:cubicBezTo>
                  <a:cubicBezTo>
                    <a:pt x="700341" y="1727891"/>
                    <a:pt x="661289" y="1698364"/>
                    <a:pt x="621284" y="1670741"/>
                  </a:cubicBezTo>
                  <a:cubicBezTo>
                    <a:pt x="611759" y="1665026"/>
                    <a:pt x="605091" y="1657406"/>
                    <a:pt x="600329" y="1646929"/>
                  </a:cubicBezTo>
                  <a:cubicBezTo>
                    <a:pt x="584136" y="1614544"/>
                    <a:pt x="567944" y="1582159"/>
                    <a:pt x="545084" y="1553584"/>
                  </a:cubicBezTo>
                  <a:cubicBezTo>
                    <a:pt x="519366" y="1520246"/>
                    <a:pt x="497459" y="1515484"/>
                    <a:pt x="458406" y="1531676"/>
                  </a:cubicBezTo>
                  <a:cubicBezTo>
                    <a:pt x="428879" y="1545011"/>
                    <a:pt x="403161" y="1564061"/>
                    <a:pt x="375539" y="1581206"/>
                  </a:cubicBezTo>
                  <a:cubicBezTo>
                    <a:pt x="359346" y="1591684"/>
                    <a:pt x="346011" y="1600256"/>
                    <a:pt x="367919" y="1617401"/>
                  </a:cubicBezTo>
                  <a:cubicBezTo>
                    <a:pt x="365061" y="1619306"/>
                    <a:pt x="364109" y="1620259"/>
                    <a:pt x="362204" y="1621211"/>
                  </a:cubicBezTo>
                  <a:cubicBezTo>
                    <a:pt x="355536" y="1623116"/>
                    <a:pt x="347916" y="1625021"/>
                    <a:pt x="341249" y="1627879"/>
                  </a:cubicBezTo>
                  <a:cubicBezTo>
                    <a:pt x="251714" y="1655501"/>
                    <a:pt x="169799" y="1694554"/>
                    <a:pt x="105981" y="1765991"/>
                  </a:cubicBezTo>
                  <a:cubicBezTo>
                    <a:pt x="66929" y="1808854"/>
                    <a:pt x="30734" y="1853621"/>
                    <a:pt x="6921" y="1906961"/>
                  </a:cubicBezTo>
                  <a:cubicBezTo>
                    <a:pt x="-6414" y="1936489"/>
                    <a:pt x="-699" y="1946966"/>
                    <a:pt x="25971" y="1963159"/>
                  </a:cubicBezTo>
                  <a:cubicBezTo>
                    <a:pt x="53594" y="1980304"/>
                    <a:pt x="79311" y="1979351"/>
                    <a:pt x="105981" y="1961254"/>
                  </a:cubicBezTo>
                  <a:cubicBezTo>
                    <a:pt x="156464" y="1926964"/>
                    <a:pt x="210756" y="1899341"/>
                    <a:pt x="272669" y="1891721"/>
                  </a:cubicBezTo>
                  <a:cubicBezTo>
                    <a:pt x="305054" y="1887911"/>
                    <a:pt x="338391" y="1883149"/>
                    <a:pt x="370776" y="1880291"/>
                  </a:cubicBezTo>
                  <a:cubicBezTo>
                    <a:pt x="400304" y="1878386"/>
                    <a:pt x="429831" y="1868861"/>
                    <a:pt x="459359" y="1869814"/>
                  </a:cubicBezTo>
                  <a:cubicBezTo>
                    <a:pt x="447929" y="1928869"/>
                    <a:pt x="437451" y="1986971"/>
                    <a:pt x="424116" y="2043169"/>
                  </a:cubicBezTo>
                  <a:cubicBezTo>
                    <a:pt x="420306" y="2060314"/>
                    <a:pt x="424116" y="2066029"/>
                    <a:pt x="439356" y="2071744"/>
                  </a:cubicBezTo>
                  <a:cubicBezTo>
                    <a:pt x="633666" y="2143182"/>
                    <a:pt x="824166" y="2224144"/>
                    <a:pt x="1011809" y="2313679"/>
                  </a:cubicBezTo>
                  <a:cubicBezTo>
                    <a:pt x="1064196" y="2339396"/>
                    <a:pt x="1114679" y="2369876"/>
                    <a:pt x="1171829" y="2384164"/>
                  </a:cubicBezTo>
                  <a:cubicBezTo>
                    <a:pt x="1238504" y="2401309"/>
                    <a:pt x="1277556" y="2386069"/>
                    <a:pt x="1314704" y="2327966"/>
                  </a:cubicBezTo>
                  <a:cubicBezTo>
                    <a:pt x="1348994" y="2274626"/>
                    <a:pt x="1373759" y="2215571"/>
                    <a:pt x="1398524" y="2157469"/>
                  </a:cubicBezTo>
                  <a:cubicBezTo>
                    <a:pt x="1433766" y="2075554"/>
                    <a:pt x="1468056" y="1992686"/>
                    <a:pt x="1503299" y="1907914"/>
                  </a:cubicBezTo>
                  <a:cubicBezTo>
                    <a:pt x="1560449" y="1979351"/>
                    <a:pt x="1617599" y="2050789"/>
                    <a:pt x="1674749" y="2120321"/>
                  </a:cubicBezTo>
                  <a:cubicBezTo>
                    <a:pt x="1684274" y="2132704"/>
                    <a:pt x="1684274" y="2141276"/>
                    <a:pt x="1678559" y="2155564"/>
                  </a:cubicBezTo>
                  <a:cubicBezTo>
                    <a:pt x="1579499" y="2392736"/>
                    <a:pt x="1481391" y="2630861"/>
                    <a:pt x="1382331" y="2868034"/>
                  </a:cubicBezTo>
                  <a:cubicBezTo>
                    <a:pt x="1379474" y="2873749"/>
                    <a:pt x="1375664" y="2879464"/>
                    <a:pt x="1374711" y="2886132"/>
                  </a:cubicBezTo>
                  <a:cubicBezTo>
                    <a:pt x="1371854" y="2909944"/>
                    <a:pt x="1362329" y="2918516"/>
                    <a:pt x="1340421" y="2912801"/>
                  </a:cubicBezTo>
                  <a:cubicBezTo>
                    <a:pt x="1328039" y="2909944"/>
                    <a:pt x="1328039" y="2919469"/>
                    <a:pt x="1325181" y="2924232"/>
                  </a:cubicBezTo>
                  <a:cubicBezTo>
                    <a:pt x="1287081" y="2982334"/>
                    <a:pt x="1281366" y="3047104"/>
                    <a:pt x="1284224" y="3113779"/>
                  </a:cubicBezTo>
                  <a:cubicBezTo>
                    <a:pt x="1285176" y="3126162"/>
                    <a:pt x="1291844" y="3125209"/>
                    <a:pt x="1300416" y="3126162"/>
                  </a:cubicBezTo>
                  <a:cubicBezTo>
                    <a:pt x="1358519" y="3129019"/>
                    <a:pt x="1417574" y="3131876"/>
                    <a:pt x="1475676" y="3136639"/>
                  </a:cubicBezTo>
                  <a:cubicBezTo>
                    <a:pt x="1493774" y="3137591"/>
                    <a:pt x="1505204" y="3136639"/>
                    <a:pt x="1504251" y="3114732"/>
                  </a:cubicBezTo>
                  <a:cubicBezTo>
                    <a:pt x="1503299" y="3102349"/>
                    <a:pt x="1507109" y="3095682"/>
                    <a:pt x="1522349" y="3101396"/>
                  </a:cubicBezTo>
                  <a:cubicBezTo>
                    <a:pt x="1580451" y="3122351"/>
                    <a:pt x="1639506" y="3139496"/>
                    <a:pt x="1700466" y="3151879"/>
                  </a:cubicBezTo>
                  <a:cubicBezTo>
                    <a:pt x="1755711" y="3159499"/>
                    <a:pt x="1810004" y="3159499"/>
                    <a:pt x="1864296" y="3148069"/>
                  </a:cubicBezTo>
                  <a:cubicBezTo>
                    <a:pt x="1888109" y="3141401"/>
                    <a:pt x="1911921" y="3135687"/>
                    <a:pt x="1930971" y="3117589"/>
                  </a:cubicBezTo>
                  <a:cubicBezTo>
                    <a:pt x="1956689" y="3093776"/>
                    <a:pt x="1952879" y="3069964"/>
                    <a:pt x="1919541" y="3057582"/>
                  </a:cubicBezTo>
                  <a:cubicBezTo>
                    <a:pt x="1896681" y="3049009"/>
                    <a:pt x="1872869" y="3049009"/>
                    <a:pt x="1849056" y="3047104"/>
                  </a:cubicBezTo>
                  <a:cubicBezTo>
                    <a:pt x="1810004" y="3045199"/>
                    <a:pt x="1769999" y="3044246"/>
                    <a:pt x="1731899" y="3031864"/>
                  </a:cubicBezTo>
                  <a:cubicBezTo>
                    <a:pt x="1694751" y="3019482"/>
                    <a:pt x="1670939" y="2994716"/>
                    <a:pt x="1653794" y="2957569"/>
                  </a:cubicBezTo>
                  <a:cubicBezTo>
                    <a:pt x="1682369" y="2965189"/>
                    <a:pt x="1707134" y="2969951"/>
                    <a:pt x="1731899" y="2977571"/>
                  </a:cubicBezTo>
                  <a:cubicBezTo>
                    <a:pt x="1747139" y="2982334"/>
                    <a:pt x="1752854" y="2978524"/>
                    <a:pt x="1758569" y="2964236"/>
                  </a:cubicBezTo>
                  <a:cubicBezTo>
                    <a:pt x="1853819" y="2726111"/>
                    <a:pt x="1950021" y="2488939"/>
                    <a:pt x="2045271" y="2250814"/>
                  </a:cubicBezTo>
                  <a:cubicBezTo>
                    <a:pt x="2066226" y="2199379"/>
                    <a:pt x="2071941" y="2146039"/>
                    <a:pt x="2063369" y="2090794"/>
                  </a:cubicBezTo>
                  <a:cubicBezTo>
                    <a:pt x="2050986" y="2016499"/>
                    <a:pt x="2020506" y="1949824"/>
                    <a:pt x="1989074" y="1882196"/>
                  </a:cubicBezTo>
                  <a:cubicBezTo>
                    <a:pt x="1967166" y="1835524"/>
                    <a:pt x="1943354" y="1788851"/>
                    <a:pt x="1919541" y="1741226"/>
                  </a:cubicBezTo>
                  <a:cubicBezTo>
                    <a:pt x="1970976" y="1748846"/>
                    <a:pt x="1970976" y="1748846"/>
                    <a:pt x="1962404" y="1698364"/>
                  </a:cubicBezTo>
                  <a:cubicBezTo>
                    <a:pt x="1960499" y="1685981"/>
                    <a:pt x="1957641" y="1674551"/>
                    <a:pt x="1955736" y="1662169"/>
                  </a:cubicBezTo>
                  <a:cubicBezTo>
                    <a:pt x="1934781" y="1553584"/>
                    <a:pt x="1914779" y="1445951"/>
                    <a:pt x="1892871" y="1337366"/>
                  </a:cubicBezTo>
                  <a:cubicBezTo>
                    <a:pt x="1890014" y="1324031"/>
                    <a:pt x="1892871" y="1316411"/>
                    <a:pt x="1904301" y="1308791"/>
                  </a:cubicBezTo>
                  <a:cubicBezTo>
                    <a:pt x="1996694" y="1244021"/>
                    <a:pt x="2089086" y="1179251"/>
                    <a:pt x="2181479" y="1113529"/>
                  </a:cubicBezTo>
                  <a:cubicBezTo>
                    <a:pt x="2191956" y="1105909"/>
                    <a:pt x="2196719" y="1106861"/>
                    <a:pt x="2204339" y="1116386"/>
                  </a:cubicBezTo>
                  <a:cubicBezTo>
                    <a:pt x="2235771" y="1154486"/>
                    <a:pt x="2270061" y="1190681"/>
                    <a:pt x="2305304" y="1225924"/>
                  </a:cubicBezTo>
                  <a:cubicBezTo>
                    <a:pt x="2390076" y="1311649"/>
                    <a:pt x="2488184" y="1374514"/>
                    <a:pt x="2608199" y="1395469"/>
                  </a:cubicBezTo>
                  <a:cubicBezTo>
                    <a:pt x="2706306" y="1412614"/>
                    <a:pt x="2805367" y="1422139"/>
                    <a:pt x="2902521" y="1445951"/>
                  </a:cubicBezTo>
                  <a:cubicBezTo>
                    <a:pt x="2913951" y="1448809"/>
                    <a:pt x="2912999" y="1442141"/>
                    <a:pt x="2912999" y="1435474"/>
                  </a:cubicBezTo>
                  <a:cubicBezTo>
                    <a:pt x="2919667" y="1369751"/>
                    <a:pt x="2926334" y="1304029"/>
                    <a:pt x="2933954" y="1239259"/>
                  </a:cubicBezTo>
                  <a:cubicBezTo>
                    <a:pt x="2933954" y="1224019"/>
                    <a:pt x="2929192" y="1220209"/>
                    <a:pt x="2916809" y="1216399"/>
                  </a:cubicBezTo>
                  <a:close/>
                  <a:moveTo>
                    <a:pt x="1512824" y="846829"/>
                  </a:moveTo>
                  <a:cubicBezTo>
                    <a:pt x="1523301" y="812539"/>
                    <a:pt x="1546161" y="784916"/>
                    <a:pt x="1561401" y="754436"/>
                  </a:cubicBezTo>
                  <a:cubicBezTo>
                    <a:pt x="1581404" y="713479"/>
                    <a:pt x="1608074" y="690619"/>
                    <a:pt x="1658556" y="705859"/>
                  </a:cubicBezTo>
                  <a:cubicBezTo>
                    <a:pt x="1609979" y="754436"/>
                    <a:pt x="1568069" y="806824"/>
                    <a:pt x="1512824" y="846829"/>
                  </a:cubicBezTo>
                  <a:close/>
                </a:path>
              </a:pathLst>
            </a:custGeom>
            <a:solidFill>
              <a:srgbClr val="00000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9EF7618-AF55-43FE-893F-5E31D3D2A9FE}"/>
                </a:ext>
              </a:extLst>
            </p:cNvPr>
            <p:cNvSpPr/>
            <p:nvPr/>
          </p:nvSpPr>
          <p:spPr>
            <a:xfrm>
              <a:off x="7053935" y="956501"/>
              <a:ext cx="290823" cy="225153"/>
            </a:xfrm>
            <a:custGeom>
              <a:avLst/>
              <a:gdLst>
                <a:gd name="connsiteX0" fmla="*/ 266000 w 295275"/>
                <a:gd name="connsiteY0" fmla="*/ 66170 h 228600"/>
                <a:gd name="connsiteX1" fmla="*/ 286002 w 295275"/>
                <a:gd name="connsiteY1" fmla="*/ 146180 h 228600"/>
                <a:gd name="connsiteX2" fmla="*/ 200277 w 295275"/>
                <a:gd name="connsiteY2" fmla="*/ 226190 h 228600"/>
                <a:gd name="connsiteX3" fmla="*/ 135507 w 295275"/>
                <a:gd name="connsiteY3" fmla="*/ 219523 h 228600"/>
                <a:gd name="connsiteX4" fmla="*/ 101217 w 295275"/>
                <a:gd name="connsiteY4" fmla="*/ 211903 h 228600"/>
                <a:gd name="connsiteX5" fmla="*/ 5014 w 295275"/>
                <a:gd name="connsiteY5" fmla="*/ 191900 h 228600"/>
                <a:gd name="connsiteX6" fmla="*/ 252 w 295275"/>
                <a:gd name="connsiteY6" fmla="*/ 175708 h 228600"/>
                <a:gd name="connsiteX7" fmla="*/ 6920 w 295275"/>
                <a:gd name="connsiteY7" fmla="*/ 72838 h 228600"/>
                <a:gd name="connsiteX8" fmla="*/ 21207 w 295275"/>
                <a:gd name="connsiteY8" fmla="*/ 53788 h 228600"/>
                <a:gd name="connsiteX9" fmla="*/ 112647 w 295275"/>
                <a:gd name="connsiteY9" fmla="*/ 18545 h 228600"/>
                <a:gd name="connsiteX10" fmla="*/ 259332 w 295275"/>
                <a:gd name="connsiteY10" fmla="*/ 12830 h 228600"/>
                <a:gd name="connsiteX11" fmla="*/ 266000 w 295275"/>
                <a:gd name="connsiteY11" fmla="*/ 6617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275" h="228600">
                  <a:moveTo>
                    <a:pt x="266000" y="66170"/>
                  </a:moveTo>
                  <a:cubicBezTo>
                    <a:pt x="305052" y="85220"/>
                    <a:pt x="314577" y="102365"/>
                    <a:pt x="286002" y="146180"/>
                  </a:cubicBezTo>
                  <a:cubicBezTo>
                    <a:pt x="264095" y="180470"/>
                    <a:pt x="235520" y="208093"/>
                    <a:pt x="200277" y="226190"/>
                  </a:cubicBezTo>
                  <a:cubicBezTo>
                    <a:pt x="180275" y="236668"/>
                    <a:pt x="153604" y="239525"/>
                    <a:pt x="135507" y="219523"/>
                  </a:cubicBezTo>
                  <a:cubicBezTo>
                    <a:pt x="124077" y="207140"/>
                    <a:pt x="115504" y="205235"/>
                    <a:pt x="101217" y="211903"/>
                  </a:cubicBezTo>
                  <a:cubicBezTo>
                    <a:pt x="64070" y="230953"/>
                    <a:pt x="35495" y="205235"/>
                    <a:pt x="5014" y="191900"/>
                  </a:cubicBezTo>
                  <a:cubicBezTo>
                    <a:pt x="-1653" y="189043"/>
                    <a:pt x="252" y="182375"/>
                    <a:pt x="252" y="175708"/>
                  </a:cubicBezTo>
                  <a:cubicBezTo>
                    <a:pt x="3109" y="141418"/>
                    <a:pt x="5014" y="107128"/>
                    <a:pt x="6920" y="72838"/>
                  </a:cubicBezTo>
                  <a:cubicBezTo>
                    <a:pt x="7872" y="63313"/>
                    <a:pt x="8825" y="51883"/>
                    <a:pt x="21207" y="53788"/>
                  </a:cubicBezTo>
                  <a:cubicBezTo>
                    <a:pt x="58354" y="59503"/>
                    <a:pt x="85977" y="35690"/>
                    <a:pt x="112647" y="18545"/>
                  </a:cubicBezTo>
                  <a:cubicBezTo>
                    <a:pt x="162177" y="-13840"/>
                    <a:pt x="210754" y="4258"/>
                    <a:pt x="259332" y="12830"/>
                  </a:cubicBezTo>
                  <a:cubicBezTo>
                    <a:pt x="286002" y="17593"/>
                    <a:pt x="287907" y="43310"/>
                    <a:pt x="266000" y="661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Freeform: Shape 38">
              <a:extLst>
                <a:ext uri="{FF2B5EF4-FFF2-40B4-BE49-F238E27FC236}">
                  <a16:creationId xmlns:a16="http://schemas.microsoft.com/office/drawing/2014/main" id="{AC66850A-4C66-4377-8375-DA40CDEAFBF0}"/>
                </a:ext>
              </a:extLst>
            </p:cNvPr>
            <p:cNvSpPr/>
            <p:nvPr/>
          </p:nvSpPr>
          <p:spPr>
            <a:xfrm>
              <a:off x="7001672" y="984748"/>
              <a:ext cx="65670" cy="187629"/>
            </a:xfrm>
            <a:custGeom>
              <a:avLst/>
              <a:gdLst>
                <a:gd name="connsiteX0" fmla="*/ 28732 w 66675"/>
                <a:gd name="connsiteY0" fmla="*/ 0 h 190500"/>
                <a:gd name="connsiteX1" fmla="*/ 74849 w 66675"/>
                <a:gd name="connsiteY1" fmla="*/ 7183 h 190500"/>
                <a:gd name="connsiteX2" fmla="*/ 46118 w 66675"/>
                <a:gd name="connsiteY2" fmla="*/ 191651 h 190500"/>
                <a:gd name="connsiteX3" fmla="*/ 0 w 66675"/>
                <a:gd name="connsiteY3" fmla="*/ 184469 h 190500"/>
              </a:gdLst>
              <a:ahLst/>
              <a:cxnLst>
                <a:cxn ang="0">
                  <a:pos x="connsiteX0" y="connsiteY0"/>
                </a:cxn>
                <a:cxn ang="0">
                  <a:pos x="connsiteX1" y="connsiteY1"/>
                </a:cxn>
                <a:cxn ang="0">
                  <a:pos x="connsiteX2" y="connsiteY2"/>
                </a:cxn>
                <a:cxn ang="0">
                  <a:pos x="connsiteX3" y="connsiteY3"/>
                </a:cxn>
              </a:cxnLst>
              <a:rect l="l" t="t" r="r" b="b"/>
              <a:pathLst>
                <a:path w="66675" h="190500">
                  <a:moveTo>
                    <a:pt x="28732" y="0"/>
                  </a:moveTo>
                  <a:lnTo>
                    <a:pt x="74849" y="7183"/>
                  </a:lnTo>
                  <a:lnTo>
                    <a:pt x="46118" y="191651"/>
                  </a:lnTo>
                  <a:lnTo>
                    <a:pt x="0" y="184469"/>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17EDC15-025B-45E9-A08B-003CB6C70920}"/>
                </a:ext>
              </a:extLst>
            </p:cNvPr>
            <p:cNvSpPr/>
            <p:nvPr/>
          </p:nvSpPr>
          <p:spPr>
            <a:xfrm>
              <a:off x="6426734" y="-16067"/>
              <a:ext cx="422162" cy="394017"/>
            </a:xfrm>
            <a:custGeom>
              <a:avLst/>
              <a:gdLst>
                <a:gd name="connsiteX0" fmla="*/ 9123 w 428625"/>
                <a:gd name="connsiteY0" fmla="*/ 188526 h 400050"/>
                <a:gd name="connsiteX1" fmla="*/ 108183 w 428625"/>
                <a:gd name="connsiteY1" fmla="*/ 147568 h 400050"/>
                <a:gd name="connsiteX2" fmla="*/ 125328 w 428625"/>
                <a:gd name="connsiteY2" fmla="*/ 111373 h 400050"/>
                <a:gd name="connsiteX3" fmla="*/ 168190 w 428625"/>
                <a:gd name="connsiteY3" fmla="*/ 62796 h 400050"/>
                <a:gd name="connsiteX4" fmla="*/ 202480 w 428625"/>
                <a:gd name="connsiteY4" fmla="*/ 79941 h 400050"/>
                <a:gd name="connsiteX5" fmla="*/ 209148 w 428625"/>
                <a:gd name="connsiteY5" fmla="*/ 126613 h 400050"/>
                <a:gd name="connsiteX6" fmla="*/ 224388 w 428625"/>
                <a:gd name="connsiteY6" fmla="*/ 143758 h 400050"/>
                <a:gd name="connsiteX7" fmla="*/ 247248 w 428625"/>
                <a:gd name="connsiteY7" fmla="*/ 132328 h 400050"/>
                <a:gd name="connsiteX8" fmla="*/ 306303 w 428625"/>
                <a:gd name="connsiteY8" fmla="*/ 66606 h 400050"/>
                <a:gd name="connsiteX9" fmla="*/ 314876 w 428625"/>
                <a:gd name="connsiteY9" fmla="*/ 48508 h 400050"/>
                <a:gd name="connsiteX10" fmla="*/ 364405 w 428625"/>
                <a:gd name="connsiteY10" fmla="*/ 1836 h 400050"/>
                <a:gd name="connsiteX11" fmla="*/ 423460 w 428625"/>
                <a:gd name="connsiteY11" fmla="*/ 10408 h 400050"/>
                <a:gd name="connsiteX12" fmla="*/ 419651 w 428625"/>
                <a:gd name="connsiteY12" fmla="*/ 61843 h 400050"/>
                <a:gd name="connsiteX13" fmla="*/ 408221 w 428625"/>
                <a:gd name="connsiteY13" fmla="*/ 128518 h 400050"/>
                <a:gd name="connsiteX14" fmla="*/ 412030 w 428625"/>
                <a:gd name="connsiteY14" fmla="*/ 173286 h 400050"/>
                <a:gd name="connsiteX15" fmla="*/ 429176 w 428625"/>
                <a:gd name="connsiteY15" fmla="*/ 219006 h 400050"/>
                <a:gd name="connsiteX16" fmla="*/ 411078 w 428625"/>
                <a:gd name="connsiteY16" fmla="*/ 241866 h 400050"/>
                <a:gd name="connsiteX17" fmla="*/ 389171 w 428625"/>
                <a:gd name="connsiteY17" fmla="*/ 259963 h 400050"/>
                <a:gd name="connsiteX18" fmla="*/ 388218 w 428625"/>
                <a:gd name="connsiteY18" fmla="*/ 261868 h 400050"/>
                <a:gd name="connsiteX19" fmla="*/ 351071 w 428625"/>
                <a:gd name="connsiteY19" fmla="*/ 321876 h 400050"/>
                <a:gd name="connsiteX20" fmla="*/ 339640 w 428625"/>
                <a:gd name="connsiteY20" fmla="*/ 359023 h 400050"/>
                <a:gd name="connsiteX21" fmla="*/ 286301 w 428625"/>
                <a:gd name="connsiteY21" fmla="*/ 392361 h 400050"/>
                <a:gd name="connsiteX22" fmla="*/ 175810 w 428625"/>
                <a:gd name="connsiteY22" fmla="*/ 389503 h 400050"/>
                <a:gd name="connsiteX23" fmla="*/ 116755 w 428625"/>
                <a:gd name="connsiteY23" fmla="*/ 404743 h 400050"/>
                <a:gd name="connsiteX24" fmla="*/ 96753 w 428625"/>
                <a:gd name="connsiteY24" fmla="*/ 380931 h 400050"/>
                <a:gd name="connsiteX25" fmla="*/ 6265 w 428625"/>
                <a:gd name="connsiteY25" fmla="*/ 215196 h 400050"/>
                <a:gd name="connsiteX26" fmla="*/ 9123 w 428625"/>
                <a:gd name="connsiteY26" fmla="*/ 18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625" h="400050">
                  <a:moveTo>
                    <a:pt x="9123" y="188526"/>
                  </a:moveTo>
                  <a:cubicBezTo>
                    <a:pt x="44365" y="179953"/>
                    <a:pt x="76751" y="163761"/>
                    <a:pt x="108183" y="147568"/>
                  </a:cubicBezTo>
                  <a:cubicBezTo>
                    <a:pt x="122471" y="139948"/>
                    <a:pt x="124376" y="125661"/>
                    <a:pt x="125328" y="111373"/>
                  </a:cubicBezTo>
                  <a:cubicBezTo>
                    <a:pt x="128185" y="85656"/>
                    <a:pt x="144378" y="71368"/>
                    <a:pt x="168190" y="62796"/>
                  </a:cubicBezTo>
                  <a:cubicBezTo>
                    <a:pt x="186288" y="57081"/>
                    <a:pt x="195813" y="62796"/>
                    <a:pt x="202480" y="79941"/>
                  </a:cubicBezTo>
                  <a:cubicBezTo>
                    <a:pt x="207243" y="95181"/>
                    <a:pt x="207243" y="110421"/>
                    <a:pt x="209148" y="126613"/>
                  </a:cubicBezTo>
                  <a:cubicBezTo>
                    <a:pt x="210101" y="136138"/>
                    <a:pt x="212005" y="143758"/>
                    <a:pt x="224388" y="143758"/>
                  </a:cubicBezTo>
                  <a:cubicBezTo>
                    <a:pt x="234865" y="143758"/>
                    <a:pt x="244390" y="145663"/>
                    <a:pt x="247248" y="132328"/>
                  </a:cubicBezTo>
                  <a:cubicBezTo>
                    <a:pt x="255821" y="99943"/>
                    <a:pt x="272965" y="76131"/>
                    <a:pt x="306303" y="66606"/>
                  </a:cubicBezTo>
                  <a:cubicBezTo>
                    <a:pt x="315828" y="63748"/>
                    <a:pt x="313923" y="55176"/>
                    <a:pt x="314876" y="48508"/>
                  </a:cubicBezTo>
                  <a:cubicBezTo>
                    <a:pt x="319638" y="15171"/>
                    <a:pt x="331068" y="2788"/>
                    <a:pt x="364405" y="1836"/>
                  </a:cubicBezTo>
                  <a:cubicBezTo>
                    <a:pt x="384408" y="883"/>
                    <a:pt x="405363" y="-4832"/>
                    <a:pt x="423460" y="10408"/>
                  </a:cubicBezTo>
                  <a:cubicBezTo>
                    <a:pt x="415840" y="26601"/>
                    <a:pt x="419651" y="44698"/>
                    <a:pt x="419651" y="61843"/>
                  </a:cubicBezTo>
                  <a:cubicBezTo>
                    <a:pt x="418698" y="84703"/>
                    <a:pt x="420603" y="107563"/>
                    <a:pt x="408221" y="128518"/>
                  </a:cubicBezTo>
                  <a:cubicBezTo>
                    <a:pt x="398696" y="143758"/>
                    <a:pt x="407268" y="158998"/>
                    <a:pt x="412030" y="173286"/>
                  </a:cubicBezTo>
                  <a:cubicBezTo>
                    <a:pt x="417746" y="188526"/>
                    <a:pt x="424413" y="203766"/>
                    <a:pt x="429176" y="219006"/>
                  </a:cubicBezTo>
                  <a:cubicBezTo>
                    <a:pt x="432985" y="232341"/>
                    <a:pt x="430128" y="244723"/>
                    <a:pt x="411078" y="241866"/>
                  </a:cubicBezTo>
                  <a:cubicBezTo>
                    <a:pt x="397743" y="239961"/>
                    <a:pt x="388218" y="243771"/>
                    <a:pt x="389171" y="259963"/>
                  </a:cubicBezTo>
                  <a:cubicBezTo>
                    <a:pt x="389171" y="260916"/>
                    <a:pt x="389171" y="261868"/>
                    <a:pt x="388218" y="261868"/>
                  </a:cubicBezTo>
                  <a:cubicBezTo>
                    <a:pt x="372978" y="279966"/>
                    <a:pt x="360596" y="299968"/>
                    <a:pt x="351071" y="321876"/>
                  </a:cubicBezTo>
                  <a:cubicBezTo>
                    <a:pt x="346308" y="334258"/>
                    <a:pt x="339640" y="345688"/>
                    <a:pt x="339640" y="359023"/>
                  </a:cubicBezTo>
                  <a:cubicBezTo>
                    <a:pt x="337735" y="396171"/>
                    <a:pt x="316780" y="411411"/>
                    <a:pt x="286301" y="392361"/>
                  </a:cubicBezTo>
                  <a:cubicBezTo>
                    <a:pt x="248201" y="369501"/>
                    <a:pt x="212958" y="379026"/>
                    <a:pt x="175810" y="389503"/>
                  </a:cubicBezTo>
                  <a:cubicBezTo>
                    <a:pt x="156760" y="395218"/>
                    <a:pt x="138663" y="406648"/>
                    <a:pt x="116755" y="404743"/>
                  </a:cubicBezTo>
                  <a:cubicBezTo>
                    <a:pt x="105326" y="400933"/>
                    <a:pt x="102468" y="389503"/>
                    <a:pt x="96753" y="380931"/>
                  </a:cubicBezTo>
                  <a:cubicBezTo>
                    <a:pt x="65321" y="325686"/>
                    <a:pt x="33888" y="271393"/>
                    <a:pt x="6265" y="215196"/>
                  </a:cubicBezTo>
                  <a:cubicBezTo>
                    <a:pt x="2455" y="207576"/>
                    <a:pt x="-7070" y="197098"/>
                    <a:pt x="9123" y="188526"/>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Freeform: Shape 40">
              <a:extLst>
                <a:ext uri="{FF2B5EF4-FFF2-40B4-BE49-F238E27FC236}">
                  <a16:creationId xmlns:a16="http://schemas.microsoft.com/office/drawing/2014/main" id="{DC4C679A-6BB2-4F6A-AEE6-30D3D26FF096}"/>
                </a:ext>
              </a:extLst>
            </p:cNvPr>
            <p:cNvSpPr/>
            <p:nvPr/>
          </p:nvSpPr>
          <p:spPr>
            <a:xfrm>
              <a:off x="6374974" y="157532"/>
              <a:ext cx="150102" cy="497214"/>
            </a:xfrm>
            <a:custGeom>
              <a:avLst/>
              <a:gdLst>
                <a:gd name="connsiteX0" fmla="*/ 49530 w 152400"/>
                <a:gd name="connsiteY0" fmla="*/ 116 h 504825"/>
                <a:gd name="connsiteX1" fmla="*/ 57150 w 152400"/>
                <a:gd name="connsiteY1" fmla="*/ 35359 h 504825"/>
                <a:gd name="connsiteX2" fmla="*/ 158115 w 152400"/>
                <a:gd name="connsiteY2" fmla="*/ 218239 h 504825"/>
                <a:gd name="connsiteX3" fmla="*/ 153353 w 152400"/>
                <a:gd name="connsiteY3" fmla="*/ 223002 h 504825"/>
                <a:gd name="connsiteX4" fmla="*/ 136208 w 152400"/>
                <a:gd name="connsiteY4" fmla="*/ 240146 h 504825"/>
                <a:gd name="connsiteX5" fmla="*/ 103823 w 152400"/>
                <a:gd name="connsiteY5" fmla="*/ 273484 h 504825"/>
                <a:gd name="connsiteX6" fmla="*/ 122873 w 152400"/>
                <a:gd name="connsiteY6" fmla="*/ 312536 h 504825"/>
                <a:gd name="connsiteX7" fmla="*/ 108585 w 152400"/>
                <a:gd name="connsiteY7" fmla="*/ 397309 h 504825"/>
                <a:gd name="connsiteX8" fmla="*/ 0 w 152400"/>
                <a:gd name="connsiteY8" fmla="*/ 512561 h 504825"/>
                <a:gd name="connsiteX9" fmla="*/ 44768 w 152400"/>
                <a:gd name="connsiteY9" fmla="*/ 346827 h 504825"/>
                <a:gd name="connsiteX10" fmla="*/ 58103 w 152400"/>
                <a:gd name="connsiteY10" fmla="*/ 96319 h 504825"/>
                <a:gd name="connsiteX11" fmla="*/ 34290 w 152400"/>
                <a:gd name="connsiteY11" fmla="*/ 19166 h 504825"/>
                <a:gd name="connsiteX12" fmla="*/ 49530 w 152400"/>
                <a:gd name="connsiteY12" fmla="*/ 116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504825">
                  <a:moveTo>
                    <a:pt x="49530" y="116"/>
                  </a:moveTo>
                  <a:cubicBezTo>
                    <a:pt x="39053" y="14404"/>
                    <a:pt x="51435" y="24881"/>
                    <a:pt x="57150" y="35359"/>
                  </a:cubicBezTo>
                  <a:cubicBezTo>
                    <a:pt x="90488" y="96319"/>
                    <a:pt x="123825" y="157279"/>
                    <a:pt x="158115" y="218239"/>
                  </a:cubicBezTo>
                  <a:cubicBezTo>
                    <a:pt x="156210" y="220144"/>
                    <a:pt x="155258" y="221096"/>
                    <a:pt x="153353" y="223002"/>
                  </a:cubicBezTo>
                  <a:cubicBezTo>
                    <a:pt x="147638" y="228717"/>
                    <a:pt x="141923" y="234431"/>
                    <a:pt x="136208" y="240146"/>
                  </a:cubicBezTo>
                  <a:cubicBezTo>
                    <a:pt x="124778" y="251577"/>
                    <a:pt x="109538" y="260149"/>
                    <a:pt x="103823" y="273484"/>
                  </a:cubicBezTo>
                  <a:cubicBezTo>
                    <a:pt x="98108" y="287771"/>
                    <a:pt x="119063" y="298249"/>
                    <a:pt x="122873" y="312536"/>
                  </a:cubicBezTo>
                  <a:cubicBezTo>
                    <a:pt x="130493" y="343017"/>
                    <a:pt x="122873" y="370639"/>
                    <a:pt x="108585" y="397309"/>
                  </a:cubicBezTo>
                  <a:cubicBezTo>
                    <a:pt x="83820" y="445886"/>
                    <a:pt x="40005" y="477319"/>
                    <a:pt x="0" y="512561"/>
                  </a:cubicBezTo>
                  <a:cubicBezTo>
                    <a:pt x="20003" y="458269"/>
                    <a:pt x="36195" y="403977"/>
                    <a:pt x="44768" y="346827"/>
                  </a:cubicBezTo>
                  <a:cubicBezTo>
                    <a:pt x="57150" y="263959"/>
                    <a:pt x="68580" y="181091"/>
                    <a:pt x="58103" y="96319"/>
                  </a:cubicBezTo>
                  <a:cubicBezTo>
                    <a:pt x="55245" y="68696"/>
                    <a:pt x="47625" y="42979"/>
                    <a:pt x="34290" y="19166"/>
                  </a:cubicBezTo>
                  <a:cubicBezTo>
                    <a:pt x="26670" y="3927"/>
                    <a:pt x="34290" y="-836"/>
                    <a:pt x="49530" y="116"/>
                  </a:cubicBezTo>
                  <a:close/>
                </a:path>
              </a:pathLst>
            </a:custGeom>
            <a:solidFill>
              <a:srgbClr val="FDFDFD"/>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826EFE3-EDEF-4E2E-97D2-F3AE2044DDFD}"/>
                </a:ext>
              </a:extLst>
            </p:cNvPr>
            <p:cNvSpPr/>
            <p:nvPr/>
          </p:nvSpPr>
          <p:spPr>
            <a:xfrm>
              <a:off x="5349699" y="779290"/>
              <a:ext cx="318966" cy="356493"/>
            </a:xfrm>
            <a:custGeom>
              <a:avLst/>
              <a:gdLst>
                <a:gd name="connsiteX0" fmla="*/ 230378 w 323850"/>
                <a:gd name="connsiteY0" fmla="*/ 180370 h 361950"/>
                <a:gd name="connsiteX1" fmla="*/ 212280 w 323850"/>
                <a:gd name="connsiteY1" fmla="*/ 280383 h 361950"/>
                <a:gd name="connsiteX2" fmla="*/ 175133 w 323850"/>
                <a:gd name="connsiteY2" fmla="*/ 337533 h 361950"/>
                <a:gd name="connsiteX3" fmla="*/ 151320 w 323850"/>
                <a:gd name="connsiteY3" fmla="*/ 348963 h 361950"/>
                <a:gd name="connsiteX4" fmla="*/ 101790 w 323850"/>
                <a:gd name="connsiteY4" fmla="*/ 359441 h 361950"/>
                <a:gd name="connsiteX5" fmla="*/ 74168 w 323850"/>
                <a:gd name="connsiteY5" fmla="*/ 357535 h 361950"/>
                <a:gd name="connsiteX6" fmla="*/ 73215 w 323850"/>
                <a:gd name="connsiteY6" fmla="*/ 321341 h 361950"/>
                <a:gd name="connsiteX7" fmla="*/ 44640 w 323850"/>
                <a:gd name="connsiteY7" fmla="*/ 270858 h 361950"/>
                <a:gd name="connsiteX8" fmla="*/ 63690 w 323850"/>
                <a:gd name="connsiteY8" fmla="*/ 184180 h 361950"/>
                <a:gd name="connsiteX9" fmla="*/ 47497 w 323850"/>
                <a:gd name="connsiteY9" fmla="*/ 221328 h 361950"/>
                <a:gd name="connsiteX10" fmla="*/ 15113 w 323850"/>
                <a:gd name="connsiteY10" fmla="*/ 236568 h 361950"/>
                <a:gd name="connsiteX11" fmla="*/ 2730 w 323850"/>
                <a:gd name="connsiteY11" fmla="*/ 203230 h 361950"/>
                <a:gd name="connsiteX12" fmla="*/ 78930 w 323850"/>
                <a:gd name="connsiteY12" fmla="*/ 12730 h 361950"/>
                <a:gd name="connsiteX13" fmla="*/ 100838 w 323850"/>
                <a:gd name="connsiteY13" fmla="*/ 2253 h 361950"/>
                <a:gd name="connsiteX14" fmla="*/ 234188 w 323850"/>
                <a:gd name="connsiteY14" fmla="*/ 60355 h 361950"/>
                <a:gd name="connsiteX15" fmla="*/ 269430 w 323850"/>
                <a:gd name="connsiteY15" fmla="*/ 114648 h 361950"/>
                <a:gd name="connsiteX16" fmla="*/ 313245 w 323850"/>
                <a:gd name="connsiteY16" fmla="*/ 218470 h 361950"/>
                <a:gd name="connsiteX17" fmla="*/ 322770 w 323850"/>
                <a:gd name="connsiteY17" fmla="*/ 248950 h 361950"/>
                <a:gd name="connsiteX18" fmla="*/ 284670 w 323850"/>
                <a:gd name="connsiteY18" fmla="*/ 246093 h 361950"/>
                <a:gd name="connsiteX19" fmla="*/ 254190 w 323850"/>
                <a:gd name="connsiteY19" fmla="*/ 210850 h 361950"/>
                <a:gd name="connsiteX20" fmla="*/ 230378 w 323850"/>
                <a:gd name="connsiteY20" fmla="*/ 18037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3850" h="361950">
                  <a:moveTo>
                    <a:pt x="230378" y="180370"/>
                  </a:moveTo>
                  <a:cubicBezTo>
                    <a:pt x="223710" y="215613"/>
                    <a:pt x="223710" y="248950"/>
                    <a:pt x="212280" y="280383"/>
                  </a:cubicBezTo>
                  <a:cubicBezTo>
                    <a:pt x="204660" y="302291"/>
                    <a:pt x="193230" y="322293"/>
                    <a:pt x="175133" y="337533"/>
                  </a:cubicBezTo>
                  <a:cubicBezTo>
                    <a:pt x="168465" y="343248"/>
                    <a:pt x="157988" y="351820"/>
                    <a:pt x="151320" y="348963"/>
                  </a:cubicBezTo>
                  <a:cubicBezTo>
                    <a:pt x="131318" y="339438"/>
                    <a:pt x="117030" y="348010"/>
                    <a:pt x="101790" y="359441"/>
                  </a:cubicBezTo>
                  <a:cubicBezTo>
                    <a:pt x="94170" y="365155"/>
                    <a:pt x="82740" y="365155"/>
                    <a:pt x="74168" y="357535"/>
                  </a:cubicBezTo>
                  <a:cubicBezTo>
                    <a:pt x="61785" y="346105"/>
                    <a:pt x="70358" y="333723"/>
                    <a:pt x="73215" y="321341"/>
                  </a:cubicBezTo>
                  <a:cubicBezTo>
                    <a:pt x="39878" y="313720"/>
                    <a:pt x="33210" y="303243"/>
                    <a:pt x="44640" y="270858"/>
                  </a:cubicBezTo>
                  <a:cubicBezTo>
                    <a:pt x="54165" y="243235"/>
                    <a:pt x="67500" y="216566"/>
                    <a:pt x="63690" y="184180"/>
                  </a:cubicBezTo>
                  <a:cubicBezTo>
                    <a:pt x="52260" y="194658"/>
                    <a:pt x="54165" y="210850"/>
                    <a:pt x="47497" y="221328"/>
                  </a:cubicBezTo>
                  <a:cubicBezTo>
                    <a:pt x="39878" y="233710"/>
                    <a:pt x="31305" y="243235"/>
                    <a:pt x="15113" y="236568"/>
                  </a:cubicBezTo>
                  <a:cubicBezTo>
                    <a:pt x="-128" y="230853"/>
                    <a:pt x="-2985" y="217518"/>
                    <a:pt x="2730" y="203230"/>
                  </a:cubicBezTo>
                  <a:cubicBezTo>
                    <a:pt x="27495" y="139413"/>
                    <a:pt x="37972" y="69880"/>
                    <a:pt x="78930" y="12730"/>
                  </a:cubicBezTo>
                  <a:cubicBezTo>
                    <a:pt x="84645" y="5110"/>
                    <a:pt x="86550" y="-4415"/>
                    <a:pt x="100838" y="2253"/>
                  </a:cubicBezTo>
                  <a:cubicBezTo>
                    <a:pt x="145605" y="21303"/>
                    <a:pt x="191325" y="37495"/>
                    <a:pt x="234188" y="60355"/>
                  </a:cubicBezTo>
                  <a:cubicBezTo>
                    <a:pt x="256095" y="71785"/>
                    <a:pt x="269430" y="87025"/>
                    <a:pt x="269430" y="114648"/>
                  </a:cubicBezTo>
                  <a:cubicBezTo>
                    <a:pt x="268478" y="154653"/>
                    <a:pt x="284670" y="189895"/>
                    <a:pt x="313245" y="218470"/>
                  </a:cubicBezTo>
                  <a:cubicBezTo>
                    <a:pt x="320865" y="226091"/>
                    <a:pt x="336105" y="235616"/>
                    <a:pt x="322770" y="248950"/>
                  </a:cubicBezTo>
                  <a:cubicBezTo>
                    <a:pt x="311340" y="261333"/>
                    <a:pt x="297053" y="254666"/>
                    <a:pt x="284670" y="246093"/>
                  </a:cubicBezTo>
                  <a:cubicBezTo>
                    <a:pt x="271335" y="237520"/>
                    <a:pt x="262763" y="223233"/>
                    <a:pt x="254190" y="210850"/>
                  </a:cubicBezTo>
                  <a:cubicBezTo>
                    <a:pt x="247522" y="201325"/>
                    <a:pt x="243713" y="189895"/>
                    <a:pt x="230378" y="1803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2501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0"/>
                <a:lumOff val="100000"/>
              </a:schemeClr>
            </a:gs>
            <a:gs pos="98000">
              <a:schemeClr val="accent4">
                <a:lumMod val="0"/>
                <a:lumOff val="100000"/>
              </a:schemeClr>
            </a:gs>
            <a:gs pos="9000">
              <a:srgbClr val="BEF3F5"/>
            </a:gs>
            <a:gs pos="45000">
              <a:srgbClr val="57DFE6"/>
            </a:gs>
            <a:gs pos="61000">
              <a:schemeClr val="accent4">
                <a:lumMod val="10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Modeling Sequence</a:t>
            </a:r>
          </a:p>
        </p:txBody>
      </p:sp>
      <p:sp>
        <p:nvSpPr>
          <p:cNvPr id="4" name="Chevron 2">
            <a:extLst>
              <a:ext uri="{FF2B5EF4-FFF2-40B4-BE49-F238E27FC236}">
                <a16:creationId xmlns:a16="http://schemas.microsoft.com/office/drawing/2014/main" id="{F29A7FC5-76C5-421A-AF5F-B5690DE5C300}"/>
              </a:ext>
            </a:extLst>
          </p:cNvPr>
          <p:cNvSpPr/>
          <p:nvPr/>
        </p:nvSpPr>
        <p:spPr>
          <a:xfrm>
            <a:off x="4859143" y="1951907"/>
            <a:ext cx="720080" cy="1027536"/>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Chevron 17">
            <a:extLst>
              <a:ext uri="{FF2B5EF4-FFF2-40B4-BE49-F238E27FC236}">
                <a16:creationId xmlns:a16="http://schemas.microsoft.com/office/drawing/2014/main" id="{70E7E3B4-CF0F-492E-BA42-EA386B77CE2E}"/>
              </a:ext>
            </a:extLst>
          </p:cNvPr>
          <p:cNvSpPr/>
          <p:nvPr/>
        </p:nvSpPr>
        <p:spPr>
          <a:xfrm>
            <a:off x="4859143" y="3833134"/>
            <a:ext cx="720080" cy="10275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TextBox 8">
            <a:extLst>
              <a:ext uri="{FF2B5EF4-FFF2-40B4-BE49-F238E27FC236}">
                <a16:creationId xmlns:a16="http://schemas.microsoft.com/office/drawing/2014/main" id="{5FC745BD-0E1B-4482-B3E6-B46165C2E4E9}"/>
              </a:ext>
            </a:extLst>
          </p:cNvPr>
          <p:cNvSpPr txBox="1"/>
          <p:nvPr/>
        </p:nvSpPr>
        <p:spPr>
          <a:xfrm>
            <a:off x="1498634" y="2265620"/>
            <a:ext cx="2240339" cy="400110"/>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Sequential</a:t>
            </a:r>
            <a:endParaRPr lang="ko-KR" altLang="en-US" sz="20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2477FBED-1BE3-4005-BF9A-945AFA042DC4}"/>
              </a:ext>
            </a:extLst>
          </p:cNvPr>
          <p:cNvSpPr txBox="1"/>
          <p:nvPr/>
        </p:nvSpPr>
        <p:spPr>
          <a:xfrm>
            <a:off x="6096000" y="2194722"/>
            <a:ext cx="2770724" cy="707886"/>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Sequential with Hyper Parameter</a:t>
            </a:r>
            <a:endParaRPr lang="ko-KR" altLang="en-US" sz="20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780E145C-1E8A-48AB-8FC3-018D7C9003AB}"/>
              </a:ext>
            </a:extLst>
          </p:cNvPr>
          <p:cNvSpPr txBox="1"/>
          <p:nvPr/>
        </p:nvSpPr>
        <p:spPr>
          <a:xfrm>
            <a:off x="1498634" y="4146847"/>
            <a:ext cx="2240339" cy="400110"/>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Functional</a:t>
            </a:r>
            <a:endParaRPr lang="ko-KR" altLang="en-US" sz="20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15254A64-E9DB-4EEC-A21B-FDF9D19820D3}"/>
              </a:ext>
            </a:extLst>
          </p:cNvPr>
          <p:cNvSpPr txBox="1"/>
          <p:nvPr/>
        </p:nvSpPr>
        <p:spPr>
          <a:xfrm>
            <a:off x="6110127" y="3992959"/>
            <a:ext cx="2770724" cy="707886"/>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Functional with Hyper Parameter</a:t>
            </a:r>
            <a:endParaRPr lang="ko-KR" altLang="en-US"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72829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8126360" y="-77892"/>
            <a:ext cx="3698541" cy="1631216"/>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Result and Conclusion</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6821996" y="272666"/>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04</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2712446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 dirty="0"/>
              <a:t>Train Model Accuracy</a:t>
            </a:r>
            <a:endParaRPr lang="en-US" dirty="0"/>
          </a:p>
        </p:txBody>
      </p:sp>
      <p:grpSp>
        <p:nvGrpSpPr>
          <p:cNvPr id="3" name="Group 2">
            <a:extLst>
              <a:ext uri="{FF2B5EF4-FFF2-40B4-BE49-F238E27FC236}">
                <a16:creationId xmlns:a16="http://schemas.microsoft.com/office/drawing/2014/main" id="{8112F258-0DF2-489A-9193-CF92789D671A}"/>
              </a:ext>
            </a:extLst>
          </p:cNvPr>
          <p:cNvGrpSpPr/>
          <p:nvPr/>
        </p:nvGrpSpPr>
        <p:grpSpPr>
          <a:xfrm>
            <a:off x="4213030" y="2089514"/>
            <a:ext cx="3765942" cy="3743763"/>
            <a:chOff x="2670753" y="2114334"/>
            <a:chExt cx="3765942" cy="3743763"/>
          </a:xfrm>
        </p:grpSpPr>
        <p:sp>
          <p:nvSpPr>
            <p:cNvPr id="4" name="Block Arc 3">
              <a:extLst>
                <a:ext uri="{FF2B5EF4-FFF2-40B4-BE49-F238E27FC236}">
                  <a16:creationId xmlns:a16="http://schemas.microsoft.com/office/drawing/2014/main" id="{83469D77-AE2B-4D29-AE21-14492A7B65E4}"/>
                </a:ext>
              </a:extLst>
            </p:cNvPr>
            <p:cNvSpPr/>
            <p:nvPr/>
          </p:nvSpPr>
          <p:spPr>
            <a:xfrm>
              <a:off x="2680279" y="2119944"/>
              <a:ext cx="3619171" cy="3619170"/>
            </a:xfrm>
            <a:prstGeom prst="blockArc">
              <a:avLst>
                <a:gd name="adj1" fmla="val 11665054"/>
                <a:gd name="adj2" fmla="val 16188267"/>
                <a:gd name="adj3" fmla="val 29857"/>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Block Arc 4">
              <a:extLst>
                <a:ext uri="{FF2B5EF4-FFF2-40B4-BE49-F238E27FC236}">
                  <a16:creationId xmlns:a16="http://schemas.microsoft.com/office/drawing/2014/main" id="{D79E523D-2A8F-422D-9211-4693A54F2324}"/>
                </a:ext>
              </a:extLst>
            </p:cNvPr>
            <p:cNvSpPr/>
            <p:nvPr/>
          </p:nvSpPr>
          <p:spPr>
            <a:xfrm rot="4500000">
              <a:off x="2784252" y="2114333"/>
              <a:ext cx="3619170" cy="3619171"/>
            </a:xfrm>
            <a:prstGeom prst="blockArc">
              <a:avLst>
                <a:gd name="adj1" fmla="val 11684609"/>
                <a:gd name="adj2" fmla="val 16173964"/>
                <a:gd name="adj3" fmla="val 29814"/>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Block Arc 5">
              <a:extLst>
                <a:ext uri="{FF2B5EF4-FFF2-40B4-BE49-F238E27FC236}">
                  <a16:creationId xmlns:a16="http://schemas.microsoft.com/office/drawing/2014/main" id="{712B08E3-3C08-49B5-A3A2-E53A57308FB7}"/>
                </a:ext>
              </a:extLst>
            </p:cNvPr>
            <p:cNvSpPr/>
            <p:nvPr/>
          </p:nvSpPr>
          <p:spPr>
            <a:xfrm rot="9180000">
              <a:off x="2817524" y="2209409"/>
              <a:ext cx="3619171" cy="3619170"/>
            </a:xfrm>
            <a:prstGeom prst="blockArc">
              <a:avLst>
                <a:gd name="adj1" fmla="val 11508045"/>
                <a:gd name="adj2" fmla="val 16173964"/>
                <a:gd name="adj3" fmla="val 29814"/>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7" name="Block Arc 6">
              <a:extLst>
                <a:ext uri="{FF2B5EF4-FFF2-40B4-BE49-F238E27FC236}">
                  <a16:creationId xmlns:a16="http://schemas.microsoft.com/office/drawing/2014/main" id="{C4A10B9E-838A-4493-A78C-8E6F357965F5}"/>
                </a:ext>
              </a:extLst>
            </p:cNvPr>
            <p:cNvSpPr/>
            <p:nvPr/>
          </p:nvSpPr>
          <p:spPr>
            <a:xfrm rot="17100000">
              <a:off x="2670754" y="2238926"/>
              <a:ext cx="3619170" cy="3619171"/>
            </a:xfrm>
            <a:prstGeom prst="blockArc">
              <a:avLst>
                <a:gd name="adj1" fmla="val 11665054"/>
                <a:gd name="adj2" fmla="val 16173964"/>
                <a:gd name="adj3" fmla="val 29814"/>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sp>
        <p:nvSpPr>
          <p:cNvPr id="8" name="Teardrop 7">
            <a:extLst>
              <a:ext uri="{FF2B5EF4-FFF2-40B4-BE49-F238E27FC236}">
                <a16:creationId xmlns:a16="http://schemas.microsoft.com/office/drawing/2014/main" id="{236E769F-C99B-4175-B720-C12FCD6BB1B4}"/>
              </a:ext>
            </a:extLst>
          </p:cNvPr>
          <p:cNvSpPr/>
          <p:nvPr/>
        </p:nvSpPr>
        <p:spPr>
          <a:xfrm rot="8100000">
            <a:off x="5484340" y="3395848"/>
            <a:ext cx="1195410" cy="1195410"/>
          </a:xfrm>
          <a:prstGeom prst="teardrop">
            <a:avLst>
              <a:gd name="adj" fmla="val 182889"/>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12">
            <a:extLst>
              <a:ext uri="{FF2B5EF4-FFF2-40B4-BE49-F238E27FC236}">
                <a16:creationId xmlns:a16="http://schemas.microsoft.com/office/drawing/2014/main" id="{25E741C5-CACE-403C-B041-A8416CC1320E}"/>
              </a:ext>
            </a:extLst>
          </p:cNvPr>
          <p:cNvSpPr/>
          <p:nvPr/>
        </p:nvSpPr>
        <p:spPr>
          <a:xfrm>
            <a:off x="5830169" y="3641288"/>
            <a:ext cx="537236" cy="6402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nvGrpSpPr>
          <p:cNvPr id="10" name="Group 9">
            <a:extLst>
              <a:ext uri="{FF2B5EF4-FFF2-40B4-BE49-F238E27FC236}">
                <a16:creationId xmlns:a16="http://schemas.microsoft.com/office/drawing/2014/main" id="{35C73AB8-F9EE-4558-8657-CF35BD031DEC}"/>
              </a:ext>
            </a:extLst>
          </p:cNvPr>
          <p:cNvGrpSpPr/>
          <p:nvPr/>
        </p:nvGrpSpPr>
        <p:grpSpPr>
          <a:xfrm>
            <a:off x="9131568" y="1328875"/>
            <a:ext cx="2765158" cy="2194357"/>
            <a:chOff x="3017859" y="3843284"/>
            <a:chExt cx="2046999" cy="2194357"/>
          </a:xfrm>
        </p:grpSpPr>
        <p:sp>
          <p:nvSpPr>
            <p:cNvPr id="11" name="TextBox 10">
              <a:extLst>
                <a:ext uri="{FF2B5EF4-FFF2-40B4-BE49-F238E27FC236}">
                  <a16:creationId xmlns:a16="http://schemas.microsoft.com/office/drawing/2014/main" id="{8F976DBE-3F1D-46CB-819A-CAF0C90C399D}"/>
                </a:ext>
              </a:extLst>
            </p:cNvPr>
            <p:cNvSpPr txBox="1"/>
            <p:nvPr/>
          </p:nvSpPr>
          <p:spPr>
            <a:xfrm>
              <a:off x="3021855" y="4560313"/>
              <a:ext cx="2043003" cy="1477328"/>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With </a:t>
              </a:r>
              <a:r>
                <a:rPr lang="en-US" altLang="ko-KR" b="1" dirty="0" err="1">
                  <a:solidFill>
                    <a:schemeClr val="tx1">
                      <a:lumMod val="75000"/>
                      <a:lumOff val="25000"/>
                    </a:schemeClr>
                  </a:solidFill>
                  <a:cs typeface="Arial" pitchFamily="34" charset="0"/>
                </a:rPr>
                <a:t>Relu</a:t>
              </a:r>
              <a:r>
                <a:rPr lang="en-US" altLang="ko-KR" dirty="0">
                  <a:solidFill>
                    <a:schemeClr val="tx1">
                      <a:lumMod val="75000"/>
                      <a:lumOff val="25000"/>
                    </a:schemeClr>
                  </a:solidFill>
                  <a:cs typeface="Arial" pitchFamily="34" charset="0"/>
                </a:rPr>
                <a:t> </a:t>
              </a:r>
              <a:r>
                <a:rPr lang="en-US" altLang="ko-KR" b="1" dirty="0">
                  <a:solidFill>
                    <a:schemeClr val="tx1">
                      <a:lumMod val="75000"/>
                      <a:lumOff val="25000"/>
                    </a:schemeClr>
                  </a:solidFill>
                  <a:cs typeface="Arial" pitchFamily="34" charset="0"/>
                </a:rPr>
                <a:t>Activation</a:t>
              </a:r>
              <a:r>
                <a:rPr lang="en-US" altLang="ko-KR" dirty="0">
                  <a:solidFill>
                    <a:schemeClr val="tx1">
                      <a:lumMod val="75000"/>
                      <a:lumOff val="25000"/>
                    </a:schemeClr>
                  </a:solidFill>
                  <a:cs typeface="Arial" pitchFamily="34" charset="0"/>
                </a:rPr>
                <a:t> in 3 hidden layer, </a:t>
              </a:r>
              <a:r>
                <a:rPr lang="en-US" altLang="ko-KR" b="1" dirty="0">
                  <a:solidFill>
                    <a:schemeClr val="tx1">
                      <a:lumMod val="75000"/>
                      <a:lumOff val="25000"/>
                    </a:schemeClr>
                  </a:solidFill>
                  <a:cs typeface="Arial" pitchFamily="34" charset="0"/>
                </a:rPr>
                <a:t>Sigmoid</a:t>
              </a:r>
              <a:r>
                <a:rPr lang="en-US" altLang="ko-KR" dirty="0">
                  <a:solidFill>
                    <a:schemeClr val="tx1">
                      <a:lumMod val="75000"/>
                      <a:lumOff val="25000"/>
                    </a:schemeClr>
                  </a:solidFill>
                  <a:cs typeface="Arial" pitchFamily="34" charset="0"/>
                </a:rPr>
                <a:t> in output layer, using </a:t>
              </a:r>
              <a:r>
                <a:rPr lang="en-US" altLang="ko-KR" b="1" dirty="0" err="1">
                  <a:solidFill>
                    <a:schemeClr val="tx1">
                      <a:lumMod val="75000"/>
                      <a:lumOff val="25000"/>
                    </a:schemeClr>
                  </a:solidFill>
                  <a:cs typeface="Arial" pitchFamily="34" charset="0"/>
                </a:rPr>
                <a:t>Nadam</a:t>
              </a:r>
              <a:r>
                <a:rPr lang="en-US" altLang="ko-KR" dirty="0">
                  <a:solidFill>
                    <a:schemeClr val="tx1">
                      <a:lumMod val="75000"/>
                      <a:lumOff val="25000"/>
                    </a:schemeClr>
                  </a:solidFill>
                  <a:cs typeface="Arial" pitchFamily="34" charset="0"/>
                </a:rPr>
                <a:t> optimizers with </a:t>
              </a:r>
              <a:r>
                <a:rPr lang="en-US" altLang="ko-KR" b="1" dirty="0">
                  <a:solidFill>
                    <a:schemeClr val="tx1">
                      <a:lumMod val="75000"/>
                      <a:lumOff val="25000"/>
                    </a:schemeClr>
                  </a:solidFill>
                  <a:cs typeface="Arial" pitchFamily="34" charset="0"/>
                </a:rPr>
                <a:t>0.01 learning rate.</a:t>
              </a:r>
              <a:endParaRPr lang="ko-KR" altLang="en-US"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F7ABD31C-574C-44B0-9A3C-1914179D6F93}"/>
                </a:ext>
              </a:extLst>
            </p:cNvPr>
            <p:cNvSpPr txBox="1"/>
            <p:nvPr/>
          </p:nvSpPr>
          <p:spPr>
            <a:xfrm>
              <a:off x="3017859" y="3843284"/>
              <a:ext cx="2046999" cy="707886"/>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Model Sequential Improvement</a:t>
              </a:r>
              <a:endParaRPr lang="ko-KR" altLang="en-US" sz="20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A64B840F-D7FA-408C-A5AC-333D08A9A7A0}"/>
              </a:ext>
            </a:extLst>
          </p:cNvPr>
          <p:cNvGrpSpPr/>
          <p:nvPr/>
        </p:nvGrpSpPr>
        <p:grpSpPr>
          <a:xfrm>
            <a:off x="9131568" y="4150478"/>
            <a:ext cx="3060431" cy="2475953"/>
            <a:chOff x="3017859" y="3838686"/>
            <a:chExt cx="2265585" cy="2475953"/>
          </a:xfrm>
        </p:grpSpPr>
        <p:sp>
          <p:nvSpPr>
            <p:cNvPr id="14" name="TextBox 13">
              <a:extLst>
                <a:ext uri="{FF2B5EF4-FFF2-40B4-BE49-F238E27FC236}">
                  <a16:creationId xmlns:a16="http://schemas.microsoft.com/office/drawing/2014/main" id="{5419E435-782A-4FD0-ACAF-C36E5764AB50}"/>
                </a:ext>
              </a:extLst>
            </p:cNvPr>
            <p:cNvSpPr txBox="1"/>
            <p:nvPr/>
          </p:nvSpPr>
          <p:spPr>
            <a:xfrm>
              <a:off x="3021855" y="4560313"/>
              <a:ext cx="2261589" cy="1754326"/>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With </a:t>
              </a:r>
              <a:r>
                <a:rPr lang="en-US" altLang="ko-KR" b="1" dirty="0" err="1">
                  <a:solidFill>
                    <a:schemeClr val="tx1">
                      <a:lumMod val="75000"/>
                      <a:lumOff val="25000"/>
                    </a:schemeClr>
                  </a:solidFill>
                  <a:cs typeface="Arial" pitchFamily="34" charset="0"/>
                </a:rPr>
                <a:t>Selu</a:t>
              </a:r>
              <a:r>
                <a:rPr lang="en-US" altLang="ko-KR" b="1" dirty="0">
                  <a:solidFill>
                    <a:schemeClr val="tx1">
                      <a:lumMod val="75000"/>
                      <a:lumOff val="25000"/>
                    </a:schemeClr>
                  </a:solidFill>
                  <a:cs typeface="Arial" pitchFamily="34" charset="0"/>
                </a:rPr>
                <a:t> Activation </a:t>
              </a:r>
              <a:r>
                <a:rPr lang="en-US" altLang="ko-KR" dirty="0">
                  <a:solidFill>
                    <a:schemeClr val="tx1">
                      <a:lumMod val="75000"/>
                      <a:lumOff val="25000"/>
                    </a:schemeClr>
                  </a:solidFill>
                  <a:cs typeface="Arial" pitchFamily="34" charset="0"/>
                </a:rPr>
                <a:t>in </a:t>
              </a:r>
              <a:r>
                <a:rPr lang="en-US" altLang="ko-KR" b="1" dirty="0">
                  <a:solidFill>
                    <a:schemeClr val="tx1">
                      <a:lumMod val="75000"/>
                      <a:lumOff val="25000"/>
                    </a:schemeClr>
                  </a:solidFill>
                  <a:cs typeface="Arial" pitchFamily="34" charset="0"/>
                </a:rPr>
                <a:t>3 hidden layer </a:t>
              </a:r>
              <a:r>
                <a:rPr lang="en-US" altLang="ko-KR" dirty="0">
                  <a:solidFill>
                    <a:schemeClr val="tx1">
                      <a:lumMod val="75000"/>
                      <a:lumOff val="25000"/>
                    </a:schemeClr>
                  </a:solidFill>
                  <a:cs typeface="Arial" pitchFamily="34" charset="0"/>
                </a:rPr>
                <a:t>with </a:t>
              </a:r>
              <a:r>
                <a:rPr lang="en-US" altLang="ko-KR" b="1" dirty="0">
                  <a:solidFill>
                    <a:schemeClr val="tx1">
                      <a:lumMod val="75000"/>
                      <a:lumOff val="25000"/>
                    </a:schemeClr>
                  </a:solidFill>
                  <a:cs typeface="Arial" pitchFamily="34" charset="0"/>
                </a:rPr>
                <a:t>batch normalization, and Sigmoid</a:t>
              </a:r>
              <a:r>
                <a:rPr lang="en-US" altLang="ko-KR" dirty="0">
                  <a:solidFill>
                    <a:schemeClr val="tx1">
                      <a:lumMod val="75000"/>
                      <a:lumOff val="25000"/>
                    </a:schemeClr>
                  </a:solidFill>
                  <a:cs typeface="Arial" pitchFamily="34" charset="0"/>
                </a:rPr>
                <a:t> in output layer, </a:t>
              </a:r>
              <a:r>
                <a:rPr lang="en-US" altLang="ko-KR" b="1" dirty="0" err="1">
                  <a:solidFill>
                    <a:schemeClr val="tx1">
                      <a:lumMod val="75000"/>
                      <a:lumOff val="25000"/>
                    </a:schemeClr>
                  </a:solidFill>
                  <a:cs typeface="Arial" pitchFamily="34" charset="0"/>
                </a:rPr>
                <a:t>Adamax</a:t>
              </a:r>
              <a:r>
                <a:rPr lang="en-US" altLang="ko-KR" b="1" dirty="0">
                  <a:solidFill>
                    <a:schemeClr val="tx1">
                      <a:lumMod val="75000"/>
                      <a:lumOff val="25000"/>
                    </a:schemeClr>
                  </a:solidFill>
                  <a:cs typeface="Arial" pitchFamily="34" charset="0"/>
                </a:rPr>
                <a:t> </a:t>
              </a:r>
              <a:r>
                <a:rPr lang="en-US" altLang="ko-KR" dirty="0">
                  <a:solidFill>
                    <a:schemeClr val="tx1">
                      <a:lumMod val="75000"/>
                      <a:lumOff val="25000"/>
                    </a:schemeClr>
                  </a:solidFill>
                  <a:cs typeface="Arial" pitchFamily="34" charset="0"/>
                </a:rPr>
                <a:t>for optimizers with </a:t>
              </a:r>
              <a:r>
                <a:rPr lang="en-US" altLang="ko-KR" b="1" dirty="0">
                  <a:solidFill>
                    <a:schemeClr val="tx1">
                      <a:lumMod val="75000"/>
                      <a:lumOff val="25000"/>
                    </a:schemeClr>
                  </a:solidFill>
                  <a:cs typeface="Arial" pitchFamily="34" charset="0"/>
                </a:rPr>
                <a:t>0.01 learning rate.</a:t>
              </a:r>
              <a:endParaRPr lang="ko-KR" altLang="en-US"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A17C056-1788-4EA8-9976-FF9EBDEEF810}"/>
                </a:ext>
              </a:extLst>
            </p:cNvPr>
            <p:cNvSpPr txBox="1"/>
            <p:nvPr/>
          </p:nvSpPr>
          <p:spPr>
            <a:xfrm>
              <a:off x="3017859" y="3838686"/>
              <a:ext cx="2106021" cy="707886"/>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Model Functional Improvement</a:t>
              </a:r>
              <a:endParaRPr lang="ko-KR" altLang="en-US" sz="20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F48F7089-6E1D-4523-BCBB-5EC84153D110}"/>
              </a:ext>
            </a:extLst>
          </p:cNvPr>
          <p:cNvGrpSpPr/>
          <p:nvPr/>
        </p:nvGrpSpPr>
        <p:grpSpPr>
          <a:xfrm>
            <a:off x="426358" y="1689553"/>
            <a:ext cx="2598154" cy="1000870"/>
            <a:chOff x="3011895" y="3852168"/>
            <a:chExt cx="1620787" cy="528824"/>
          </a:xfrm>
        </p:grpSpPr>
        <p:sp>
          <p:nvSpPr>
            <p:cNvPr id="17" name="TextBox 16">
              <a:extLst>
                <a:ext uri="{FF2B5EF4-FFF2-40B4-BE49-F238E27FC236}">
                  <a16:creationId xmlns:a16="http://schemas.microsoft.com/office/drawing/2014/main" id="{3B448194-EF0B-4539-951D-3204B8862509}"/>
                </a:ext>
              </a:extLst>
            </p:cNvPr>
            <p:cNvSpPr txBox="1"/>
            <p:nvPr/>
          </p:nvSpPr>
          <p:spPr>
            <a:xfrm>
              <a:off x="3011895" y="4185850"/>
              <a:ext cx="1620787" cy="195142"/>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With default parameter</a:t>
              </a:r>
              <a:endParaRPr lang="ko-KR" altLang="en-US"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94BEB8F5-DA0C-4BAF-8B01-E9061489936C}"/>
                </a:ext>
              </a:extLst>
            </p:cNvPr>
            <p:cNvSpPr txBox="1"/>
            <p:nvPr/>
          </p:nvSpPr>
          <p:spPr>
            <a:xfrm>
              <a:off x="3021855" y="3852168"/>
              <a:ext cx="1549985" cy="374022"/>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Model Sequential Training</a:t>
              </a:r>
              <a:endParaRPr lang="ko-KR" altLang="en-US" sz="20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70B492D3-8268-4FAB-A7BE-92A6036D3157}"/>
              </a:ext>
            </a:extLst>
          </p:cNvPr>
          <p:cNvGrpSpPr/>
          <p:nvPr/>
        </p:nvGrpSpPr>
        <p:grpSpPr>
          <a:xfrm>
            <a:off x="426358" y="4422012"/>
            <a:ext cx="2911971" cy="1693367"/>
            <a:chOff x="3017862" y="3790276"/>
            <a:chExt cx="2155684" cy="1693367"/>
          </a:xfrm>
        </p:grpSpPr>
        <p:sp>
          <p:nvSpPr>
            <p:cNvPr id="20" name="TextBox 19">
              <a:extLst>
                <a:ext uri="{FF2B5EF4-FFF2-40B4-BE49-F238E27FC236}">
                  <a16:creationId xmlns:a16="http://schemas.microsoft.com/office/drawing/2014/main" id="{9A9AE2F3-6ECE-4180-A072-01996A8041CB}"/>
                </a:ext>
              </a:extLst>
            </p:cNvPr>
            <p:cNvSpPr txBox="1"/>
            <p:nvPr/>
          </p:nvSpPr>
          <p:spPr>
            <a:xfrm>
              <a:off x="3021855" y="4560313"/>
              <a:ext cx="2151691" cy="923330"/>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With default parameter, using </a:t>
              </a:r>
              <a:r>
                <a:rPr lang="en-US" altLang="ko-KR" b="1" dirty="0">
                  <a:solidFill>
                    <a:schemeClr val="tx1">
                      <a:lumMod val="75000"/>
                      <a:lumOff val="25000"/>
                    </a:schemeClr>
                  </a:solidFill>
                  <a:cs typeface="Arial" pitchFamily="34" charset="0"/>
                </a:rPr>
                <a:t>3 hidden layer </a:t>
              </a:r>
              <a:r>
                <a:rPr lang="en-US" altLang="ko-KR" dirty="0">
                  <a:solidFill>
                    <a:schemeClr val="tx1">
                      <a:lumMod val="75000"/>
                      <a:lumOff val="25000"/>
                    </a:schemeClr>
                  </a:solidFill>
                  <a:cs typeface="Arial" pitchFamily="34" charset="0"/>
                </a:rPr>
                <a:t>with </a:t>
              </a:r>
              <a:r>
                <a:rPr lang="en-US" altLang="ko-KR" b="1" dirty="0">
                  <a:solidFill>
                    <a:schemeClr val="tx1">
                      <a:lumMod val="75000"/>
                      <a:lumOff val="25000"/>
                    </a:schemeClr>
                  </a:solidFill>
                  <a:cs typeface="Arial" pitchFamily="34" charset="0"/>
                </a:rPr>
                <a:t>batch normalization</a:t>
              </a:r>
              <a:endParaRPr lang="ko-KR" altLang="en-US"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CCC9DFE1-AFF1-47B3-A016-AF0C361DA7AA}"/>
                </a:ext>
              </a:extLst>
            </p:cNvPr>
            <p:cNvSpPr txBox="1"/>
            <p:nvPr/>
          </p:nvSpPr>
          <p:spPr>
            <a:xfrm>
              <a:off x="3017862" y="3790276"/>
              <a:ext cx="1819884" cy="707886"/>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Model Functional Training</a:t>
              </a:r>
              <a:endParaRPr lang="ko-KR" altLang="en-US" sz="2000" b="1" dirty="0">
                <a:solidFill>
                  <a:schemeClr val="tx1">
                    <a:lumMod val="75000"/>
                    <a:lumOff val="25000"/>
                  </a:schemeClr>
                </a:solidFill>
                <a:cs typeface="Arial" pitchFamily="34" charset="0"/>
              </a:endParaRPr>
            </a:p>
          </p:txBody>
        </p:sp>
      </p:grpSp>
      <p:sp>
        <p:nvSpPr>
          <p:cNvPr id="22" name="TextBox 21">
            <a:extLst>
              <a:ext uri="{FF2B5EF4-FFF2-40B4-BE49-F238E27FC236}">
                <a16:creationId xmlns:a16="http://schemas.microsoft.com/office/drawing/2014/main" id="{4813DF37-4C60-453B-812C-6C1C915962AC}"/>
              </a:ext>
            </a:extLst>
          </p:cNvPr>
          <p:cNvSpPr txBox="1"/>
          <p:nvPr/>
        </p:nvSpPr>
        <p:spPr>
          <a:xfrm>
            <a:off x="7617542" y="1768906"/>
            <a:ext cx="1416348"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93.5%</a:t>
            </a:r>
            <a:endParaRPr lang="ko-KR" altLang="en-US" sz="3200" b="1" dirty="0">
              <a:ln w="12700">
                <a:solidFill>
                  <a:schemeClr val="bg1"/>
                </a:solidFill>
              </a:ln>
              <a:solidFill>
                <a:schemeClr val="accent2"/>
              </a:solidFill>
              <a:cs typeface="Arial" pitchFamily="34" charset="0"/>
            </a:endParaRPr>
          </a:p>
        </p:txBody>
      </p:sp>
      <p:sp>
        <p:nvSpPr>
          <p:cNvPr id="23" name="TextBox 22">
            <a:extLst>
              <a:ext uri="{FF2B5EF4-FFF2-40B4-BE49-F238E27FC236}">
                <a16:creationId xmlns:a16="http://schemas.microsoft.com/office/drawing/2014/main" id="{1A0DE685-FB06-4F7B-AB3D-FEB82729A9A8}"/>
              </a:ext>
            </a:extLst>
          </p:cNvPr>
          <p:cNvSpPr txBox="1"/>
          <p:nvPr/>
        </p:nvSpPr>
        <p:spPr>
          <a:xfrm>
            <a:off x="7595738" y="4964734"/>
            <a:ext cx="1600703"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93.7%</a:t>
            </a:r>
            <a:endParaRPr lang="ko-KR" altLang="en-US" sz="3200" b="1" dirty="0">
              <a:ln w="12700">
                <a:solidFill>
                  <a:schemeClr val="bg1"/>
                </a:solidFill>
              </a:ln>
              <a:solidFill>
                <a:schemeClr val="accent1"/>
              </a:solidFill>
              <a:cs typeface="Arial" pitchFamily="34" charset="0"/>
            </a:endParaRPr>
          </a:p>
        </p:txBody>
      </p:sp>
      <p:sp>
        <p:nvSpPr>
          <p:cNvPr id="24" name="TextBox 23">
            <a:extLst>
              <a:ext uri="{FF2B5EF4-FFF2-40B4-BE49-F238E27FC236}">
                <a16:creationId xmlns:a16="http://schemas.microsoft.com/office/drawing/2014/main" id="{55F0DDE3-0236-4355-AA7A-62BB312FDC4B}"/>
              </a:ext>
            </a:extLst>
          </p:cNvPr>
          <p:cNvSpPr txBox="1"/>
          <p:nvPr/>
        </p:nvSpPr>
        <p:spPr>
          <a:xfrm>
            <a:off x="3163961" y="1768906"/>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72%</a:t>
            </a:r>
            <a:endParaRPr lang="ko-KR" altLang="en-US" sz="3200" b="1" dirty="0">
              <a:ln w="12700">
                <a:solidFill>
                  <a:schemeClr val="bg1"/>
                </a:solidFill>
              </a:ln>
              <a:solidFill>
                <a:schemeClr val="accent3"/>
              </a:solidFill>
              <a:cs typeface="Arial" pitchFamily="34" charset="0"/>
            </a:endParaRPr>
          </a:p>
        </p:txBody>
      </p:sp>
      <p:sp>
        <p:nvSpPr>
          <p:cNvPr id="25" name="TextBox 24">
            <a:extLst>
              <a:ext uri="{FF2B5EF4-FFF2-40B4-BE49-F238E27FC236}">
                <a16:creationId xmlns:a16="http://schemas.microsoft.com/office/drawing/2014/main" id="{FD34E88A-5334-450A-91CE-839EF49251D4}"/>
              </a:ext>
            </a:extLst>
          </p:cNvPr>
          <p:cNvSpPr txBox="1"/>
          <p:nvPr/>
        </p:nvSpPr>
        <p:spPr>
          <a:xfrm>
            <a:off x="3163961" y="4964734"/>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85%</a:t>
            </a:r>
            <a:endParaRPr lang="ko-KR" altLang="en-US" sz="3200" b="1" dirty="0">
              <a:ln w="12700">
                <a:solidFill>
                  <a:schemeClr val="bg1"/>
                </a:solidFill>
              </a:ln>
              <a:solidFill>
                <a:schemeClr val="accent4"/>
              </a:solidFill>
              <a:cs typeface="Arial" pitchFamily="34" charset="0"/>
            </a:endParaRPr>
          </a:p>
        </p:txBody>
      </p:sp>
      <p:sp>
        <p:nvSpPr>
          <p:cNvPr id="31" name="TextBox 30">
            <a:extLst>
              <a:ext uri="{FF2B5EF4-FFF2-40B4-BE49-F238E27FC236}">
                <a16:creationId xmlns:a16="http://schemas.microsoft.com/office/drawing/2014/main" id="{56D4F9D0-9069-4CAE-9812-F32B5F49CDA7}"/>
              </a:ext>
            </a:extLst>
          </p:cNvPr>
          <p:cNvSpPr txBox="1"/>
          <p:nvPr/>
        </p:nvSpPr>
        <p:spPr>
          <a:xfrm>
            <a:off x="4585713" y="2520555"/>
            <a:ext cx="1304364" cy="712662"/>
          </a:xfrm>
          <a:prstGeom prst="rect">
            <a:avLst/>
          </a:prstGeom>
          <a:noFill/>
        </p:spPr>
        <p:txBody>
          <a:bodyPr wrap="square" lIns="108000" rIns="108000" rtlCol="0">
            <a:spAutoFit/>
          </a:bodyPr>
          <a:lstStyle/>
          <a:p>
            <a:pPr algn="ctr"/>
            <a:r>
              <a:rPr lang="en-US" altLang="ko-KR" sz="4000" b="1" dirty="0">
                <a:solidFill>
                  <a:srgbClr val="FF0000"/>
                </a:solidFill>
                <a:cs typeface="Arial" pitchFamily="34" charset="0"/>
              </a:rPr>
              <a:t>01</a:t>
            </a:r>
            <a:endParaRPr lang="ko-KR" altLang="en-US" sz="4000" b="1" dirty="0">
              <a:solidFill>
                <a:srgbClr val="FF0000"/>
              </a:solidFill>
              <a:cs typeface="Arial" pitchFamily="34" charset="0"/>
            </a:endParaRPr>
          </a:p>
        </p:txBody>
      </p:sp>
      <p:sp>
        <p:nvSpPr>
          <p:cNvPr id="32" name="TextBox 31">
            <a:extLst>
              <a:ext uri="{FF2B5EF4-FFF2-40B4-BE49-F238E27FC236}">
                <a16:creationId xmlns:a16="http://schemas.microsoft.com/office/drawing/2014/main" id="{1C2AB823-759A-4EC8-B99F-6A6852D0C28E}"/>
              </a:ext>
            </a:extLst>
          </p:cNvPr>
          <p:cNvSpPr txBox="1"/>
          <p:nvPr/>
        </p:nvSpPr>
        <p:spPr>
          <a:xfrm>
            <a:off x="6213720" y="2500969"/>
            <a:ext cx="1304364" cy="712662"/>
          </a:xfrm>
          <a:prstGeom prst="rect">
            <a:avLst/>
          </a:prstGeom>
          <a:noFill/>
        </p:spPr>
        <p:txBody>
          <a:bodyPr wrap="square" lIns="108000" rIns="108000" rtlCol="0">
            <a:spAutoFit/>
          </a:bodyPr>
          <a:lstStyle/>
          <a:p>
            <a:pPr algn="ctr"/>
            <a:r>
              <a:rPr lang="en-US" altLang="ko-KR" sz="4000" b="1" dirty="0">
                <a:solidFill>
                  <a:srgbClr val="FF0000"/>
                </a:solidFill>
                <a:cs typeface="Arial" pitchFamily="34" charset="0"/>
              </a:rPr>
              <a:t>02</a:t>
            </a:r>
            <a:endParaRPr lang="ko-KR" altLang="en-US" sz="4000" b="1" dirty="0">
              <a:solidFill>
                <a:srgbClr val="FF0000"/>
              </a:solidFill>
              <a:cs typeface="Arial" pitchFamily="34" charset="0"/>
            </a:endParaRPr>
          </a:p>
        </p:txBody>
      </p:sp>
      <p:sp>
        <p:nvSpPr>
          <p:cNvPr id="33" name="TextBox 32">
            <a:extLst>
              <a:ext uri="{FF2B5EF4-FFF2-40B4-BE49-F238E27FC236}">
                <a16:creationId xmlns:a16="http://schemas.microsoft.com/office/drawing/2014/main" id="{28E4A4AE-0C27-4A46-93AD-20178D04EEF8}"/>
              </a:ext>
            </a:extLst>
          </p:cNvPr>
          <p:cNvSpPr txBox="1"/>
          <p:nvPr/>
        </p:nvSpPr>
        <p:spPr>
          <a:xfrm>
            <a:off x="4153964" y="4042533"/>
            <a:ext cx="1304364" cy="712662"/>
          </a:xfrm>
          <a:prstGeom prst="rect">
            <a:avLst/>
          </a:prstGeom>
          <a:noFill/>
        </p:spPr>
        <p:txBody>
          <a:bodyPr wrap="square" lIns="108000" rIns="108000" rtlCol="0">
            <a:spAutoFit/>
          </a:bodyPr>
          <a:lstStyle/>
          <a:p>
            <a:pPr algn="ctr"/>
            <a:r>
              <a:rPr lang="en-US" altLang="ko-KR" sz="4000" b="1" dirty="0">
                <a:solidFill>
                  <a:srgbClr val="FF0000"/>
                </a:solidFill>
                <a:cs typeface="Arial" pitchFamily="34" charset="0"/>
              </a:rPr>
              <a:t>03</a:t>
            </a:r>
            <a:endParaRPr lang="ko-KR" altLang="en-US" sz="4000" b="1" dirty="0">
              <a:solidFill>
                <a:srgbClr val="FF0000"/>
              </a:solidFill>
              <a:cs typeface="Arial" pitchFamily="34" charset="0"/>
            </a:endParaRPr>
          </a:p>
        </p:txBody>
      </p:sp>
      <p:sp>
        <p:nvSpPr>
          <p:cNvPr id="34" name="TextBox 33">
            <a:extLst>
              <a:ext uri="{FF2B5EF4-FFF2-40B4-BE49-F238E27FC236}">
                <a16:creationId xmlns:a16="http://schemas.microsoft.com/office/drawing/2014/main" id="{53F119F5-DC2F-4890-B7BF-FCEE1041EBEC}"/>
              </a:ext>
            </a:extLst>
          </p:cNvPr>
          <p:cNvSpPr txBox="1"/>
          <p:nvPr/>
        </p:nvSpPr>
        <p:spPr>
          <a:xfrm>
            <a:off x="6691227" y="4107631"/>
            <a:ext cx="1304364" cy="712662"/>
          </a:xfrm>
          <a:prstGeom prst="rect">
            <a:avLst/>
          </a:prstGeom>
          <a:noFill/>
        </p:spPr>
        <p:txBody>
          <a:bodyPr wrap="square" lIns="108000" rIns="108000" rtlCol="0">
            <a:spAutoFit/>
          </a:bodyPr>
          <a:lstStyle/>
          <a:p>
            <a:pPr algn="ctr"/>
            <a:r>
              <a:rPr lang="en-US" altLang="ko-KR" sz="4000" b="1" dirty="0">
                <a:solidFill>
                  <a:srgbClr val="FF0000"/>
                </a:solidFill>
                <a:cs typeface="Arial" pitchFamily="34" charset="0"/>
              </a:rPr>
              <a:t>04</a:t>
            </a:r>
            <a:endParaRPr lang="ko-KR" altLang="en-US" sz="4000" b="1" dirty="0">
              <a:solidFill>
                <a:srgbClr val="FF0000"/>
              </a:solidFill>
              <a:cs typeface="Arial" pitchFamily="34" charset="0"/>
            </a:endParaRPr>
          </a:p>
        </p:txBody>
      </p:sp>
    </p:spTree>
    <p:extLst>
      <p:ext uri="{BB962C8B-B14F-4D97-AF65-F5344CB8AC3E}">
        <p14:creationId xmlns:p14="http://schemas.microsoft.com/office/powerpoint/2010/main" val="1881062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Best Model Evaluation</a:t>
            </a:r>
          </a:p>
        </p:txBody>
      </p:sp>
      <p:grpSp>
        <p:nvGrpSpPr>
          <p:cNvPr id="4" name="Group 3">
            <a:extLst>
              <a:ext uri="{FF2B5EF4-FFF2-40B4-BE49-F238E27FC236}">
                <a16:creationId xmlns:a16="http://schemas.microsoft.com/office/drawing/2014/main" id="{1B88A539-F6DC-459A-8FEF-A693652217DB}"/>
              </a:ext>
            </a:extLst>
          </p:cNvPr>
          <p:cNvGrpSpPr/>
          <p:nvPr/>
        </p:nvGrpSpPr>
        <p:grpSpPr>
          <a:xfrm>
            <a:off x="699663" y="1535720"/>
            <a:ext cx="5694647" cy="1572124"/>
            <a:chOff x="2539513" y="4160203"/>
            <a:chExt cx="1682085" cy="1572124"/>
          </a:xfrm>
        </p:grpSpPr>
        <p:sp>
          <p:nvSpPr>
            <p:cNvPr id="5" name="TextBox 4">
              <a:extLst>
                <a:ext uri="{FF2B5EF4-FFF2-40B4-BE49-F238E27FC236}">
                  <a16:creationId xmlns:a16="http://schemas.microsoft.com/office/drawing/2014/main" id="{35684567-2AC3-4CB4-9E62-75865008C7AB}"/>
                </a:ext>
              </a:extLst>
            </p:cNvPr>
            <p:cNvSpPr txBox="1"/>
            <p:nvPr/>
          </p:nvSpPr>
          <p:spPr>
            <a:xfrm>
              <a:off x="2539513" y="4716664"/>
              <a:ext cx="1682085" cy="1015663"/>
            </a:xfrm>
            <a:prstGeom prst="rect">
              <a:avLst/>
            </a:prstGeom>
            <a:noFill/>
            <a:ln>
              <a:solidFill>
                <a:schemeClr val="tx1"/>
              </a:solidFill>
            </a:ln>
          </p:spPr>
          <p:txBody>
            <a:bodyPr wrap="square" rtlCol="0">
              <a:spAutoFit/>
            </a:bodyPr>
            <a:lstStyle/>
            <a:p>
              <a:pPr marL="171450" indent="-171450">
                <a:buFontTx/>
                <a:buChar char="-"/>
              </a:pPr>
              <a:r>
                <a:rPr lang="en-US" altLang="ko-KR" sz="1500" dirty="0">
                  <a:solidFill>
                    <a:schemeClr val="tx1">
                      <a:lumMod val="65000"/>
                      <a:lumOff val="35000"/>
                    </a:schemeClr>
                  </a:solidFill>
                  <a:cs typeface="Arial" pitchFamily="34" charset="0"/>
                </a:rPr>
                <a:t>Best Model with 97% Accuracy in train model with 10.111 params.</a:t>
              </a:r>
            </a:p>
            <a:p>
              <a:pPr marL="171450" indent="-171450">
                <a:buFontTx/>
                <a:buChar char="-"/>
              </a:pPr>
              <a:r>
                <a:rPr lang="en-US" altLang="ko-KR" sz="1500" dirty="0">
                  <a:solidFill>
                    <a:schemeClr val="tx1">
                      <a:lumMod val="65000"/>
                      <a:lumOff val="35000"/>
                    </a:schemeClr>
                  </a:solidFill>
                  <a:cs typeface="Arial" pitchFamily="34" charset="0"/>
                </a:rPr>
                <a:t>93% Accuracy in Test Model.</a:t>
              </a:r>
            </a:p>
            <a:p>
              <a:pPr marL="171450" indent="-171450">
                <a:buFontTx/>
                <a:buChar char="-"/>
              </a:pPr>
              <a:r>
                <a:rPr lang="en-US" altLang="ko-KR" sz="1500" dirty="0">
                  <a:solidFill>
                    <a:schemeClr val="tx1">
                      <a:lumMod val="65000"/>
                      <a:lumOff val="35000"/>
                    </a:schemeClr>
                  </a:solidFill>
                  <a:cs typeface="Arial" pitchFamily="34" charset="0"/>
                </a:rPr>
                <a:t>Good Accuracy despite with imbalance data.</a:t>
              </a:r>
              <a:endParaRPr lang="ko-KR" altLang="en-US" sz="1500" dirty="0">
                <a:solidFill>
                  <a:schemeClr val="tx1">
                    <a:lumMod val="65000"/>
                    <a:lumOff val="35000"/>
                  </a:schemeClr>
                </a:solidFill>
                <a:cs typeface="Arial" pitchFamily="34" charset="0"/>
              </a:endParaRPr>
            </a:p>
          </p:txBody>
        </p:sp>
        <p:sp>
          <p:nvSpPr>
            <p:cNvPr id="6" name="TextBox 5">
              <a:extLst>
                <a:ext uri="{FF2B5EF4-FFF2-40B4-BE49-F238E27FC236}">
                  <a16:creationId xmlns:a16="http://schemas.microsoft.com/office/drawing/2014/main" id="{546A943E-E119-488C-8D23-7F9E66E2A298}"/>
                </a:ext>
              </a:extLst>
            </p:cNvPr>
            <p:cNvSpPr txBox="1"/>
            <p:nvPr/>
          </p:nvSpPr>
          <p:spPr>
            <a:xfrm>
              <a:off x="2539513" y="4160203"/>
              <a:ext cx="1667786" cy="400110"/>
            </a:xfrm>
            <a:prstGeom prst="rect">
              <a:avLst/>
            </a:prstGeom>
            <a:noFill/>
            <a:ln>
              <a:solidFill>
                <a:schemeClr val="tx1"/>
              </a:solidFill>
            </a:ln>
          </p:spPr>
          <p:txBody>
            <a:bodyPr wrap="square" rtlCol="0">
              <a:spAutoFit/>
            </a:bodyPr>
            <a:lstStyle/>
            <a:p>
              <a:r>
                <a:rPr lang="en-US" altLang="ko-KR" sz="2000" b="1" dirty="0">
                  <a:solidFill>
                    <a:schemeClr val="accent5"/>
                  </a:solidFill>
                  <a:cs typeface="Arial" pitchFamily="34" charset="0"/>
                </a:rPr>
                <a:t>Model Functional Improvement</a:t>
              </a:r>
              <a:endParaRPr lang="ko-KR" altLang="en-US" sz="2000" b="1" dirty="0">
                <a:solidFill>
                  <a:schemeClr val="accent5"/>
                </a:solidFill>
                <a:cs typeface="Arial" pitchFamily="34" charset="0"/>
              </a:endParaRPr>
            </a:p>
          </p:txBody>
        </p:sp>
      </p:grpSp>
      <p:pic>
        <p:nvPicPr>
          <p:cNvPr id="42" name="Picture 41">
            <a:extLst>
              <a:ext uri="{FF2B5EF4-FFF2-40B4-BE49-F238E27FC236}">
                <a16:creationId xmlns:a16="http://schemas.microsoft.com/office/drawing/2014/main" id="{E02C8F25-1086-4529-8240-B1D3E99BCCBA}"/>
              </a:ext>
            </a:extLst>
          </p:cNvPr>
          <p:cNvPicPr>
            <a:picLocks noChangeAspect="1"/>
          </p:cNvPicPr>
          <p:nvPr/>
        </p:nvPicPr>
        <p:blipFill>
          <a:blip r:embed="rId2"/>
          <a:stretch>
            <a:fillRect/>
          </a:stretch>
        </p:blipFill>
        <p:spPr>
          <a:xfrm>
            <a:off x="4183629" y="3935524"/>
            <a:ext cx="7749658" cy="2789877"/>
          </a:xfrm>
          <a:prstGeom prst="rect">
            <a:avLst/>
          </a:prstGeom>
          <a:ln>
            <a:solidFill>
              <a:schemeClr val="tx1"/>
            </a:solidFill>
          </a:ln>
        </p:spPr>
      </p:pic>
      <p:pic>
        <p:nvPicPr>
          <p:cNvPr id="44" name="Picture 43">
            <a:extLst>
              <a:ext uri="{FF2B5EF4-FFF2-40B4-BE49-F238E27FC236}">
                <a16:creationId xmlns:a16="http://schemas.microsoft.com/office/drawing/2014/main" id="{3DA27979-45EC-40EE-A6DB-F11E96C388FD}"/>
              </a:ext>
            </a:extLst>
          </p:cNvPr>
          <p:cNvPicPr>
            <a:picLocks noChangeAspect="1"/>
          </p:cNvPicPr>
          <p:nvPr/>
        </p:nvPicPr>
        <p:blipFill>
          <a:blip r:embed="rId3"/>
          <a:stretch>
            <a:fillRect/>
          </a:stretch>
        </p:blipFill>
        <p:spPr>
          <a:xfrm>
            <a:off x="423201" y="3429000"/>
            <a:ext cx="3396545" cy="3296401"/>
          </a:xfrm>
          <a:prstGeom prst="rect">
            <a:avLst/>
          </a:prstGeom>
          <a:ln>
            <a:solidFill>
              <a:schemeClr val="tx1"/>
            </a:solidFill>
          </a:ln>
        </p:spPr>
      </p:pic>
      <p:pic>
        <p:nvPicPr>
          <p:cNvPr id="46" name="Picture 45">
            <a:extLst>
              <a:ext uri="{FF2B5EF4-FFF2-40B4-BE49-F238E27FC236}">
                <a16:creationId xmlns:a16="http://schemas.microsoft.com/office/drawing/2014/main" id="{ADB9C6A0-02F8-4A65-B3E9-D511320FC366}"/>
              </a:ext>
            </a:extLst>
          </p:cNvPr>
          <p:cNvPicPr>
            <a:picLocks noChangeAspect="1"/>
          </p:cNvPicPr>
          <p:nvPr/>
        </p:nvPicPr>
        <p:blipFill>
          <a:blip r:embed="rId4"/>
          <a:stretch>
            <a:fillRect/>
          </a:stretch>
        </p:blipFill>
        <p:spPr>
          <a:xfrm>
            <a:off x="6887497" y="1314495"/>
            <a:ext cx="5009229" cy="2362710"/>
          </a:xfrm>
          <a:prstGeom prst="rect">
            <a:avLst/>
          </a:prstGeom>
          <a:ln>
            <a:solidFill>
              <a:schemeClr val="tx1"/>
            </a:solidFill>
          </a:ln>
        </p:spPr>
      </p:pic>
    </p:spTree>
    <p:extLst>
      <p:ext uri="{BB962C8B-B14F-4D97-AF65-F5344CB8AC3E}">
        <p14:creationId xmlns:p14="http://schemas.microsoft.com/office/powerpoint/2010/main" val="127922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FCB4D4-6BC7-4808-B8B0-308B01268A7D}"/>
              </a:ext>
            </a:extLst>
          </p:cNvPr>
          <p:cNvSpPr txBox="1"/>
          <p:nvPr/>
        </p:nvSpPr>
        <p:spPr>
          <a:xfrm>
            <a:off x="841457" y="525217"/>
            <a:ext cx="5360240" cy="523220"/>
          </a:xfrm>
          <a:prstGeom prst="rect">
            <a:avLst/>
          </a:prstGeom>
          <a:noFill/>
        </p:spPr>
        <p:txBody>
          <a:bodyPr wrap="square" rtlCol="0" anchor="ctr">
            <a:spAutoFit/>
          </a:bodyPr>
          <a:lstStyle/>
          <a:p>
            <a:r>
              <a:rPr lang="en-US" altLang="ko-KR" sz="2800" b="1" dirty="0">
                <a:solidFill>
                  <a:srgbClr val="FFFF00"/>
                </a:solidFill>
                <a:cs typeface="Arial" pitchFamily="34" charset="0"/>
              </a:rPr>
              <a:t>Model Result and Conclusion</a:t>
            </a:r>
            <a:endParaRPr lang="ko-KR" altLang="en-US" sz="2800" b="1" dirty="0">
              <a:solidFill>
                <a:srgbClr val="FFFF00"/>
              </a:solidFill>
              <a:cs typeface="Arial" pitchFamily="34" charset="0"/>
            </a:endParaRPr>
          </a:p>
        </p:txBody>
      </p:sp>
      <p:sp>
        <p:nvSpPr>
          <p:cNvPr id="7" name="TextBox 6">
            <a:extLst>
              <a:ext uri="{FF2B5EF4-FFF2-40B4-BE49-F238E27FC236}">
                <a16:creationId xmlns:a16="http://schemas.microsoft.com/office/drawing/2014/main" id="{FF0DBA15-1AFE-41F4-B282-F4CA06AB1D3A}"/>
              </a:ext>
            </a:extLst>
          </p:cNvPr>
          <p:cNvSpPr txBox="1"/>
          <p:nvPr/>
        </p:nvSpPr>
        <p:spPr>
          <a:xfrm>
            <a:off x="841457" y="1103237"/>
            <a:ext cx="5050524" cy="3323987"/>
          </a:xfrm>
          <a:prstGeom prst="rect">
            <a:avLst/>
          </a:prstGeom>
          <a:noFill/>
        </p:spPr>
        <p:txBody>
          <a:bodyPr wrap="square" rtlCol="0">
            <a:spAutoFit/>
          </a:bodyPr>
          <a:lstStyle/>
          <a:p>
            <a:r>
              <a:rPr lang="en-US" altLang="ko-KR" sz="1500" dirty="0">
                <a:solidFill>
                  <a:schemeClr val="bg1"/>
                </a:solidFill>
                <a:latin typeface="Roboto" panose="02000000000000000000" pitchFamily="2" charset="0"/>
                <a:ea typeface="Roboto" panose="02000000000000000000" pitchFamily="2" charset="0"/>
                <a:cs typeface="Arial" pitchFamily="34" charset="0"/>
              </a:rPr>
              <a:t>In the Sequential API, it is found that models that do not perform hyperparameter tuning or in the default state, are found to be quite good but overfit, as is the case with the Functional API which is found to be good but overfit.</a:t>
            </a:r>
          </a:p>
          <a:p>
            <a:endParaRPr lang="en-US" altLang="ko-KR" sz="1500" dirty="0">
              <a:solidFill>
                <a:schemeClr val="bg1"/>
              </a:solidFill>
              <a:latin typeface="Roboto" panose="02000000000000000000" pitchFamily="2" charset="0"/>
              <a:ea typeface="Roboto" panose="02000000000000000000" pitchFamily="2" charset="0"/>
              <a:cs typeface="Arial" pitchFamily="34" charset="0"/>
            </a:endParaRPr>
          </a:p>
          <a:p>
            <a:r>
              <a:rPr lang="en-US" altLang="ko-KR" sz="1500" dirty="0">
                <a:solidFill>
                  <a:schemeClr val="bg1"/>
                </a:solidFill>
                <a:latin typeface="Roboto" panose="02000000000000000000" pitchFamily="2" charset="0"/>
                <a:ea typeface="Roboto" panose="02000000000000000000" pitchFamily="2" charset="0"/>
                <a:cs typeface="Arial" pitchFamily="34" charset="0"/>
              </a:rPr>
              <a:t>After doing Hyperparameter Tuning using several parameters such as Epoch, Learning rate, Optimizer, and Activation on the hidden layer and adding a hidden layer, it managed to increase the accuracy of the model very significantly.</a:t>
            </a:r>
          </a:p>
          <a:p>
            <a:endParaRPr lang="en-US" altLang="ko-KR" sz="1500" dirty="0">
              <a:solidFill>
                <a:schemeClr val="bg1"/>
              </a:solidFill>
              <a:latin typeface="Roboto" panose="02000000000000000000" pitchFamily="2" charset="0"/>
              <a:ea typeface="Roboto" panose="02000000000000000000" pitchFamily="2" charset="0"/>
              <a:cs typeface="Arial" pitchFamily="34" charset="0"/>
            </a:endParaRPr>
          </a:p>
          <a:p>
            <a:r>
              <a:rPr lang="en-US" altLang="ko-KR" sz="1500" dirty="0">
                <a:solidFill>
                  <a:schemeClr val="bg1"/>
                </a:solidFill>
                <a:latin typeface="Roboto" panose="02000000000000000000" pitchFamily="2" charset="0"/>
                <a:ea typeface="Roboto" panose="02000000000000000000" pitchFamily="2" charset="0"/>
                <a:cs typeface="Arial" pitchFamily="34" charset="0"/>
              </a:rPr>
              <a:t>After doing Hyperparameter Tuning, the best model was obtained, namely model_3 are Functional Improvement Model API with an accuracy value of 93% in the test data.</a:t>
            </a:r>
            <a:endParaRPr lang="ko-KR" altLang="en-US" sz="1500" dirty="0">
              <a:solidFill>
                <a:schemeClr val="bg1"/>
              </a:solidFill>
              <a:latin typeface="Roboto" panose="02000000000000000000" pitchFamily="2" charset="0"/>
              <a:cs typeface="Arial" pitchFamily="34" charset="0"/>
            </a:endParaRPr>
          </a:p>
        </p:txBody>
      </p:sp>
    </p:spTree>
    <p:extLst>
      <p:ext uri="{BB962C8B-B14F-4D97-AF65-F5344CB8AC3E}">
        <p14:creationId xmlns:p14="http://schemas.microsoft.com/office/powerpoint/2010/main" val="1862841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FCB4D4-6BC7-4808-B8B0-308B01268A7D}"/>
              </a:ext>
            </a:extLst>
          </p:cNvPr>
          <p:cNvSpPr txBox="1"/>
          <p:nvPr/>
        </p:nvSpPr>
        <p:spPr>
          <a:xfrm>
            <a:off x="841456" y="525217"/>
            <a:ext cx="5972299" cy="523220"/>
          </a:xfrm>
          <a:prstGeom prst="rect">
            <a:avLst/>
          </a:prstGeom>
          <a:noFill/>
        </p:spPr>
        <p:txBody>
          <a:bodyPr wrap="square" rtlCol="0" anchor="ctr">
            <a:spAutoFit/>
          </a:bodyPr>
          <a:lstStyle/>
          <a:p>
            <a:r>
              <a:rPr lang="en-US" altLang="ko-KR" sz="2800" b="1" dirty="0">
                <a:solidFill>
                  <a:srgbClr val="FFFF00"/>
                </a:solidFill>
                <a:latin typeface="Roboto" panose="02000000000000000000" pitchFamily="2" charset="0"/>
                <a:ea typeface="Roboto" panose="02000000000000000000" pitchFamily="2" charset="0"/>
                <a:cs typeface="Arial" pitchFamily="34" charset="0"/>
              </a:rPr>
              <a:t>Business Result and Conclusion</a:t>
            </a:r>
            <a:endParaRPr lang="ko-KR" altLang="en-US" sz="2800" b="1" dirty="0">
              <a:solidFill>
                <a:srgbClr val="FFFF00"/>
              </a:solidFill>
              <a:latin typeface="Roboto" panose="02000000000000000000" pitchFamily="2" charset="0"/>
              <a:cs typeface="Arial" pitchFamily="34" charset="0"/>
            </a:endParaRPr>
          </a:p>
        </p:txBody>
      </p:sp>
      <p:sp>
        <p:nvSpPr>
          <p:cNvPr id="7" name="TextBox 6">
            <a:extLst>
              <a:ext uri="{FF2B5EF4-FFF2-40B4-BE49-F238E27FC236}">
                <a16:creationId xmlns:a16="http://schemas.microsoft.com/office/drawing/2014/main" id="{FF0DBA15-1AFE-41F4-B282-F4CA06AB1D3A}"/>
              </a:ext>
            </a:extLst>
          </p:cNvPr>
          <p:cNvSpPr txBox="1"/>
          <p:nvPr/>
        </p:nvSpPr>
        <p:spPr>
          <a:xfrm>
            <a:off x="841457" y="1103237"/>
            <a:ext cx="5050524" cy="2169825"/>
          </a:xfrm>
          <a:prstGeom prst="rect">
            <a:avLst/>
          </a:prstGeom>
          <a:noFill/>
        </p:spPr>
        <p:txBody>
          <a:bodyPr wrap="square" rtlCol="0">
            <a:spAutoFit/>
          </a:bodyPr>
          <a:lstStyle/>
          <a:p>
            <a:r>
              <a:rPr lang="en-US" altLang="ko-KR" sz="1500" dirty="0">
                <a:solidFill>
                  <a:schemeClr val="bg1"/>
                </a:solidFill>
                <a:latin typeface="Roboto" panose="02000000000000000000" pitchFamily="2" charset="0"/>
                <a:ea typeface="Roboto" panose="02000000000000000000" pitchFamily="2" charset="0"/>
                <a:cs typeface="Arial" pitchFamily="34" charset="0"/>
              </a:rPr>
              <a:t>In conclusion, the reason why many customers stop using the company's services and products is because according to them the products offered are of low quality, the website has too many ads, the customer service is not of high quality and so on.</a:t>
            </a:r>
          </a:p>
          <a:p>
            <a:endParaRPr lang="en-US" altLang="ko-KR" sz="1500" dirty="0">
              <a:solidFill>
                <a:schemeClr val="bg1"/>
              </a:solidFill>
              <a:latin typeface="Roboto" panose="02000000000000000000" pitchFamily="2" charset="0"/>
              <a:ea typeface="Roboto" panose="02000000000000000000" pitchFamily="2" charset="0"/>
              <a:cs typeface="Arial" pitchFamily="34" charset="0"/>
            </a:endParaRPr>
          </a:p>
          <a:p>
            <a:r>
              <a:rPr lang="en-US" altLang="ko-KR" sz="1500" dirty="0">
                <a:solidFill>
                  <a:schemeClr val="bg1"/>
                </a:solidFill>
                <a:latin typeface="Roboto" panose="02000000000000000000" pitchFamily="2" charset="0"/>
                <a:ea typeface="Roboto" panose="02000000000000000000" pitchFamily="2" charset="0"/>
                <a:cs typeface="Arial" pitchFamily="34" charset="0"/>
              </a:rPr>
              <a:t>therefore I recommend immediately improving the quality of the website, customer service and products offered and if possible to introduce new products to customers.</a:t>
            </a:r>
            <a:endParaRPr lang="ko-KR" altLang="en-US" sz="1500" dirty="0">
              <a:solidFill>
                <a:schemeClr val="bg1"/>
              </a:solidFill>
              <a:latin typeface="Roboto" panose="02000000000000000000" pitchFamily="2" charset="0"/>
              <a:cs typeface="Arial" pitchFamily="34" charset="0"/>
            </a:endParaRPr>
          </a:p>
        </p:txBody>
      </p:sp>
    </p:spTree>
    <p:extLst>
      <p:ext uri="{BB962C8B-B14F-4D97-AF65-F5344CB8AC3E}">
        <p14:creationId xmlns:p14="http://schemas.microsoft.com/office/powerpoint/2010/main" val="327979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695404" y="1781342"/>
            <a:ext cx="6096000"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Thank You</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695404" y="2704672"/>
            <a:ext cx="6095999"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By Muhamad </a:t>
            </a:r>
            <a:r>
              <a:rPr lang="en-US" altLang="ko-KR" sz="1867" dirty="0" err="1">
                <a:solidFill>
                  <a:schemeClr val="bg1"/>
                </a:solidFill>
                <a:cs typeface="Arial" pitchFamily="34" charset="0"/>
              </a:rPr>
              <a:t>Fikri</a:t>
            </a:r>
            <a:r>
              <a:rPr lang="en-US" altLang="ko-KR" sz="1867" dirty="0">
                <a:solidFill>
                  <a:schemeClr val="bg1"/>
                </a:solidFill>
                <a:cs typeface="Arial" pitchFamily="34" charset="0"/>
              </a:rPr>
              <a:t> Mumtaz</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48012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7125371" y="306829"/>
            <a:ext cx="4699530" cy="861774"/>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Introduction</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6473189" y="306829"/>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01</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249816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DF217-934A-4E94-9033-9CEA11E5D4C8}"/>
              </a:ext>
            </a:extLst>
          </p:cNvPr>
          <p:cNvSpPr txBox="1"/>
          <p:nvPr/>
        </p:nvSpPr>
        <p:spPr>
          <a:xfrm>
            <a:off x="294516" y="2119493"/>
            <a:ext cx="5273000" cy="4478149"/>
          </a:xfrm>
          <a:prstGeom prst="rect">
            <a:avLst/>
          </a:prstGeom>
          <a:noFill/>
        </p:spPr>
        <p:txBody>
          <a:bodyPr wrap="square" rtlCol="0">
            <a:spAutoFit/>
          </a:bodyPr>
          <a:lstStyle/>
          <a:p>
            <a:pPr algn="just"/>
            <a:r>
              <a:rPr lang="en-US" altLang="ko-KR" sz="1900" dirty="0">
                <a:solidFill>
                  <a:schemeClr val="tx1">
                    <a:lumMod val="75000"/>
                    <a:lumOff val="25000"/>
                  </a:schemeClr>
                </a:solidFill>
                <a:cs typeface="Arial" pitchFamily="34" charset="0"/>
              </a:rPr>
              <a:t>Fast n Quick Company is an online trading company that has been established since 2007 and is currently the top 5 online trading company in Indonesia.</a:t>
            </a:r>
          </a:p>
          <a:p>
            <a:pPr algn="just"/>
            <a:endParaRPr lang="en-US" altLang="ko-KR" sz="1900" dirty="0">
              <a:solidFill>
                <a:schemeClr val="tx1">
                  <a:lumMod val="75000"/>
                  <a:lumOff val="25000"/>
                </a:schemeClr>
              </a:solidFill>
              <a:cs typeface="Arial" pitchFamily="34" charset="0"/>
            </a:endParaRPr>
          </a:p>
          <a:p>
            <a:pPr algn="just"/>
            <a:r>
              <a:rPr lang="en-US" altLang="ko-KR" sz="1900" dirty="0">
                <a:solidFill>
                  <a:schemeClr val="tx1">
                    <a:lumMod val="75000"/>
                    <a:lumOff val="25000"/>
                  </a:schemeClr>
                </a:solidFill>
                <a:cs typeface="Arial" pitchFamily="34" charset="0"/>
              </a:rPr>
              <a:t>However, several reports say that they have lost some of their customers in the period of 2015 - 2018.</a:t>
            </a:r>
          </a:p>
          <a:p>
            <a:pPr algn="just"/>
            <a:endParaRPr lang="en-US" altLang="ko-KR" sz="1900" dirty="0">
              <a:solidFill>
                <a:schemeClr val="tx1">
                  <a:lumMod val="75000"/>
                  <a:lumOff val="25000"/>
                </a:schemeClr>
              </a:solidFill>
              <a:cs typeface="Arial" pitchFamily="34" charset="0"/>
            </a:endParaRPr>
          </a:p>
          <a:p>
            <a:pPr algn="just"/>
            <a:r>
              <a:rPr lang="en-US" altLang="ko-KR" sz="1900" dirty="0">
                <a:solidFill>
                  <a:schemeClr val="tx1">
                    <a:lumMod val="75000"/>
                    <a:lumOff val="25000"/>
                  </a:schemeClr>
                </a:solidFill>
                <a:cs typeface="Arial" pitchFamily="34" charset="0"/>
              </a:rPr>
              <a:t>They want to minimize the risk of customers stopping using the services and products they offer. </a:t>
            </a:r>
          </a:p>
          <a:p>
            <a:pPr algn="just"/>
            <a:endParaRPr lang="en-US" altLang="ko-KR" sz="1900" dirty="0">
              <a:solidFill>
                <a:schemeClr val="tx1">
                  <a:lumMod val="75000"/>
                  <a:lumOff val="25000"/>
                </a:schemeClr>
              </a:solidFill>
              <a:cs typeface="Arial" pitchFamily="34" charset="0"/>
            </a:endParaRPr>
          </a:p>
          <a:p>
            <a:pPr algn="just"/>
            <a:r>
              <a:rPr lang="en-US" altLang="ko-KR" sz="1900" dirty="0">
                <a:solidFill>
                  <a:schemeClr val="tx1">
                    <a:lumMod val="75000"/>
                    <a:lumOff val="25000"/>
                  </a:schemeClr>
                </a:solidFill>
                <a:cs typeface="Arial" pitchFamily="34" charset="0"/>
              </a:rPr>
              <a:t>They hired me to find out why some customers stopped using their company's products.</a:t>
            </a:r>
            <a:endParaRPr lang="ko-KR" altLang="en-US" sz="1900"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CFAD2EED-ED47-4504-81A2-FC715B12F523}"/>
              </a:ext>
            </a:extLst>
          </p:cNvPr>
          <p:cNvSpPr txBox="1"/>
          <p:nvPr/>
        </p:nvSpPr>
        <p:spPr>
          <a:xfrm>
            <a:off x="677973" y="549833"/>
            <a:ext cx="3790788" cy="1569660"/>
          </a:xfrm>
          <a:prstGeom prst="rect">
            <a:avLst/>
          </a:prstGeom>
          <a:noFill/>
        </p:spPr>
        <p:txBody>
          <a:bodyPr wrap="square" rtlCol="0" anchor="ctr">
            <a:spAutoFit/>
          </a:bodyPr>
          <a:lstStyle/>
          <a:p>
            <a:r>
              <a:rPr lang="en-US" altLang="ko-KR" sz="4800" b="1" dirty="0">
                <a:solidFill>
                  <a:schemeClr val="accent1"/>
                </a:solidFill>
                <a:cs typeface="Arial" pitchFamily="34" charset="0"/>
              </a:rPr>
              <a:t>Background Problem</a:t>
            </a:r>
            <a:endParaRPr lang="ko-KR" altLang="en-US" sz="4800" b="1" dirty="0">
              <a:cs typeface="Arial" pitchFamily="34" charset="0"/>
            </a:endParaRPr>
          </a:p>
        </p:txBody>
      </p:sp>
      <p:pic>
        <p:nvPicPr>
          <p:cNvPr id="12" name="Picture Placeholder 11">
            <a:extLst>
              <a:ext uri="{FF2B5EF4-FFF2-40B4-BE49-F238E27FC236}">
                <a16:creationId xmlns:a16="http://schemas.microsoft.com/office/drawing/2014/main" id="{B1885E11-4E0C-4D61-99EC-A0A2E78EC354}"/>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21012" r="21012"/>
          <a:stretch>
            <a:fillRect/>
          </a:stretch>
        </p:blipFill>
        <p:spPr/>
      </p:pic>
    </p:spTree>
    <p:extLst>
      <p:ext uri="{BB962C8B-B14F-4D97-AF65-F5344CB8AC3E}">
        <p14:creationId xmlns:p14="http://schemas.microsoft.com/office/powerpoint/2010/main" val="234562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DF217-934A-4E94-9033-9CEA11E5D4C8}"/>
              </a:ext>
            </a:extLst>
          </p:cNvPr>
          <p:cNvSpPr txBox="1"/>
          <p:nvPr/>
        </p:nvSpPr>
        <p:spPr>
          <a:xfrm>
            <a:off x="191277" y="2466081"/>
            <a:ext cx="5273000" cy="707886"/>
          </a:xfrm>
          <a:prstGeom prst="rect">
            <a:avLst/>
          </a:prstGeom>
          <a:noFill/>
        </p:spPr>
        <p:txBody>
          <a:bodyPr wrap="square" rtlCol="0">
            <a:spAutoFit/>
          </a:bodyPr>
          <a:lstStyle/>
          <a:p>
            <a:pPr algn="just"/>
            <a:r>
              <a:rPr lang="en-US" sz="2000" dirty="0"/>
              <a:t>Predicting customers who will Churn using Deep Learning ANN</a:t>
            </a:r>
            <a:endParaRPr lang="ko-KR" altLang="en-US" sz="1900"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CFAD2EED-ED47-4504-81A2-FC715B12F523}"/>
              </a:ext>
            </a:extLst>
          </p:cNvPr>
          <p:cNvSpPr txBox="1"/>
          <p:nvPr/>
        </p:nvSpPr>
        <p:spPr>
          <a:xfrm>
            <a:off x="1238412" y="284362"/>
            <a:ext cx="3790788" cy="1569660"/>
          </a:xfrm>
          <a:prstGeom prst="rect">
            <a:avLst/>
          </a:prstGeom>
          <a:noFill/>
        </p:spPr>
        <p:txBody>
          <a:bodyPr wrap="square" rtlCol="0" anchor="ctr">
            <a:spAutoFit/>
          </a:bodyPr>
          <a:lstStyle/>
          <a:p>
            <a:r>
              <a:rPr lang="en-US" altLang="ko-KR" sz="4800" b="1" dirty="0">
                <a:solidFill>
                  <a:schemeClr val="accent1"/>
                </a:solidFill>
                <a:cs typeface="Arial" pitchFamily="34" charset="0"/>
              </a:rPr>
              <a:t>Problem Statement</a:t>
            </a:r>
            <a:endParaRPr lang="ko-KR" altLang="en-US" sz="4800" b="1" dirty="0">
              <a:cs typeface="Arial" pitchFamily="34" charset="0"/>
            </a:endParaRPr>
          </a:p>
        </p:txBody>
      </p:sp>
      <p:pic>
        <p:nvPicPr>
          <p:cNvPr id="7" name="Picture Placeholder 6">
            <a:extLst>
              <a:ext uri="{FF2B5EF4-FFF2-40B4-BE49-F238E27FC236}">
                <a16:creationId xmlns:a16="http://schemas.microsoft.com/office/drawing/2014/main" id="{705F5356-F6A0-454D-B2C4-F8A572CA3FEC}"/>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20587" r="20587"/>
          <a:stretch>
            <a:fillRect/>
          </a:stretch>
        </p:blipFill>
        <p:spPr/>
      </p:pic>
    </p:spTree>
    <p:extLst>
      <p:ext uri="{BB962C8B-B14F-4D97-AF65-F5344CB8AC3E}">
        <p14:creationId xmlns:p14="http://schemas.microsoft.com/office/powerpoint/2010/main" val="22950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7125371" y="306829"/>
            <a:ext cx="4699530" cy="861774"/>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Data Analyst</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6473189" y="306829"/>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02</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15456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0">
            <a:extLst>
              <a:ext uri="{FF2B5EF4-FFF2-40B4-BE49-F238E27FC236}">
                <a16:creationId xmlns:a16="http://schemas.microsoft.com/office/drawing/2014/main" id="{6E623901-BD8B-4910-A8F7-FC7F8AB24359}"/>
              </a:ext>
            </a:extLst>
          </p:cNvPr>
          <p:cNvSpPr/>
          <p:nvPr/>
        </p:nvSpPr>
        <p:spPr>
          <a:xfrm rot="1639528">
            <a:off x="6299340" y="1889524"/>
            <a:ext cx="632898" cy="632898"/>
          </a:xfrm>
          <a:prstGeom prst="wedgeEllipseCallout">
            <a:avLst>
              <a:gd name="adj1" fmla="val -37346"/>
              <a:gd name="adj2" fmla="val 1379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 name="Oval Callout 11">
            <a:extLst>
              <a:ext uri="{FF2B5EF4-FFF2-40B4-BE49-F238E27FC236}">
                <a16:creationId xmlns:a16="http://schemas.microsoft.com/office/drawing/2014/main" id="{34038C0C-7D84-43A7-BEC4-59A8559D4B38}"/>
              </a:ext>
            </a:extLst>
          </p:cNvPr>
          <p:cNvSpPr/>
          <p:nvPr/>
        </p:nvSpPr>
        <p:spPr>
          <a:xfrm rot="1639528">
            <a:off x="6299340" y="2993078"/>
            <a:ext cx="632898" cy="632898"/>
          </a:xfrm>
          <a:prstGeom prst="wedgeEllipseCallout">
            <a:avLst>
              <a:gd name="adj1" fmla="val -74202"/>
              <a:gd name="adj2" fmla="val 729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 name="Oval Callout 12">
            <a:extLst>
              <a:ext uri="{FF2B5EF4-FFF2-40B4-BE49-F238E27FC236}">
                <a16:creationId xmlns:a16="http://schemas.microsoft.com/office/drawing/2014/main" id="{A2993875-6227-44C1-A4C9-5609FCB6A62B}"/>
              </a:ext>
            </a:extLst>
          </p:cNvPr>
          <p:cNvSpPr/>
          <p:nvPr/>
        </p:nvSpPr>
        <p:spPr>
          <a:xfrm rot="1639528">
            <a:off x="6299342" y="5200184"/>
            <a:ext cx="632898" cy="632898"/>
          </a:xfrm>
          <a:prstGeom prst="wedgeEllipseCallout">
            <a:avLst>
              <a:gd name="adj1" fmla="val -139112"/>
              <a:gd name="adj2" fmla="val -65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31">
            <a:extLst>
              <a:ext uri="{FF2B5EF4-FFF2-40B4-BE49-F238E27FC236}">
                <a16:creationId xmlns:a16="http://schemas.microsoft.com/office/drawing/2014/main" id="{077C80AD-66F8-4E0E-BD89-EC38D0FA84E8}"/>
              </a:ext>
            </a:extLst>
          </p:cNvPr>
          <p:cNvSpPr>
            <a:spLocks noChangeAspect="1"/>
          </p:cNvSpPr>
          <p:nvPr/>
        </p:nvSpPr>
        <p:spPr>
          <a:xfrm>
            <a:off x="6460377" y="5334894"/>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Freeform 19">
            <a:extLst>
              <a:ext uri="{FF2B5EF4-FFF2-40B4-BE49-F238E27FC236}">
                <a16:creationId xmlns:a16="http://schemas.microsoft.com/office/drawing/2014/main" id="{23E46232-5783-48AD-8074-7AB0AF476027}"/>
              </a:ext>
            </a:extLst>
          </p:cNvPr>
          <p:cNvSpPr>
            <a:spLocks noChangeAspect="1"/>
          </p:cNvSpPr>
          <p:nvPr/>
        </p:nvSpPr>
        <p:spPr>
          <a:xfrm flipH="1">
            <a:off x="6467131" y="2066888"/>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 name="Trapezoid 2">
            <a:extLst>
              <a:ext uri="{FF2B5EF4-FFF2-40B4-BE49-F238E27FC236}">
                <a16:creationId xmlns:a16="http://schemas.microsoft.com/office/drawing/2014/main" id="{CE399FB7-97E3-4981-BDE1-F0317EEC7272}"/>
              </a:ext>
            </a:extLst>
          </p:cNvPr>
          <p:cNvSpPr>
            <a:spLocks noChangeAspect="1"/>
          </p:cNvSpPr>
          <p:nvPr/>
        </p:nvSpPr>
        <p:spPr>
          <a:xfrm>
            <a:off x="6515547" y="3154114"/>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Rectangle 18">
            <a:extLst>
              <a:ext uri="{FF2B5EF4-FFF2-40B4-BE49-F238E27FC236}">
                <a16:creationId xmlns:a16="http://schemas.microsoft.com/office/drawing/2014/main" id="{6B60E916-A2C0-45E5-97FF-466F92A805CD}"/>
              </a:ext>
            </a:extLst>
          </p:cNvPr>
          <p:cNvSpPr/>
          <p:nvPr/>
        </p:nvSpPr>
        <p:spPr>
          <a:xfrm>
            <a:off x="7055700" y="1943098"/>
            <a:ext cx="4558548" cy="400110"/>
          </a:xfrm>
          <a:prstGeom prst="rect">
            <a:avLst/>
          </a:prstGeom>
        </p:spPr>
        <p:txBody>
          <a:bodyPr wrap="square">
            <a:spAutoFit/>
          </a:bodyPr>
          <a:lstStyle/>
          <a:p>
            <a:r>
              <a:rPr lang="en-US" altLang="ko-KR" sz="2000" b="1" dirty="0">
                <a:solidFill>
                  <a:schemeClr val="tx1">
                    <a:lumMod val="75000"/>
                    <a:lumOff val="25000"/>
                  </a:schemeClr>
                </a:solidFill>
                <a:cs typeface="Arial" pitchFamily="34" charset="0"/>
              </a:rPr>
              <a:t>There are 36992 Data in our Dataset</a:t>
            </a:r>
            <a:endParaRPr lang="en-US" altLang="ko-KR" sz="2000" dirty="0">
              <a:solidFill>
                <a:schemeClr val="tx1">
                  <a:lumMod val="75000"/>
                  <a:lumOff val="25000"/>
                </a:schemeClr>
              </a:solidFill>
            </a:endParaRPr>
          </a:p>
        </p:txBody>
      </p:sp>
      <p:grpSp>
        <p:nvGrpSpPr>
          <p:cNvPr id="11" name="그룹 8">
            <a:extLst>
              <a:ext uri="{FF2B5EF4-FFF2-40B4-BE49-F238E27FC236}">
                <a16:creationId xmlns:a16="http://schemas.microsoft.com/office/drawing/2014/main" id="{CC996C4C-C6FC-4042-96FA-9C3435CFB518}"/>
              </a:ext>
            </a:extLst>
          </p:cNvPr>
          <p:cNvGrpSpPr/>
          <p:nvPr/>
        </p:nvGrpSpPr>
        <p:grpSpPr>
          <a:xfrm>
            <a:off x="7092762" y="2964151"/>
            <a:ext cx="4521486" cy="707886"/>
            <a:chOff x="7141771" y="2866951"/>
            <a:chExt cx="4521486" cy="707886"/>
          </a:xfrm>
        </p:grpSpPr>
        <p:sp>
          <p:nvSpPr>
            <p:cNvPr id="12" name="Rectangle 18">
              <a:extLst>
                <a:ext uri="{FF2B5EF4-FFF2-40B4-BE49-F238E27FC236}">
                  <a16:creationId xmlns:a16="http://schemas.microsoft.com/office/drawing/2014/main" id="{15C1ED44-2EF3-4246-8501-71B5EB39D2E7}"/>
                </a:ext>
              </a:extLst>
            </p:cNvPr>
            <p:cNvSpPr/>
            <p:nvPr/>
          </p:nvSpPr>
          <p:spPr>
            <a:xfrm>
              <a:off x="7141771" y="2866951"/>
              <a:ext cx="4421905" cy="707886"/>
            </a:xfrm>
            <a:prstGeom prst="rect">
              <a:avLst/>
            </a:prstGeom>
          </p:spPr>
          <p:txBody>
            <a:bodyPr wrap="square">
              <a:spAutoFit/>
            </a:bodyPr>
            <a:lstStyle/>
            <a:p>
              <a:r>
                <a:rPr lang="en-US" altLang="ko-KR" sz="2000" b="1" dirty="0">
                  <a:solidFill>
                    <a:schemeClr val="tx1">
                      <a:lumMod val="75000"/>
                      <a:lumOff val="25000"/>
                    </a:schemeClr>
                  </a:solidFill>
                </a:rPr>
                <a:t>Our data are splits between Object, Integral, Float, and Datetime.</a:t>
              </a:r>
              <a:endParaRPr lang="ko-KR" altLang="en-US" sz="2000" b="1" dirty="0">
                <a:solidFill>
                  <a:schemeClr val="tx1">
                    <a:lumMod val="75000"/>
                    <a:lumOff val="25000"/>
                  </a:schemeClr>
                </a:solidFill>
              </a:endParaRPr>
            </a:p>
          </p:txBody>
        </p:sp>
        <p:sp>
          <p:nvSpPr>
            <p:cNvPr id="13" name="Rectangle 18">
              <a:extLst>
                <a:ext uri="{FF2B5EF4-FFF2-40B4-BE49-F238E27FC236}">
                  <a16:creationId xmlns:a16="http://schemas.microsoft.com/office/drawing/2014/main" id="{5585EBE0-CAF4-40D6-AB94-0298C78B318C}"/>
                </a:ext>
              </a:extLst>
            </p:cNvPr>
            <p:cNvSpPr/>
            <p:nvPr/>
          </p:nvSpPr>
          <p:spPr>
            <a:xfrm>
              <a:off x="7241352" y="3278234"/>
              <a:ext cx="4421905" cy="276999"/>
            </a:xfrm>
            <a:prstGeom prst="rect">
              <a:avLst/>
            </a:prstGeom>
          </p:spPr>
          <p:txBody>
            <a:bodyPr wrap="square">
              <a:spAutoFit/>
            </a:bodyPr>
            <a:lstStyle/>
            <a:p>
              <a:endParaRPr lang="en-US" altLang="ko-KR" sz="1200" dirty="0">
                <a:solidFill>
                  <a:schemeClr val="tx1">
                    <a:lumMod val="75000"/>
                    <a:lumOff val="25000"/>
                  </a:schemeClr>
                </a:solidFill>
              </a:endParaRPr>
            </a:p>
          </p:txBody>
        </p:sp>
      </p:grpSp>
      <p:grpSp>
        <p:nvGrpSpPr>
          <p:cNvPr id="14" name="그룹 6">
            <a:extLst>
              <a:ext uri="{FF2B5EF4-FFF2-40B4-BE49-F238E27FC236}">
                <a16:creationId xmlns:a16="http://schemas.microsoft.com/office/drawing/2014/main" id="{55DD7C53-CF58-4DA5-8176-D533BF0647C3}"/>
              </a:ext>
            </a:extLst>
          </p:cNvPr>
          <p:cNvGrpSpPr/>
          <p:nvPr/>
        </p:nvGrpSpPr>
        <p:grpSpPr>
          <a:xfrm>
            <a:off x="7141770" y="5235149"/>
            <a:ext cx="4421905" cy="707886"/>
            <a:chOff x="7141773" y="5141380"/>
            <a:chExt cx="4421905" cy="707886"/>
          </a:xfrm>
        </p:grpSpPr>
        <p:sp>
          <p:nvSpPr>
            <p:cNvPr id="15" name="Rectangle 18">
              <a:extLst>
                <a:ext uri="{FF2B5EF4-FFF2-40B4-BE49-F238E27FC236}">
                  <a16:creationId xmlns:a16="http://schemas.microsoft.com/office/drawing/2014/main" id="{FB223029-DE6B-40D5-940C-22F49D483C27}"/>
                </a:ext>
              </a:extLst>
            </p:cNvPr>
            <p:cNvSpPr/>
            <p:nvPr/>
          </p:nvSpPr>
          <p:spPr>
            <a:xfrm>
              <a:off x="7141773" y="5141380"/>
              <a:ext cx="4421905" cy="707886"/>
            </a:xfrm>
            <a:prstGeom prst="rect">
              <a:avLst/>
            </a:prstGeom>
          </p:spPr>
          <p:txBody>
            <a:bodyPr wrap="square">
              <a:spAutoFit/>
            </a:bodyPr>
            <a:lstStyle/>
            <a:p>
              <a:r>
                <a:rPr lang="en-US" altLang="ko-KR" sz="2000" b="1" dirty="0">
                  <a:solidFill>
                    <a:schemeClr val="tx1">
                      <a:lumMod val="75000"/>
                      <a:lumOff val="25000"/>
                    </a:schemeClr>
                  </a:solidFill>
                </a:rPr>
                <a:t>Variable are split into categorical, and numerical columns.</a:t>
              </a:r>
              <a:endParaRPr lang="ko-KR" altLang="en-US" sz="2000" b="1" dirty="0">
                <a:solidFill>
                  <a:schemeClr val="tx1">
                    <a:lumMod val="75000"/>
                    <a:lumOff val="25000"/>
                  </a:schemeClr>
                </a:solidFill>
              </a:endParaRPr>
            </a:p>
          </p:txBody>
        </p:sp>
        <p:sp>
          <p:nvSpPr>
            <p:cNvPr id="16" name="Rectangle 18">
              <a:extLst>
                <a:ext uri="{FF2B5EF4-FFF2-40B4-BE49-F238E27FC236}">
                  <a16:creationId xmlns:a16="http://schemas.microsoft.com/office/drawing/2014/main" id="{A786395D-92F0-4DA0-B916-EC0FD890E48C}"/>
                </a:ext>
              </a:extLst>
            </p:cNvPr>
            <p:cNvSpPr/>
            <p:nvPr/>
          </p:nvSpPr>
          <p:spPr>
            <a:xfrm>
              <a:off x="7141773" y="5466433"/>
              <a:ext cx="4421905" cy="276999"/>
            </a:xfrm>
            <a:prstGeom prst="rect">
              <a:avLst/>
            </a:prstGeom>
          </p:spPr>
          <p:txBody>
            <a:bodyPr wrap="square">
              <a:spAutoFit/>
            </a:bodyPr>
            <a:lstStyle/>
            <a:p>
              <a:endParaRPr lang="en-US" altLang="ko-KR" sz="1200" dirty="0">
                <a:solidFill>
                  <a:schemeClr val="tx1">
                    <a:lumMod val="75000"/>
                    <a:lumOff val="25000"/>
                  </a:schemeClr>
                </a:solidFill>
              </a:endParaRPr>
            </a:p>
          </p:txBody>
        </p:sp>
      </p:grpSp>
      <p:sp>
        <p:nvSpPr>
          <p:cNvPr id="17" name="Oval Callout 11">
            <a:extLst>
              <a:ext uri="{FF2B5EF4-FFF2-40B4-BE49-F238E27FC236}">
                <a16:creationId xmlns:a16="http://schemas.microsoft.com/office/drawing/2014/main" id="{328F11ED-C467-404C-B314-C7D1D5D899E9}"/>
              </a:ext>
            </a:extLst>
          </p:cNvPr>
          <p:cNvSpPr/>
          <p:nvPr/>
        </p:nvSpPr>
        <p:spPr>
          <a:xfrm rot="1639528">
            <a:off x="6283638" y="4096630"/>
            <a:ext cx="632898" cy="632898"/>
          </a:xfrm>
          <a:prstGeom prst="wedgeEllipseCallout">
            <a:avLst>
              <a:gd name="adj1" fmla="val -105807"/>
              <a:gd name="adj2" fmla="val 55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8" name="그룹 7">
            <a:extLst>
              <a:ext uri="{FF2B5EF4-FFF2-40B4-BE49-F238E27FC236}">
                <a16:creationId xmlns:a16="http://schemas.microsoft.com/office/drawing/2014/main" id="{1AA9ED50-E2B8-4F10-BA7A-5EA80B4B368B}"/>
              </a:ext>
            </a:extLst>
          </p:cNvPr>
          <p:cNvGrpSpPr/>
          <p:nvPr/>
        </p:nvGrpSpPr>
        <p:grpSpPr>
          <a:xfrm>
            <a:off x="7141770" y="4125712"/>
            <a:ext cx="4421907" cy="707886"/>
            <a:chOff x="7141771" y="4088508"/>
            <a:chExt cx="4421907" cy="707886"/>
          </a:xfrm>
        </p:grpSpPr>
        <p:sp>
          <p:nvSpPr>
            <p:cNvPr id="19" name="Rectangle 18">
              <a:extLst>
                <a:ext uri="{FF2B5EF4-FFF2-40B4-BE49-F238E27FC236}">
                  <a16:creationId xmlns:a16="http://schemas.microsoft.com/office/drawing/2014/main" id="{CB5B7443-08E2-40FB-A0D6-417F44CF3C2A}"/>
                </a:ext>
              </a:extLst>
            </p:cNvPr>
            <p:cNvSpPr/>
            <p:nvPr/>
          </p:nvSpPr>
          <p:spPr>
            <a:xfrm>
              <a:off x="7141771" y="4088508"/>
              <a:ext cx="4421905" cy="707886"/>
            </a:xfrm>
            <a:prstGeom prst="rect">
              <a:avLst/>
            </a:prstGeom>
          </p:spPr>
          <p:txBody>
            <a:bodyPr wrap="square">
              <a:spAutoFit/>
            </a:bodyPr>
            <a:lstStyle/>
            <a:p>
              <a:r>
                <a:rPr lang="en-US" altLang="ko-KR" sz="2000" b="1" dirty="0">
                  <a:solidFill>
                    <a:schemeClr val="tx1">
                      <a:lumMod val="75000"/>
                      <a:lumOff val="25000"/>
                    </a:schemeClr>
                  </a:solidFill>
                </a:rPr>
                <a:t>We are using 17 variable to predict churn risk</a:t>
              </a:r>
              <a:endParaRPr lang="ko-KR" altLang="en-US" sz="2000" b="1" dirty="0">
                <a:solidFill>
                  <a:schemeClr val="tx1">
                    <a:lumMod val="75000"/>
                    <a:lumOff val="25000"/>
                  </a:schemeClr>
                </a:solidFill>
              </a:endParaRPr>
            </a:p>
          </p:txBody>
        </p:sp>
        <p:sp>
          <p:nvSpPr>
            <p:cNvPr id="20" name="Rectangle 18">
              <a:extLst>
                <a:ext uri="{FF2B5EF4-FFF2-40B4-BE49-F238E27FC236}">
                  <a16:creationId xmlns:a16="http://schemas.microsoft.com/office/drawing/2014/main" id="{7BD1B4B5-28E4-4912-8858-D0191A2FA1C9}"/>
                </a:ext>
              </a:extLst>
            </p:cNvPr>
            <p:cNvSpPr/>
            <p:nvPr/>
          </p:nvSpPr>
          <p:spPr>
            <a:xfrm>
              <a:off x="7141773" y="4176246"/>
              <a:ext cx="4421905" cy="276999"/>
            </a:xfrm>
            <a:prstGeom prst="rect">
              <a:avLst/>
            </a:prstGeom>
          </p:spPr>
          <p:txBody>
            <a:bodyPr wrap="square">
              <a:spAutoFit/>
            </a:bodyPr>
            <a:lstStyle/>
            <a:p>
              <a:endParaRPr lang="en-US" altLang="ko-KR" sz="1200" dirty="0">
                <a:solidFill>
                  <a:schemeClr val="tx1">
                    <a:lumMod val="75000"/>
                    <a:lumOff val="25000"/>
                  </a:schemeClr>
                </a:solidFill>
              </a:endParaRPr>
            </a:p>
          </p:txBody>
        </p:sp>
      </p:grpSp>
      <p:sp>
        <p:nvSpPr>
          <p:cNvPr id="21" name="Freeform 32">
            <a:extLst>
              <a:ext uri="{FF2B5EF4-FFF2-40B4-BE49-F238E27FC236}">
                <a16:creationId xmlns:a16="http://schemas.microsoft.com/office/drawing/2014/main" id="{47AFCE8D-06E4-4697-9FEB-965A3CD9A7BA}"/>
              </a:ext>
            </a:extLst>
          </p:cNvPr>
          <p:cNvSpPr>
            <a:spLocks noChangeAspect="1"/>
          </p:cNvSpPr>
          <p:nvPr/>
        </p:nvSpPr>
        <p:spPr>
          <a:xfrm>
            <a:off x="6450785" y="4238231"/>
            <a:ext cx="298603" cy="349699"/>
          </a:xfrm>
          <a:custGeom>
            <a:avLst/>
            <a:gdLst/>
            <a:ahLst/>
            <a:cxnLst/>
            <a:rect l="l" t="t" r="r" b="b"/>
            <a:pathLst>
              <a:path w="3232631" h="3785798">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6" name="Text Placeholder 25">
            <a:extLst>
              <a:ext uri="{FF2B5EF4-FFF2-40B4-BE49-F238E27FC236}">
                <a16:creationId xmlns:a16="http://schemas.microsoft.com/office/drawing/2014/main" id="{276B285B-D4CD-4397-8064-6A61A1A49BB0}"/>
              </a:ext>
            </a:extLst>
          </p:cNvPr>
          <p:cNvSpPr>
            <a:spLocks noGrp="1"/>
          </p:cNvSpPr>
          <p:nvPr>
            <p:ph type="body" sz="quarter" idx="13"/>
          </p:nvPr>
        </p:nvSpPr>
        <p:spPr>
          <a:xfrm>
            <a:off x="309401" y="186626"/>
            <a:ext cx="11573197" cy="724247"/>
          </a:xfrm>
        </p:spPr>
        <p:txBody>
          <a:bodyPr/>
          <a:lstStyle/>
          <a:p>
            <a:r>
              <a:rPr lang="en-US" dirty="0"/>
              <a:t>Dataset Overview</a:t>
            </a:r>
          </a:p>
        </p:txBody>
      </p:sp>
      <p:pic>
        <p:nvPicPr>
          <p:cNvPr id="31" name="Picture 30">
            <a:extLst>
              <a:ext uri="{FF2B5EF4-FFF2-40B4-BE49-F238E27FC236}">
                <a16:creationId xmlns:a16="http://schemas.microsoft.com/office/drawing/2014/main" id="{4FABFAAF-AB61-47BA-99BA-CC0FB639ACCB}"/>
              </a:ext>
            </a:extLst>
          </p:cNvPr>
          <p:cNvPicPr>
            <a:picLocks noChangeAspect="1"/>
          </p:cNvPicPr>
          <p:nvPr/>
        </p:nvPicPr>
        <p:blipFill>
          <a:blip r:embed="rId2"/>
          <a:stretch>
            <a:fillRect/>
          </a:stretch>
        </p:blipFill>
        <p:spPr>
          <a:xfrm>
            <a:off x="355262" y="1140238"/>
            <a:ext cx="5554188" cy="5692877"/>
          </a:xfrm>
          <a:prstGeom prst="rect">
            <a:avLst/>
          </a:prstGeom>
        </p:spPr>
      </p:pic>
    </p:spTree>
    <p:extLst>
      <p:ext uri="{BB962C8B-B14F-4D97-AF65-F5344CB8AC3E}">
        <p14:creationId xmlns:p14="http://schemas.microsoft.com/office/powerpoint/2010/main" val="322366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545263" y="1331193"/>
            <a:ext cx="4019363" cy="3170099"/>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54.1% users are not churn it means that majority of users are not churn.</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However, there are 45.9% of users that are churn or stops using company services and products means that there are major problem in the services or products that needs to be fixed.</a:t>
            </a:r>
          </a:p>
        </p:txBody>
      </p:sp>
      <p:sp>
        <p:nvSpPr>
          <p:cNvPr id="14" name="TextBox 13">
            <a:extLst>
              <a:ext uri="{FF2B5EF4-FFF2-40B4-BE49-F238E27FC236}">
                <a16:creationId xmlns:a16="http://schemas.microsoft.com/office/drawing/2014/main" id="{329F7FB9-070D-476E-AEBD-2CAB40C9FA75}"/>
              </a:ext>
            </a:extLst>
          </p:cNvPr>
          <p:cNvSpPr txBox="1"/>
          <p:nvPr/>
        </p:nvSpPr>
        <p:spPr>
          <a:xfrm>
            <a:off x="596882"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Churn Risk Proportion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14AB4F63-E18D-439B-869C-C6B4C4C19A1B}"/>
              </a:ext>
            </a:extLst>
          </p:cNvPr>
          <p:cNvPicPr>
            <a:picLocks noChangeAspect="1"/>
          </p:cNvPicPr>
          <p:nvPr/>
        </p:nvPicPr>
        <p:blipFill>
          <a:blip r:embed="rId2"/>
          <a:stretch>
            <a:fillRect/>
          </a:stretch>
        </p:blipFill>
        <p:spPr>
          <a:xfrm>
            <a:off x="5669355" y="0"/>
            <a:ext cx="6522645" cy="6858000"/>
          </a:xfrm>
          <a:prstGeom prst="rect">
            <a:avLst/>
          </a:prstGeom>
        </p:spPr>
      </p:pic>
    </p:spTree>
    <p:extLst>
      <p:ext uri="{BB962C8B-B14F-4D97-AF65-F5344CB8AC3E}">
        <p14:creationId xmlns:p14="http://schemas.microsoft.com/office/powerpoint/2010/main" val="235604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1631216"/>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all of users that using the company product and services are in all range of ages that span between 10 to 65 years old.</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Almost all users in all range of ages have churn.</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9" y="335286"/>
            <a:ext cx="5005676" cy="523220"/>
          </a:xfrm>
          <a:prstGeom prst="rect">
            <a:avLst/>
          </a:prstGeom>
          <a:noFill/>
        </p:spPr>
        <p:txBody>
          <a:bodyPr wrap="square" rtlCol="0">
            <a:spAutoFit/>
          </a:bodyPr>
          <a:lstStyle/>
          <a:p>
            <a:r>
              <a:rPr lang="en-GB" altLang="ko-KR" sz="2800" dirty="0">
                <a:solidFill>
                  <a:schemeClr val="bg1"/>
                </a:solidFill>
                <a:cs typeface="Arial" pitchFamily="34" charset="0"/>
              </a:rPr>
              <a:t>Age Distribution</a:t>
            </a:r>
            <a:endParaRPr lang="ko-KR" altLang="en-US" sz="2800" dirty="0">
              <a:solidFill>
                <a:schemeClr val="bg1"/>
              </a:solidFill>
              <a:cs typeface="Arial" pitchFamily="34" charset="0"/>
            </a:endParaRPr>
          </a:p>
        </p:txBody>
      </p:sp>
      <p:pic>
        <p:nvPicPr>
          <p:cNvPr id="7" name="Picture 6">
            <a:extLst>
              <a:ext uri="{FF2B5EF4-FFF2-40B4-BE49-F238E27FC236}">
                <a16:creationId xmlns:a16="http://schemas.microsoft.com/office/drawing/2014/main" id="{76604D1F-E11C-4219-BB57-C51BCAA28D56}"/>
              </a:ext>
            </a:extLst>
          </p:cNvPr>
          <p:cNvPicPr>
            <a:picLocks noChangeAspect="1"/>
          </p:cNvPicPr>
          <p:nvPr/>
        </p:nvPicPr>
        <p:blipFill>
          <a:blip r:embed="rId2"/>
          <a:stretch>
            <a:fillRect/>
          </a:stretch>
        </p:blipFill>
        <p:spPr>
          <a:xfrm>
            <a:off x="2646343" y="3362633"/>
            <a:ext cx="9487374" cy="3332333"/>
          </a:xfrm>
          <a:prstGeom prst="rect">
            <a:avLst/>
          </a:prstGeom>
        </p:spPr>
      </p:pic>
    </p:spTree>
    <p:extLst>
      <p:ext uri="{BB962C8B-B14F-4D97-AF65-F5344CB8AC3E}">
        <p14:creationId xmlns:p14="http://schemas.microsoft.com/office/powerpoint/2010/main" val="3096165657"/>
      </p:ext>
    </p:extLst>
  </p:cSld>
  <p:clrMapOvr>
    <a:masterClrMapping/>
  </p:clrMapOvr>
</p:sld>
</file>

<file path=ppt/theme/theme1.xml><?xml version="1.0" encoding="utf-8"?>
<a:theme xmlns:a="http://schemas.openxmlformats.org/drawingml/2006/main" name="Cover and End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3789</TotalTime>
  <Words>848</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27</vt:i4>
      </vt:variant>
    </vt:vector>
  </HeadingPairs>
  <TitlesOfParts>
    <vt:vector size="33" baseType="lpstr">
      <vt:lpstr>Arial</vt:lpstr>
      <vt:lpstr>Calibri</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Muntaz Kyousuke</cp:lastModifiedBy>
  <cp:revision>76</cp:revision>
  <dcterms:created xsi:type="dcterms:W3CDTF">2020-01-20T05:08:25Z</dcterms:created>
  <dcterms:modified xsi:type="dcterms:W3CDTF">2023-04-05T07:52:46Z</dcterms:modified>
</cp:coreProperties>
</file>