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9" r:id="rId5"/>
    <p:sldId id="258" r:id="rId6"/>
    <p:sldId id="268" r:id="rId7"/>
    <p:sldId id="260" r:id="rId8"/>
    <p:sldId id="257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36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Gruppe02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VolkswagenCopy" panose="00000400000000000000" pitchFamily="2" charset="0"/>
              </a:rPr>
              <a:t>Effiziente </a:t>
            </a:r>
            <a:r>
              <a:rPr lang="de-DE" dirty="0" smtClean="0">
                <a:latin typeface="VolkswagenCopy" panose="00000400000000000000" pitchFamily="2" charset="0"/>
              </a:rPr>
              <a:t>Ressourcenverteilung </a:t>
            </a:r>
            <a:r>
              <a:rPr lang="de-DE" dirty="0">
                <a:latin typeface="VolkswagenCopy" panose="00000400000000000000" pitchFamily="2" charset="0"/>
              </a:rPr>
              <a:t>bei mangelndem Angebot und unvollständiger Information.</a:t>
            </a:r>
            <a:endParaRPr lang="de-DE" dirty="0">
              <a:latin typeface="VolkswagenCopy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0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Verhandlungsphase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VolkswagenCopy" panose="00000400000000000000" pitchFamily="2" charset="0"/>
                <a:cs typeface="Arial" panose="020B0604020202020204" pitchFamily="34" charset="0"/>
              </a:rPr>
              <a:t>In das Bewerbungsspiel wird die Verhandlung eingewoben</a:t>
            </a:r>
          </a:p>
          <a:p>
            <a:r>
              <a:rPr lang="de-DE" dirty="0" smtClean="0">
                <a:latin typeface="VolkswagenCopy" panose="00000400000000000000" pitchFamily="2" charset="0"/>
                <a:cs typeface="Arial" panose="020B0604020202020204" pitchFamily="34" charset="0"/>
              </a:rPr>
              <a:t>Die Agenten verhandeln und entscheiden ob sie mit der Koalition zufrieden sind welche die Baustelle schließt</a:t>
            </a:r>
          </a:p>
          <a:p>
            <a:r>
              <a:rPr lang="de-DE" dirty="0" smtClean="0">
                <a:latin typeface="VolkswagenCopy" panose="00000400000000000000" pitchFamily="2" charset="0"/>
                <a:cs typeface="Arial" panose="020B0604020202020204" pitchFamily="34" charset="0"/>
              </a:rPr>
              <a:t>Als Druckmittel dient die Power die eingebracht wurde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619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Evaluation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VolkswagenCopy" panose="00000400000000000000" pitchFamily="2" charset="0"/>
              </a:rPr>
              <a:t>Core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Shapley-Value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Nucleolus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Utilitaristische soziale Wohlfahrt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Nash-Produkt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Egalitäre soziale Wohlfahrt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2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  <a:cs typeface="Arial" panose="020B0604020202020204" pitchFamily="34" charset="0"/>
              </a:rPr>
              <a:t>Szenario	 Taverne</a:t>
            </a:r>
            <a:endParaRPr lang="de-DE" dirty="0">
              <a:latin typeface="VolkswagenHeadline" panose="000004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e3fc254d8d9137aa506bd5c3572d98f6_full.jpg (1024×72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7260293" cy="516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0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  <a:cs typeface="Arial" panose="020B0604020202020204" pitchFamily="34" charset="0"/>
              </a:rPr>
              <a:t>Auftraggeber vergeben Abenteuer</a:t>
            </a:r>
            <a:r>
              <a:rPr lang="de-DE" dirty="0" smtClean="0"/>
              <a:t>	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7258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Ein Auftraggeber vergibt jeweils ein Abenteuer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521126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Abenteuer benötigen 3 Skills: </a:t>
            </a:r>
          </a:p>
          <a:p>
            <a:pPr marL="0" indent="0">
              <a:buNone/>
            </a:pPr>
            <a:endParaRPr lang="de-DE" dirty="0">
              <a:latin typeface="VolkswagenCopy" panose="00000400000000000000" pitchFamily="2" charset="0"/>
            </a:endParaRPr>
          </a:p>
          <a:p>
            <a:r>
              <a:rPr lang="de-DE" dirty="0" smtClean="0">
                <a:latin typeface="VolkswagenCopy" panose="00000400000000000000" pitchFamily="2" charset="0"/>
              </a:rPr>
              <a:t>zufällige Verteilung</a:t>
            </a:r>
          </a:p>
          <a:p>
            <a:r>
              <a:rPr lang="de-DE" dirty="0">
                <a:latin typeface="VolkswagenCopy" panose="00000400000000000000" pitchFamily="2" charset="0"/>
              </a:rPr>
              <a:t>m</a:t>
            </a:r>
            <a:r>
              <a:rPr lang="de-DE" dirty="0" smtClean="0">
                <a:latin typeface="VolkswagenCopy" panose="00000400000000000000" pitchFamily="2" charset="0"/>
              </a:rPr>
              <a:t>ehr </a:t>
            </a:r>
            <a:r>
              <a:rPr lang="de-DE" dirty="0" err="1" smtClean="0">
                <a:latin typeface="VolkswagenCopy" panose="00000400000000000000" pitchFamily="2" charset="0"/>
              </a:rPr>
              <a:t>Skillpower</a:t>
            </a:r>
            <a:r>
              <a:rPr lang="de-DE" dirty="0" smtClean="0">
                <a:latin typeface="VolkswagenCopy" panose="00000400000000000000" pitchFamily="2" charset="0"/>
              </a:rPr>
              <a:t> (insg.) benötigt als vorhanden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erweiterbar </a:t>
            </a:r>
          </a:p>
          <a:p>
            <a:pPr marL="0" indent="0">
              <a:buNone/>
            </a:pPr>
            <a:endParaRPr lang="de-DE" dirty="0">
              <a:latin typeface="VolkswagenCopy" panose="00000400000000000000" pitchFamily="2" charset="0"/>
            </a:endParaRPr>
          </a:p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Belohnung in Gold: </a:t>
            </a:r>
          </a:p>
          <a:p>
            <a:pPr marL="0" indent="0">
              <a:buNone/>
            </a:pPr>
            <a:endParaRPr lang="de-DE" dirty="0">
              <a:latin typeface="VolkswagenCopy" panose="00000400000000000000" pitchFamily="2" charset="0"/>
            </a:endParaRPr>
          </a:p>
          <a:p>
            <a:r>
              <a:rPr lang="de-DE" dirty="0" smtClean="0">
                <a:latin typeface="VolkswagenCopy" panose="00000400000000000000" pitchFamily="2" charset="0"/>
              </a:rPr>
              <a:t>x</a:t>
            </a:r>
            <a:r>
              <a:rPr lang="de-DE" baseline="-25000" dirty="0" smtClean="0">
                <a:latin typeface="VolkswagenCopy" panose="00000400000000000000" pitchFamily="2" charset="0"/>
              </a:rPr>
              <a:t>1</a:t>
            </a:r>
            <a:r>
              <a:rPr lang="de-DE" dirty="0" smtClean="0">
                <a:latin typeface="VolkswagenCopy" panose="00000400000000000000" pitchFamily="2" charset="0"/>
              </a:rPr>
              <a:t> * Power(</a:t>
            </a:r>
            <a:r>
              <a:rPr lang="de-DE" dirty="0" err="1" smtClean="0">
                <a:latin typeface="VolkswagenCopy" panose="00000400000000000000" pitchFamily="2" charset="0"/>
              </a:rPr>
              <a:t>Skill</a:t>
            </a:r>
            <a:r>
              <a:rPr lang="de-DE" dirty="0" smtClean="0">
                <a:latin typeface="VolkswagenCopy" panose="00000400000000000000" pitchFamily="2" charset="0"/>
              </a:rPr>
              <a:t>(1)) + … + </a:t>
            </a:r>
            <a:r>
              <a:rPr lang="de-DE" dirty="0" err="1" smtClean="0">
                <a:latin typeface="VolkswagenCopy" panose="00000400000000000000" pitchFamily="2" charset="0"/>
              </a:rPr>
              <a:t>x</a:t>
            </a:r>
            <a:r>
              <a:rPr lang="de-DE" baseline="-25000" dirty="0" err="1" smtClean="0">
                <a:latin typeface="VolkswagenCopy" panose="00000400000000000000" pitchFamily="2" charset="0"/>
              </a:rPr>
              <a:t>n</a:t>
            </a:r>
            <a:r>
              <a:rPr lang="de-DE" dirty="0" smtClean="0">
                <a:latin typeface="VolkswagenCopy" panose="00000400000000000000" pitchFamily="2" charset="0"/>
              </a:rPr>
              <a:t> * Power(</a:t>
            </a:r>
            <a:r>
              <a:rPr lang="de-DE" dirty="0" err="1" smtClean="0">
                <a:latin typeface="VolkswagenCopy" panose="00000400000000000000" pitchFamily="2" charset="0"/>
              </a:rPr>
              <a:t>Skill</a:t>
            </a:r>
            <a:r>
              <a:rPr lang="de-DE" dirty="0" smtClean="0">
                <a:latin typeface="VolkswagenCopy" panose="00000400000000000000" pitchFamily="2" charset="0"/>
              </a:rPr>
              <a:t>(2)) + </a:t>
            </a:r>
            <a:r>
              <a:rPr lang="de-DE" dirty="0" err="1" smtClean="0">
                <a:latin typeface="VolkswagenCopy" panose="00000400000000000000" pitchFamily="2" charset="0"/>
              </a:rPr>
              <a:t>Randomoffset</a:t>
            </a:r>
            <a:endParaRPr lang="de-DE" dirty="0" smtClean="0">
              <a:latin typeface="VolkswagenCopy" panose="00000400000000000000" pitchFamily="2" charset="0"/>
            </a:endParaRPr>
          </a:p>
          <a:p>
            <a:r>
              <a:rPr lang="de-DE" dirty="0" smtClean="0">
                <a:latin typeface="VolkswagenCopy" panose="00000400000000000000" pitchFamily="2" charset="0"/>
              </a:rPr>
              <a:t>Auszahlung erst bei Beendigung (alle </a:t>
            </a:r>
            <a:r>
              <a:rPr lang="de-DE" dirty="0" err="1" smtClean="0">
                <a:latin typeface="VolkswagenCopy" panose="00000400000000000000" pitchFamily="2" charset="0"/>
              </a:rPr>
              <a:t>Skillslots</a:t>
            </a:r>
            <a:r>
              <a:rPr lang="de-DE" dirty="0" smtClean="0">
                <a:latin typeface="VolkswagenCopy" panose="00000400000000000000" pitchFamily="2" charset="0"/>
              </a:rPr>
              <a:t> besetzt)</a:t>
            </a:r>
          </a:p>
          <a:p>
            <a:endParaRPr lang="de-DE" dirty="0">
              <a:latin typeface="VolkswagenCopy" panose="00000400000000000000" pitchFamily="2" charset="0"/>
            </a:endParaRPr>
          </a:p>
          <a:p>
            <a:pPr marL="0" indent="0">
              <a:buNone/>
            </a:pPr>
            <a:endParaRPr lang="de-DE" dirty="0" smtClean="0">
              <a:latin typeface="VolkswagenCopy" panose="00000400000000000000" pitchFamily="2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11" y="2247229"/>
            <a:ext cx="1485752" cy="2897216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4546677" y="2590129"/>
            <a:ext cx="1099981" cy="607874"/>
            <a:chOff x="7156202" y="470047"/>
            <a:chExt cx="1099981" cy="607874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917" y="470047"/>
              <a:ext cx="590550" cy="314325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7156202" y="739367"/>
              <a:ext cx="1099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Schleichen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3574935" y="2247229"/>
            <a:ext cx="971741" cy="950774"/>
            <a:chOff x="8256182" y="127147"/>
            <a:chExt cx="971741" cy="950774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7265" y="127147"/>
              <a:ext cx="409575" cy="657225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>
              <a:off x="8256182" y="739367"/>
              <a:ext cx="971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Kämpfen</a:t>
              </a:r>
              <a:endParaRPr lang="de-DE" sz="1600" dirty="0">
                <a:latin typeface="VolkswagenCopy" panose="00000400000000000000" pitchFamily="2" charset="0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646657" y="2462474"/>
            <a:ext cx="1257075" cy="735529"/>
            <a:chOff x="9269559" y="346222"/>
            <a:chExt cx="1257075" cy="735529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3771" y="346222"/>
              <a:ext cx="628650" cy="438150"/>
            </a:xfrm>
            <a:prstGeom prst="rect">
              <a:avLst/>
            </a:prstGeom>
          </p:spPr>
        </p:pic>
        <p:sp>
          <p:nvSpPr>
            <p:cNvPr id="13" name="Textfeld 12"/>
            <p:cNvSpPr txBox="1"/>
            <p:nvPr/>
          </p:nvSpPr>
          <p:spPr>
            <a:xfrm>
              <a:off x="9269559" y="743197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Überzeugen</a:t>
              </a:r>
              <a:endParaRPr lang="de-DE" sz="1600" dirty="0">
                <a:latin typeface="VolkswagenCopy" panose="00000400000000000000" pitchFamily="2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2663398" y="4620903"/>
            <a:ext cx="622286" cy="668854"/>
            <a:chOff x="3323908" y="4475395"/>
            <a:chExt cx="622286" cy="668854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689" y="4475395"/>
              <a:ext cx="466725" cy="371475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>
            <a:xfrm>
              <a:off x="3323908" y="4805695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Gold</a:t>
              </a:r>
              <a:endParaRPr lang="de-DE" sz="1600" dirty="0">
                <a:latin typeface="VolkswagenCopy" panose="00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Abenteurer suchen Aufträge</a:t>
            </a:r>
            <a:endParaRPr lang="de-DE" dirty="0">
              <a:latin typeface="VolkswagenHeadline" panose="000004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7258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Abenteurer (Agenten) bieten Skills für Abenteuer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VolkswagenCopy" panose="00000400000000000000" pitchFamily="2" charset="0"/>
              </a:rPr>
              <a:t>b</a:t>
            </a:r>
            <a:r>
              <a:rPr lang="de-DE" dirty="0" smtClean="0">
                <a:latin typeface="VolkswagenCopy" panose="00000400000000000000" pitchFamily="2" charset="0"/>
              </a:rPr>
              <a:t>esitzt 2 Skills: </a:t>
            </a:r>
          </a:p>
          <a:p>
            <a:endParaRPr lang="de-DE" dirty="0" smtClean="0">
              <a:latin typeface="VolkswagenCopy" panose="00000400000000000000" pitchFamily="2" charset="0"/>
            </a:endParaRPr>
          </a:p>
          <a:p>
            <a:r>
              <a:rPr lang="de-DE" dirty="0" smtClean="0">
                <a:latin typeface="VolkswagenCopy" panose="00000400000000000000" pitchFamily="2" charset="0"/>
              </a:rPr>
              <a:t>erweiterbar</a:t>
            </a:r>
          </a:p>
          <a:p>
            <a:pPr marL="0" indent="0">
              <a:buNone/>
            </a:pPr>
            <a:endParaRPr lang="de-DE" dirty="0" smtClean="0">
              <a:latin typeface="VolkswagenCopy" panose="00000400000000000000" pitchFamily="2" charset="0"/>
            </a:endParaRPr>
          </a:p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kennt alle Auftraggeber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benötigte Skills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Belohnung</a:t>
            </a:r>
            <a:endParaRPr lang="de-DE" dirty="0">
              <a:latin typeface="VolkswagenCopy" panose="00000400000000000000" pitchFamily="2" charset="0"/>
            </a:endParaRPr>
          </a:p>
          <a:p>
            <a:pPr marL="0" indent="0">
              <a:buNone/>
            </a:pPr>
            <a:endParaRPr lang="de-DE" dirty="0" smtClean="0">
              <a:latin typeface="VolkswagenCopy" panose="00000400000000000000" pitchFamily="2" charset="0"/>
            </a:endParaRPr>
          </a:p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ein Abenteuer auf Selbstkosten ist besser als kein </a:t>
            </a:r>
            <a:r>
              <a:rPr lang="de-DE" dirty="0" err="1" smtClean="0">
                <a:latin typeface="VolkswagenCopy" panose="00000400000000000000" pitchFamily="2" charset="0"/>
              </a:rPr>
              <a:t>Abenteur</a:t>
            </a:r>
            <a:endParaRPr lang="de-DE" dirty="0" smtClean="0">
              <a:latin typeface="VolkswagenCopy" panose="00000400000000000000" pitchFamily="2" charset="0"/>
            </a:endParaRPr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187660" y="2273300"/>
            <a:ext cx="1099981" cy="607874"/>
            <a:chOff x="7156202" y="470047"/>
            <a:chExt cx="1099981" cy="607874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917" y="470047"/>
              <a:ext cx="590550" cy="314325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7156202" y="739367"/>
              <a:ext cx="1099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Schleichen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215918" y="1930400"/>
            <a:ext cx="971741" cy="950774"/>
            <a:chOff x="8256182" y="127147"/>
            <a:chExt cx="971741" cy="950774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7265" y="127147"/>
              <a:ext cx="409575" cy="657225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8256182" y="739367"/>
              <a:ext cx="971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Kämpfen</a:t>
              </a:r>
              <a:endParaRPr lang="de-DE" sz="1600" dirty="0">
                <a:latin typeface="VolkswagenCopy" panose="00000400000000000000" pitchFamily="2" charset="0"/>
              </a:endParaRP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287640" y="2145645"/>
            <a:ext cx="1257075" cy="735529"/>
            <a:chOff x="9269559" y="346222"/>
            <a:chExt cx="1257075" cy="735529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3771" y="346222"/>
              <a:ext cx="628650" cy="438150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9269559" y="743197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VolkswagenCopy" panose="00000400000000000000" pitchFamily="2" charset="0"/>
                </a:rPr>
                <a:t>Überzeugen</a:t>
              </a:r>
              <a:endParaRPr lang="de-DE" sz="1600" dirty="0">
                <a:latin typeface="VolkswagenCopy" panose="00000400000000000000" pitchFamily="2" charset="0"/>
              </a:endParaRPr>
            </a:p>
          </p:txBody>
        </p:sp>
      </p:grpSp>
      <p:sp>
        <p:nvSpPr>
          <p:cNvPr id="14" name="Rechteck 13"/>
          <p:cNvSpPr/>
          <p:nvPr/>
        </p:nvSpPr>
        <p:spPr>
          <a:xfrm>
            <a:off x="3211174" y="2080470"/>
            <a:ext cx="1008488" cy="800705"/>
          </a:xfrm>
          <a:prstGeom prst="rect">
            <a:avLst/>
          </a:prstGeom>
          <a:noFill/>
          <a:ln w="28575">
            <a:solidFill>
              <a:srgbClr val="90C22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311155" y="2080470"/>
            <a:ext cx="1233560" cy="800704"/>
          </a:xfrm>
          <a:prstGeom prst="rect">
            <a:avLst/>
          </a:prstGeom>
          <a:noFill/>
          <a:ln w="28575">
            <a:solidFill>
              <a:srgbClr val="90C22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37" y="2160589"/>
            <a:ext cx="1381065" cy="29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VolkswagenHeadline" panose="00000400000000000000" pitchFamily="2" charset="0"/>
              </a:rPr>
              <a:t>Skillübersicht</a:t>
            </a:r>
            <a:endParaRPr lang="de-DE" dirty="0">
              <a:latin typeface="VolkswagenHeadline" panose="000004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>
                    <a:latin typeface="VolkswagenCopy" panose="00000400000000000000" pitchFamily="2" charset="0"/>
                  </a:rPr>
                  <a:t>Art </a:t>
                </a:r>
                <a:r>
                  <a:rPr lang="de-DE" dirty="0">
                    <a:latin typeface="VolkswagenCopy" panose="00000400000000000000" pitchFamily="2" charset="0"/>
                  </a:rPr>
                  <a:t>(Kämpfen, Schleichen, Überzeugen</a:t>
                </a:r>
                <a:r>
                  <a:rPr lang="de-DE" dirty="0" smtClean="0">
                    <a:latin typeface="VolkswagenCopy" panose="00000400000000000000" pitchFamily="2" charset="0"/>
                  </a:rPr>
                  <a:t>)</a:t>
                </a:r>
              </a:p>
              <a:p>
                <a:endParaRPr lang="de-DE" dirty="0">
                  <a:latin typeface="VolkswagenCopy" panose="00000400000000000000" pitchFamily="2" charset="0"/>
                </a:endParaRPr>
              </a:p>
              <a:p>
                <a:endParaRPr lang="de-DE" dirty="0">
                  <a:latin typeface="VolkswagenCopy" panose="00000400000000000000" pitchFamily="2" charset="0"/>
                </a:endParaRPr>
              </a:p>
              <a:p>
                <a:r>
                  <a:rPr lang="de-DE" dirty="0" smtClean="0">
                    <a:latin typeface="VolkswagenCopy" panose="00000400000000000000" pitchFamily="2" charset="0"/>
                  </a:rPr>
                  <a:t>Power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de-DE" dirty="0" smtClean="0">
                  <a:latin typeface="VolkswagenCopy" panose="00000400000000000000" pitchFamily="2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79" y="2821126"/>
            <a:ext cx="590550" cy="3143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05" y="2478226"/>
            <a:ext cx="409575" cy="65722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56" y="2693471"/>
            <a:ext cx="6286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Ein Unterangebot sorgt für interessantere Koalitionsbildungen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Abenteuergenerierung erfolgt zufällig</a:t>
            </a:r>
          </a:p>
          <a:p>
            <a:pPr>
              <a:buFont typeface="Wingdings 3" panose="05040102010807070707" pitchFamily="18" charset="2"/>
              <a:buChar char=""/>
            </a:pPr>
            <a:r>
              <a:rPr lang="de-DE" dirty="0" smtClean="0">
                <a:latin typeface="VolkswagenCopy" panose="00000400000000000000" pitchFamily="2" charset="0"/>
              </a:rPr>
              <a:t>einige kleine Aufträge</a:t>
            </a:r>
          </a:p>
          <a:p>
            <a:pPr>
              <a:buFont typeface="Wingdings 3" panose="05040102010807070707" pitchFamily="18" charset="2"/>
              <a:buChar char=""/>
            </a:pPr>
            <a:r>
              <a:rPr lang="de-DE" dirty="0">
                <a:latin typeface="VolkswagenCopy" panose="00000400000000000000" pitchFamily="2" charset="0"/>
              </a:rPr>
              <a:t>w</a:t>
            </a:r>
            <a:r>
              <a:rPr lang="de-DE" dirty="0" smtClean="0">
                <a:latin typeface="VolkswagenCopy" panose="00000400000000000000" pitchFamily="2" charset="0"/>
              </a:rPr>
              <a:t>enige große</a:t>
            </a:r>
          </a:p>
          <a:p>
            <a:pPr>
              <a:buFont typeface="Wingdings 3" panose="05040102010807070707" pitchFamily="18" charset="2"/>
              <a:buChar char=""/>
            </a:pPr>
            <a:r>
              <a:rPr lang="de-DE" dirty="0">
                <a:latin typeface="VolkswagenCopy" panose="00000400000000000000" pitchFamily="2" charset="0"/>
              </a:rPr>
              <a:t>e</a:t>
            </a:r>
            <a:r>
              <a:rPr lang="de-DE" dirty="0" smtClean="0">
                <a:latin typeface="VolkswagenCopy" panose="00000400000000000000" pitchFamily="2" charset="0"/>
              </a:rPr>
              <a:t>in epischer Auftrag</a:t>
            </a:r>
          </a:p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 </a:t>
            </a:r>
          </a:p>
          <a:p>
            <a:pPr>
              <a:buFont typeface="Wingdings 3" panose="05040102010807070707" pitchFamily="18" charset="2"/>
              <a:buChar char="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617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VolkswagenHeadline" panose="00000400000000000000" pitchFamily="2" charset="0"/>
              </a:rPr>
              <a:t>2-Phasenbewerbungspiel für die Zuweisung der Agenten</a:t>
            </a:r>
            <a:endParaRPr lang="de-DE" dirty="0">
              <a:latin typeface="VolkswagenHeadline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latin typeface="VolkswagenCopy" panose="00000400000000000000" pitchFamily="2" charset="0"/>
              </a:rPr>
              <a:t>1. Phase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jeder Agent bewirbt sich für max. 4 Abenteuer </a:t>
            </a:r>
          </a:p>
          <a:p>
            <a:pPr lvl="1"/>
            <a:r>
              <a:rPr lang="de-DE" dirty="0" smtClean="0">
                <a:latin typeface="VolkswagenCopy" panose="00000400000000000000" pitchFamily="2" charset="0"/>
              </a:rPr>
              <a:t>Pro Auftrag werden Koalitionen aus diesen Agenten erstellt</a:t>
            </a:r>
            <a:endParaRPr lang="de-DE" dirty="0" smtClean="0">
              <a:latin typeface="VolkswagenCopy" panose="00000400000000000000" pitchFamily="2" charset="0"/>
            </a:endParaRPr>
          </a:p>
          <a:p>
            <a:pPr lvl="1"/>
            <a:r>
              <a:rPr lang="de-DE" dirty="0" smtClean="0">
                <a:latin typeface="VolkswagenCopy" panose="00000400000000000000" pitchFamily="2" charset="0"/>
              </a:rPr>
              <a:t>Beste Koalition wird ausgewählt</a:t>
            </a:r>
            <a:endParaRPr lang="de-DE" dirty="0" smtClean="0">
              <a:latin typeface="VolkswagenCopy" panose="00000400000000000000" pitchFamily="2" charset="0"/>
            </a:endParaRPr>
          </a:p>
          <a:p>
            <a:pPr lvl="1"/>
            <a:r>
              <a:rPr lang="de-DE" dirty="0" smtClean="0">
                <a:latin typeface="VolkswagenCopy" panose="00000400000000000000" pitchFamily="2" charset="0"/>
              </a:rPr>
              <a:t>Falls Anforderungen erfüllt      Verhandlungsphase </a:t>
            </a:r>
            <a:endParaRPr lang="de-DE" dirty="0" smtClean="0">
              <a:latin typeface="VolkswagenCopy" panose="00000400000000000000" pitchFamily="2" charset="0"/>
            </a:endParaRPr>
          </a:p>
          <a:p>
            <a:pPr marL="457200" lvl="1" indent="0">
              <a:buNone/>
            </a:pPr>
            <a:endParaRPr lang="de-DE" dirty="0">
              <a:latin typeface="VolkswagenCopy" panose="00000400000000000000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77334" y="411651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dirty="0" smtClean="0">
                <a:latin typeface="VolkswagenCopy" panose="00000400000000000000" pitchFamily="2" charset="0"/>
              </a:rPr>
              <a:t>2. Phase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Restanforderungen werden Bekannt gegeben</a:t>
            </a:r>
          </a:p>
          <a:p>
            <a:r>
              <a:rPr lang="de-DE" dirty="0">
                <a:latin typeface="VolkswagenCopy" panose="00000400000000000000" pitchFamily="2" charset="0"/>
              </a:rPr>
              <a:t>j</a:t>
            </a:r>
            <a:r>
              <a:rPr lang="de-DE" dirty="0" smtClean="0">
                <a:latin typeface="VolkswagenCopy" panose="00000400000000000000" pitchFamily="2" charset="0"/>
              </a:rPr>
              <a:t>eder Agent kann neue Bewerbungen stellen oder alte Fallen lassen</a:t>
            </a:r>
          </a:p>
          <a:p>
            <a:r>
              <a:rPr lang="de-DE" dirty="0" smtClean="0">
                <a:latin typeface="VolkswagenCopy" panose="00000400000000000000" pitchFamily="2" charset="0"/>
              </a:rPr>
              <a:t>Wiederholung von Phase 2 bis zu einer Obergrenze (initial 100)</a:t>
            </a:r>
            <a:endParaRPr lang="de-DE" dirty="0">
              <a:latin typeface="VolkswagenCopy" panose="00000400000000000000" pitchFamily="2" charset="0"/>
            </a:endParaRPr>
          </a:p>
        </p:txBody>
      </p:sp>
      <p:sp>
        <p:nvSpPr>
          <p:cNvPr id="5" name="Eingekerbter Pfeil nach rechts 4"/>
          <p:cNvSpPr/>
          <p:nvPr/>
        </p:nvSpPr>
        <p:spPr>
          <a:xfrm>
            <a:off x="3917659" y="3812664"/>
            <a:ext cx="159391" cy="125835"/>
          </a:xfrm>
          <a:prstGeom prst="notchedRightArrow">
            <a:avLst/>
          </a:prstGeom>
          <a:solidFill>
            <a:srgbClr val="90C226"/>
          </a:solidFill>
          <a:ln>
            <a:solidFill>
              <a:srgbClr val="90C2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236</Words>
  <Application>Microsoft Office PowerPoint</Application>
  <PresentationFormat>Breitbild</PresentationFormat>
  <Paragraphs>65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Cambria Math</vt:lpstr>
      <vt:lpstr>Trebuchet MS</vt:lpstr>
      <vt:lpstr>VolkswagenCopy</vt:lpstr>
      <vt:lpstr>VolkswagenHeadline</vt:lpstr>
      <vt:lpstr>Wingdings 3</vt:lpstr>
      <vt:lpstr>Facette</vt:lpstr>
      <vt:lpstr>Gruppe02</vt:lpstr>
      <vt:lpstr>Szenario  Taverne</vt:lpstr>
      <vt:lpstr>Auftraggeber vergeben Abenteuer </vt:lpstr>
      <vt:lpstr>Ein Auftraggeber vergibt jeweils ein Abenteuer</vt:lpstr>
      <vt:lpstr>Abenteurer suchen Aufträge</vt:lpstr>
      <vt:lpstr>Abenteurer (Agenten) bieten Skills für Abenteuer</vt:lpstr>
      <vt:lpstr>Skillübersicht</vt:lpstr>
      <vt:lpstr>Ein Unterangebot sorgt für interessantere Koalitionsbildungen</vt:lpstr>
      <vt:lpstr>2-Phasenbewerbungspiel für die Zuweisung der Agenten</vt:lpstr>
      <vt:lpstr>Verhandlungsphase</vt:lpstr>
      <vt:lpstr>Evaluation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Katja Kamp</dc:creator>
  <cp:lastModifiedBy>Mitch Richter</cp:lastModifiedBy>
  <cp:revision>22</cp:revision>
  <dcterms:created xsi:type="dcterms:W3CDTF">2014-12-07T14:10:26Z</dcterms:created>
  <dcterms:modified xsi:type="dcterms:W3CDTF">2014-12-09T22:43:57Z</dcterms:modified>
</cp:coreProperties>
</file>