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F7260"/>
    <a:srgbClr val="9BD7D5"/>
    <a:srgbClr val="129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505050"/>
                </a:solidFill>
              </a:rPr>
              <a:t>Consumption</a:t>
            </a:r>
            <a:r>
              <a:rPr lang="en-US" baseline="0">
                <a:solidFill>
                  <a:srgbClr val="505050"/>
                </a:solidFill>
              </a:rPr>
              <a:t> Amount (billion $)</a:t>
            </a:r>
            <a:endParaRPr lang="en-US">
              <a:solidFill>
                <a:srgbClr val="505050"/>
              </a:solidFill>
            </a:endParaRPr>
          </a:p>
        </c:rich>
      </c:tx>
      <c:layout>
        <c:manualLayout>
          <c:xMode val="edge"/>
          <c:yMode val="edge"/>
          <c:x val="0.18731050664121529"/>
          <c:y val="2.26498815785719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0.13706864162536975"/>
          <c:w val="0.88337270341207352"/>
          <c:h val="0.7026682868366735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(market!$D$2:$D$4,market!$D$8:$D$9,market!$D$10,market!$D$15)</c:f>
              <c:numCache>
                <c:formatCode>General</c:formatCode>
                <c:ptCount val="7"/>
                <c:pt idx="0">
                  <c:v>40</c:v>
                </c:pt>
                <c:pt idx="1">
                  <c:v>860</c:v>
                </c:pt>
                <c:pt idx="2">
                  <c:v>9.6000000000000014</c:v>
                </c:pt>
                <c:pt idx="3">
                  <c:v>4.5</c:v>
                </c:pt>
                <c:pt idx="4">
                  <c:v>11.25</c:v>
                </c:pt>
                <c:pt idx="5">
                  <c:v>470</c:v>
                </c:pt>
                <c:pt idx="6">
                  <c:v>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1307264"/>
        <c:axId val="83880192"/>
      </c:barChart>
      <c:catAx>
        <c:axId val="111307264"/>
        <c:scaling>
          <c:orientation val="minMax"/>
        </c:scaling>
        <c:delete val="0"/>
        <c:axPos val="b"/>
        <c:majorTickMark val="out"/>
        <c:minorTickMark val="none"/>
        <c:tickLblPos val="nextTo"/>
        <c:crossAx val="83880192"/>
        <c:crosses val="autoZero"/>
        <c:auto val="1"/>
        <c:lblAlgn val="ctr"/>
        <c:lblOffset val="100"/>
        <c:noMultiLvlLbl val="0"/>
      </c:catAx>
      <c:valAx>
        <c:axId val="83880192"/>
        <c:scaling>
          <c:orientation val="minMax"/>
          <c:max val="900"/>
        </c:scaling>
        <c:delete val="0"/>
        <c:axPos val="l"/>
        <c:numFmt formatCode="General" sourceLinked="1"/>
        <c:majorTickMark val="out"/>
        <c:minorTickMark val="none"/>
        <c:tickLblPos val="nextTo"/>
        <c:crossAx val="1113072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40396523181685"/>
          <c:y val="3.3333333333333333E-2"/>
          <c:w val="0.62343620214480255"/>
          <c:h val="0.838352143482064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market!$D$11:$D$14</c:f>
              <c:numCache>
                <c:formatCode>General</c:formatCode>
                <c:ptCount val="4"/>
                <c:pt idx="0">
                  <c:v>230</c:v>
                </c:pt>
                <c:pt idx="1">
                  <c:v>130</c:v>
                </c:pt>
                <c:pt idx="2">
                  <c:v>100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995648"/>
        <c:axId val="113184128"/>
      </c:barChart>
      <c:catAx>
        <c:axId val="163995648"/>
        <c:scaling>
          <c:orientation val="minMax"/>
        </c:scaling>
        <c:delete val="0"/>
        <c:axPos val="l"/>
        <c:majorTickMark val="out"/>
        <c:minorTickMark val="none"/>
        <c:tickLblPos val="nextTo"/>
        <c:crossAx val="113184128"/>
        <c:crosses val="autoZero"/>
        <c:auto val="1"/>
        <c:lblAlgn val="ctr"/>
        <c:lblOffset val="100"/>
        <c:noMultiLvlLbl val="0"/>
      </c:catAx>
      <c:valAx>
        <c:axId val="11318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3995648"/>
        <c:crosses val="autoZero"/>
        <c:crossBetween val="between"/>
      </c:valAx>
    </c:plotArea>
    <c:plotVisOnly val="1"/>
    <c:dispBlanksAs val="gap"/>
    <c:showDLblsOverMax val="0"/>
  </c:chart>
  <c:spPr>
    <a:ln w="19050">
      <a:noFill/>
      <a:prstDash val="dash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505050"/>
                </a:solidFill>
              </a:rPr>
              <a:t>Average</a:t>
            </a:r>
            <a:r>
              <a:rPr lang="en-US" baseline="0" dirty="0" smtClean="0">
                <a:solidFill>
                  <a:srgbClr val="505050"/>
                </a:solidFill>
              </a:rPr>
              <a:t> </a:t>
            </a:r>
            <a:r>
              <a:rPr lang="en-US" dirty="0" smtClean="0">
                <a:solidFill>
                  <a:srgbClr val="505050"/>
                </a:solidFill>
              </a:rPr>
              <a:t>Price </a:t>
            </a:r>
            <a:r>
              <a:rPr lang="en-US" dirty="0">
                <a:solidFill>
                  <a:srgbClr val="505050"/>
                </a:solidFill>
              </a:rPr>
              <a:t>/ kg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(market!$E$2:$E$4,market!$E$8:$E$9,market!$E$10,market!$E$15)</c:f>
              <c:numCache>
                <c:formatCode>General</c:formatCode>
                <c:ptCount val="7"/>
                <c:pt idx="0">
                  <c:v>9.6999999999999993</c:v>
                </c:pt>
                <c:pt idx="1">
                  <c:v>9.15</c:v>
                </c:pt>
                <c:pt idx="2" formatCode="0.0">
                  <c:v>7.333333333333333</c:v>
                </c:pt>
                <c:pt idx="3">
                  <c:v>20</c:v>
                </c:pt>
                <c:pt idx="4">
                  <c:v>30</c:v>
                </c:pt>
                <c:pt idx="5">
                  <c:v>0.5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89792"/>
        <c:axId val="83881920"/>
      </c:barChart>
      <c:catAx>
        <c:axId val="131489792"/>
        <c:scaling>
          <c:orientation val="minMax"/>
        </c:scaling>
        <c:delete val="0"/>
        <c:axPos val="b"/>
        <c:majorTickMark val="out"/>
        <c:minorTickMark val="none"/>
        <c:tickLblPos val="nextTo"/>
        <c:crossAx val="83881920"/>
        <c:crosses val="autoZero"/>
        <c:auto val="1"/>
        <c:lblAlgn val="ctr"/>
        <c:lblOffset val="100"/>
        <c:noMultiLvlLbl val="0"/>
      </c:catAx>
      <c:valAx>
        <c:axId val="83881920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crossAx val="13148979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market!$E$11:$E$14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6617856"/>
        <c:axId val="113238016"/>
      </c:barChart>
      <c:catAx>
        <c:axId val="146617856"/>
        <c:scaling>
          <c:orientation val="minMax"/>
        </c:scaling>
        <c:delete val="0"/>
        <c:axPos val="l"/>
        <c:majorTickMark val="out"/>
        <c:minorTickMark val="none"/>
        <c:tickLblPos val="nextTo"/>
        <c:crossAx val="113238016"/>
        <c:crosses val="autoZero"/>
        <c:auto val="1"/>
        <c:lblAlgn val="ctr"/>
        <c:lblOffset val="100"/>
        <c:noMultiLvlLbl val="0"/>
      </c:catAx>
      <c:valAx>
        <c:axId val="11323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6617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3988-E34B-49E6-A479-7C7E9BF66A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7CE29-A486-4C36-BCBE-2469C368B15A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E9443C44-3A20-4783-BA32-FE61A70FB42E}" type="parTrans" cxnId="{E3D2E991-39D3-4ADE-A2A7-B315C255DBA0}">
      <dgm:prSet/>
      <dgm:spPr/>
      <dgm:t>
        <a:bodyPr/>
        <a:lstStyle/>
        <a:p>
          <a:endParaRPr lang="en-US"/>
        </a:p>
      </dgm:t>
    </dgm:pt>
    <dgm:pt modelId="{4340434E-C1B6-4074-9A90-021537FB6476}" type="sibTrans" cxnId="{E3D2E991-39D3-4ADE-A2A7-B315C255DBA0}">
      <dgm:prSet/>
      <dgm:spPr/>
      <dgm:t>
        <a:bodyPr/>
        <a:lstStyle/>
        <a:p>
          <a:endParaRPr lang="en-US"/>
        </a:p>
      </dgm:t>
    </dgm:pt>
    <dgm:pt modelId="{BB670D50-18DB-44A4-BB20-53B45BA322C2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a new design, color combos, choice of picture </a:t>
          </a:r>
          <a:endParaRPr lang="en-US" sz="1800" dirty="0"/>
        </a:p>
      </dgm:t>
    </dgm:pt>
    <dgm:pt modelId="{3940EC9D-0A97-4D3C-A6C0-E1F8AC1A1681}" type="parTrans" cxnId="{908B4179-75B5-4280-A1EF-508F0A7650E6}">
      <dgm:prSet/>
      <dgm:spPr/>
      <dgm:t>
        <a:bodyPr/>
        <a:lstStyle/>
        <a:p>
          <a:endParaRPr lang="en-US"/>
        </a:p>
      </dgm:t>
    </dgm:pt>
    <dgm:pt modelId="{1586A9AE-6F06-4C99-A73B-35496662080C}" type="sibTrans" cxnId="{908B4179-75B5-4280-A1EF-508F0A7650E6}">
      <dgm:prSet/>
      <dgm:spPr/>
      <dgm:t>
        <a:bodyPr/>
        <a:lstStyle/>
        <a:p>
          <a:endParaRPr lang="en-US"/>
        </a:p>
      </dgm:t>
    </dgm:pt>
    <dgm:pt modelId="{098C6DB7-CA19-4CD0-90BF-3ECBE181F218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learn Adobe InDesign</a:t>
          </a:r>
          <a:endParaRPr lang="en-US" sz="1800" dirty="0"/>
        </a:p>
      </dgm:t>
    </dgm:pt>
    <dgm:pt modelId="{35910C2A-8D84-4D59-B6FA-B97F553AAF8D}" type="parTrans" cxnId="{25FBB7F2-089E-4A5A-9301-E07A254ED193}">
      <dgm:prSet/>
      <dgm:spPr/>
      <dgm:t>
        <a:bodyPr/>
        <a:lstStyle/>
        <a:p>
          <a:endParaRPr lang="en-US"/>
        </a:p>
      </dgm:t>
    </dgm:pt>
    <dgm:pt modelId="{DBD8F64E-99D2-42ED-8F6E-627394F3CF90}" type="sibTrans" cxnId="{25FBB7F2-089E-4A5A-9301-E07A254ED193}">
      <dgm:prSet/>
      <dgm:spPr/>
      <dgm:t>
        <a:bodyPr/>
        <a:lstStyle/>
        <a:p>
          <a:endParaRPr lang="en-US"/>
        </a:p>
      </dgm:t>
    </dgm:pt>
    <dgm:pt modelId="{EB61249B-41C4-4828-8E67-3E29383CB485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Outline</a:t>
          </a:r>
          <a:endParaRPr lang="en-US" sz="2000" dirty="0"/>
        </a:p>
      </dgm:t>
    </dgm:pt>
    <dgm:pt modelId="{37657949-0B5C-4B17-9572-CD22A6DFBF53}" type="parTrans" cxnId="{83E546A4-74F6-4189-8695-DDA8B9BDD183}">
      <dgm:prSet/>
      <dgm:spPr/>
      <dgm:t>
        <a:bodyPr/>
        <a:lstStyle/>
        <a:p>
          <a:endParaRPr lang="en-US"/>
        </a:p>
      </dgm:t>
    </dgm:pt>
    <dgm:pt modelId="{FD48DC7D-D5D6-4269-B5F6-6955EAB14252}" type="sibTrans" cxnId="{83E546A4-74F6-4189-8695-DDA8B9BDD183}">
      <dgm:prSet/>
      <dgm:spPr/>
      <dgm:t>
        <a:bodyPr/>
        <a:lstStyle/>
        <a:p>
          <a:endParaRPr lang="en-US"/>
        </a:p>
      </dgm:t>
    </dgm:pt>
    <dgm:pt modelId="{27BC3AC6-F6E0-4DD4-BA2E-45A7A633AF6F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rearrange the content list</a:t>
          </a:r>
          <a:endParaRPr lang="en-US" sz="1800" dirty="0"/>
        </a:p>
      </dgm:t>
    </dgm:pt>
    <dgm:pt modelId="{65FE857B-0937-435F-8998-71EE9A29F2A9}" type="parTrans" cxnId="{B8CC195A-4A3D-435B-8952-CB0528FFAC97}">
      <dgm:prSet/>
      <dgm:spPr/>
      <dgm:t>
        <a:bodyPr/>
        <a:lstStyle/>
        <a:p>
          <a:endParaRPr lang="en-US"/>
        </a:p>
      </dgm:t>
    </dgm:pt>
    <dgm:pt modelId="{80CF0A44-F300-4B28-BD55-434312A8706D}" type="sibTrans" cxnId="{B8CC195A-4A3D-435B-8952-CB0528FFAC97}">
      <dgm:prSet/>
      <dgm:spPr/>
      <dgm:t>
        <a:bodyPr/>
        <a:lstStyle/>
        <a:p>
          <a:endParaRPr lang="en-US"/>
        </a:p>
      </dgm:t>
    </dgm:pt>
    <dgm:pt modelId="{1E58C252-B3B9-4C0C-9FCC-61A334177205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fill up the content</a:t>
          </a:r>
          <a:endParaRPr lang="en-US" sz="1800" dirty="0"/>
        </a:p>
      </dgm:t>
    </dgm:pt>
    <dgm:pt modelId="{2B499B00-3E09-472E-AD75-E96F4AC3D868}" type="parTrans" cxnId="{1E8C3677-4E6B-4C32-8722-42DB82FA8FEA}">
      <dgm:prSet/>
      <dgm:spPr/>
      <dgm:t>
        <a:bodyPr/>
        <a:lstStyle/>
        <a:p>
          <a:endParaRPr lang="en-US"/>
        </a:p>
      </dgm:t>
    </dgm:pt>
    <dgm:pt modelId="{E6EE51BA-52ED-4CF0-9D99-5D122A26BFF2}" type="sibTrans" cxnId="{1E8C3677-4E6B-4C32-8722-42DB82FA8FEA}">
      <dgm:prSet/>
      <dgm:spPr/>
      <dgm:t>
        <a:bodyPr/>
        <a:lstStyle/>
        <a:p>
          <a:endParaRPr lang="en-US"/>
        </a:p>
      </dgm:t>
    </dgm:pt>
    <dgm:pt modelId="{BBC01322-2DDB-4AB2-9CDD-1259BCDFFE2C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Content</a:t>
          </a:r>
          <a:endParaRPr lang="en-US" sz="2000" dirty="0"/>
        </a:p>
      </dgm:t>
    </dgm:pt>
    <dgm:pt modelId="{EE46A2D5-D134-488F-8C7B-4FBC165F7013}" type="parTrans" cxnId="{1BA74A17-67CC-4D46-8874-0D2FD17978FE}">
      <dgm:prSet/>
      <dgm:spPr/>
      <dgm:t>
        <a:bodyPr/>
        <a:lstStyle/>
        <a:p>
          <a:endParaRPr lang="en-US"/>
        </a:p>
      </dgm:t>
    </dgm:pt>
    <dgm:pt modelId="{6BB1CA6A-4D9A-4BF7-9527-3CF4C359AE2A}" type="sibTrans" cxnId="{1BA74A17-67CC-4D46-8874-0D2FD17978FE}">
      <dgm:prSet/>
      <dgm:spPr/>
      <dgm:t>
        <a:bodyPr/>
        <a:lstStyle/>
        <a:p>
          <a:endParaRPr lang="en-US"/>
        </a:p>
      </dgm:t>
    </dgm:pt>
    <dgm:pt modelId="{F37F6FC2-DC0E-4E0F-A737-AA7A1066271E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find quantitative data</a:t>
          </a:r>
          <a:endParaRPr lang="en-US" sz="1800" dirty="0"/>
        </a:p>
      </dgm:t>
    </dgm:pt>
    <dgm:pt modelId="{8F3916C9-6E1E-4F5F-9004-D3676063F483}" type="parTrans" cxnId="{0A6E1E58-233E-4180-AC9F-66F56C61AD1E}">
      <dgm:prSet/>
      <dgm:spPr/>
      <dgm:t>
        <a:bodyPr/>
        <a:lstStyle/>
        <a:p>
          <a:endParaRPr lang="en-US"/>
        </a:p>
      </dgm:t>
    </dgm:pt>
    <dgm:pt modelId="{19845004-0638-4E11-9EA5-8F59AA2E30B9}" type="sibTrans" cxnId="{0A6E1E58-233E-4180-AC9F-66F56C61AD1E}">
      <dgm:prSet/>
      <dgm:spPr/>
      <dgm:t>
        <a:bodyPr/>
        <a:lstStyle/>
        <a:p>
          <a:endParaRPr lang="en-US"/>
        </a:p>
      </dgm:t>
    </dgm:pt>
    <dgm:pt modelId="{4D3D118C-05CF-4B0D-8EBA-ACF2F2B8F4F8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new links for further study</a:t>
          </a:r>
          <a:endParaRPr lang="en-US" sz="1800" dirty="0"/>
        </a:p>
      </dgm:t>
    </dgm:pt>
    <dgm:pt modelId="{1367CCA8-6698-4FC6-AAC6-4E6A19FB21DF}" type="parTrans" cxnId="{4F2D230C-8279-43E9-AE64-9D9F28F757F3}">
      <dgm:prSet/>
      <dgm:spPr/>
      <dgm:t>
        <a:bodyPr/>
        <a:lstStyle/>
        <a:p>
          <a:endParaRPr lang="en-US"/>
        </a:p>
      </dgm:t>
    </dgm:pt>
    <dgm:pt modelId="{B98B4065-C894-439E-B975-D348561AE9A9}" type="sibTrans" cxnId="{4F2D230C-8279-43E9-AE64-9D9F28F757F3}">
      <dgm:prSet/>
      <dgm:spPr/>
      <dgm:t>
        <a:bodyPr/>
        <a:lstStyle/>
        <a:p>
          <a:endParaRPr lang="en-US"/>
        </a:p>
      </dgm:t>
    </dgm:pt>
    <dgm:pt modelId="{668CD70F-548B-40B2-A9BC-479E4987BA3A}" type="pres">
      <dgm:prSet presAssocID="{89BE3988-E34B-49E6-A479-7C7E9BF66A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E2018-45E1-4044-8AD3-921DAB79776A}" type="pres">
      <dgm:prSet presAssocID="{BB27CE29-A486-4C36-BCBE-2469C368B15A}" presName="composite" presStyleCnt="0"/>
      <dgm:spPr/>
    </dgm:pt>
    <dgm:pt modelId="{7DA2A18F-C748-415A-858F-9783033C0509}" type="pres">
      <dgm:prSet presAssocID="{BB27CE29-A486-4C36-BCBE-2469C368B15A}" presName="parTx" presStyleLbl="alignNode1" presStyleIdx="0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9C3B-0DFC-411A-9A6C-476FFF0B3698}" type="pres">
      <dgm:prSet presAssocID="{BB27CE29-A486-4C36-BCBE-2469C368B1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286A-CD01-45C7-ADCD-2E316F06874D}" type="pres">
      <dgm:prSet presAssocID="{4340434E-C1B6-4074-9A90-021537FB6476}" presName="space" presStyleCnt="0"/>
      <dgm:spPr/>
    </dgm:pt>
    <dgm:pt modelId="{539AF12A-0839-4E17-872C-D8ADA8ABA501}" type="pres">
      <dgm:prSet presAssocID="{EB61249B-41C4-4828-8E67-3E29383CB485}" presName="composite" presStyleCnt="0"/>
      <dgm:spPr/>
    </dgm:pt>
    <dgm:pt modelId="{D58AB947-8859-44BC-9C83-EEA27F09C784}" type="pres">
      <dgm:prSet presAssocID="{EB61249B-41C4-4828-8E67-3E29383CB485}" presName="parTx" presStyleLbl="alignNode1" presStyleIdx="1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B53A3-8778-4A63-84FE-B88F050DDE87}" type="pres">
      <dgm:prSet presAssocID="{EB61249B-41C4-4828-8E67-3E29383CB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9B3A8-EF0C-4EE7-B30C-B4CF51C08E06}" type="pres">
      <dgm:prSet presAssocID="{FD48DC7D-D5D6-4269-B5F6-6955EAB14252}" presName="space" presStyleCnt="0"/>
      <dgm:spPr/>
    </dgm:pt>
    <dgm:pt modelId="{B610B79F-62BC-4268-8CE6-A6296D94BBDE}" type="pres">
      <dgm:prSet presAssocID="{BBC01322-2DDB-4AB2-9CDD-1259BCDFFE2C}" presName="composite" presStyleCnt="0"/>
      <dgm:spPr/>
    </dgm:pt>
    <dgm:pt modelId="{0679C6BD-CD83-4015-9520-832533D652E3}" type="pres">
      <dgm:prSet presAssocID="{BBC01322-2DDB-4AB2-9CDD-1259BCDFFE2C}" presName="parTx" presStyleLbl="alignNode1" presStyleIdx="2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5CA9E-F4BE-491B-9F1E-84AD9D045A8A}" type="pres">
      <dgm:prSet presAssocID="{BBC01322-2DDB-4AB2-9CDD-1259BCDFFE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1E58-233E-4180-AC9F-66F56C61AD1E}" srcId="{BBC01322-2DDB-4AB2-9CDD-1259BCDFFE2C}" destId="{F37F6FC2-DC0E-4E0F-A737-AA7A1066271E}" srcOrd="0" destOrd="0" parTransId="{8F3916C9-6E1E-4F5F-9004-D3676063F483}" sibTransId="{19845004-0638-4E11-9EA5-8F59AA2E30B9}"/>
    <dgm:cxn modelId="{73D9CDA2-0FA9-45FF-BF5E-9DA10324580C}" type="presOf" srcId="{098C6DB7-CA19-4CD0-90BF-3ECBE181F218}" destId="{B8459C3B-0DFC-411A-9A6C-476FFF0B3698}" srcOrd="0" destOrd="1" presId="urn:microsoft.com/office/officeart/2005/8/layout/hList1"/>
    <dgm:cxn modelId="{8F69E9F8-8C7D-4E51-861E-54BB8700725A}" type="presOf" srcId="{27BC3AC6-F6E0-4DD4-BA2E-45A7A633AF6F}" destId="{CFFB53A3-8778-4A63-84FE-B88F050DDE87}" srcOrd="0" destOrd="0" presId="urn:microsoft.com/office/officeart/2005/8/layout/hList1"/>
    <dgm:cxn modelId="{4F2D230C-8279-43E9-AE64-9D9F28F757F3}" srcId="{BBC01322-2DDB-4AB2-9CDD-1259BCDFFE2C}" destId="{4D3D118C-05CF-4B0D-8EBA-ACF2F2B8F4F8}" srcOrd="1" destOrd="0" parTransId="{1367CCA8-6698-4FC6-AAC6-4E6A19FB21DF}" sibTransId="{B98B4065-C894-439E-B975-D348561AE9A9}"/>
    <dgm:cxn modelId="{0BA5BFF7-C16A-4EE6-B24B-003692607DA1}" type="presOf" srcId="{89BE3988-E34B-49E6-A479-7C7E9BF66ADC}" destId="{668CD70F-548B-40B2-A9BC-479E4987BA3A}" srcOrd="0" destOrd="0" presId="urn:microsoft.com/office/officeart/2005/8/layout/hList1"/>
    <dgm:cxn modelId="{6687ABF1-9EAA-44F8-BC31-2E1DFC12FD08}" type="presOf" srcId="{BBC01322-2DDB-4AB2-9CDD-1259BCDFFE2C}" destId="{0679C6BD-CD83-4015-9520-832533D652E3}" srcOrd="0" destOrd="0" presId="urn:microsoft.com/office/officeart/2005/8/layout/hList1"/>
    <dgm:cxn modelId="{82B305D8-6853-4BE8-9ECF-3408DA4A4834}" type="presOf" srcId="{BB670D50-18DB-44A4-BB20-53B45BA322C2}" destId="{B8459C3B-0DFC-411A-9A6C-476FFF0B3698}" srcOrd="0" destOrd="0" presId="urn:microsoft.com/office/officeart/2005/8/layout/hList1"/>
    <dgm:cxn modelId="{403E88CE-B753-4453-987A-F28C6B767A96}" type="presOf" srcId="{BB27CE29-A486-4C36-BCBE-2469C368B15A}" destId="{7DA2A18F-C748-415A-858F-9783033C0509}" srcOrd="0" destOrd="0" presId="urn:microsoft.com/office/officeart/2005/8/layout/hList1"/>
    <dgm:cxn modelId="{AFDA6C48-2611-49DB-AB73-16EF6136A349}" type="presOf" srcId="{1E58C252-B3B9-4C0C-9FCC-61A334177205}" destId="{CFFB53A3-8778-4A63-84FE-B88F050DDE87}" srcOrd="0" destOrd="1" presId="urn:microsoft.com/office/officeart/2005/8/layout/hList1"/>
    <dgm:cxn modelId="{83E546A4-74F6-4189-8695-DDA8B9BDD183}" srcId="{89BE3988-E34B-49E6-A479-7C7E9BF66ADC}" destId="{EB61249B-41C4-4828-8E67-3E29383CB485}" srcOrd="1" destOrd="0" parTransId="{37657949-0B5C-4B17-9572-CD22A6DFBF53}" sibTransId="{FD48DC7D-D5D6-4269-B5F6-6955EAB14252}"/>
    <dgm:cxn modelId="{79FB22B9-B096-416C-84F4-8CFB084E6A59}" type="presOf" srcId="{4D3D118C-05CF-4B0D-8EBA-ACF2F2B8F4F8}" destId="{65F5CA9E-F4BE-491B-9F1E-84AD9D045A8A}" srcOrd="0" destOrd="1" presId="urn:microsoft.com/office/officeart/2005/8/layout/hList1"/>
    <dgm:cxn modelId="{25FBB7F2-089E-4A5A-9301-E07A254ED193}" srcId="{BB27CE29-A486-4C36-BCBE-2469C368B15A}" destId="{098C6DB7-CA19-4CD0-90BF-3ECBE181F218}" srcOrd="1" destOrd="0" parTransId="{35910C2A-8D84-4D59-B6FA-B97F553AAF8D}" sibTransId="{DBD8F64E-99D2-42ED-8F6E-627394F3CF90}"/>
    <dgm:cxn modelId="{1BA74A17-67CC-4D46-8874-0D2FD17978FE}" srcId="{89BE3988-E34B-49E6-A479-7C7E9BF66ADC}" destId="{BBC01322-2DDB-4AB2-9CDD-1259BCDFFE2C}" srcOrd="2" destOrd="0" parTransId="{EE46A2D5-D134-488F-8C7B-4FBC165F7013}" sibTransId="{6BB1CA6A-4D9A-4BF7-9527-3CF4C359AE2A}"/>
    <dgm:cxn modelId="{B8CC195A-4A3D-435B-8952-CB0528FFAC97}" srcId="{EB61249B-41C4-4828-8E67-3E29383CB485}" destId="{27BC3AC6-F6E0-4DD4-BA2E-45A7A633AF6F}" srcOrd="0" destOrd="0" parTransId="{65FE857B-0937-435F-8998-71EE9A29F2A9}" sibTransId="{80CF0A44-F300-4B28-BD55-434312A8706D}"/>
    <dgm:cxn modelId="{1E8C3677-4E6B-4C32-8722-42DB82FA8FEA}" srcId="{EB61249B-41C4-4828-8E67-3E29383CB485}" destId="{1E58C252-B3B9-4C0C-9FCC-61A334177205}" srcOrd="1" destOrd="0" parTransId="{2B499B00-3E09-472E-AD75-E96F4AC3D868}" sibTransId="{E6EE51BA-52ED-4CF0-9D99-5D122A26BFF2}"/>
    <dgm:cxn modelId="{C08DFA83-C2C7-415B-8470-67D9385EED0C}" type="presOf" srcId="{EB61249B-41C4-4828-8E67-3E29383CB485}" destId="{D58AB947-8859-44BC-9C83-EEA27F09C784}" srcOrd="0" destOrd="0" presId="urn:microsoft.com/office/officeart/2005/8/layout/hList1"/>
    <dgm:cxn modelId="{E3D2E991-39D3-4ADE-A2A7-B315C255DBA0}" srcId="{89BE3988-E34B-49E6-A479-7C7E9BF66ADC}" destId="{BB27CE29-A486-4C36-BCBE-2469C368B15A}" srcOrd="0" destOrd="0" parTransId="{E9443C44-3A20-4783-BA32-FE61A70FB42E}" sibTransId="{4340434E-C1B6-4074-9A90-021537FB6476}"/>
    <dgm:cxn modelId="{275DE607-2CAE-42DA-8E2F-5CCB6D5E11B0}" type="presOf" srcId="{F37F6FC2-DC0E-4E0F-A737-AA7A1066271E}" destId="{65F5CA9E-F4BE-491B-9F1E-84AD9D045A8A}" srcOrd="0" destOrd="0" presId="urn:microsoft.com/office/officeart/2005/8/layout/hList1"/>
    <dgm:cxn modelId="{908B4179-75B5-4280-A1EF-508F0A7650E6}" srcId="{BB27CE29-A486-4C36-BCBE-2469C368B15A}" destId="{BB670D50-18DB-44A4-BB20-53B45BA322C2}" srcOrd="0" destOrd="0" parTransId="{3940EC9D-0A97-4D3C-A6C0-E1F8AC1A1681}" sibTransId="{1586A9AE-6F06-4C99-A73B-35496662080C}"/>
    <dgm:cxn modelId="{A3E8B135-540C-417E-861D-723BFB293578}" type="presParOf" srcId="{668CD70F-548B-40B2-A9BC-479E4987BA3A}" destId="{563E2018-45E1-4044-8AD3-921DAB79776A}" srcOrd="0" destOrd="0" presId="urn:microsoft.com/office/officeart/2005/8/layout/hList1"/>
    <dgm:cxn modelId="{3269857F-9D0D-4E98-9288-1535CAEBDDDD}" type="presParOf" srcId="{563E2018-45E1-4044-8AD3-921DAB79776A}" destId="{7DA2A18F-C748-415A-858F-9783033C0509}" srcOrd="0" destOrd="0" presId="urn:microsoft.com/office/officeart/2005/8/layout/hList1"/>
    <dgm:cxn modelId="{DA182456-30E8-467F-8601-8D40C09F991E}" type="presParOf" srcId="{563E2018-45E1-4044-8AD3-921DAB79776A}" destId="{B8459C3B-0DFC-411A-9A6C-476FFF0B3698}" srcOrd="1" destOrd="0" presId="urn:microsoft.com/office/officeart/2005/8/layout/hList1"/>
    <dgm:cxn modelId="{6CB2AE5A-6390-44EF-984C-E35E3B012CEA}" type="presParOf" srcId="{668CD70F-548B-40B2-A9BC-479E4987BA3A}" destId="{477F286A-CD01-45C7-ADCD-2E316F06874D}" srcOrd="1" destOrd="0" presId="urn:microsoft.com/office/officeart/2005/8/layout/hList1"/>
    <dgm:cxn modelId="{C216348D-13D2-467F-BAD5-C093642BA9A7}" type="presParOf" srcId="{668CD70F-548B-40B2-A9BC-479E4987BA3A}" destId="{539AF12A-0839-4E17-872C-D8ADA8ABA501}" srcOrd="2" destOrd="0" presId="urn:microsoft.com/office/officeart/2005/8/layout/hList1"/>
    <dgm:cxn modelId="{7D6B6C09-A4E5-488F-A14C-9A57148817C4}" type="presParOf" srcId="{539AF12A-0839-4E17-872C-D8ADA8ABA501}" destId="{D58AB947-8859-44BC-9C83-EEA27F09C784}" srcOrd="0" destOrd="0" presId="urn:microsoft.com/office/officeart/2005/8/layout/hList1"/>
    <dgm:cxn modelId="{4208AF2D-F7BC-429B-B9B6-91A288ED4FE5}" type="presParOf" srcId="{539AF12A-0839-4E17-872C-D8ADA8ABA501}" destId="{CFFB53A3-8778-4A63-84FE-B88F050DDE87}" srcOrd="1" destOrd="0" presId="urn:microsoft.com/office/officeart/2005/8/layout/hList1"/>
    <dgm:cxn modelId="{1602B4B4-B91C-44E7-9AC6-6A97DF91AD72}" type="presParOf" srcId="{668CD70F-548B-40B2-A9BC-479E4987BA3A}" destId="{1249B3A8-EF0C-4EE7-B30C-B4CF51C08E06}" srcOrd="3" destOrd="0" presId="urn:microsoft.com/office/officeart/2005/8/layout/hList1"/>
    <dgm:cxn modelId="{B204401F-9704-442D-B369-8C160602D8E7}" type="presParOf" srcId="{668CD70F-548B-40B2-A9BC-479E4987BA3A}" destId="{B610B79F-62BC-4268-8CE6-A6296D94BBDE}" srcOrd="4" destOrd="0" presId="urn:microsoft.com/office/officeart/2005/8/layout/hList1"/>
    <dgm:cxn modelId="{8E397405-57D3-4DFF-A0C7-DBFDE97C29D5}" type="presParOf" srcId="{B610B79F-62BC-4268-8CE6-A6296D94BBDE}" destId="{0679C6BD-CD83-4015-9520-832533D652E3}" srcOrd="0" destOrd="0" presId="urn:microsoft.com/office/officeart/2005/8/layout/hList1"/>
    <dgm:cxn modelId="{FF437067-84D3-4446-B54C-D8E5CB347172}" type="presParOf" srcId="{B610B79F-62BC-4268-8CE6-A6296D94BBDE}" destId="{65F5CA9E-F4BE-491B-9F1E-84AD9D045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A18F-C748-415A-858F-9783033C0509}">
      <dsp:nvSpPr>
        <dsp:cNvPr id="0" name=""/>
        <dsp:cNvSpPr/>
      </dsp:nvSpPr>
      <dsp:spPr>
        <a:xfrm>
          <a:off x="2547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2547" y="217133"/>
        <a:ext cx="2484239" cy="395174"/>
      </dsp:txXfrm>
    </dsp:sp>
    <dsp:sp modelId="{B8459C3B-0DFC-411A-9A6C-476FFF0B3698}">
      <dsp:nvSpPr>
        <dsp:cNvPr id="0" name=""/>
        <dsp:cNvSpPr/>
      </dsp:nvSpPr>
      <dsp:spPr>
        <a:xfrm>
          <a:off x="2547" y="541207"/>
          <a:ext cx="2484239" cy="2327760"/>
        </a:xfrm>
        <a:prstGeom prst="rect">
          <a:avLst/>
        </a:prstGeom>
        <a:solidFill>
          <a:srgbClr val="FFF5C3">
            <a:alpha val="89804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a new design, color combos, choice of picture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learn Adobe InDesign</a:t>
          </a:r>
          <a:endParaRPr lang="en-US" sz="1800" kern="1200" dirty="0"/>
        </a:p>
      </dsp:txBody>
      <dsp:txXfrm>
        <a:off x="2547" y="541207"/>
        <a:ext cx="2484239" cy="2327760"/>
      </dsp:txXfrm>
    </dsp:sp>
    <dsp:sp modelId="{D58AB947-8859-44BC-9C83-EEA27F09C784}">
      <dsp:nvSpPr>
        <dsp:cNvPr id="0" name=""/>
        <dsp:cNvSpPr/>
      </dsp:nvSpPr>
      <dsp:spPr>
        <a:xfrm>
          <a:off x="2834580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Outline</a:t>
          </a:r>
          <a:endParaRPr lang="en-US" sz="2000" kern="1200" dirty="0"/>
        </a:p>
      </dsp:txBody>
      <dsp:txXfrm>
        <a:off x="2834580" y="217133"/>
        <a:ext cx="2484239" cy="395174"/>
      </dsp:txXfrm>
    </dsp:sp>
    <dsp:sp modelId="{CFFB53A3-8778-4A63-84FE-B88F050DDE87}">
      <dsp:nvSpPr>
        <dsp:cNvPr id="0" name=""/>
        <dsp:cNvSpPr/>
      </dsp:nvSpPr>
      <dsp:spPr>
        <a:xfrm>
          <a:off x="2834580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rearrange the content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fill up the content</a:t>
          </a:r>
          <a:endParaRPr lang="en-US" sz="1800" kern="1200" dirty="0"/>
        </a:p>
      </dsp:txBody>
      <dsp:txXfrm>
        <a:off x="2834580" y="541207"/>
        <a:ext cx="2484239" cy="2327760"/>
      </dsp:txXfrm>
    </dsp:sp>
    <dsp:sp modelId="{0679C6BD-CD83-4015-9520-832533D652E3}">
      <dsp:nvSpPr>
        <dsp:cNvPr id="0" name=""/>
        <dsp:cNvSpPr/>
      </dsp:nvSpPr>
      <dsp:spPr>
        <a:xfrm>
          <a:off x="5666612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Content</a:t>
          </a:r>
          <a:endParaRPr lang="en-US" sz="2000" kern="1200" dirty="0"/>
        </a:p>
      </dsp:txBody>
      <dsp:txXfrm>
        <a:off x="5666612" y="217133"/>
        <a:ext cx="2484239" cy="395174"/>
      </dsp:txXfrm>
    </dsp:sp>
    <dsp:sp modelId="{65F5CA9E-F4BE-491B-9F1E-84AD9D045A8A}">
      <dsp:nvSpPr>
        <dsp:cNvPr id="0" name=""/>
        <dsp:cNvSpPr/>
      </dsp:nvSpPr>
      <dsp:spPr>
        <a:xfrm>
          <a:off x="5666612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find quantitative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new links for further study</a:t>
          </a:r>
          <a:endParaRPr lang="en-US" sz="1800" kern="1200" dirty="0"/>
        </a:p>
      </dsp:txBody>
      <dsp:txXfrm>
        <a:off x="5666612" y="541207"/>
        <a:ext cx="2484239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need detail data? or is</a:t>
            </a:r>
            <a:r>
              <a:rPr lang="en-US" baseline="0" dirty="0" smtClean="0"/>
              <a:t> it not necessary?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5/9/2015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5/9/2015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3962400" y="0"/>
            <a:ext cx="5181600" cy="28003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288" y="394335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Bacchus Project’s Progress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94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Technology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27373" r="17890" b="9127"/>
          <a:stretch/>
        </p:blipFill>
        <p:spPr bwMode="auto">
          <a:xfrm>
            <a:off x="376539" y="1628774"/>
            <a:ext cx="5748036" cy="341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“Schematic production process of food and feed derived from edible insects”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77000" y="4705350"/>
            <a:ext cx="2590799" cy="30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r>
              <a:rPr lang="en-US" sz="1200" dirty="0" err="1" smtClean="0">
                <a:solidFill>
                  <a:srgbClr val="505050"/>
                </a:solidFill>
              </a:rPr>
              <a:t>Rumpold</a:t>
            </a:r>
            <a:r>
              <a:rPr lang="en-US" sz="1200" dirty="0" smtClean="0">
                <a:solidFill>
                  <a:srgbClr val="505050"/>
                </a:solidFill>
              </a:rPr>
              <a:t>, </a:t>
            </a:r>
            <a:r>
              <a:rPr lang="en-US" sz="1200" dirty="0" err="1" smtClean="0">
                <a:solidFill>
                  <a:srgbClr val="505050"/>
                </a:solidFill>
              </a:rPr>
              <a:t>Schluter</a:t>
            </a:r>
            <a:r>
              <a:rPr lang="en-US" sz="1200" dirty="0" smtClean="0">
                <a:solidFill>
                  <a:srgbClr val="505050"/>
                </a:solidFill>
              </a:rPr>
              <a:t>, 2012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Law - Acceptance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Number of edible species around the world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9" descr="C:\Users\Melinda Tjia\Desktop\mapss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" y="2009666"/>
            <a:ext cx="5236464" cy="27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2 10"/>
          <p:cNvSpPr/>
          <p:nvPr/>
        </p:nvSpPr>
        <p:spPr>
          <a:xfrm>
            <a:off x="596798" y="3943350"/>
            <a:ext cx="958916" cy="609600"/>
          </a:xfrm>
          <a:prstGeom prst="borderCallout2">
            <a:avLst>
              <a:gd name="adj1" fmla="val 14854"/>
              <a:gd name="adj2" fmla="val 106839"/>
              <a:gd name="adj3" fmla="val -29951"/>
              <a:gd name="adj4" fmla="val 122035"/>
              <a:gd name="adj5" fmla="val -179850"/>
              <a:gd name="adj6" fmla="val 112228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America 545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3005463" y="4400550"/>
            <a:ext cx="958916" cy="609600"/>
          </a:xfrm>
          <a:prstGeom prst="borderCallout2">
            <a:avLst>
              <a:gd name="adj1" fmla="val -18263"/>
              <a:gd name="adj2" fmla="val 21389"/>
              <a:gd name="adj3" fmla="val -84497"/>
              <a:gd name="adj4" fmla="val 18008"/>
              <a:gd name="adj5" fmla="val -154383"/>
              <a:gd name="adj6" fmla="val 46214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Africa 185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724400" y="1400066"/>
            <a:ext cx="958916" cy="609600"/>
          </a:xfrm>
          <a:prstGeom prst="borderCallout2">
            <a:avLst>
              <a:gd name="adj1" fmla="val 57711"/>
              <a:gd name="adj2" fmla="val -15763"/>
              <a:gd name="adj3" fmla="val 118100"/>
              <a:gd name="adj4" fmla="val -30290"/>
              <a:gd name="adj5" fmla="val 241072"/>
              <a:gd name="adj6" fmla="val -31806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Asia 194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5833262" y="2784182"/>
            <a:ext cx="1137062" cy="609600"/>
          </a:xfrm>
          <a:prstGeom prst="borderCallout2">
            <a:avLst>
              <a:gd name="adj1" fmla="val 59778"/>
              <a:gd name="adj2" fmla="val -9089"/>
              <a:gd name="adj3" fmla="val 149245"/>
              <a:gd name="adj4" fmla="val -20090"/>
              <a:gd name="adj5" fmla="val 227364"/>
              <a:gd name="adj6" fmla="val -54581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Oceania 49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2957512" y="1657349"/>
            <a:ext cx="958916" cy="521945"/>
          </a:xfrm>
          <a:prstGeom prst="borderCallout2">
            <a:avLst>
              <a:gd name="adj1" fmla="val 109058"/>
              <a:gd name="adj2" fmla="val 12492"/>
              <a:gd name="adj3" fmla="val 140812"/>
              <a:gd name="adj4" fmla="val 7482"/>
              <a:gd name="adj5" fmla="val 229353"/>
              <a:gd name="adj6" fmla="val 32055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Europe 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77000" y="4705350"/>
            <a:ext cx="2590799" cy="30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r>
              <a:rPr lang="en-US" sz="1200" dirty="0" err="1" smtClean="0">
                <a:solidFill>
                  <a:srgbClr val="505050"/>
                </a:solidFill>
              </a:rPr>
              <a:t>Rumpold</a:t>
            </a:r>
            <a:r>
              <a:rPr lang="en-US" sz="1200" dirty="0" smtClean="0">
                <a:solidFill>
                  <a:srgbClr val="505050"/>
                </a:solidFill>
              </a:rPr>
              <a:t>, </a:t>
            </a:r>
            <a:r>
              <a:rPr lang="en-US" sz="1200" dirty="0" err="1" smtClean="0">
                <a:solidFill>
                  <a:srgbClr val="505050"/>
                </a:solidFill>
              </a:rPr>
              <a:t>Schluter</a:t>
            </a:r>
            <a:r>
              <a:rPr lang="en-US" sz="1200" dirty="0" smtClean="0">
                <a:solidFill>
                  <a:srgbClr val="505050"/>
                </a:solidFill>
              </a:rPr>
              <a:t>, 2012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8191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129793"/>
                </a:solidFill>
              </a:rPr>
              <a:t>Last Meeting Result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493011"/>
              </p:ext>
            </p:extLst>
          </p:nvPr>
        </p:nvGraphicFramePr>
        <p:xfrm>
          <a:off x="613286" y="1695449"/>
          <a:ext cx="8153400" cy="308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10477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4271962" y="971550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70" y="107632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Design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81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701993"/>
            <a:ext cx="3657600" cy="838200"/>
            <a:chOff x="0" y="1701993"/>
            <a:chExt cx="3657600" cy="838200"/>
          </a:xfrm>
        </p:grpSpPr>
        <p:sp>
          <p:nvSpPr>
            <p:cNvPr id="7" name="Pentagon 6"/>
            <p:cNvSpPr/>
            <p:nvPr/>
          </p:nvSpPr>
          <p:spPr>
            <a:xfrm>
              <a:off x="0" y="1701993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3" y="1889313"/>
              <a:ext cx="2589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Logo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3" descr="C:\Users\Melinda Tjia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0935"/>
            <a:ext cx="1295400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2895600"/>
            <a:ext cx="3657600" cy="838200"/>
            <a:chOff x="0" y="2895600"/>
            <a:chExt cx="3657600" cy="838200"/>
          </a:xfrm>
        </p:grpSpPr>
        <p:sp>
          <p:nvSpPr>
            <p:cNvPr id="11" name="Pentagon 10"/>
            <p:cNvSpPr/>
            <p:nvPr/>
          </p:nvSpPr>
          <p:spPr>
            <a:xfrm>
              <a:off x="0" y="28956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3095094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Color Combos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31189"/>
              </p:ext>
            </p:extLst>
          </p:nvPr>
        </p:nvGraphicFramePr>
        <p:xfrm>
          <a:off x="6592635" y="3155141"/>
          <a:ext cx="171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97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5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D7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1499"/>
              </p:ext>
            </p:extLst>
          </p:nvPr>
        </p:nvGraphicFramePr>
        <p:xfrm>
          <a:off x="4477375" y="3132962"/>
          <a:ext cx="1027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4127689"/>
            <a:ext cx="3657600" cy="838200"/>
            <a:chOff x="0" y="4191000"/>
            <a:chExt cx="3657600" cy="838200"/>
          </a:xfrm>
        </p:grpSpPr>
        <p:sp>
          <p:nvSpPr>
            <p:cNvPr id="16" name="Pentagon 15"/>
            <p:cNvSpPr/>
            <p:nvPr/>
          </p:nvSpPr>
          <p:spPr>
            <a:xfrm>
              <a:off x="0" y="41910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211781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Pictures and learn how to use InDesign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81150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10729" r="30139" b="5243"/>
          <a:stretch/>
        </p:blipFill>
        <p:spPr bwMode="auto">
          <a:xfrm>
            <a:off x="2424139" y="114631"/>
            <a:ext cx="18141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10937" r="30600" b="6250"/>
          <a:stretch/>
        </p:blipFill>
        <p:spPr bwMode="auto">
          <a:xfrm>
            <a:off x="442007" y="97395"/>
            <a:ext cx="1812624" cy="23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3" t="10937" r="30191" b="5226"/>
          <a:stretch/>
        </p:blipFill>
        <p:spPr bwMode="auto">
          <a:xfrm>
            <a:off x="4393111" y="114631"/>
            <a:ext cx="1809772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10937" r="30283" b="5426"/>
          <a:stretch/>
        </p:blipFill>
        <p:spPr bwMode="auto">
          <a:xfrm>
            <a:off x="381000" y="2647950"/>
            <a:ext cx="1817509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6" t="10728" r="30271" b="5729"/>
          <a:stretch/>
        </p:blipFill>
        <p:spPr bwMode="auto">
          <a:xfrm>
            <a:off x="2424139" y="2647950"/>
            <a:ext cx="1820540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t="10715" r="30257" b="5357"/>
          <a:stretch/>
        </p:blipFill>
        <p:spPr bwMode="auto">
          <a:xfrm>
            <a:off x="4445603" y="2647950"/>
            <a:ext cx="1807379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77001" y="363855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1</a:t>
            </a:r>
            <a:r>
              <a:rPr lang="en-US" baseline="30000" dirty="0" smtClean="0">
                <a:solidFill>
                  <a:srgbClr val="129793"/>
                </a:solidFill>
              </a:rPr>
              <a:t>st</a:t>
            </a:r>
            <a:r>
              <a:rPr lang="en-US" dirty="0" smtClean="0">
                <a:solidFill>
                  <a:srgbClr val="129793"/>
                </a:solidFill>
              </a:rPr>
              <a:t> 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10914" r="15443" b="5754"/>
          <a:stretch/>
        </p:blipFill>
        <p:spPr bwMode="auto">
          <a:xfrm>
            <a:off x="3636892" y="2627250"/>
            <a:ext cx="3245620" cy="229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0678" r="15447" b="5924"/>
          <a:stretch/>
        </p:blipFill>
        <p:spPr bwMode="auto">
          <a:xfrm>
            <a:off x="152400" y="2637600"/>
            <a:ext cx="3288497" cy="22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9" t="10875" r="31705" b="5990"/>
          <a:stretch/>
        </p:blipFill>
        <p:spPr bwMode="auto">
          <a:xfrm>
            <a:off x="152400" y="107950"/>
            <a:ext cx="1673377" cy="23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0875" r="15336" b="5394"/>
          <a:stretch/>
        </p:blipFill>
        <p:spPr bwMode="auto">
          <a:xfrm>
            <a:off x="1981200" y="122709"/>
            <a:ext cx="3278502" cy="232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5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1412" y="1276525"/>
            <a:ext cx="26043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2</a:t>
            </a:r>
            <a:r>
              <a:rPr lang="en-US" baseline="30000" dirty="0" smtClean="0">
                <a:solidFill>
                  <a:srgbClr val="129793"/>
                </a:solidFill>
              </a:rPr>
              <a:t>nd </a:t>
            </a:r>
            <a:r>
              <a:rPr lang="en-US" dirty="0" smtClean="0">
                <a:solidFill>
                  <a:srgbClr val="129793"/>
                </a:solidFill>
              </a:rPr>
              <a:t>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23052"/>
              </p:ext>
            </p:extLst>
          </p:nvPr>
        </p:nvGraphicFramePr>
        <p:xfrm>
          <a:off x="493486" y="1286329"/>
          <a:ext cx="7812314" cy="347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20"/>
                <a:gridCol w="3675894"/>
                <a:gridCol w="763415"/>
                <a:gridCol w="3046585"/>
              </a:tblGrid>
              <a:tr h="1964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Why insect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Brief advantages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946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Overview o the insect industry today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geographical consumption, market size, most eaten insect, insect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Key drivers for insect industry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among western people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westerner disgust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Legislative security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insect as novel food in EU, regulation in Belgium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Production cost barrier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Mealwom flour as a solution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 choose mealworm, the advantages of mealworm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Norms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 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Nutritional content and health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Environmental impact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7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80465"/>
              </p:ext>
            </p:extLst>
          </p:nvPr>
        </p:nvGraphicFramePr>
        <p:xfrm>
          <a:off x="485775" y="1276350"/>
          <a:ext cx="7772401" cy="3482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53"/>
                <a:gridCol w="3654544"/>
                <a:gridCol w="762084"/>
                <a:gridCol w="3031020"/>
              </a:tblGrid>
              <a:tr h="2205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Law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Current legislation in the main market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Belgium acceptance on 10 insect species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Prospection legislation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0%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Technology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Current processes in insect industry/ standardization &amp; industrialization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Potential technologies for insect industry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Our own production improvement solution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Market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Impact assessment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comparation with other product in terms of consumption and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 competitive analysis (5 Porter)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Supply chain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transparant information in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Ideal business model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template on market size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7" name="Pentagon 6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Size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090361"/>
              </p:ext>
            </p:extLst>
          </p:nvPr>
        </p:nvGraphicFramePr>
        <p:xfrm>
          <a:off x="172966" y="1657350"/>
          <a:ext cx="5029200" cy="336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30776"/>
              </p:ext>
            </p:extLst>
          </p:nvPr>
        </p:nvGraphicFramePr>
        <p:xfrm>
          <a:off x="5715000" y="2876550"/>
          <a:ext cx="3124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Line Callout 2 13"/>
          <p:cNvSpPr/>
          <p:nvPr/>
        </p:nvSpPr>
        <p:spPr>
          <a:xfrm>
            <a:off x="5715000" y="2876550"/>
            <a:ext cx="3124200" cy="198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038"/>
              <a:gd name="adj6" fmla="val -50935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9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Size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37021"/>
              </p:ext>
            </p:extLst>
          </p:nvPr>
        </p:nvGraphicFramePr>
        <p:xfrm>
          <a:off x="153916" y="1569694"/>
          <a:ext cx="5332484" cy="35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88837"/>
              </p:ext>
            </p:extLst>
          </p:nvPr>
        </p:nvGraphicFramePr>
        <p:xfrm>
          <a:off x="5715000" y="3105150"/>
          <a:ext cx="3124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715000" y="3028950"/>
            <a:ext cx="3124200" cy="182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38"/>
              <a:gd name="adj6" fmla="val -44837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6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355</Words>
  <Application>Microsoft Office PowerPoint</Application>
  <PresentationFormat>On-screen Show (16:9)</PresentationFormat>
  <Paragraphs>133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2015-05-09T12:13:50Z</dcterms:created>
  <dcterms:modified xsi:type="dcterms:W3CDTF">2015-05-10T11:52:19Z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