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6" r:id="rId4"/>
    <p:sldId id="264" r:id="rId5"/>
    <p:sldId id="258" r:id="rId6"/>
    <p:sldId id="263" r:id="rId7"/>
    <p:sldId id="267" r:id="rId8"/>
    <p:sldId id="260" r:id="rId9"/>
    <p:sldId id="265" r:id="rId10"/>
  </p:sldIdLst>
  <p:sldSz cx="9144000" cy="5143500" type="screen16x9"/>
  <p:notesSz cx="6858000" cy="9144000"/>
  <p:custDataLst>
    <p:tags r:id="rId12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F05"/>
    <a:srgbClr val="93151B"/>
    <a:srgbClr val="BC1A22"/>
    <a:srgbClr val="A8181F"/>
    <a:srgbClr val="6DD406"/>
    <a:srgbClr val="9A161C"/>
    <a:srgbClr val="791116"/>
    <a:srgbClr val="CD1D2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90" d="100"/>
          <a:sy n="90" d="100"/>
        </p:scale>
        <p:origin x="-5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89473684210523E-2"/>
          <c:y val="8.8473843366981719E-2"/>
          <c:w val="0.85540026246719159"/>
          <c:h val="0.8202387235516149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References</c:v>
                </c:pt>
              </c:strCache>
            </c:strRef>
          </c:tx>
          <c:spPr>
            <a:ln w="6350"/>
          </c:spPr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1" i="0" dirty="0"/>
                      <a:t>COMPETITORS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delete val="1"/>
            </c:dLbl>
            <c:txPr>
              <a:bodyPr/>
              <a:lstStyle/>
              <a:p>
                <a:pPr>
                  <a:defRPr sz="1200" b="1" i="0"/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ARTICLES, REPORT, JOURNAL,…</c:v>
                </c:pt>
                <c:pt idx="1">
                  <c:v>COMPETITORS</c:v>
                </c:pt>
                <c:pt idx="2">
                  <c:v>VIDEO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45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the “XX” with number, and also the “literature review” and “report” if necessary. This slide shows what we have so far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Play the animation</a:t>
            </a:r>
            <a:r>
              <a:rPr lang="en-US" baseline="0" dirty="0" smtClean="0"/>
              <a:t> to see how it works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explain about this market size, read </a:t>
            </a:r>
            <a:r>
              <a:rPr lang="en-US" dirty="0" err="1" smtClean="0"/>
              <a:t>mathias</a:t>
            </a:r>
            <a:r>
              <a:rPr lang="en-US" baseline="0" dirty="0" smtClean="0"/>
              <a:t> post about market to seize in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4/15/2015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296231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8.jpg"/><Relationship Id="rId5" Type="http://schemas.openxmlformats.org/officeDocument/2006/relationships/image" Target="../media/image5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3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0.jpeg"/><Relationship Id="rId7" Type="http://schemas.microsoft.com/office/2007/relationships/hdphoto" Target="../media/hdphoto5.wdp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jpeg"/><Relationship Id="rId5" Type="http://schemas.openxmlformats.org/officeDocument/2006/relationships/image" Target="../media/image22.jpeg"/><Relationship Id="rId10" Type="http://schemas.openxmlformats.org/officeDocument/2006/relationships/image" Target="../media/image25.png"/><Relationship Id="rId4" Type="http://schemas.openxmlformats.org/officeDocument/2006/relationships/image" Target="../media/image21.jpe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microsoft.com/office/2007/relationships/hdphoto" Target="../media/hdphoto8.wdp"/><Relationship Id="rId12" Type="http://schemas.microsoft.com/office/2007/relationships/hdphoto" Target="../media/hdphoto9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microsoft.com/office/2007/relationships/hdphoto" Target="../media/hdphoto7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 descr="C:\Users\Melinda Tjia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5614"/>
            <a:ext cx="3173869" cy="23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3" name="Picture 5" descr="C:\Users\Melinda Tjia\Desktop\1135978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" r="170"/>
          <a:stretch/>
        </p:blipFill>
        <p:spPr bwMode="auto">
          <a:xfrm>
            <a:off x="3960801" y="1655553"/>
            <a:ext cx="1444914" cy="13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51256" y="3112385"/>
            <a:ext cx="14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Max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Doerr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7" name="Grafik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8" t="1666" r="20194" b="47020"/>
          <a:stretch/>
        </p:blipFill>
        <p:spPr>
          <a:xfrm>
            <a:off x="2251256" y="1658711"/>
            <a:ext cx="1446804" cy="1386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8" name="Grafik 13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8"/>
          <a:stretch/>
        </p:blipFill>
        <p:spPr>
          <a:xfrm>
            <a:off x="675634" y="1658711"/>
            <a:ext cx="1362715" cy="13911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675634" y="3112385"/>
            <a:ext cx="136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Iker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Sanchez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56" name="Picture 7" descr="C:\Users\Melinda Tjia\Pictures\photo\IMG_20140810_162155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15537" r="26615" b="43666"/>
          <a:stretch/>
        </p:blipFill>
        <p:spPr bwMode="auto">
          <a:xfrm>
            <a:off x="5682795" y="1674385"/>
            <a:ext cx="1396750" cy="14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666748" y="3112385"/>
            <a:ext cx="139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Melinda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Palit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0801" y="3112385"/>
            <a:ext cx="14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Marie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Mangilier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Team</a:t>
            </a:r>
          </a:p>
        </p:txBody>
      </p:sp>
      <p:pic>
        <p:nvPicPr>
          <p:cNvPr id="29" name="Grafik 1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10" y="1704650"/>
            <a:ext cx="1386775" cy="138677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7315200" y="31051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Mathias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Floru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/>
      <p:bldP spid="57" grpId="0"/>
      <p:bldP spid="58" grpId="0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9131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w Cen MT"/>
              <a:sym typeface="Tw Cen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1994797739"/>
              </p:ext>
            </p:extLst>
          </p:nvPr>
        </p:nvGraphicFramePr>
        <p:xfrm>
          <a:off x="1692665" y="1479308"/>
          <a:ext cx="5165335" cy="299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315357"/>
            <a:ext cx="1676400" cy="33528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8" y="2419350"/>
            <a:ext cx="856672" cy="5334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861794"/>
            <a:ext cx="1724025" cy="393078"/>
          </a:xfrm>
          <a:prstGeom prst="rect">
            <a:avLst/>
          </a:prstGeom>
        </p:spPr>
      </p:pic>
      <p:sp>
        <p:nvSpPr>
          <p:cNvPr id="26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advances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6" y="1782365"/>
            <a:ext cx="1676400" cy="39466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81" y="2190582"/>
            <a:ext cx="1529963" cy="83544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2578317"/>
            <a:ext cx="952787" cy="95278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09" y="3334884"/>
            <a:ext cx="1400935" cy="69346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77" y="436092"/>
            <a:ext cx="2019300" cy="999553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86" b="32524"/>
          <a:stretch/>
        </p:blipFill>
        <p:spPr>
          <a:xfrm>
            <a:off x="4419600" y="349537"/>
            <a:ext cx="1276350" cy="51170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3801449"/>
            <a:ext cx="1056301" cy="1056301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457200" y="4491030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r>
              <a:rPr lang="en-US" dirty="0" smtClean="0"/>
              <a:t>: 60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C:\Users\Melinda Tjia\Downloads\Atom sc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/>
          <a:stretch/>
        </p:blipFill>
        <p:spPr bwMode="auto">
          <a:xfrm>
            <a:off x="2082791" y="895350"/>
            <a:ext cx="7035809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do every week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" y="162822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Literature review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" y="92033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80" y="2614196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Report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780" y="1906310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64621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Contacts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293832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2" idx="6"/>
            <a:endCxn id="7" idx="2"/>
          </p:cNvCxnSpPr>
          <p:nvPr/>
        </p:nvCxnSpPr>
        <p:spPr>
          <a:xfrm>
            <a:off x="2095500" y="1937059"/>
            <a:ext cx="685800" cy="0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goal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want to achieve</a:t>
            </a:r>
          </a:p>
        </p:txBody>
      </p:sp>
      <p:sp>
        <p:nvSpPr>
          <p:cNvPr id="7" name="Oval 6"/>
          <p:cNvSpPr/>
          <p:nvPr/>
        </p:nvSpPr>
        <p:spPr>
          <a:xfrm>
            <a:off x="2781300" y="1213159"/>
            <a:ext cx="1447800" cy="1447800"/>
          </a:xfrm>
          <a:prstGeom prst="ellips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Problem statement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Industrialization of insect as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" y="1213159"/>
            <a:ext cx="1447800" cy="14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Goal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8263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To provide society with healthy, sustainable and delicious source of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1213400"/>
            <a:ext cx="1447800" cy="1447800"/>
          </a:xfrm>
          <a:prstGeom prst="ellipse">
            <a:avLst/>
          </a:prstGeom>
          <a:solidFill>
            <a:srgbClr val="9A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Why Insect?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1213159"/>
            <a:ext cx="1447800" cy="1447800"/>
          </a:xfrm>
          <a:prstGeom prst="ellipse">
            <a:avLst/>
          </a:prstGeom>
          <a:solidFill>
            <a:srgbClr val="791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Logic Model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Healthy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Ecological friendly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5476" y="282636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People</a:t>
            </a:r>
          </a:p>
          <a:p>
            <a:pPr algn="ctr"/>
            <a:r>
              <a:rPr lang="en-US" dirty="0">
                <a:latin typeface="Calibri Light" panose="020F0302020204030204" pitchFamily="34" charset="0"/>
              </a:rPr>
              <a:t>Inputs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Outputs 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Outcomes</a:t>
            </a:r>
          </a:p>
        </p:txBody>
      </p:sp>
      <p:cxnSp>
        <p:nvCxnSpPr>
          <p:cNvPr id="21" name="Straight Connector 20"/>
          <p:cNvCxnSpPr>
            <a:stCxn id="7" idx="6"/>
            <a:endCxn id="14" idx="2"/>
          </p:cNvCxnSpPr>
          <p:nvPr/>
        </p:nvCxnSpPr>
        <p:spPr>
          <a:xfrm>
            <a:off x="4229100" y="1937059"/>
            <a:ext cx="7620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6438900" y="1937059"/>
            <a:ext cx="7239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2" animBg="1"/>
      <p:bldP spid="8" grpId="0"/>
      <p:bldP spid="12" grpId="0" animBg="1"/>
      <p:bldP spid="12" grpId="1" animBg="1"/>
      <p:bldP spid="13" grpId="0"/>
      <p:bldP spid="14" grpId="0" animBg="1"/>
      <p:bldP spid="14" grpId="2" animBg="1"/>
      <p:bldP spid="15" grpId="0" animBg="1"/>
      <p:bldP spid="15" grpId="1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 descr="C:\Users\Melinda Tjia\Desktop\240_F_70364044_E64V7q2qhyueQJiFsZRWyFYuVoAPYrR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8283" r="9259" b="9321"/>
          <a:stretch/>
        </p:blipFill>
        <p:spPr bwMode="auto">
          <a:xfrm>
            <a:off x="2456612" y="1304372"/>
            <a:ext cx="695325" cy="5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elinda Tjia\Desktop\l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99" y="1292765"/>
            <a:ext cx="624202" cy="5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Mealworm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VS </a:t>
            </a:r>
            <a:r>
              <a:rPr lang="en-US" sz="3200" dirty="0" smtClean="0">
                <a:latin typeface="Calibri Light" panose="020F0302020204030204" pitchFamily="34" charset="0"/>
              </a:rPr>
              <a:t>Cricket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Why mealworm rocks!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075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786" y="1992966"/>
            <a:ext cx="1752600" cy="757763"/>
            <a:chOff x="227786" y="1992966"/>
            <a:chExt cx="1752600" cy="757763"/>
          </a:xfrm>
        </p:grpSpPr>
        <p:pic>
          <p:nvPicPr>
            <p:cNvPr id="4098" name="Picture 2" descr="C:\Users\Melinda Tjia\Desktop\jkn.jp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85" y="1992966"/>
              <a:ext cx="344425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786" y="2412175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Amount consumed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13339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31%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264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13%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798" y="2806890"/>
            <a:ext cx="1752600" cy="904698"/>
            <a:chOff x="177798" y="2750729"/>
            <a:chExt cx="1752600" cy="904698"/>
          </a:xfrm>
        </p:grpSpPr>
        <p:pic>
          <p:nvPicPr>
            <p:cNvPr id="7" name="Picture 2" descr="C:\Users\Melinda Tjia\Desktop\88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34000" y1="67667" x2="34000" y2="67667"/>
                          <a14:foregroundMark x1="37333" y1="9333" x2="37333" y2="9333"/>
                          <a14:foregroundMark x1="35000" y1="22000" x2="35000" y2="22000"/>
                          <a14:foregroundMark x1="52000" y1="21667" x2="52000" y2="2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84" y="2750729"/>
              <a:ext cx="631825" cy="63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77798" y="3316873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Protein Content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5520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46 - 66%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9164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8 - 25%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7798" y="3825160"/>
            <a:ext cx="1752600" cy="1184990"/>
            <a:chOff x="177798" y="3825160"/>
            <a:chExt cx="1752600" cy="1184990"/>
          </a:xfrm>
        </p:grpSpPr>
        <p:pic>
          <p:nvPicPr>
            <p:cNvPr id="4101" name="Picture 5" descr="C:\Users\Melinda Tjia\Desktop\sdgsdg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23333" y1="28000" x2="23333" y2="28000"/>
                          <a14:foregroundMark x1="31333" y1="16000" x2="31333" y2="16000"/>
                          <a14:foregroundMark x1="42333" y1="16333" x2="42333" y2="16333"/>
                          <a14:foregroundMark x1="52333" y1="16333" x2="52333" y2="16333"/>
                          <a14:foregroundMark x1="66000" y1="16333" x2="66000" y2="16333"/>
                          <a14:foregroundMark x1="73000" y1="28333" x2="73000" y2="28333"/>
                          <a14:foregroundMark x1="58333" y1="32000" x2="58333" y2="32000"/>
                          <a14:foregroundMark x1="38333" y1="33667" x2="38333" y2="33667"/>
                          <a14:foregroundMark x1="27333" y1="46667" x2="27333" y2="46667"/>
                          <a14:foregroundMark x1="37667" y1="45000" x2="37667" y2="45000"/>
                          <a14:foregroundMark x1="54000" y1="44333" x2="54000" y2="44333"/>
                          <a14:foregroundMark x1="71667" y1="43667" x2="71667" y2="43667"/>
                          <a14:foregroundMark x1="66000" y1="59667" x2="66000" y2="59667"/>
                          <a14:foregroundMark x1="55333" y1="58667" x2="55333" y2="58667"/>
                          <a14:foregroundMark x1="45000" y1="58667" x2="45000" y2="58667"/>
                          <a14:foregroundMark x1="31667" y1="61333" x2="31667" y2="6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5645" r="11111" b="3436"/>
            <a:stretch/>
          </p:blipFill>
          <p:spPr bwMode="auto">
            <a:xfrm>
              <a:off x="783308" y="3825160"/>
              <a:ext cx="541576" cy="600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7798" y="442537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Environment Friendliness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15520" y="4018865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Less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7264" y="4011829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More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905819"/>
            <a:ext cx="5943600" cy="4237681"/>
            <a:chOff x="12192000" y="0"/>
            <a:chExt cx="5943600" cy="4237681"/>
          </a:xfrm>
        </p:grpSpPr>
        <p:pic>
          <p:nvPicPr>
            <p:cNvPr id="31" name="Picture 30"/>
            <p:cNvPicPr/>
            <p:nvPr/>
          </p:nvPicPr>
          <p:blipFill rotWithShape="1">
            <a:blip r:embed="rId10"/>
            <a:srcRect l="33480" t="28981" r="29101" b="27388"/>
            <a:stretch/>
          </p:blipFill>
          <p:spPr bwMode="auto">
            <a:xfrm>
              <a:off x="12192000" y="0"/>
              <a:ext cx="5943600" cy="42376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2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2725400" y="664589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0" y="2149765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456613" y="1933334"/>
            <a:ext cx="4393433" cy="2228849"/>
            <a:chOff x="9807760" y="-331388"/>
            <a:chExt cx="4393433" cy="2228849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78" t="23310" r="34700" b="48698"/>
            <a:stretch/>
          </p:blipFill>
          <p:spPr bwMode="auto">
            <a:xfrm>
              <a:off x="9807760" y="-331388"/>
              <a:ext cx="4393433" cy="222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0484903" y="1227005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914" y="1165964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578100" y="1735887"/>
            <a:ext cx="4140200" cy="2555533"/>
            <a:chOff x="14213893" y="-380671"/>
            <a:chExt cx="4140200" cy="2555533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9" t="55736" r="35358" b="10677"/>
            <a:stretch/>
          </p:blipFill>
          <p:spPr bwMode="auto">
            <a:xfrm>
              <a:off x="14213893" y="-380671"/>
              <a:ext cx="4140200" cy="255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5087600" y="1201433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4597" y="1046873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752600" y="81915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Production of GHGs and Ammonia / kg of mass gain for three insect species, pigs and beef cattle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  <p:bldP spid="3" grpId="1" animBg="1"/>
      <p:bldP spid="15" grpId="0" animBg="1"/>
      <p:bldP spid="15" grpId="1" animBg="1"/>
      <p:bldP spid="17" grpId="0"/>
      <p:bldP spid="17" grpId="1"/>
      <p:bldP spid="18" grpId="0"/>
      <p:bldP spid="18" grpId="1"/>
      <p:bldP spid="21" grpId="0"/>
      <p:bldP spid="21" grpId="1"/>
      <p:bldP spid="22" grpId="0"/>
      <p:bldP spid="22" grpId="1"/>
      <p:bldP spid="25" grpId="0"/>
      <p:bldP spid="25" grpId="1"/>
      <p:bldP spid="26" grpId="0"/>
      <p:bldP spid="26" grpId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Market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Our scope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3" descr="C:\Users\Melinda Tjia\Desktop\ll.jp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7667" l="10000" r="90000">
                        <a14:foregroundMark x1="47333" y1="15000" x2="47333" y2="15000"/>
                        <a14:foregroundMark x1="47333" y1="6333" x2="47333" y2="6333"/>
                        <a14:foregroundMark x1="41667" y1="92000" x2="41667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20625"/>
          <a:stretch/>
        </p:blipFill>
        <p:spPr bwMode="auto">
          <a:xfrm>
            <a:off x="1566775" y="2800350"/>
            <a:ext cx="1244601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79384" y="1654175"/>
            <a:ext cx="1752600" cy="993775"/>
            <a:chOff x="0" y="2837966"/>
            <a:chExt cx="1752600" cy="993775"/>
          </a:xfrm>
        </p:grpSpPr>
        <p:pic>
          <p:nvPicPr>
            <p:cNvPr id="8194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26" y="2837966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0" y="3493187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Meat Substitute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1639901"/>
            <a:ext cx="1752600" cy="1008049"/>
            <a:chOff x="1194294" y="1489263"/>
            <a:chExt cx="1752600" cy="1008049"/>
          </a:xfrm>
        </p:grpSpPr>
        <p:pic>
          <p:nvPicPr>
            <p:cNvPr id="8195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1691372" y="1489263"/>
              <a:ext cx="758444" cy="6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94294" y="2158758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Sport Supplement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2762916"/>
            <a:ext cx="1752600" cy="1151310"/>
            <a:chOff x="2960088" y="1436833"/>
            <a:chExt cx="1752600" cy="1151310"/>
          </a:xfrm>
        </p:grpSpPr>
        <p:pic>
          <p:nvPicPr>
            <p:cNvPr id="8196" name="Picture 4" descr="C:\Users\Melinda Tjia\Desktop\sdfds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13" y="1436833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960088" y="2249589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Substitute Flour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0147" y="2647950"/>
            <a:ext cx="999853" cy="1279041"/>
            <a:chOff x="4329519" y="2552700"/>
            <a:chExt cx="999853" cy="1279041"/>
          </a:xfrm>
        </p:grpSpPr>
        <p:pic>
          <p:nvPicPr>
            <p:cNvPr id="8197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93503" y="2552700"/>
              <a:ext cx="671886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29519" y="3493187"/>
              <a:ext cx="99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Pet Food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2984" y="1038194"/>
            <a:ext cx="4611316" cy="635288"/>
            <a:chOff x="4392984" y="1038194"/>
            <a:chExt cx="4611316" cy="635288"/>
          </a:xfrm>
        </p:grpSpPr>
        <p:pic>
          <p:nvPicPr>
            <p:cNvPr id="20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984" y="1038194"/>
              <a:ext cx="601707" cy="60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43500" y="1088707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2013 the market size for meat substitute is $3.2 billion. 80% of it is soy based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77907" y="1976413"/>
            <a:ext cx="4613693" cy="610176"/>
            <a:chOff x="4377907" y="1976413"/>
            <a:chExt cx="4613693" cy="610176"/>
          </a:xfrm>
        </p:grpSpPr>
        <p:pic>
          <p:nvPicPr>
            <p:cNvPr id="22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4377907" y="2054933"/>
              <a:ext cx="616785" cy="53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130800" y="1976413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2007 BBC forecasted that the total market size would be $91.8 billion in 2013.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7699" y="3094732"/>
            <a:ext cx="4686301" cy="1077218"/>
            <a:chOff x="4457699" y="3094732"/>
            <a:chExt cx="4686301" cy="1077218"/>
          </a:xfrm>
        </p:grpSpPr>
        <p:pic>
          <p:nvPicPr>
            <p:cNvPr id="24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57699" y="3209698"/>
              <a:ext cx="457201" cy="67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130800" y="3094732"/>
              <a:ext cx="401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A market size between $60 &amp; $70 billion for exotic pet that eat insect, and can still be enlarged for fish food, poultry food, and other animal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3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Logic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model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Identifying all the data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971550"/>
            <a:ext cx="1600200" cy="6858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People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26852"/>
              </p:ext>
            </p:extLst>
          </p:nvPr>
        </p:nvGraphicFramePr>
        <p:xfrm>
          <a:off x="381000" y="938780"/>
          <a:ext cx="6934200" cy="3888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219200"/>
                <a:gridCol w="1447800"/>
                <a:gridCol w="1447800"/>
                <a:gridCol w="1447800"/>
              </a:tblGrid>
              <a:tr h="4442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Input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Output (activities)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Outcomes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Short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Medium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Long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5 team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members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Information compiled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Provide stakeholders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with the overview of the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Growth of insect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Environmental gain,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lower waste of resource (land, water, oil)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Knowledge, time and information collecting and analyzing capacities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of team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Impact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assessment of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Advance knowledge in processing insect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Processed insects available in wide variety and amount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Health gain: improve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the diet of humans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76383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Classmates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6160"/>
              </p:ext>
            </p:extLst>
          </p:nvPr>
        </p:nvGraphicFramePr>
        <p:xfrm>
          <a:off x="381000" y="71906"/>
          <a:ext cx="6934200" cy="490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1600"/>
                <a:gridCol w="1752600"/>
                <a:gridCol w="1219200"/>
                <a:gridCol w="12192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Weekly classes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&amp; meetings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Assessment of operational improvements needed to achieve impact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Promotion of information sharing in insect industry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Low cost insect producing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Social economic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gain: access to a cheap protein source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Cooperation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platforms: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&amp;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Teambition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Establishment of an industrial process needed in the supply chain of processes insects 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Establishing insect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 a widespread meat replacement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Global food security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Experimental setup of industrial process.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place: RISE greenhouse, budget: 50-500$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Published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IA report on website,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, traditional media, specialized media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Deeper understanding about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how to process mealworm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04100" y="203200"/>
            <a:ext cx="1600200" cy="12573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Mentors: professor Ben Koo, TA Echo, Zimmer, </a:t>
            </a:r>
            <a:r>
              <a:rPr lang="en-US" sz="1600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Kuba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4100" y="1644650"/>
            <a:ext cx="1600200" cy="130175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Insect community, researchers, scholar, startups, farmers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9500" y="3683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IF15_HVECl5XZJcsXfE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480</Words>
  <Application>Microsoft Office PowerPoint</Application>
  <PresentationFormat>Bildschirmpräsentation (16:9)</PresentationFormat>
  <Paragraphs>104</Paragraphs>
  <Slides>9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Widescreen Presentation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2015-03-23T03:39:47Z</dcterms:created>
  <dcterms:modified xsi:type="dcterms:W3CDTF">2015-04-15T00:35:00Z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