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51B"/>
    <a:srgbClr val="BC1A22"/>
    <a:srgbClr val="A8181F"/>
    <a:srgbClr val="6DD406"/>
    <a:srgbClr val="9A161C"/>
    <a:srgbClr val="791116"/>
    <a:srgbClr val="CD1D25"/>
    <a:srgbClr val="5AAF0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-8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Calibri Light" panose="020F0302020204030204" pitchFamily="34" charset="0"/>
              </a:defRPr>
            </a:pPr>
            <a:r>
              <a:rPr lang="en-US" sz="1800" b="0" dirty="0">
                <a:latin typeface="Calibri Light" panose="020F0302020204030204" pitchFamily="34" charset="0"/>
              </a:rPr>
              <a:t>Undernourishment around the world (2014)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Undernourishment around the world (2014)</c:v>
                </c:pt>
              </c:strCache>
            </c:strRef>
          </c:tx>
          <c:dPt>
            <c:idx val="0"/>
            <c:bubble3D val="0"/>
            <c:spPr>
              <a:solidFill>
                <a:srgbClr val="6DD406"/>
              </a:solidFill>
            </c:spPr>
          </c:dPt>
          <c:dLbls>
            <c:txPr>
              <a:bodyPr/>
              <a:lstStyle/>
              <a:p>
                <a:pPr>
                  <a:defRPr>
                    <a:latin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Developed Regions</c:v>
                </c:pt>
                <c:pt idx="1">
                  <c:v>Developing Regionis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</c:v>
                </c:pt>
                <c:pt idx="1">
                  <c:v>790.7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3.5671276489280597E-2"/>
          <c:y val="0.40740654924468317"/>
          <c:w val="0.27081591564530572"/>
          <c:h val="0.43096932011987832"/>
        </c:manualLayout>
      </c:layout>
      <c:overlay val="1"/>
      <c:txPr>
        <a:bodyPr/>
        <a:lstStyle/>
        <a:p>
          <a:pPr>
            <a:defRPr sz="1600">
              <a:latin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3/24/2015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3/24/2015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276350"/>
            <a:ext cx="3200399" cy="23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Did you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know</a:t>
            </a:r>
            <a:r>
              <a:rPr lang="en-US" sz="3200" dirty="0" smtClean="0">
                <a:latin typeface="Calibri Light" panose="020F03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2745" y="971550"/>
            <a:ext cx="3788629" cy="990600"/>
            <a:chOff x="843776" y="1176918"/>
            <a:chExt cx="4256981" cy="1288896"/>
          </a:xfrm>
        </p:grpSpPr>
        <p:pic>
          <p:nvPicPr>
            <p:cNvPr id="2050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843776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1795348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2758533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1312128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4632405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3695701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4164053" y="119596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2290181" y="119596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3227349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73182" y="1047750"/>
            <a:ext cx="451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About </a:t>
            </a:r>
            <a:r>
              <a:rPr lang="en-US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805 million</a:t>
            </a:r>
            <a:r>
              <a:rPr lang="en-US" dirty="0" smtClean="0">
                <a:latin typeface="Calibri Light" panose="020F0302020204030204" pitchFamily="34" charset="0"/>
              </a:rPr>
              <a:t> of </a:t>
            </a:r>
            <a:r>
              <a:rPr lang="en-US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7.3 billion</a:t>
            </a:r>
            <a:r>
              <a:rPr lang="en-US" dirty="0" smtClean="0">
                <a:latin typeface="Calibri Light" panose="020F0302020204030204" pitchFamily="34" charset="0"/>
              </a:rPr>
              <a:t> people in the world, suffering from </a:t>
            </a:r>
            <a:r>
              <a:rPr lang="en-US" i="1" dirty="0" smtClean="0">
                <a:latin typeface="Calibri Light" panose="020F0302020204030204" pitchFamily="34" charset="0"/>
              </a:rPr>
              <a:t>chronic undernourishment</a:t>
            </a:r>
            <a:r>
              <a:rPr lang="en-US" dirty="0" smtClean="0">
                <a:latin typeface="Calibri Light" panose="020F0302020204030204" pitchFamily="34" charset="0"/>
              </a:rPr>
              <a:t> in 2012 -2014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4659" y="27727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104671"/>
            <a:ext cx="2068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libri Light" panose="020F0302020204030204" pitchFamily="34" charset="0"/>
              </a:rPr>
              <a:t>Out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4287" y="27726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libri Light" panose="020F0302020204030204" pitchFamily="34" charset="0"/>
              </a:rPr>
              <a:t>9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64249454"/>
              </p:ext>
            </p:extLst>
          </p:nvPr>
        </p:nvGraphicFramePr>
        <p:xfrm>
          <a:off x="183250" y="2343150"/>
          <a:ext cx="4486579" cy="263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2" name="Picture 4" descr="C:\Users\Melinda Tjia\Desktop\latin americ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68" y="2632529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elinda Tjia\Desktop\afr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68" y="2632528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267509" y="3972893"/>
            <a:ext cx="285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Latin America &amp; </a:t>
            </a:r>
            <a:r>
              <a:rPr lang="en-US" dirty="0" err="1" smtClean="0">
                <a:latin typeface="Century Gothic" panose="020B0502020202020204" pitchFamily="34" charset="0"/>
              </a:rPr>
              <a:t>Carib</a:t>
            </a:r>
            <a:endParaRPr lang="en-US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37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77101" y="3326562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Africa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226.7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49172" y="2632528"/>
            <a:ext cx="4394260" cy="2286000"/>
            <a:chOff x="9686925" y="2013525"/>
            <a:chExt cx="4394260" cy="2286000"/>
          </a:xfrm>
        </p:grpSpPr>
        <p:pic>
          <p:nvPicPr>
            <p:cNvPr id="2054" name="Picture 6" descr="C:\Users\Melinda Tjia\Desktop\asi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925" y="2013525"/>
              <a:ext cx="439426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Melinda Tjia\Desktop\mapss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28" t="7970" r="27586" b="62853"/>
            <a:stretch/>
          </p:blipFill>
          <p:spPr bwMode="auto">
            <a:xfrm>
              <a:off x="11658600" y="2190750"/>
              <a:ext cx="1213294" cy="667598"/>
            </a:xfrm>
            <a:prstGeom prst="parallelogram">
              <a:avLst>
                <a:gd name="adj" fmla="val 535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6036393" y="2831020"/>
            <a:ext cx="161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Asia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525.6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95826" y="3863263"/>
            <a:ext cx="137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Oceania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1.4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057" name="Picture 9" descr="C:\Users\Melinda Tjia\Desktop\maps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26" y="2631486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46" name="Rectangle 45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we are talking about food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4835723"/>
            <a:ext cx="296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Source: www.worldhunger.org</a:t>
            </a:r>
          </a:p>
        </p:txBody>
      </p:sp>
    </p:spTree>
    <p:extLst>
      <p:ext uri="{BB962C8B-B14F-4D97-AF65-F5344CB8AC3E}">
        <p14:creationId xmlns:p14="http://schemas.microsoft.com/office/powerpoint/2010/main" val="9128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Graphic spid="14" grpId="0">
        <p:bldAsOne/>
      </p:bldGraphic>
      <p:bldP spid="36" grpId="0"/>
      <p:bldP spid="36" grpId="1"/>
      <p:bldP spid="37" grpId="0"/>
      <p:bldP spid="37" grpId="1"/>
      <p:bldP spid="40" grpId="0"/>
      <p:bldP spid="40" grpId="1"/>
      <p:bldP spid="42" grpId="0"/>
      <p:bldP spid="42" grpId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23625" y="2009368"/>
            <a:ext cx="1498328" cy="2438399"/>
            <a:chOff x="5105400" y="1123950"/>
            <a:chExt cx="2526474" cy="1895084"/>
          </a:xfrm>
        </p:grpSpPr>
        <p:sp>
          <p:nvSpPr>
            <p:cNvPr id="8" name="TextBox 7"/>
            <p:cNvSpPr txBox="1"/>
            <p:nvPr/>
          </p:nvSpPr>
          <p:spPr>
            <a:xfrm>
              <a:off x="5835951" y="1223566"/>
              <a:ext cx="1795923" cy="17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libri Light" panose="020F0302020204030204" pitchFamily="34" charset="0"/>
                </a:rPr>
                <a:t>People</a:t>
              </a:r>
              <a:r>
                <a:rPr lang="en-US" dirty="0" smtClean="0">
                  <a:latin typeface="Calibri Light" panose="020F0302020204030204" pitchFamily="34" charset="0"/>
                </a:rPr>
                <a:t>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1123950"/>
              <a:ext cx="2514600" cy="189508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C:\Users\Melinda Tjia\Desktop\dll\png\crow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834" y="1229792"/>
              <a:ext cx="537117" cy="26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182707" y="1510827"/>
              <a:ext cx="2359986" cy="12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Team member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Classmate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Those who related to insect community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" y="1329782"/>
            <a:ext cx="2338216" cy="3756567"/>
            <a:chOff x="381000" y="1329782"/>
            <a:chExt cx="2338216" cy="3756567"/>
          </a:xfrm>
        </p:grpSpPr>
        <p:sp>
          <p:nvSpPr>
            <p:cNvPr id="12" name="Trapezoid 11"/>
            <p:cNvSpPr/>
            <p:nvPr/>
          </p:nvSpPr>
          <p:spPr>
            <a:xfrm rot="5400000">
              <a:off x="-314521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" y="2075784"/>
              <a:ext cx="23382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Funding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Existing knowledge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Industrial mentors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Internet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Software &amp; tools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Training session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Previous &amp; personal experience from team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0762" y="159578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Inputs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67000" y="1329782"/>
            <a:ext cx="2340938" cy="3756567"/>
            <a:chOff x="2667000" y="1329782"/>
            <a:chExt cx="2340938" cy="3756567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974201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rgbClr val="BC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7000" y="2074406"/>
              <a:ext cx="23382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Prototype of insect farm / product related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Published report &amp; website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Good grades </a:t>
              </a: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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Performance report of teamwork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0820" y="1614119"/>
              <a:ext cx="1287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Outputs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07939" y="1329782"/>
            <a:ext cx="2347508" cy="3756567"/>
            <a:chOff x="5007939" y="1329782"/>
            <a:chExt cx="2347508" cy="3756567"/>
          </a:xfrm>
        </p:grpSpPr>
        <p:sp>
          <p:nvSpPr>
            <p:cNvPr id="23" name="Trapezoid 22"/>
            <p:cNvSpPr/>
            <p:nvPr/>
          </p:nvSpPr>
          <p:spPr>
            <a:xfrm rot="5400000">
              <a:off x="4285108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rgbClr val="931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7231" y="2038350"/>
              <a:ext cx="233821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have a wrap up information for the community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introduce new knowledge of alternative food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learn how to analyze and write industrial report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expand networking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get technical skill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5084" y="1614119"/>
              <a:ext cx="164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Outcomes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1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43072" y="2190750"/>
            <a:ext cx="27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latin typeface="Century Gothic" panose="020B0502020202020204" pitchFamily="34" charset="0"/>
              </a:rPr>
              <a:t>Thank </a:t>
            </a:r>
            <a:r>
              <a:rPr lang="en-US" sz="3600" b="1" i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you</a:t>
            </a:r>
            <a:r>
              <a:rPr lang="en-US" sz="3600" i="1" dirty="0" smtClean="0">
                <a:latin typeface="Century Gothic" panose="020B0502020202020204" pitchFamily="34" charset="0"/>
              </a:rPr>
              <a:t>!</a:t>
            </a:r>
            <a:endParaRPr lang="en-US" sz="36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191</Words>
  <Application>Microsoft Office PowerPoint</Application>
  <PresentationFormat>On-screen Show (16:9)</PresentationFormat>
  <Paragraphs>58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2015-03-24T13:31:17Z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