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151B"/>
    <a:srgbClr val="BC1A22"/>
    <a:srgbClr val="A8181F"/>
    <a:srgbClr val="6DD406"/>
    <a:srgbClr val="9A161C"/>
    <a:srgbClr val="791116"/>
    <a:srgbClr val="CD1D25"/>
    <a:srgbClr val="5AAF05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78" d="100"/>
          <a:sy n="78" d="100"/>
        </p:scale>
        <p:origin x="-108" y="-2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>
                <a:latin typeface="Calibri Light" panose="020F0302020204030204" pitchFamily="34" charset="0"/>
              </a:defRPr>
            </a:pPr>
            <a:r>
              <a:rPr lang="en-US" sz="1800" b="0" dirty="0">
                <a:latin typeface="Calibri Light" panose="020F0302020204030204" pitchFamily="34" charset="0"/>
              </a:rPr>
              <a:t>Undernourishment around the world (2014)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Undernourishment around the world (2014)</c:v>
                </c:pt>
              </c:strCache>
            </c:strRef>
          </c:tx>
          <c:dPt>
            <c:idx val="0"/>
            <c:bubble3D val="0"/>
            <c:spPr>
              <a:solidFill>
                <a:srgbClr val="6DD406"/>
              </a:solidFill>
            </c:spPr>
          </c:dPt>
          <c:dLbls>
            <c:txPr>
              <a:bodyPr/>
              <a:lstStyle/>
              <a:p>
                <a:pPr>
                  <a:defRPr>
                    <a:latin typeface="Calibri Light" panose="020F030202020403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Developed Regions</c:v>
                </c:pt>
                <c:pt idx="1">
                  <c:v>Developing Regionis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14.6</c:v>
                </c:pt>
                <c:pt idx="1">
                  <c:v>790.7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3.5671276489280597E-2"/>
          <c:y val="0.40740654924468317"/>
          <c:w val="0.27081591564530572"/>
          <c:h val="0.43096932011987832"/>
        </c:manualLayout>
      </c:layout>
      <c:overlay val="1"/>
      <c:txPr>
        <a:bodyPr/>
        <a:lstStyle/>
        <a:p>
          <a:pPr>
            <a:defRPr sz="1600">
              <a:latin typeface="Calibri Light" panose="020F03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3/23/2015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3/23/2015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3/23/2015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hart" Target="../charts/chart1.xml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elinda Tjia\Desktop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1276350"/>
            <a:ext cx="3200399" cy="232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52499" y="3728637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entury Gothic" panose="020B0502020202020204" pitchFamily="34" charset="0"/>
              </a:rPr>
              <a:t>“insert a motivational quotes that can be use as our tagline”</a:t>
            </a:r>
            <a:endParaRPr lang="en-US" i="1" dirty="0">
              <a:latin typeface="Century Gothic" panose="020B0502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Did you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know</a:t>
            </a:r>
            <a:r>
              <a:rPr lang="en-US" sz="3200" dirty="0" smtClean="0">
                <a:latin typeface="Calibri Light" panose="020F0302020204030204" pitchFamily="34" charset="0"/>
              </a:rPr>
              <a:t>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02745" y="971550"/>
            <a:ext cx="3788629" cy="990600"/>
            <a:chOff x="843776" y="1176918"/>
            <a:chExt cx="4256981" cy="1288896"/>
          </a:xfrm>
        </p:grpSpPr>
        <p:pic>
          <p:nvPicPr>
            <p:cNvPr id="2050" name="Picture 2" descr="C:\Users\Melinda Tjia\Desktop\dll\png\asasasdsas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" b="90000" l="56000" r="90000">
                          <a14:foregroundMark x1="75333" y1="14667" x2="75333" y2="1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99" t="5994" r="8520" b="5420"/>
            <a:stretch/>
          </p:blipFill>
          <p:spPr bwMode="auto">
            <a:xfrm>
              <a:off x="843776" y="1200150"/>
              <a:ext cx="468352" cy="126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Melinda Tjia\Desktop\dll\png\asasasdsas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" b="90000" l="56000" r="90000">
                          <a14:foregroundMark x1="75333" y1="14667" x2="75333" y2="1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99" t="5994" r="8520" b="5420"/>
            <a:stretch/>
          </p:blipFill>
          <p:spPr bwMode="auto">
            <a:xfrm>
              <a:off x="1795348" y="1200150"/>
              <a:ext cx="468352" cy="126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Users\Melinda Tjia\Desktop\dll\png\asasasdsas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" b="90000" l="56000" r="90000">
                          <a14:foregroundMark x1="75333" y1="14667" x2="75333" y2="1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99" t="5994" r="8520" b="5420"/>
            <a:stretch/>
          </p:blipFill>
          <p:spPr bwMode="auto">
            <a:xfrm>
              <a:off x="2758533" y="1176918"/>
              <a:ext cx="468352" cy="126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Melinda Tjia\Desktop\dll\png\asasasdsas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" b="90000" l="56000" r="90000">
                          <a14:foregroundMark x1="75333" y1="14667" x2="75333" y2="1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99" t="5994" r="8520" b="5420"/>
            <a:stretch/>
          </p:blipFill>
          <p:spPr bwMode="auto">
            <a:xfrm>
              <a:off x="1312128" y="1200150"/>
              <a:ext cx="468352" cy="126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Melinda Tjia\Desktop\dll\png\asasasdsas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" b="90000" l="56000" r="90000">
                          <a14:foregroundMark x1="75333" y1="14667" x2="75333" y2="1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99" t="5994" r="8520" b="5420"/>
            <a:stretch/>
          </p:blipFill>
          <p:spPr bwMode="auto">
            <a:xfrm>
              <a:off x="4632405" y="1176918"/>
              <a:ext cx="468352" cy="126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Melinda Tjia\Desktop\dll\png\asasasdsas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" b="90000" l="56000" r="90000">
                          <a14:foregroundMark x1="75333" y1="14667" x2="75333" y2="1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99" t="5994" r="8520" b="5420"/>
            <a:stretch/>
          </p:blipFill>
          <p:spPr bwMode="auto">
            <a:xfrm>
              <a:off x="3695701" y="1200150"/>
              <a:ext cx="468352" cy="126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Melinda Tjia\Desktop\dll\png\asasasdsas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" b="90000" l="56000" r="90000">
                          <a14:foregroundMark x1="75333" y1="14667" x2="75333" y2="1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99" t="5994" r="8520" b="5420"/>
            <a:stretch/>
          </p:blipFill>
          <p:spPr bwMode="auto">
            <a:xfrm>
              <a:off x="4164053" y="1195968"/>
              <a:ext cx="468352" cy="126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Melinda Tjia\Desktop\dll\png\asasasdsas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" b="90000" l="56000" r="90000">
                          <a14:foregroundMark x1="75333" y1="14667" x2="75333" y2="1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99" t="5994" r="8520" b="5420"/>
            <a:stretch/>
          </p:blipFill>
          <p:spPr bwMode="auto">
            <a:xfrm>
              <a:off x="2290181" y="1195968"/>
              <a:ext cx="468352" cy="126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Melinda Tjia\Desktop\dll\png\asasasdsas.jp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" b="90000" l="56000" r="90000">
                          <a14:foregroundMark x1="75333" y1="14667" x2="75333" y2="14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99" t="5994" r="8520" b="5420"/>
            <a:stretch/>
          </p:blipFill>
          <p:spPr bwMode="auto">
            <a:xfrm>
              <a:off x="3227349" y="1176918"/>
              <a:ext cx="468352" cy="126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473182" y="1047750"/>
            <a:ext cx="451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About </a:t>
            </a:r>
            <a:r>
              <a:rPr lang="en-US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805 million</a:t>
            </a:r>
            <a:r>
              <a:rPr lang="en-US" dirty="0" smtClean="0">
                <a:latin typeface="Calibri Light" panose="020F0302020204030204" pitchFamily="34" charset="0"/>
              </a:rPr>
              <a:t> of </a:t>
            </a:r>
            <a:r>
              <a:rPr lang="en-US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7.3 billion</a:t>
            </a:r>
            <a:r>
              <a:rPr lang="en-US" dirty="0" smtClean="0">
                <a:latin typeface="Calibri Light" panose="020F0302020204030204" pitchFamily="34" charset="0"/>
              </a:rPr>
              <a:t> people in the world, suffering from </a:t>
            </a:r>
            <a:r>
              <a:rPr lang="en-US" i="1" dirty="0" smtClean="0">
                <a:latin typeface="Calibri Light" panose="020F0302020204030204" pitchFamily="34" charset="0"/>
              </a:rPr>
              <a:t>chronic undernourishment</a:t>
            </a:r>
            <a:r>
              <a:rPr lang="en-US" dirty="0" smtClean="0">
                <a:latin typeface="Calibri Light" panose="020F0302020204030204" pitchFamily="34" charset="0"/>
              </a:rPr>
              <a:t> in 2012 -2014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74659" y="27727"/>
            <a:ext cx="6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3600" y="104671"/>
            <a:ext cx="2068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libri Light" panose="020F0302020204030204" pitchFamily="34" charset="0"/>
              </a:rPr>
              <a:t>Out of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04287" y="27726"/>
            <a:ext cx="6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alibri Light" panose="020F0302020204030204" pitchFamily="34" charset="0"/>
              </a:rPr>
              <a:t>9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64249454"/>
              </p:ext>
            </p:extLst>
          </p:nvPr>
        </p:nvGraphicFramePr>
        <p:xfrm>
          <a:off x="183250" y="2343150"/>
          <a:ext cx="4486579" cy="2632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052" name="Picture 4" descr="C:\Users\Melinda Tjia\Desktop\latin americ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68" y="2632529"/>
            <a:ext cx="4398264" cy="228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Melinda Tjia\Desktop\afric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68" y="2632528"/>
            <a:ext cx="4398264" cy="228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267509" y="3972893"/>
            <a:ext cx="2857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Latin America &amp; </a:t>
            </a:r>
            <a:r>
              <a:rPr lang="en-US" dirty="0" err="1" smtClean="0">
                <a:latin typeface="Century Gothic" panose="020B0502020202020204" pitchFamily="34" charset="0"/>
              </a:rPr>
              <a:t>Carib</a:t>
            </a:r>
            <a:endParaRPr lang="en-US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37 million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77101" y="3326562"/>
            <a:ext cx="186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Africa</a:t>
            </a:r>
          </a:p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226.7 million</a:t>
            </a: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649172" y="2632528"/>
            <a:ext cx="4394260" cy="2286000"/>
            <a:chOff x="9686925" y="2013525"/>
            <a:chExt cx="4394260" cy="2286000"/>
          </a:xfrm>
        </p:grpSpPr>
        <p:pic>
          <p:nvPicPr>
            <p:cNvPr id="2054" name="Picture 6" descr="C:\Users\Melinda Tjia\Desktop\asia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6925" y="2013525"/>
              <a:ext cx="439426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C:\Users\Melinda Tjia\Desktop\mapss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28" t="7970" r="27586" b="62853"/>
            <a:stretch/>
          </p:blipFill>
          <p:spPr bwMode="auto">
            <a:xfrm>
              <a:off x="11658600" y="2190750"/>
              <a:ext cx="1213294" cy="667598"/>
            </a:xfrm>
            <a:prstGeom prst="parallelogram">
              <a:avLst>
                <a:gd name="adj" fmla="val 53536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Box 39"/>
          <p:cNvSpPr txBox="1"/>
          <p:nvPr/>
        </p:nvSpPr>
        <p:spPr>
          <a:xfrm>
            <a:off x="6036393" y="2831020"/>
            <a:ext cx="161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Asia</a:t>
            </a:r>
          </a:p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525.6 million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95826" y="3863263"/>
            <a:ext cx="137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Oceania</a:t>
            </a:r>
          </a:p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1.4 million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2057" name="Picture 9" descr="C:\Users\Melinda Tjia\Desktop\maps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26" y="2631486"/>
            <a:ext cx="4398264" cy="228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46" name="Rectangle 45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Why we are talking about food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8600" y="4835723"/>
            <a:ext cx="2963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Source: www.worldhunger.org</a:t>
            </a:r>
          </a:p>
        </p:txBody>
      </p:sp>
    </p:spTree>
    <p:extLst>
      <p:ext uri="{BB962C8B-B14F-4D97-AF65-F5344CB8AC3E}">
        <p14:creationId xmlns:p14="http://schemas.microsoft.com/office/powerpoint/2010/main" val="91281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7" grpId="0"/>
      <p:bldP spid="18" grpId="0"/>
      <p:bldGraphic spid="14" grpId="0">
        <p:bldAsOne/>
      </p:bldGraphic>
      <p:bldP spid="36" grpId="0"/>
      <p:bldP spid="36" grpId="1"/>
      <p:bldP spid="37" grpId="0"/>
      <p:bldP spid="37" grpId="1"/>
      <p:bldP spid="40" grpId="0"/>
      <p:bldP spid="40" grpId="1"/>
      <p:bldP spid="42" grpId="0"/>
      <p:bldP spid="42" grpId="1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stCxn id="12" idx="6"/>
            <a:endCxn id="7" idx="2"/>
          </p:cNvCxnSpPr>
          <p:nvPr/>
        </p:nvCxnSpPr>
        <p:spPr>
          <a:xfrm>
            <a:off x="2095500" y="1937059"/>
            <a:ext cx="685800" cy="0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goal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What we want to achieve</a:t>
            </a:r>
          </a:p>
        </p:txBody>
      </p:sp>
      <p:sp>
        <p:nvSpPr>
          <p:cNvPr id="7" name="Oval 6"/>
          <p:cNvSpPr/>
          <p:nvPr/>
        </p:nvSpPr>
        <p:spPr>
          <a:xfrm>
            <a:off x="2781300" y="1213159"/>
            <a:ext cx="1447800" cy="1447800"/>
          </a:xfrm>
          <a:prstGeom prst="ellips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Problem statement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28263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Industrialization of insect as food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7700" y="1213159"/>
            <a:ext cx="1447800" cy="144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Goal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826368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To provide society with healthy, sustainable and delicious source of food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91100" y="1213400"/>
            <a:ext cx="1447800" cy="1447800"/>
          </a:xfrm>
          <a:prstGeom prst="ellipse">
            <a:avLst/>
          </a:prstGeom>
          <a:solidFill>
            <a:srgbClr val="9A1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Why Insect?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62800" y="1213159"/>
            <a:ext cx="1447800" cy="1447800"/>
          </a:xfrm>
          <a:prstGeom prst="ellipse">
            <a:avLst/>
          </a:prstGeom>
          <a:solidFill>
            <a:srgbClr val="7911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Logic Model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28263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Healthy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Ecological friendly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25476" y="2826369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People</a:t>
            </a:r>
          </a:p>
          <a:p>
            <a:pPr algn="ctr"/>
            <a:r>
              <a:rPr lang="en-US" dirty="0">
                <a:latin typeface="Calibri Light" panose="020F0302020204030204" pitchFamily="34" charset="0"/>
              </a:rPr>
              <a:t>Inputs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Outputs 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Outcomes</a:t>
            </a:r>
          </a:p>
        </p:txBody>
      </p:sp>
      <p:cxnSp>
        <p:nvCxnSpPr>
          <p:cNvPr id="21" name="Straight Connector 20"/>
          <p:cNvCxnSpPr>
            <a:stCxn id="7" idx="6"/>
            <a:endCxn id="14" idx="2"/>
          </p:cNvCxnSpPr>
          <p:nvPr/>
        </p:nvCxnSpPr>
        <p:spPr>
          <a:xfrm>
            <a:off x="4229100" y="1937059"/>
            <a:ext cx="762000" cy="241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6"/>
            <a:endCxn id="15" idx="2"/>
          </p:cNvCxnSpPr>
          <p:nvPr/>
        </p:nvCxnSpPr>
        <p:spPr>
          <a:xfrm flipV="1">
            <a:off x="6438900" y="1937059"/>
            <a:ext cx="723900" cy="241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0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7" grpId="2" animBg="1"/>
      <p:bldP spid="8" grpId="0"/>
      <p:bldP spid="12" grpId="0" animBg="1"/>
      <p:bldP spid="12" grpId="1" animBg="1"/>
      <p:bldP spid="13" grpId="0"/>
      <p:bldP spid="14" grpId="0" animBg="1"/>
      <p:bldP spid="14" grpId="2" animBg="1"/>
      <p:bldP spid="15" grpId="0" animBg="1"/>
      <p:bldP spid="15" grpId="1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Logic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model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Identifying all the data needed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23625" y="2009368"/>
            <a:ext cx="1498328" cy="2438399"/>
            <a:chOff x="5105400" y="1123950"/>
            <a:chExt cx="2526474" cy="1895084"/>
          </a:xfrm>
        </p:grpSpPr>
        <p:sp>
          <p:nvSpPr>
            <p:cNvPr id="8" name="TextBox 7"/>
            <p:cNvSpPr txBox="1"/>
            <p:nvPr/>
          </p:nvSpPr>
          <p:spPr>
            <a:xfrm>
              <a:off x="5835951" y="1223566"/>
              <a:ext cx="1795923" cy="17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libri Light" panose="020F0302020204030204" pitchFamily="34" charset="0"/>
                </a:rPr>
                <a:t>People</a:t>
              </a:r>
              <a:r>
                <a:rPr lang="en-US" dirty="0" smtClean="0">
                  <a:latin typeface="Calibri Light" panose="020F0302020204030204" pitchFamily="34" charset="0"/>
                </a:rPr>
                <a:t>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0" y="1123950"/>
              <a:ext cx="2514600" cy="1895084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8" name="Picture 2" descr="C:\Users\Melinda Tjia\Desktop\dll\png\crow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8834" y="1229792"/>
              <a:ext cx="537117" cy="268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182707" y="1510827"/>
              <a:ext cx="2359986" cy="12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Calibri Light" panose="020F0302020204030204" pitchFamily="34" charset="0"/>
                </a:rPr>
                <a:t>Team member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Calibri Light" panose="020F0302020204030204" pitchFamily="34" charset="0"/>
                </a:rPr>
                <a:t>Classmate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Calibri Light" panose="020F0302020204030204" pitchFamily="34" charset="0"/>
                </a:rPr>
                <a:t>Those who related to insect community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1000" y="1329782"/>
            <a:ext cx="2338216" cy="3756567"/>
            <a:chOff x="381000" y="1329782"/>
            <a:chExt cx="2338216" cy="3756567"/>
          </a:xfrm>
        </p:grpSpPr>
        <p:sp>
          <p:nvSpPr>
            <p:cNvPr id="12" name="Trapezoid 11"/>
            <p:cNvSpPr/>
            <p:nvPr/>
          </p:nvSpPr>
          <p:spPr>
            <a:xfrm rot="5400000">
              <a:off x="-314521" y="2052613"/>
              <a:ext cx="3756567" cy="2310906"/>
            </a:xfrm>
            <a:prstGeom prst="trapezoid">
              <a:avLst>
                <a:gd name="adj" fmla="val 1648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1000" y="2075784"/>
              <a:ext cx="233821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Funding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Existing knowledge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Industrial mentors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Internet network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Software &amp; tools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Training session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Previous &amp; personal experience from team</a:t>
              </a:r>
              <a:endParaRPr lang="en-US" sz="1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0762" y="1595784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Inputs</a:t>
              </a:r>
              <a:endParaRPr lang="en-US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67000" y="1329782"/>
            <a:ext cx="2340938" cy="3756567"/>
            <a:chOff x="2667000" y="1329782"/>
            <a:chExt cx="2340938" cy="3756567"/>
          </a:xfrm>
        </p:grpSpPr>
        <p:sp>
          <p:nvSpPr>
            <p:cNvPr id="21" name="Trapezoid 20"/>
            <p:cNvSpPr/>
            <p:nvPr/>
          </p:nvSpPr>
          <p:spPr>
            <a:xfrm rot="5400000">
              <a:off x="1974201" y="2052613"/>
              <a:ext cx="3756567" cy="2310906"/>
            </a:xfrm>
            <a:prstGeom prst="trapezoid">
              <a:avLst>
                <a:gd name="adj" fmla="val 16485"/>
              </a:avLst>
            </a:prstGeom>
            <a:solidFill>
              <a:srgbClr val="BC1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67000" y="2074406"/>
              <a:ext cx="233821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Prototype of insect farm / product related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Published report &amp; website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Good grades </a:t>
              </a: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  <a:sym typeface="Wingdings" panose="05000000000000000000" pitchFamily="2" charset="2"/>
                </a:rPr>
                <a:t>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  <a:sym typeface="Wingdings" panose="05000000000000000000" pitchFamily="2" charset="2"/>
                </a:rPr>
                <a:t>Performance report of teamwork</a:t>
              </a:r>
              <a:endParaRPr lang="en-US" sz="1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50820" y="1614119"/>
              <a:ext cx="1287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Outputs</a:t>
              </a:r>
              <a:endParaRPr lang="en-US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007939" y="1329782"/>
            <a:ext cx="2347508" cy="3756567"/>
            <a:chOff x="5007939" y="1329782"/>
            <a:chExt cx="2347508" cy="3756567"/>
          </a:xfrm>
        </p:grpSpPr>
        <p:sp>
          <p:nvSpPr>
            <p:cNvPr id="23" name="Trapezoid 22"/>
            <p:cNvSpPr/>
            <p:nvPr/>
          </p:nvSpPr>
          <p:spPr>
            <a:xfrm rot="5400000">
              <a:off x="4285108" y="2052613"/>
              <a:ext cx="3756567" cy="2310906"/>
            </a:xfrm>
            <a:prstGeom prst="trapezoid">
              <a:avLst>
                <a:gd name="adj" fmla="val 16485"/>
              </a:avLst>
            </a:prstGeom>
            <a:solidFill>
              <a:srgbClr val="931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17231" y="2038350"/>
              <a:ext cx="233821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To have a wrap up information for the community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To introduce new knowledge of alternative food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To learn how to analyze and write industrial report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To expand networking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To get technical skill</a:t>
              </a:r>
              <a:endParaRPr lang="en-US" sz="1600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65084" y="1614119"/>
              <a:ext cx="1640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Outcomes</a:t>
              </a:r>
              <a:endParaRPr lang="en-US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14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243072" y="2190750"/>
            <a:ext cx="278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latin typeface="Century Gothic" panose="020B0502020202020204" pitchFamily="34" charset="0"/>
              </a:rPr>
              <a:t>Thank </a:t>
            </a:r>
            <a:r>
              <a:rPr lang="en-US" sz="3600" b="1" i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you</a:t>
            </a:r>
            <a:r>
              <a:rPr lang="en-US" sz="3600" i="1" dirty="0" smtClean="0">
                <a:latin typeface="Century Gothic" panose="020B0502020202020204" pitchFamily="34" charset="0"/>
              </a:rPr>
              <a:t>!</a:t>
            </a:r>
            <a:endParaRPr lang="en-US" sz="36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204</Words>
  <Application>Microsoft Office PowerPoint</Application>
  <PresentationFormat>On-screen Show (16:9)</PresentationFormat>
  <Paragraphs>59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Widescreen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2015-03-23T03:39:47Z</dcterms:created>
  <dcterms:modified xsi:type="dcterms:W3CDTF">2015-03-23T07:12:42Z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