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charts/chart1.xml" ContentType="application/vnd.openxmlformats-officedocument.drawingml.chart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1"/>
  </p:notesMasterIdLst>
  <p:sldIdLst>
    <p:sldId id="256" r:id="rId2"/>
    <p:sldId id="268" r:id="rId3"/>
    <p:sldId id="266" r:id="rId4"/>
    <p:sldId id="264" r:id="rId5"/>
    <p:sldId id="258" r:id="rId6"/>
    <p:sldId id="263" r:id="rId7"/>
    <p:sldId id="267" r:id="rId8"/>
    <p:sldId id="260" r:id="rId9"/>
    <p:sldId id="265" r:id="rId10"/>
  </p:sldIdLst>
  <p:sldSz cx="9144000" cy="5143500" type="screen16x9"/>
  <p:notesSz cx="6858000" cy="9144000"/>
  <p:custDataLst>
    <p:tags r:id="rId12"/>
  </p:custDataLst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AF05"/>
    <a:srgbClr val="93151B"/>
    <a:srgbClr val="BC1A22"/>
    <a:srgbClr val="A8181F"/>
    <a:srgbClr val="6DD406"/>
    <a:srgbClr val="9A161C"/>
    <a:srgbClr val="791116"/>
    <a:srgbClr val="CD1D25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30" autoAdjust="0"/>
    <p:restoredTop sz="87621" autoAdjust="0"/>
  </p:normalViewPr>
  <p:slideViewPr>
    <p:cSldViewPr>
      <p:cViewPr>
        <p:scale>
          <a:sx n="90" d="100"/>
          <a:sy n="90" d="100"/>
        </p:scale>
        <p:origin x="-504" y="-12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>
        <c:manualLayout>
          <c:layoutTarget val="inner"/>
          <c:xMode val="edge"/>
          <c:yMode val="edge"/>
          <c:x val="6.5789473684210523E-2"/>
          <c:y val="8.8473843366981719E-2"/>
          <c:w val="0.85540026246719159"/>
          <c:h val="0.82023872355161498"/>
        </c:manualLayout>
      </c:layout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References</c:v>
                </c:pt>
              </c:strCache>
            </c:strRef>
          </c:tx>
          <c:spPr>
            <a:ln w="6350"/>
          </c:spPr>
          <c:dPt>
            <c:idx val="3"/>
            <c:bubble3D val="0"/>
            <c:spPr>
              <a:solidFill>
                <a:schemeClr val="bg1">
                  <a:lumMod val="85000"/>
                </a:schemeClr>
              </a:solidFill>
              <a:ln w="6350">
                <a:solidFill>
                  <a:schemeClr val="tx1"/>
                </a:solidFill>
              </a:ln>
            </c:spPr>
          </c:dPt>
          <c:dLbls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sz="1200" b="1" i="0" dirty="0"/>
                      <a:t>COMPETITORS</a:t>
                    </a:r>
                    <a:endParaRPr lang="en-US" dirty="0"/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3"/>
              <c:delete val="1"/>
            </c:dLbl>
            <c:txPr>
              <a:bodyPr/>
              <a:lstStyle/>
              <a:p>
                <a:pPr>
                  <a:defRPr sz="1200" b="1" i="0"/>
                </a:pPr>
                <a:endParaRPr lang="de-DE"/>
              </a:p>
            </c:txPr>
            <c:showLegendKey val="0"/>
            <c:showVal val="0"/>
            <c:showCatName val="1"/>
            <c:showSerName val="0"/>
            <c:showPercent val="0"/>
            <c:showBubbleSize val="0"/>
            <c:showLeaderLines val="1"/>
          </c:dLbls>
          <c:cat>
            <c:strRef>
              <c:f>Tabelle1!$A$2:$A$4</c:f>
              <c:strCache>
                <c:ptCount val="3"/>
                <c:pt idx="0">
                  <c:v>ARTICLES, REPORT, JOURNAL,…</c:v>
                </c:pt>
                <c:pt idx="1">
                  <c:v>COMPETITORS</c:v>
                </c:pt>
                <c:pt idx="2">
                  <c:v>VIDEO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45</c:v>
                </c:pt>
                <c:pt idx="1">
                  <c:v>9</c:v>
                </c:pt>
                <c:pt idx="2">
                  <c:v>3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4/13/2015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520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Change </a:t>
            </a:r>
            <a:r>
              <a:rPr lang="en-US" dirty="0" err="1" smtClean="0"/>
              <a:t>mathias</a:t>
            </a:r>
            <a:r>
              <a:rPr lang="en-US" dirty="0" smtClean="0"/>
              <a:t> </a:t>
            </a:r>
            <a:r>
              <a:rPr lang="en-US" dirty="0" err="1" smtClean="0"/>
              <a:t>pict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Change </a:t>
            </a:r>
            <a:r>
              <a:rPr lang="en-US" dirty="0" err="1" smtClean="0"/>
              <a:t>mathias</a:t>
            </a:r>
            <a:r>
              <a:rPr lang="en-US" dirty="0" smtClean="0"/>
              <a:t> </a:t>
            </a:r>
            <a:r>
              <a:rPr lang="en-US" dirty="0" err="1" smtClean="0"/>
              <a:t>pict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Change the “XX” with number, and also the “literature review” and “report” if necessary. This slide shows what we have so far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Play the animation</a:t>
            </a:r>
            <a:r>
              <a:rPr lang="en-US" baseline="0" dirty="0" smtClean="0"/>
              <a:t> to see how it works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explain about this market size, read </a:t>
            </a:r>
            <a:r>
              <a:rPr lang="en-US" dirty="0" err="1" smtClean="0"/>
              <a:t>mathias</a:t>
            </a:r>
            <a:r>
              <a:rPr lang="en-US" baseline="0" dirty="0" smtClean="0"/>
              <a:t> post about market to seize in </a:t>
            </a:r>
            <a:r>
              <a:rPr lang="en-US" baseline="0" dirty="0" err="1" smtClean="0"/>
              <a:t>github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764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lang="en-US" smtClean="0">
                <a:solidFill>
                  <a:srgbClr val="FFFFFF"/>
                </a:solidFill>
              </a:rPr>
              <a:pPr algn="ctr"/>
              <a:t>4/13/2015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pPr/>
              <a:t>‹Nr.›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>
              <a:defRPr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606EA6-EFEA-4C30-9264-4F9291A5780D}" type="datetime1">
              <a:rPr lang="en-US" smtClean="0"/>
              <a:pPr/>
              <a:t>4/13/2015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‹Nr.›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CF9F07-3BC7-4570-B054-79111B0A380C}" type="datetime1">
              <a:rPr lang="en-US" smtClean="0"/>
              <a:pPr/>
              <a:t>4/13/2015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‹Nr.›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4/13/2015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‹Nr.›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4/13/2015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‹Nr.›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FADB5D-B7A0-47E3-AD2D-B1A6F8614213}" type="datetime1">
              <a:rPr lang="en-US" smtClean="0"/>
              <a:pPr/>
              <a:t>4/13/2015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‹Nr.›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968126-03FC-49C0-B9B8-2B561CCC3D90}" type="datetime1">
              <a:rPr lang="en-US" smtClean="0"/>
              <a:pPr/>
              <a:t>4/13/2015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‹Nr.›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>
              <a:buNone/>
              <a:defRPr sz="42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9A8198-4617-485E-9585-4840B69DBBA6}" type="datetime1">
              <a:rPr lang="en-US" smtClean="0"/>
              <a:pPr/>
              <a:t>4/13/2015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‹Nr.›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>
              <a:buNone/>
              <a:defRPr sz="3200"/>
            </a:lvl1pPr>
            <a:extLst/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4/13/2015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>
              <a:defRPr sz="2800"/>
            </a:lvl1pPr>
            <a:extLst/>
          </a:lstStyle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pPr algn="ctr"/>
              <a:t>‹Nr.›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>
            <a:extLst/>
          </a:lstStyle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vmlDrawing" Target="../drawings/vmlDrawing1.v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12"/>
            </p:custDataLst>
            <p:extLst>
              <p:ext uri="{D42A27DB-BD31-4B8C-83A1-F6EECF244321}">
                <p14:modId xmlns:p14="http://schemas.microsoft.com/office/powerpoint/2010/main" val="222962314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think-cell Folie" r:id="rId13" imgW="270" imgH="270" progId="TCLayout.ActiveDocument.1">
                  <p:embed/>
                </p:oleObj>
              </mc:Choice>
              <mc:Fallback>
                <p:oleObj name="think-cell Folie" r:id="rId13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  <a:extLst/>
          </a:lstStyle>
          <a:p>
            <a:fld id="{E4606EA6-EFEA-4C30-9264-4F9291A5780D}" type="datetime1">
              <a:rPr lang="en-US" smtClean="0"/>
              <a:pPr/>
              <a:t>4/13/2015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‹Nr.›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4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11" Type="http://schemas.openxmlformats.org/officeDocument/2006/relationships/image" Target="../media/image8.jpg"/><Relationship Id="rId5" Type="http://schemas.openxmlformats.org/officeDocument/2006/relationships/image" Target="../media/image5.jpe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tags" Target="../tags/tag4.xml"/><Relationship Id="rId7" Type="http://schemas.openxmlformats.org/officeDocument/2006/relationships/chart" Target="../charts/chart1.xml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tags" Target="../tags/tag3.xml"/><Relationship Id="rId16" Type="http://schemas.openxmlformats.org/officeDocument/2006/relationships/image" Target="../media/image17.png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11" Type="http://schemas.openxmlformats.org/officeDocument/2006/relationships/image" Target="../media/image12.jpeg"/><Relationship Id="rId5" Type="http://schemas.openxmlformats.org/officeDocument/2006/relationships/oleObject" Target="../embeddings/oleObject2.bin"/><Relationship Id="rId15" Type="http://schemas.openxmlformats.org/officeDocument/2006/relationships/image" Target="../media/image16.jpeg"/><Relationship Id="rId10" Type="http://schemas.openxmlformats.org/officeDocument/2006/relationships/image" Target="../media/image11.png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8.png"/><Relationship Id="rId3" Type="http://schemas.openxmlformats.org/officeDocument/2006/relationships/image" Target="../media/image20.jpeg"/><Relationship Id="rId7" Type="http://schemas.microsoft.com/office/2007/relationships/hdphoto" Target="../media/hdphoto5.wdp"/><Relationship Id="rId12" Type="http://schemas.openxmlformats.org/officeDocument/2006/relationships/image" Target="../media/image2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11" Type="http://schemas.openxmlformats.org/officeDocument/2006/relationships/image" Target="../media/image26.jpeg"/><Relationship Id="rId5" Type="http://schemas.openxmlformats.org/officeDocument/2006/relationships/image" Target="../media/image22.jpeg"/><Relationship Id="rId10" Type="http://schemas.openxmlformats.org/officeDocument/2006/relationships/image" Target="../media/image25.png"/><Relationship Id="rId4" Type="http://schemas.openxmlformats.org/officeDocument/2006/relationships/image" Target="../media/image21.jpeg"/><Relationship Id="rId9" Type="http://schemas.microsoft.com/office/2007/relationships/hdphoto" Target="../media/hdphoto6.wdp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jpeg"/><Relationship Id="rId13" Type="http://schemas.openxmlformats.org/officeDocument/2006/relationships/image" Target="../media/image36.png"/><Relationship Id="rId3" Type="http://schemas.openxmlformats.org/officeDocument/2006/relationships/image" Target="../media/image29.png"/><Relationship Id="rId7" Type="http://schemas.microsoft.com/office/2007/relationships/hdphoto" Target="../media/hdphoto8.wdp"/><Relationship Id="rId12" Type="http://schemas.microsoft.com/office/2007/relationships/hdphoto" Target="../media/hdphoto9.wd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11" Type="http://schemas.openxmlformats.org/officeDocument/2006/relationships/image" Target="../media/image35.png"/><Relationship Id="rId5" Type="http://schemas.openxmlformats.org/officeDocument/2006/relationships/image" Target="../media/image30.png"/><Relationship Id="rId10" Type="http://schemas.openxmlformats.org/officeDocument/2006/relationships/image" Target="../media/image34.png"/><Relationship Id="rId4" Type="http://schemas.microsoft.com/office/2007/relationships/hdphoto" Target="../media/hdphoto7.wdp"/><Relationship Id="rId9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228600" cy="5143500"/>
            <a:chOff x="0" y="0"/>
            <a:chExt cx="228600" cy="51435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228600" cy="5143500"/>
            </a:xfrm>
            <a:prstGeom prst="rect">
              <a:avLst/>
            </a:prstGeom>
            <a:solidFill>
              <a:srgbClr val="6DD4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0" y="3180866"/>
              <a:ext cx="228600" cy="1962634"/>
            </a:xfrm>
            <a:custGeom>
              <a:avLst/>
              <a:gdLst>
                <a:gd name="connsiteX0" fmla="*/ 0 w 228600"/>
                <a:gd name="connsiteY0" fmla="*/ 0 h 5143500"/>
                <a:gd name="connsiteX1" fmla="*/ 228600 w 228600"/>
                <a:gd name="connsiteY1" fmla="*/ 0 h 5143500"/>
                <a:gd name="connsiteX2" fmla="*/ 228600 w 228600"/>
                <a:gd name="connsiteY2" fmla="*/ 5143500 h 5143500"/>
                <a:gd name="connsiteX3" fmla="*/ 0 w 228600"/>
                <a:gd name="connsiteY3" fmla="*/ 5143500 h 5143500"/>
                <a:gd name="connsiteX4" fmla="*/ 0 w 228600"/>
                <a:gd name="connsiteY4" fmla="*/ 0 h 5143500"/>
                <a:gd name="connsiteX0" fmla="*/ 0 w 239751"/>
                <a:gd name="connsiteY0" fmla="*/ 0 h 5143500"/>
                <a:gd name="connsiteX1" fmla="*/ 239751 w 239751"/>
                <a:gd name="connsiteY1" fmla="*/ 959005 h 5143500"/>
                <a:gd name="connsiteX2" fmla="*/ 228600 w 239751"/>
                <a:gd name="connsiteY2" fmla="*/ 5143500 h 5143500"/>
                <a:gd name="connsiteX3" fmla="*/ 0 w 239751"/>
                <a:gd name="connsiteY3" fmla="*/ 5143500 h 5143500"/>
                <a:gd name="connsiteX4" fmla="*/ 0 w 239751"/>
                <a:gd name="connsiteY4" fmla="*/ 0 h 514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751" h="5143500">
                  <a:moveTo>
                    <a:pt x="0" y="0"/>
                  </a:moveTo>
                  <a:lnTo>
                    <a:pt x="239751" y="959005"/>
                  </a:lnTo>
                  <a:lnTo>
                    <a:pt x="228600" y="5143500"/>
                  </a:lnTo>
                  <a:lnTo>
                    <a:pt x="0" y="5143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AAF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7" name="Picture 3" descr="C:\Users\Melinda Tjia\Desktop\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195614"/>
            <a:ext cx="3173869" cy="2303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228600" cy="5143500"/>
            <a:chOff x="0" y="0"/>
            <a:chExt cx="228600" cy="51435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228600" cy="5143500"/>
            </a:xfrm>
            <a:prstGeom prst="rect">
              <a:avLst/>
            </a:prstGeom>
            <a:solidFill>
              <a:srgbClr val="6DD4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0" y="3180866"/>
              <a:ext cx="228600" cy="1962634"/>
            </a:xfrm>
            <a:custGeom>
              <a:avLst/>
              <a:gdLst>
                <a:gd name="connsiteX0" fmla="*/ 0 w 228600"/>
                <a:gd name="connsiteY0" fmla="*/ 0 h 5143500"/>
                <a:gd name="connsiteX1" fmla="*/ 228600 w 228600"/>
                <a:gd name="connsiteY1" fmla="*/ 0 h 5143500"/>
                <a:gd name="connsiteX2" fmla="*/ 228600 w 228600"/>
                <a:gd name="connsiteY2" fmla="*/ 5143500 h 5143500"/>
                <a:gd name="connsiteX3" fmla="*/ 0 w 228600"/>
                <a:gd name="connsiteY3" fmla="*/ 5143500 h 5143500"/>
                <a:gd name="connsiteX4" fmla="*/ 0 w 228600"/>
                <a:gd name="connsiteY4" fmla="*/ 0 h 5143500"/>
                <a:gd name="connsiteX0" fmla="*/ 0 w 239751"/>
                <a:gd name="connsiteY0" fmla="*/ 0 h 5143500"/>
                <a:gd name="connsiteX1" fmla="*/ 239751 w 239751"/>
                <a:gd name="connsiteY1" fmla="*/ 959005 h 5143500"/>
                <a:gd name="connsiteX2" fmla="*/ 228600 w 239751"/>
                <a:gd name="connsiteY2" fmla="*/ 5143500 h 5143500"/>
                <a:gd name="connsiteX3" fmla="*/ 0 w 239751"/>
                <a:gd name="connsiteY3" fmla="*/ 5143500 h 5143500"/>
                <a:gd name="connsiteX4" fmla="*/ 0 w 239751"/>
                <a:gd name="connsiteY4" fmla="*/ 0 h 514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751" h="5143500">
                  <a:moveTo>
                    <a:pt x="0" y="0"/>
                  </a:moveTo>
                  <a:lnTo>
                    <a:pt x="239751" y="959005"/>
                  </a:lnTo>
                  <a:lnTo>
                    <a:pt x="228600" y="5143500"/>
                  </a:lnTo>
                  <a:lnTo>
                    <a:pt x="0" y="5143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AAF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53" name="Picture 5" descr="C:\Users\Melinda Tjia\Desktop\11359784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06" r="170"/>
          <a:stretch/>
        </p:blipFill>
        <p:spPr bwMode="auto">
          <a:xfrm>
            <a:off x="3960801" y="1655553"/>
            <a:ext cx="1444914" cy="1390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2251256" y="3112385"/>
            <a:ext cx="14468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Heavy" panose="020B0903020102020204" pitchFamily="34" charset="0"/>
              </a:rPr>
              <a:t>David  M.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Franklin Gothic Heavy" panose="020B0903020102020204" pitchFamily="34" charset="0"/>
            </a:endParaRPr>
          </a:p>
          <a:p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</a:rPr>
              <a:t>Doerr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Calibri Light" panose="020F0302020204030204" pitchFamily="34" charset="0"/>
            </a:endParaRPr>
          </a:p>
        </p:txBody>
      </p:sp>
      <p:pic>
        <p:nvPicPr>
          <p:cNvPr id="47" name="Grafik 1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538" t="1666" r="20194" b="47020"/>
          <a:stretch/>
        </p:blipFill>
        <p:spPr>
          <a:xfrm>
            <a:off x="2251256" y="1658711"/>
            <a:ext cx="1446804" cy="1386775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48" name="Grafik 136"/>
          <p:cNvPicPr>
            <a:picLocks noChangeAspect="1"/>
          </p:cNvPicPr>
          <p:nvPr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-8"/>
          <a:stretch/>
        </p:blipFill>
        <p:spPr>
          <a:xfrm>
            <a:off x="675634" y="1658711"/>
            <a:ext cx="1362715" cy="1391185"/>
          </a:xfrm>
          <a:prstGeom prst="rect">
            <a:avLst/>
          </a:prstGeom>
          <a:ln>
            <a:noFill/>
          </a:ln>
          <a:effectLst/>
        </p:spPr>
      </p:pic>
      <p:sp>
        <p:nvSpPr>
          <p:cNvPr id="55" name="TextBox 54"/>
          <p:cNvSpPr txBox="1"/>
          <p:nvPr/>
        </p:nvSpPr>
        <p:spPr>
          <a:xfrm>
            <a:off x="675634" y="3112385"/>
            <a:ext cx="1362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Heavy" panose="020B0903020102020204" pitchFamily="34" charset="0"/>
              </a:rPr>
              <a:t>Iker</a:t>
            </a: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</a:rPr>
              <a:t>Sanchez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Calibri Light" panose="020F0302020204030204" pitchFamily="34" charset="0"/>
            </a:endParaRPr>
          </a:p>
        </p:txBody>
      </p:sp>
      <p:pic>
        <p:nvPicPr>
          <p:cNvPr id="56" name="Picture 7" descr="C:\Users\Melinda Tjia\Pictures\photo\IMG_20140810_162155.jpg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806" t="15537" r="26615" b="43666"/>
          <a:stretch/>
        </p:blipFill>
        <p:spPr bwMode="auto">
          <a:xfrm>
            <a:off x="5682795" y="1674385"/>
            <a:ext cx="1396750" cy="1404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TextBox 56"/>
          <p:cNvSpPr txBox="1"/>
          <p:nvPr/>
        </p:nvSpPr>
        <p:spPr>
          <a:xfrm>
            <a:off x="5666748" y="3112385"/>
            <a:ext cx="1396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Heavy" panose="020B0903020102020204" pitchFamily="34" charset="0"/>
              </a:rPr>
              <a:t>Melinda</a:t>
            </a:r>
          </a:p>
          <a:p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</a:rPr>
              <a:t>Palit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960801" y="3112385"/>
            <a:ext cx="1444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Heavy" panose="020B0903020102020204" pitchFamily="34" charset="0"/>
              </a:rPr>
              <a:t>Marie</a:t>
            </a:r>
          </a:p>
          <a:p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</a:rPr>
              <a:t>Mangilier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93626" y="57150"/>
            <a:ext cx="39259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alibri Light" panose="020F0302020204030204" pitchFamily="34" charset="0"/>
              </a:rPr>
              <a:t>Our </a:t>
            </a:r>
            <a:r>
              <a:rPr lang="en-US" sz="3200" dirty="0" smtClean="0">
                <a:solidFill>
                  <a:schemeClr val="accent2"/>
                </a:solidFill>
                <a:latin typeface="Calibri Light" panose="020F0302020204030204" pitchFamily="34" charset="0"/>
              </a:rPr>
              <a:t>Team</a:t>
            </a:r>
          </a:p>
        </p:txBody>
      </p:sp>
      <p:pic>
        <p:nvPicPr>
          <p:cNvPr id="29" name="Grafik 1"/>
          <p:cNvPicPr>
            <a:picLocks noChangeAspect="1"/>
          </p:cNvPicPr>
          <p:nvPr/>
        </p:nvPicPr>
        <p:blipFill>
          <a:blip r:embed="rId11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210" y="1704650"/>
            <a:ext cx="1386775" cy="1386775"/>
          </a:xfrm>
          <a:prstGeom prst="rect">
            <a:avLst/>
          </a:prstGeom>
          <a:noFill/>
        </p:spPr>
      </p:pic>
      <p:sp>
        <p:nvSpPr>
          <p:cNvPr id="32" name="TextBox 31"/>
          <p:cNvSpPr txBox="1"/>
          <p:nvPr/>
        </p:nvSpPr>
        <p:spPr>
          <a:xfrm>
            <a:off x="7315200" y="310515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Heavy" panose="020B0903020102020204" pitchFamily="34" charset="0"/>
              </a:rPr>
              <a:t>Mathias</a:t>
            </a:r>
          </a:p>
          <a:p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</a:rPr>
              <a:t>Floru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8139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55" grpId="0"/>
      <p:bldP spid="57" grpId="0"/>
      <p:bldP spid="58" grpId="0"/>
      <p:bldP spid="28" grpId="0"/>
      <p:bldP spid="3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kt 1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9391319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think-cell Folie" r:id="rId5" imgW="270" imgH="270" progId="TCLayout.ActiveDocument.1">
                  <p:embed/>
                </p:oleObj>
              </mc:Choice>
              <mc:Fallback>
                <p:oleObj name="think-cell Foli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hteck 6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400">
              <a:latin typeface="Tw Cen MT"/>
              <a:sym typeface="Tw Cen MT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0" y="0"/>
            <a:ext cx="228600" cy="5143500"/>
            <a:chOff x="0" y="0"/>
            <a:chExt cx="228600" cy="5143500"/>
          </a:xfrm>
        </p:grpSpPr>
        <p:sp>
          <p:nvSpPr>
            <p:cNvPr id="3" name="Rectangle 2"/>
            <p:cNvSpPr/>
            <p:nvPr/>
          </p:nvSpPr>
          <p:spPr>
            <a:xfrm>
              <a:off x="0" y="0"/>
              <a:ext cx="228600" cy="5143500"/>
            </a:xfrm>
            <a:prstGeom prst="rect">
              <a:avLst/>
            </a:prstGeom>
            <a:solidFill>
              <a:srgbClr val="6DD4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11"/>
            <p:cNvSpPr/>
            <p:nvPr/>
          </p:nvSpPr>
          <p:spPr>
            <a:xfrm>
              <a:off x="0" y="3180866"/>
              <a:ext cx="228600" cy="1962634"/>
            </a:xfrm>
            <a:custGeom>
              <a:avLst/>
              <a:gdLst>
                <a:gd name="connsiteX0" fmla="*/ 0 w 228600"/>
                <a:gd name="connsiteY0" fmla="*/ 0 h 5143500"/>
                <a:gd name="connsiteX1" fmla="*/ 228600 w 228600"/>
                <a:gd name="connsiteY1" fmla="*/ 0 h 5143500"/>
                <a:gd name="connsiteX2" fmla="*/ 228600 w 228600"/>
                <a:gd name="connsiteY2" fmla="*/ 5143500 h 5143500"/>
                <a:gd name="connsiteX3" fmla="*/ 0 w 228600"/>
                <a:gd name="connsiteY3" fmla="*/ 5143500 h 5143500"/>
                <a:gd name="connsiteX4" fmla="*/ 0 w 228600"/>
                <a:gd name="connsiteY4" fmla="*/ 0 h 5143500"/>
                <a:gd name="connsiteX0" fmla="*/ 0 w 239751"/>
                <a:gd name="connsiteY0" fmla="*/ 0 h 5143500"/>
                <a:gd name="connsiteX1" fmla="*/ 239751 w 239751"/>
                <a:gd name="connsiteY1" fmla="*/ 959005 h 5143500"/>
                <a:gd name="connsiteX2" fmla="*/ 228600 w 239751"/>
                <a:gd name="connsiteY2" fmla="*/ 5143500 h 5143500"/>
                <a:gd name="connsiteX3" fmla="*/ 0 w 239751"/>
                <a:gd name="connsiteY3" fmla="*/ 5143500 h 5143500"/>
                <a:gd name="connsiteX4" fmla="*/ 0 w 239751"/>
                <a:gd name="connsiteY4" fmla="*/ 0 h 514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751" h="5143500">
                  <a:moveTo>
                    <a:pt x="0" y="0"/>
                  </a:moveTo>
                  <a:lnTo>
                    <a:pt x="239751" y="959005"/>
                  </a:lnTo>
                  <a:lnTo>
                    <a:pt x="228600" y="5143500"/>
                  </a:lnTo>
                  <a:lnTo>
                    <a:pt x="0" y="5143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AAF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22" name="Diagramm 21"/>
          <p:cNvGraphicFramePr/>
          <p:nvPr>
            <p:extLst>
              <p:ext uri="{D42A27DB-BD31-4B8C-83A1-F6EECF244321}">
                <p14:modId xmlns:p14="http://schemas.microsoft.com/office/powerpoint/2010/main" val="1994797739"/>
              </p:ext>
            </p:extLst>
          </p:nvPr>
        </p:nvGraphicFramePr>
        <p:xfrm>
          <a:off x="1692665" y="1479308"/>
          <a:ext cx="5165335" cy="29974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23" name="Grafik 2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775" y="1315357"/>
            <a:ext cx="1676400" cy="335280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568" y="2419350"/>
            <a:ext cx="856672" cy="533400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775" y="1861794"/>
            <a:ext cx="1724025" cy="393078"/>
          </a:xfrm>
          <a:prstGeom prst="rect">
            <a:avLst/>
          </a:prstGeom>
        </p:spPr>
      </p:pic>
      <p:sp>
        <p:nvSpPr>
          <p:cNvPr id="26" name="TextBox 7"/>
          <p:cNvSpPr txBox="1"/>
          <p:nvPr/>
        </p:nvSpPr>
        <p:spPr>
          <a:xfrm>
            <a:off x="493626" y="57150"/>
            <a:ext cx="33909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alibri Light" panose="020F0302020204030204" pitchFamily="34" charset="0"/>
              </a:rPr>
              <a:t>Our </a:t>
            </a:r>
            <a:r>
              <a:rPr lang="en-US" sz="3200" b="1" dirty="0" smtClean="0">
                <a:solidFill>
                  <a:schemeClr val="accent2"/>
                </a:solidFill>
                <a:latin typeface="Calibri Light" panose="020F0302020204030204" pitchFamily="34" charset="0"/>
              </a:rPr>
              <a:t>advances</a:t>
            </a:r>
            <a:endParaRPr lang="en-US" sz="3200" dirty="0" smtClean="0">
              <a:latin typeface="Calibri Light" panose="020F0302020204030204" pitchFamily="34" charset="0"/>
            </a:endParaRPr>
          </a:p>
        </p:txBody>
      </p:sp>
      <p:pic>
        <p:nvPicPr>
          <p:cNvPr id="31" name="Grafik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486" y="1782365"/>
            <a:ext cx="1676400" cy="394660"/>
          </a:xfrm>
          <a:prstGeom prst="rect">
            <a:avLst/>
          </a:prstGeom>
        </p:spPr>
      </p:pic>
      <p:pic>
        <p:nvPicPr>
          <p:cNvPr id="32" name="Grafik 3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8181" y="2190582"/>
            <a:ext cx="1529963" cy="835440"/>
          </a:xfrm>
          <a:prstGeom prst="rect">
            <a:avLst/>
          </a:prstGeom>
        </p:spPr>
      </p:pic>
      <p:pic>
        <p:nvPicPr>
          <p:cNvPr id="33" name="Grafik 3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5394" y="2578317"/>
            <a:ext cx="952787" cy="952787"/>
          </a:xfrm>
          <a:prstGeom prst="rect">
            <a:avLst/>
          </a:prstGeom>
        </p:spPr>
      </p:pic>
      <p:pic>
        <p:nvPicPr>
          <p:cNvPr id="34" name="Grafik 3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7209" y="3334884"/>
            <a:ext cx="1400935" cy="693463"/>
          </a:xfrm>
          <a:prstGeom prst="rect">
            <a:avLst/>
          </a:prstGeom>
        </p:spPr>
      </p:pic>
      <p:pic>
        <p:nvPicPr>
          <p:cNvPr id="35" name="Grafik 34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877" y="436092"/>
            <a:ext cx="2019300" cy="999553"/>
          </a:xfrm>
          <a:prstGeom prst="rect">
            <a:avLst/>
          </a:prstGeom>
        </p:spPr>
      </p:pic>
      <p:pic>
        <p:nvPicPr>
          <p:cNvPr id="36" name="Grafik 35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0"/>
            <a:ext cx="1276350" cy="1276350"/>
          </a:xfrm>
          <a:prstGeom prst="rect">
            <a:avLst/>
          </a:prstGeom>
        </p:spPr>
      </p:pic>
      <p:pic>
        <p:nvPicPr>
          <p:cNvPr id="37" name="Grafik 36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5394" y="3801449"/>
            <a:ext cx="1056301" cy="1056301"/>
          </a:xfrm>
          <a:prstGeom prst="rect">
            <a:avLst/>
          </a:prstGeom>
        </p:spPr>
      </p:pic>
      <p:sp>
        <p:nvSpPr>
          <p:cNvPr id="38" name="Textfeld 37"/>
          <p:cNvSpPr txBox="1"/>
          <p:nvPr/>
        </p:nvSpPr>
        <p:spPr>
          <a:xfrm>
            <a:off x="457200" y="4491030"/>
            <a:ext cx="2014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Total</a:t>
            </a:r>
            <a:r>
              <a:rPr lang="en-US" dirty="0" smtClean="0"/>
              <a:t>: 60 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978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228600" cy="5143500"/>
            <a:chOff x="0" y="0"/>
            <a:chExt cx="228600" cy="51435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228600" cy="5143500"/>
            </a:xfrm>
            <a:prstGeom prst="rect">
              <a:avLst/>
            </a:prstGeom>
            <a:solidFill>
              <a:srgbClr val="6DD4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0" y="3180866"/>
              <a:ext cx="228600" cy="1962634"/>
            </a:xfrm>
            <a:custGeom>
              <a:avLst/>
              <a:gdLst>
                <a:gd name="connsiteX0" fmla="*/ 0 w 228600"/>
                <a:gd name="connsiteY0" fmla="*/ 0 h 5143500"/>
                <a:gd name="connsiteX1" fmla="*/ 228600 w 228600"/>
                <a:gd name="connsiteY1" fmla="*/ 0 h 5143500"/>
                <a:gd name="connsiteX2" fmla="*/ 228600 w 228600"/>
                <a:gd name="connsiteY2" fmla="*/ 5143500 h 5143500"/>
                <a:gd name="connsiteX3" fmla="*/ 0 w 228600"/>
                <a:gd name="connsiteY3" fmla="*/ 5143500 h 5143500"/>
                <a:gd name="connsiteX4" fmla="*/ 0 w 228600"/>
                <a:gd name="connsiteY4" fmla="*/ 0 h 5143500"/>
                <a:gd name="connsiteX0" fmla="*/ 0 w 239751"/>
                <a:gd name="connsiteY0" fmla="*/ 0 h 5143500"/>
                <a:gd name="connsiteX1" fmla="*/ 239751 w 239751"/>
                <a:gd name="connsiteY1" fmla="*/ 959005 h 5143500"/>
                <a:gd name="connsiteX2" fmla="*/ 228600 w 239751"/>
                <a:gd name="connsiteY2" fmla="*/ 5143500 h 5143500"/>
                <a:gd name="connsiteX3" fmla="*/ 0 w 239751"/>
                <a:gd name="connsiteY3" fmla="*/ 5143500 h 5143500"/>
                <a:gd name="connsiteX4" fmla="*/ 0 w 239751"/>
                <a:gd name="connsiteY4" fmla="*/ 0 h 514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751" h="5143500">
                  <a:moveTo>
                    <a:pt x="0" y="0"/>
                  </a:moveTo>
                  <a:lnTo>
                    <a:pt x="239751" y="959005"/>
                  </a:lnTo>
                  <a:lnTo>
                    <a:pt x="228600" y="5143500"/>
                  </a:lnTo>
                  <a:lnTo>
                    <a:pt x="0" y="5143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AAF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2" descr="C:\Users\Melinda Tjia\Downloads\Atom screenshot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"/>
          <a:stretch/>
        </p:blipFill>
        <p:spPr bwMode="auto">
          <a:xfrm>
            <a:off x="2082791" y="895350"/>
            <a:ext cx="7035809" cy="4224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93626" y="57150"/>
            <a:ext cx="39259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alibri Light" panose="020F0302020204030204" pitchFamily="34" charset="0"/>
              </a:rPr>
              <a:t>Our </a:t>
            </a:r>
            <a:r>
              <a:rPr lang="en-US" sz="3200" dirty="0" smtClean="0">
                <a:solidFill>
                  <a:schemeClr val="accent2"/>
                </a:solidFill>
                <a:latin typeface="Calibri Light" panose="020F0302020204030204" pitchFamily="34" charset="0"/>
              </a:rPr>
              <a:t>Progress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8494" y="480596"/>
            <a:ext cx="29632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</a:rPr>
              <a:t>What we do every week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6700" y="1628220"/>
            <a:ext cx="17234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Calibri Light" panose="020F0302020204030204" pitchFamily="34" charset="0"/>
              </a:rPr>
              <a:t>Literature review</a:t>
            </a:r>
            <a:endParaRPr lang="en-US" sz="1600" dirty="0">
              <a:latin typeface="Calibri Light" panose="020F030202020403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6700" y="920334"/>
            <a:ext cx="17234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accent2"/>
                </a:solidFill>
                <a:latin typeface="Calibri Light" panose="020F0302020204030204" pitchFamily="34" charset="0"/>
              </a:rPr>
              <a:t>XX</a:t>
            </a:r>
            <a:r>
              <a:rPr lang="en-US" sz="1600" dirty="0" smtClean="0">
                <a:solidFill>
                  <a:schemeClr val="accent2"/>
                </a:solidFill>
                <a:latin typeface="Calibri Light" panose="020F0302020204030204" pitchFamily="34" charset="0"/>
              </a:rPr>
              <a:t> </a:t>
            </a:r>
            <a:endParaRPr lang="en-US" sz="1600" dirty="0">
              <a:solidFill>
                <a:schemeClr val="accent2"/>
              </a:solidFill>
              <a:latin typeface="Calibri Light" panose="020F030202020403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7780" y="2614196"/>
            <a:ext cx="17234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Calibri Light" panose="020F0302020204030204" pitchFamily="34" charset="0"/>
              </a:rPr>
              <a:t>Report</a:t>
            </a:r>
            <a:endParaRPr lang="en-US" sz="1600" dirty="0">
              <a:latin typeface="Calibri Light" panose="020F030202020403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7780" y="1906310"/>
            <a:ext cx="17234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accent2"/>
                </a:solidFill>
                <a:latin typeface="Calibri Light" panose="020F0302020204030204" pitchFamily="34" charset="0"/>
              </a:rPr>
              <a:t>XX</a:t>
            </a:r>
            <a:r>
              <a:rPr lang="en-US" sz="1600" dirty="0" smtClean="0">
                <a:solidFill>
                  <a:schemeClr val="accent2"/>
                </a:solidFill>
                <a:latin typeface="Calibri Light" panose="020F0302020204030204" pitchFamily="34" charset="0"/>
              </a:rPr>
              <a:t> </a:t>
            </a:r>
            <a:endParaRPr lang="en-US" sz="1600" dirty="0">
              <a:solidFill>
                <a:schemeClr val="accent2"/>
              </a:solidFill>
              <a:latin typeface="Calibri Light" panose="020F030202020403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04800" y="3646210"/>
            <a:ext cx="17234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Calibri Light" panose="020F0302020204030204" pitchFamily="34" charset="0"/>
              </a:rPr>
              <a:t>Contacts</a:t>
            </a:r>
            <a:endParaRPr lang="en-US" sz="1600" dirty="0">
              <a:latin typeface="Calibri Light" panose="020F030202020403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4800" y="2938324"/>
            <a:ext cx="17234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accent2"/>
                </a:solidFill>
                <a:latin typeface="Calibri Light" panose="020F0302020204030204" pitchFamily="34" charset="0"/>
              </a:rPr>
              <a:t>XX</a:t>
            </a:r>
            <a:r>
              <a:rPr lang="en-US" sz="1600" dirty="0" smtClean="0">
                <a:solidFill>
                  <a:schemeClr val="accent2"/>
                </a:solidFill>
                <a:latin typeface="Calibri Light" panose="020F0302020204030204" pitchFamily="34" charset="0"/>
              </a:rPr>
              <a:t> </a:t>
            </a:r>
            <a:endParaRPr lang="en-US" sz="1600" dirty="0">
              <a:solidFill>
                <a:schemeClr val="accent2"/>
              </a:solidFill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3851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>
            <a:stCxn id="12" idx="6"/>
            <a:endCxn id="7" idx="2"/>
          </p:cNvCxnSpPr>
          <p:nvPr/>
        </p:nvCxnSpPr>
        <p:spPr>
          <a:xfrm>
            <a:off x="2095500" y="1937059"/>
            <a:ext cx="685800" cy="0"/>
          </a:xfrm>
          <a:prstGeom prst="line">
            <a:avLst/>
          </a:prstGeom>
          <a:ln w="38100">
            <a:solidFill>
              <a:srgbClr val="6DD40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0" y="0"/>
            <a:ext cx="228600" cy="5143500"/>
            <a:chOff x="0" y="0"/>
            <a:chExt cx="228600" cy="5143500"/>
          </a:xfrm>
        </p:grpSpPr>
        <p:sp>
          <p:nvSpPr>
            <p:cNvPr id="3" name="Rectangle 2"/>
            <p:cNvSpPr/>
            <p:nvPr/>
          </p:nvSpPr>
          <p:spPr>
            <a:xfrm>
              <a:off x="0" y="0"/>
              <a:ext cx="228600" cy="5143500"/>
            </a:xfrm>
            <a:prstGeom prst="rect">
              <a:avLst/>
            </a:prstGeom>
            <a:solidFill>
              <a:srgbClr val="6DD4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11"/>
            <p:cNvSpPr/>
            <p:nvPr/>
          </p:nvSpPr>
          <p:spPr>
            <a:xfrm>
              <a:off x="0" y="3180866"/>
              <a:ext cx="228600" cy="1962634"/>
            </a:xfrm>
            <a:custGeom>
              <a:avLst/>
              <a:gdLst>
                <a:gd name="connsiteX0" fmla="*/ 0 w 228600"/>
                <a:gd name="connsiteY0" fmla="*/ 0 h 5143500"/>
                <a:gd name="connsiteX1" fmla="*/ 228600 w 228600"/>
                <a:gd name="connsiteY1" fmla="*/ 0 h 5143500"/>
                <a:gd name="connsiteX2" fmla="*/ 228600 w 228600"/>
                <a:gd name="connsiteY2" fmla="*/ 5143500 h 5143500"/>
                <a:gd name="connsiteX3" fmla="*/ 0 w 228600"/>
                <a:gd name="connsiteY3" fmla="*/ 5143500 h 5143500"/>
                <a:gd name="connsiteX4" fmla="*/ 0 w 228600"/>
                <a:gd name="connsiteY4" fmla="*/ 0 h 5143500"/>
                <a:gd name="connsiteX0" fmla="*/ 0 w 239751"/>
                <a:gd name="connsiteY0" fmla="*/ 0 h 5143500"/>
                <a:gd name="connsiteX1" fmla="*/ 239751 w 239751"/>
                <a:gd name="connsiteY1" fmla="*/ 959005 h 5143500"/>
                <a:gd name="connsiteX2" fmla="*/ 228600 w 239751"/>
                <a:gd name="connsiteY2" fmla="*/ 5143500 h 5143500"/>
                <a:gd name="connsiteX3" fmla="*/ 0 w 239751"/>
                <a:gd name="connsiteY3" fmla="*/ 5143500 h 5143500"/>
                <a:gd name="connsiteX4" fmla="*/ 0 w 239751"/>
                <a:gd name="connsiteY4" fmla="*/ 0 h 514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751" h="5143500">
                  <a:moveTo>
                    <a:pt x="0" y="0"/>
                  </a:moveTo>
                  <a:lnTo>
                    <a:pt x="239751" y="959005"/>
                  </a:lnTo>
                  <a:lnTo>
                    <a:pt x="228600" y="5143500"/>
                  </a:lnTo>
                  <a:lnTo>
                    <a:pt x="0" y="5143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AAF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493626" y="57150"/>
            <a:ext cx="33909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alibri Light" panose="020F0302020204030204" pitchFamily="34" charset="0"/>
              </a:rPr>
              <a:t>Our </a:t>
            </a:r>
            <a:r>
              <a:rPr lang="en-US" sz="3200" b="1" dirty="0" smtClean="0">
                <a:solidFill>
                  <a:schemeClr val="accent2"/>
                </a:solidFill>
                <a:latin typeface="Calibri Light" panose="020F0302020204030204" pitchFamily="34" charset="0"/>
              </a:rPr>
              <a:t>goal</a:t>
            </a:r>
            <a:endParaRPr lang="en-US" sz="3200" dirty="0" smtClean="0">
              <a:latin typeface="Calibri Light" panose="020F03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8494" y="480596"/>
            <a:ext cx="29632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</a:rPr>
              <a:t>What we want to achieve</a:t>
            </a:r>
          </a:p>
        </p:txBody>
      </p:sp>
      <p:sp>
        <p:nvSpPr>
          <p:cNvPr id="7" name="Oval 6"/>
          <p:cNvSpPr/>
          <p:nvPr/>
        </p:nvSpPr>
        <p:spPr>
          <a:xfrm>
            <a:off x="2781300" y="1213159"/>
            <a:ext cx="1447800" cy="1447800"/>
          </a:xfrm>
          <a:prstGeom prst="ellipse">
            <a:avLst/>
          </a:prstGeom>
          <a:solidFill>
            <a:srgbClr val="BC1A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Calibri Light" panose="020F0302020204030204" pitchFamily="34" charset="0"/>
              </a:rPr>
              <a:t>Problem statement</a:t>
            </a:r>
            <a:endParaRPr lang="en-US" sz="1600" b="1" dirty="0">
              <a:latin typeface="Calibri Light" panose="020F03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38400" y="2826369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libri Light" panose="020F0302020204030204" pitchFamily="34" charset="0"/>
              </a:rPr>
              <a:t>Industrialization of insect as food</a:t>
            </a:r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647700" y="1213159"/>
            <a:ext cx="1447800" cy="1447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Calibri Light" panose="020F0302020204030204" pitchFamily="34" charset="0"/>
              </a:rPr>
              <a:t>Goal</a:t>
            </a:r>
            <a:endParaRPr lang="en-US" sz="1600" b="1" dirty="0">
              <a:latin typeface="Calibri Light" panose="020F030202020403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4800" y="2826368"/>
            <a:ext cx="2133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libri Light" panose="020F0302020204030204" pitchFamily="34" charset="0"/>
              </a:rPr>
              <a:t>To provide society with healthy, sustainable and delicious source of food</a:t>
            </a:r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4991100" y="1213400"/>
            <a:ext cx="1447800" cy="1447800"/>
          </a:xfrm>
          <a:prstGeom prst="ellipse">
            <a:avLst/>
          </a:prstGeom>
          <a:solidFill>
            <a:srgbClr val="9A16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Calibri Light" panose="020F0302020204030204" pitchFamily="34" charset="0"/>
              </a:rPr>
              <a:t>Why Insect?</a:t>
            </a:r>
            <a:endParaRPr lang="en-US" sz="1600" b="1" dirty="0">
              <a:latin typeface="Calibri Light" panose="020F0302020204030204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7162800" y="1213159"/>
            <a:ext cx="1447800" cy="1447800"/>
          </a:xfrm>
          <a:prstGeom prst="ellipse">
            <a:avLst/>
          </a:prstGeom>
          <a:solidFill>
            <a:srgbClr val="7911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Calibri Light" panose="020F0302020204030204" pitchFamily="34" charset="0"/>
              </a:rPr>
              <a:t>Logic Model</a:t>
            </a:r>
            <a:endParaRPr lang="en-US" sz="1600" b="1" dirty="0">
              <a:latin typeface="Calibri Light" panose="020F030202020403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48200" y="2826369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libri Light" panose="020F0302020204030204" pitchFamily="34" charset="0"/>
              </a:rPr>
              <a:t>Healthy</a:t>
            </a:r>
          </a:p>
          <a:p>
            <a:pPr algn="ctr"/>
            <a:r>
              <a:rPr lang="en-US" dirty="0" smtClean="0">
                <a:latin typeface="Calibri Light" panose="020F0302020204030204" pitchFamily="34" charset="0"/>
              </a:rPr>
              <a:t>Ecological friendly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825476" y="2826369"/>
            <a:ext cx="213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libri Light" panose="020F0302020204030204" pitchFamily="34" charset="0"/>
              </a:rPr>
              <a:t>People</a:t>
            </a:r>
          </a:p>
          <a:p>
            <a:pPr algn="ctr"/>
            <a:r>
              <a:rPr lang="en-US" dirty="0">
                <a:latin typeface="Calibri Light" panose="020F0302020204030204" pitchFamily="34" charset="0"/>
              </a:rPr>
              <a:t>Inputs</a:t>
            </a:r>
          </a:p>
          <a:p>
            <a:pPr algn="ctr"/>
            <a:r>
              <a:rPr lang="en-US" dirty="0" smtClean="0">
                <a:latin typeface="Calibri Light" panose="020F0302020204030204" pitchFamily="34" charset="0"/>
              </a:rPr>
              <a:t>Outputs </a:t>
            </a:r>
          </a:p>
          <a:p>
            <a:pPr algn="ctr"/>
            <a:r>
              <a:rPr lang="en-US" dirty="0" smtClean="0">
                <a:latin typeface="Calibri Light" panose="020F0302020204030204" pitchFamily="34" charset="0"/>
              </a:rPr>
              <a:t>Outcomes</a:t>
            </a:r>
          </a:p>
        </p:txBody>
      </p:sp>
      <p:cxnSp>
        <p:nvCxnSpPr>
          <p:cNvPr id="21" name="Straight Connector 20"/>
          <p:cNvCxnSpPr>
            <a:stCxn id="7" idx="6"/>
            <a:endCxn id="14" idx="2"/>
          </p:cNvCxnSpPr>
          <p:nvPr/>
        </p:nvCxnSpPr>
        <p:spPr>
          <a:xfrm>
            <a:off x="4229100" y="1937059"/>
            <a:ext cx="762000" cy="241"/>
          </a:xfrm>
          <a:prstGeom prst="line">
            <a:avLst/>
          </a:prstGeom>
          <a:ln w="38100">
            <a:solidFill>
              <a:srgbClr val="6DD40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4" idx="6"/>
            <a:endCxn id="15" idx="2"/>
          </p:cNvCxnSpPr>
          <p:nvPr/>
        </p:nvCxnSpPr>
        <p:spPr>
          <a:xfrm flipV="1">
            <a:off x="6438900" y="1937059"/>
            <a:ext cx="723900" cy="241"/>
          </a:xfrm>
          <a:prstGeom prst="line">
            <a:avLst/>
          </a:prstGeom>
          <a:ln w="38100">
            <a:solidFill>
              <a:srgbClr val="6DD40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8100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2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0" dur="2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1" dur="2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2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27" presetClass="emph" presetSubtype="0" fill="remove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9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0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1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27" presetClass="emph" presetSubtype="0" fill="remove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9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60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1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5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000"/>
                            </p:stCondLst>
                            <p:childTnLst>
                              <p:par>
                                <p:cTn id="68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9" dur="250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0" dur="250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1" dur="250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250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5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7" grpId="2" animBg="1"/>
      <p:bldP spid="8" grpId="0"/>
      <p:bldP spid="12" grpId="0" animBg="1"/>
      <p:bldP spid="12" grpId="1" animBg="1"/>
      <p:bldP spid="13" grpId="0"/>
      <p:bldP spid="14" grpId="0" animBg="1"/>
      <p:bldP spid="14" grpId="2" animBg="1"/>
      <p:bldP spid="15" grpId="0" animBg="1"/>
      <p:bldP spid="15" grpId="1" animBg="1"/>
      <p:bldP spid="16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228600" cy="5143500"/>
            <a:chOff x="0" y="0"/>
            <a:chExt cx="228600" cy="51435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228600" cy="5143500"/>
            </a:xfrm>
            <a:prstGeom prst="rect">
              <a:avLst/>
            </a:prstGeom>
            <a:solidFill>
              <a:srgbClr val="6DD4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0" y="3180866"/>
              <a:ext cx="228600" cy="1962634"/>
            </a:xfrm>
            <a:custGeom>
              <a:avLst/>
              <a:gdLst>
                <a:gd name="connsiteX0" fmla="*/ 0 w 228600"/>
                <a:gd name="connsiteY0" fmla="*/ 0 h 5143500"/>
                <a:gd name="connsiteX1" fmla="*/ 228600 w 228600"/>
                <a:gd name="connsiteY1" fmla="*/ 0 h 5143500"/>
                <a:gd name="connsiteX2" fmla="*/ 228600 w 228600"/>
                <a:gd name="connsiteY2" fmla="*/ 5143500 h 5143500"/>
                <a:gd name="connsiteX3" fmla="*/ 0 w 228600"/>
                <a:gd name="connsiteY3" fmla="*/ 5143500 h 5143500"/>
                <a:gd name="connsiteX4" fmla="*/ 0 w 228600"/>
                <a:gd name="connsiteY4" fmla="*/ 0 h 5143500"/>
                <a:gd name="connsiteX0" fmla="*/ 0 w 239751"/>
                <a:gd name="connsiteY0" fmla="*/ 0 h 5143500"/>
                <a:gd name="connsiteX1" fmla="*/ 239751 w 239751"/>
                <a:gd name="connsiteY1" fmla="*/ 959005 h 5143500"/>
                <a:gd name="connsiteX2" fmla="*/ 228600 w 239751"/>
                <a:gd name="connsiteY2" fmla="*/ 5143500 h 5143500"/>
                <a:gd name="connsiteX3" fmla="*/ 0 w 239751"/>
                <a:gd name="connsiteY3" fmla="*/ 5143500 h 5143500"/>
                <a:gd name="connsiteX4" fmla="*/ 0 w 239751"/>
                <a:gd name="connsiteY4" fmla="*/ 0 h 514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751" h="5143500">
                  <a:moveTo>
                    <a:pt x="0" y="0"/>
                  </a:moveTo>
                  <a:lnTo>
                    <a:pt x="239751" y="959005"/>
                  </a:lnTo>
                  <a:lnTo>
                    <a:pt x="228600" y="5143500"/>
                  </a:lnTo>
                  <a:lnTo>
                    <a:pt x="0" y="5143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AAF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099" name="Picture 3" descr="C:\Users\Melinda Tjia\Desktop\240_F_70364044_E64V7q2qhyueQJiFsZRWyFYuVoAPYrRc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50" t="8283" r="9259" b="9321"/>
          <a:stretch/>
        </p:blipFill>
        <p:spPr bwMode="auto">
          <a:xfrm>
            <a:off x="2456612" y="1304372"/>
            <a:ext cx="695325" cy="543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Melinda Tjia\Desktop\lml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6099" y="1292765"/>
            <a:ext cx="624202" cy="509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493626" y="57150"/>
            <a:ext cx="39259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alibri Light" panose="020F0302020204030204" pitchFamily="34" charset="0"/>
              </a:rPr>
              <a:t>Mealworm </a:t>
            </a:r>
            <a:r>
              <a:rPr lang="en-US" sz="3200" dirty="0" smtClean="0">
                <a:solidFill>
                  <a:schemeClr val="accent2"/>
                </a:solidFill>
                <a:latin typeface="Calibri Light" panose="020F0302020204030204" pitchFamily="34" charset="0"/>
              </a:rPr>
              <a:t>VS </a:t>
            </a:r>
            <a:r>
              <a:rPr lang="en-US" sz="3200" dirty="0" smtClean="0">
                <a:latin typeface="Calibri Light" panose="020F0302020204030204" pitchFamily="34" charset="0"/>
              </a:rPr>
              <a:t>Cricket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8494" y="480596"/>
            <a:ext cx="29632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</a:rPr>
              <a:t>Why mealworm rocks!</a:t>
            </a:r>
          </a:p>
        </p:txBody>
      </p:sp>
      <p:sp>
        <p:nvSpPr>
          <p:cNvPr id="3" name="Rectangle 2"/>
          <p:cNvSpPr/>
          <p:nvPr/>
        </p:nvSpPr>
        <p:spPr>
          <a:xfrm>
            <a:off x="1966075" y="1962150"/>
            <a:ext cx="1676400" cy="304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810000" y="1962150"/>
            <a:ext cx="1676400" cy="304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227786" y="1992966"/>
            <a:ext cx="1752600" cy="757763"/>
            <a:chOff x="227786" y="1992966"/>
            <a:chExt cx="1752600" cy="757763"/>
          </a:xfrm>
        </p:grpSpPr>
        <p:pic>
          <p:nvPicPr>
            <p:cNvPr id="4098" name="Picture 2" descr="C:\Users\Melinda Tjia\Desktop\jkn.jpg"/>
            <p:cNvPicPr>
              <a:picLocks noChangeAspect="1" noChangeArrowheads="1"/>
            </p:cNvPicPr>
            <p:nvPr/>
          </p:nvPicPr>
          <p:blipFill>
            <a:blip r:embed="rId5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1885" y="1992966"/>
              <a:ext cx="344425" cy="457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227786" y="2412175"/>
              <a:ext cx="1752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Calibri Light" panose="020F0302020204030204" pitchFamily="34" charset="0"/>
                </a:rPr>
                <a:t>Amount consumed</a:t>
              </a:r>
              <a:endParaRPr lang="en-US" sz="1600" dirty="0">
                <a:latin typeface="Calibri Light" panose="020F0302020204030204" pitchFamily="34" charset="0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013339" y="2111651"/>
            <a:ext cx="1581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31%</a:t>
            </a:r>
            <a:endParaRPr lang="en-US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857264" y="2111651"/>
            <a:ext cx="1581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13%</a:t>
            </a:r>
            <a:endParaRPr lang="en-US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77798" y="2806890"/>
            <a:ext cx="1752600" cy="904698"/>
            <a:chOff x="177798" y="2750729"/>
            <a:chExt cx="1752600" cy="904698"/>
          </a:xfrm>
        </p:grpSpPr>
        <p:pic>
          <p:nvPicPr>
            <p:cNvPr id="7" name="Picture 2" descr="C:\Users\Melinda Tjia\Desktop\888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0" b="100000" l="0" r="100000">
                          <a14:foregroundMark x1="34000" y1="67667" x2="34000" y2="67667"/>
                          <a14:foregroundMark x1="37333" y1="9333" x2="37333" y2="9333"/>
                          <a14:foregroundMark x1="35000" y1="22000" x2="35000" y2="22000"/>
                          <a14:foregroundMark x1="52000" y1="21667" x2="52000" y2="216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184" y="2750729"/>
              <a:ext cx="631825" cy="631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/>
            <p:cNvSpPr txBox="1"/>
            <p:nvPr/>
          </p:nvSpPr>
          <p:spPr>
            <a:xfrm>
              <a:off x="177798" y="3316873"/>
              <a:ext cx="1752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Calibri Light" panose="020F0302020204030204" pitchFamily="34" charset="0"/>
                </a:rPr>
                <a:t>Protein Content</a:t>
              </a:r>
              <a:endParaRPr lang="en-US" sz="1600" dirty="0">
                <a:latin typeface="Calibri Light" panose="020F0302020204030204" pitchFamily="34" charset="0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2015520" y="3003702"/>
            <a:ext cx="1581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46 - 66%</a:t>
            </a:r>
            <a:endParaRPr lang="en-US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19164" y="3003702"/>
            <a:ext cx="1581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8 - 25%</a:t>
            </a:r>
            <a:endParaRPr lang="en-US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7798" y="3825160"/>
            <a:ext cx="1752600" cy="1184990"/>
            <a:chOff x="177798" y="3825160"/>
            <a:chExt cx="1752600" cy="1184990"/>
          </a:xfrm>
        </p:grpSpPr>
        <p:pic>
          <p:nvPicPr>
            <p:cNvPr id="4101" name="Picture 5" descr="C:\Users\Melinda Tjia\Desktop\sdgsdg.jpg"/>
            <p:cNvPicPr>
              <a:picLocks noChangeAspect="1" noChangeArrowheads="1"/>
            </p:cNvPicPr>
            <p:nvPr/>
          </p:nvPicPr>
          <p:blipFill rotWithShape="1">
            <a:blip r:embed="rId8" cstate="print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0" b="100000" l="0" r="100000">
                          <a14:foregroundMark x1="23333" y1="28000" x2="23333" y2="28000"/>
                          <a14:foregroundMark x1="31333" y1="16000" x2="31333" y2="16000"/>
                          <a14:foregroundMark x1="42333" y1="16333" x2="42333" y2="16333"/>
                          <a14:foregroundMark x1="52333" y1="16333" x2="52333" y2="16333"/>
                          <a14:foregroundMark x1="66000" y1="16333" x2="66000" y2="16333"/>
                          <a14:foregroundMark x1="73000" y1="28333" x2="73000" y2="28333"/>
                          <a14:foregroundMark x1="58333" y1="32000" x2="58333" y2="32000"/>
                          <a14:foregroundMark x1="38333" y1="33667" x2="38333" y2="33667"/>
                          <a14:foregroundMark x1="27333" y1="46667" x2="27333" y2="46667"/>
                          <a14:foregroundMark x1="37667" y1="45000" x2="37667" y2="45000"/>
                          <a14:foregroundMark x1="54000" y1="44333" x2="54000" y2="44333"/>
                          <a14:foregroundMark x1="71667" y1="43667" x2="71667" y2="43667"/>
                          <a14:foregroundMark x1="66000" y1="59667" x2="66000" y2="59667"/>
                          <a14:foregroundMark x1="55333" y1="58667" x2="55333" y2="58667"/>
                          <a14:foregroundMark x1="45000" y1="58667" x2="45000" y2="58667"/>
                          <a14:foregroundMark x1="31667" y1="61333" x2="31667" y2="6133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889" t="5645" r="11111" b="3436"/>
            <a:stretch/>
          </p:blipFill>
          <p:spPr bwMode="auto">
            <a:xfrm>
              <a:off x="783308" y="3825160"/>
              <a:ext cx="541576" cy="6002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TextBox 23"/>
            <p:cNvSpPr txBox="1"/>
            <p:nvPr/>
          </p:nvSpPr>
          <p:spPr>
            <a:xfrm>
              <a:off x="177798" y="4425375"/>
              <a:ext cx="1752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Calibri Light" panose="020F0302020204030204" pitchFamily="34" charset="0"/>
                </a:rPr>
                <a:t>Environment Friendliness</a:t>
              </a:r>
              <a:endParaRPr lang="en-US" sz="1600" dirty="0">
                <a:latin typeface="Calibri Light" panose="020F0302020204030204" pitchFamily="34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2015520" y="4018865"/>
            <a:ext cx="1581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Less GHGs and ammonia </a:t>
            </a:r>
            <a:endParaRPr lang="en-US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57264" y="4011829"/>
            <a:ext cx="1581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More GHGs and ammonia </a:t>
            </a:r>
            <a:endParaRPr lang="en-US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676400" y="905819"/>
            <a:ext cx="5943600" cy="4237681"/>
            <a:chOff x="12192000" y="0"/>
            <a:chExt cx="5943600" cy="4237681"/>
          </a:xfrm>
        </p:grpSpPr>
        <p:pic>
          <p:nvPicPr>
            <p:cNvPr id="31" name="Picture 30"/>
            <p:cNvPicPr/>
            <p:nvPr/>
          </p:nvPicPr>
          <p:blipFill rotWithShape="1">
            <a:blip r:embed="rId10"/>
            <a:srcRect l="33480" t="28981" r="29101" b="27388"/>
            <a:stretch/>
          </p:blipFill>
          <p:spPr bwMode="auto">
            <a:xfrm>
              <a:off x="12192000" y="0"/>
              <a:ext cx="5943600" cy="4237681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32" name="Picture 3" descr="C:\Users\Melinda Tjia\Desktop\240_F_70364044_E64V7q2qhyueQJiFsZRWyFYuVoAPYrRc.jpg"/>
            <p:cNvPicPr>
              <a:picLocks noChangeAspect="1" noChangeArrowheads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050" t="8283" r="9259" b="9321"/>
            <a:stretch/>
          </p:blipFill>
          <p:spPr bwMode="auto">
            <a:xfrm>
              <a:off x="12725400" y="664589"/>
              <a:ext cx="395806" cy="3091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4" descr="C:\Users\Melinda Tjia\Desktop\lml.jpg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97000" y="2149765"/>
              <a:ext cx="441140" cy="3602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" name="Group 22"/>
          <p:cNvGrpSpPr/>
          <p:nvPr/>
        </p:nvGrpSpPr>
        <p:grpSpPr>
          <a:xfrm>
            <a:off x="2456613" y="1933334"/>
            <a:ext cx="4393433" cy="2228849"/>
            <a:chOff x="9807760" y="-331388"/>
            <a:chExt cx="4393433" cy="2228849"/>
          </a:xfrm>
        </p:grpSpPr>
        <p:pic>
          <p:nvPicPr>
            <p:cNvPr id="39" name="Picture 2"/>
            <p:cNvPicPr>
              <a:picLocks noChangeAspect="1" noChangeArrowheads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278" t="23310" r="34700" b="48698"/>
            <a:stretch/>
          </p:blipFill>
          <p:spPr bwMode="auto">
            <a:xfrm>
              <a:off x="9807760" y="-331388"/>
              <a:ext cx="4393433" cy="22288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Picture 3" descr="C:\Users\Melinda Tjia\Desktop\240_F_70364044_E64V7q2qhyueQJiFsZRWyFYuVoAPYrRc.jpg"/>
            <p:cNvPicPr>
              <a:picLocks noChangeAspect="1" noChangeArrowheads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050" t="8283" r="9259" b="9321"/>
            <a:stretch/>
          </p:blipFill>
          <p:spPr bwMode="auto">
            <a:xfrm>
              <a:off x="10484903" y="1227005"/>
              <a:ext cx="395806" cy="3091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4" descr="C:\Users\Melinda Tjia\Desktop\lml.jpg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79914" y="1165964"/>
              <a:ext cx="441140" cy="3602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7" name="Group 26"/>
          <p:cNvGrpSpPr/>
          <p:nvPr/>
        </p:nvGrpSpPr>
        <p:grpSpPr>
          <a:xfrm>
            <a:off x="2578100" y="1735887"/>
            <a:ext cx="4140200" cy="2555533"/>
            <a:chOff x="14213893" y="-380671"/>
            <a:chExt cx="4140200" cy="2555533"/>
          </a:xfrm>
        </p:grpSpPr>
        <p:pic>
          <p:nvPicPr>
            <p:cNvPr id="40" name="Picture 2"/>
            <p:cNvPicPr>
              <a:picLocks noChangeAspect="1" noChangeArrowheads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049" t="55736" r="35358" b="10677"/>
            <a:stretch/>
          </p:blipFill>
          <p:spPr bwMode="auto">
            <a:xfrm>
              <a:off x="14213893" y="-380671"/>
              <a:ext cx="4140200" cy="2555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7" name="Picture 3" descr="C:\Users\Melinda Tjia\Desktop\240_F_70364044_E64V7q2qhyueQJiFsZRWyFYuVoAPYrRc.jpg"/>
            <p:cNvPicPr>
              <a:picLocks noChangeAspect="1" noChangeArrowheads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050" t="8283" r="9259" b="9321"/>
            <a:stretch/>
          </p:blipFill>
          <p:spPr bwMode="auto">
            <a:xfrm>
              <a:off x="15087600" y="1201433"/>
              <a:ext cx="395806" cy="3091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4" descr="C:\Users\Melinda Tjia\Desktop\lml.jpg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54597" y="1046873"/>
              <a:ext cx="441140" cy="3602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1" name="TextBox 40"/>
          <p:cNvSpPr txBox="1"/>
          <p:nvPr/>
        </p:nvSpPr>
        <p:spPr>
          <a:xfrm>
            <a:off x="1752600" y="819150"/>
            <a:ext cx="601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libri Light" panose="020F0302020204030204" pitchFamily="34" charset="0"/>
              </a:rPr>
              <a:t>Production of GHGs and Ammonia / kg of mass gain for three insect species, pigs and beef cattle</a:t>
            </a:r>
            <a:endParaRPr lang="en-US" dirty="0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1269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3" grpId="0" animBg="1"/>
      <p:bldP spid="3" grpId="1" animBg="1"/>
      <p:bldP spid="15" grpId="0" animBg="1"/>
      <p:bldP spid="15" grpId="1" animBg="1"/>
      <p:bldP spid="17" grpId="0"/>
      <p:bldP spid="17" grpId="1"/>
      <p:bldP spid="18" grpId="0"/>
      <p:bldP spid="18" grpId="1"/>
      <p:bldP spid="21" grpId="0"/>
      <p:bldP spid="21" grpId="1"/>
      <p:bldP spid="22" grpId="0"/>
      <p:bldP spid="22" grpId="1"/>
      <p:bldP spid="25" grpId="0"/>
      <p:bldP spid="25" grpId="1"/>
      <p:bldP spid="26" grpId="0"/>
      <p:bldP spid="26" grpId="1"/>
      <p:bldP spid="4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228600" cy="5143500"/>
            <a:chOff x="0" y="0"/>
            <a:chExt cx="228600" cy="5143500"/>
          </a:xfrm>
        </p:grpSpPr>
        <p:sp>
          <p:nvSpPr>
            <p:cNvPr id="3" name="Rectangle 2"/>
            <p:cNvSpPr/>
            <p:nvPr/>
          </p:nvSpPr>
          <p:spPr>
            <a:xfrm>
              <a:off x="0" y="0"/>
              <a:ext cx="228600" cy="5143500"/>
            </a:xfrm>
            <a:prstGeom prst="rect">
              <a:avLst/>
            </a:prstGeom>
            <a:solidFill>
              <a:srgbClr val="6DD4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11"/>
            <p:cNvSpPr/>
            <p:nvPr/>
          </p:nvSpPr>
          <p:spPr>
            <a:xfrm>
              <a:off x="0" y="3180866"/>
              <a:ext cx="228600" cy="1962634"/>
            </a:xfrm>
            <a:custGeom>
              <a:avLst/>
              <a:gdLst>
                <a:gd name="connsiteX0" fmla="*/ 0 w 228600"/>
                <a:gd name="connsiteY0" fmla="*/ 0 h 5143500"/>
                <a:gd name="connsiteX1" fmla="*/ 228600 w 228600"/>
                <a:gd name="connsiteY1" fmla="*/ 0 h 5143500"/>
                <a:gd name="connsiteX2" fmla="*/ 228600 w 228600"/>
                <a:gd name="connsiteY2" fmla="*/ 5143500 h 5143500"/>
                <a:gd name="connsiteX3" fmla="*/ 0 w 228600"/>
                <a:gd name="connsiteY3" fmla="*/ 5143500 h 5143500"/>
                <a:gd name="connsiteX4" fmla="*/ 0 w 228600"/>
                <a:gd name="connsiteY4" fmla="*/ 0 h 5143500"/>
                <a:gd name="connsiteX0" fmla="*/ 0 w 239751"/>
                <a:gd name="connsiteY0" fmla="*/ 0 h 5143500"/>
                <a:gd name="connsiteX1" fmla="*/ 239751 w 239751"/>
                <a:gd name="connsiteY1" fmla="*/ 959005 h 5143500"/>
                <a:gd name="connsiteX2" fmla="*/ 228600 w 239751"/>
                <a:gd name="connsiteY2" fmla="*/ 5143500 h 5143500"/>
                <a:gd name="connsiteX3" fmla="*/ 0 w 239751"/>
                <a:gd name="connsiteY3" fmla="*/ 5143500 h 5143500"/>
                <a:gd name="connsiteX4" fmla="*/ 0 w 239751"/>
                <a:gd name="connsiteY4" fmla="*/ 0 h 514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751" h="5143500">
                  <a:moveTo>
                    <a:pt x="0" y="0"/>
                  </a:moveTo>
                  <a:lnTo>
                    <a:pt x="239751" y="959005"/>
                  </a:lnTo>
                  <a:lnTo>
                    <a:pt x="228600" y="5143500"/>
                  </a:lnTo>
                  <a:lnTo>
                    <a:pt x="0" y="5143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AAF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493626" y="57150"/>
            <a:ext cx="33909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alibri Light" panose="020F0302020204030204" pitchFamily="34" charset="0"/>
              </a:rPr>
              <a:t>Market </a:t>
            </a:r>
            <a:r>
              <a:rPr lang="en-US" sz="3200" dirty="0" smtClean="0">
                <a:solidFill>
                  <a:schemeClr val="accent2"/>
                </a:solidFill>
                <a:latin typeface="Calibri Light" panose="020F0302020204030204" pitchFamily="34" charset="0"/>
              </a:rPr>
              <a:t>Size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8494" y="480596"/>
            <a:ext cx="29632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</a:rPr>
              <a:t>Our scope</a:t>
            </a:r>
            <a:endParaRPr lang="en-US" sz="1600" dirty="0" smtClean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</a:endParaRPr>
          </a:p>
        </p:txBody>
      </p:sp>
      <p:pic>
        <p:nvPicPr>
          <p:cNvPr id="7" name="Picture 3" descr="C:\Users\Melinda Tjia\Desktop\ll.jpg"/>
          <p:cNvPicPr>
            <a:picLocks noChangeAspect="1" noChangeArrowheads="1"/>
          </p:cNvPicPr>
          <p:nvPr/>
        </p:nvPicPr>
        <p:blipFill rotWithShape="1">
          <a:blip r:embed="rId3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000" b="97667" l="10000" r="90000">
                        <a14:foregroundMark x1="47333" y1="15000" x2="47333" y2="15000"/>
                        <a14:foregroundMark x1="47333" y1="6333" x2="47333" y2="6333"/>
                        <a14:foregroundMark x1="41667" y1="92000" x2="41667" y2="92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944" r="20625"/>
          <a:stretch/>
        </p:blipFill>
        <p:spPr bwMode="auto">
          <a:xfrm>
            <a:off x="1566775" y="2800350"/>
            <a:ext cx="1244601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2179384" y="1654175"/>
            <a:ext cx="1752600" cy="993775"/>
            <a:chOff x="0" y="2837966"/>
            <a:chExt cx="1752600" cy="993775"/>
          </a:xfrm>
        </p:grpSpPr>
        <p:pic>
          <p:nvPicPr>
            <p:cNvPr id="8194" name="Picture 2" descr="C:\Users\Melinda Tjia\Desktop\028_Meat-512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626" y="2837966"/>
              <a:ext cx="685800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0" y="3493187"/>
              <a:ext cx="1752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Calibri Light" panose="020F0302020204030204" pitchFamily="34" charset="0"/>
                </a:rPr>
                <a:t>Meat Substitute</a:t>
              </a:r>
              <a:endParaRPr lang="en-US" sz="1600" dirty="0">
                <a:latin typeface="Calibri Light" panose="020F0302020204030204" pitchFamily="34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09600" y="1639901"/>
            <a:ext cx="1752600" cy="1008049"/>
            <a:chOff x="1194294" y="1489263"/>
            <a:chExt cx="1752600" cy="1008049"/>
          </a:xfrm>
        </p:grpSpPr>
        <p:pic>
          <p:nvPicPr>
            <p:cNvPr id="8195" name="Picture 3" descr="C:\Users\Melinda Tjia\Desktop\asdf.jpg"/>
            <p:cNvPicPr>
              <a:picLocks noChangeAspect="1" noChangeArrowheads="1"/>
            </p:cNvPicPr>
            <p:nvPr/>
          </p:nvPicPr>
          <p:blipFill rotWithShape="1">
            <a:blip r:embed="rId6" cstate="print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0" b="100000" l="0" r="100000">
                          <a14:foregroundMark x1="61328" y1="63672" x2="61328" y2="63672"/>
                          <a14:foregroundMark x1="79297" y1="69531" x2="79297" y2="69531"/>
                          <a14:foregroundMark x1="86328" y1="84766" x2="86328" y2="8476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802"/>
            <a:stretch/>
          </p:blipFill>
          <p:spPr bwMode="auto">
            <a:xfrm>
              <a:off x="1691372" y="1489263"/>
              <a:ext cx="758444" cy="6537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1194294" y="2158758"/>
              <a:ext cx="1752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Calibri Light" panose="020F0302020204030204" pitchFamily="34" charset="0"/>
                </a:rPr>
                <a:t>Sport Supplement</a:t>
              </a:r>
              <a:endParaRPr lang="en-US" sz="1600" dirty="0">
                <a:latin typeface="Calibri Light" panose="020F0302020204030204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6200" y="2762916"/>
            <a:ext cx="1752600" cy="1151310"/>
            <a:chOff x="2960088" y="1436833"/>
            <a:chExt cx="1752600" cy="1151310"/>
          </a:xfrm>
        </p:grpSpPr>
        <p:pic>
          <p:nvPicPr>
            <p:cNvPr id="8196" name="Picture 4" descr="C:\Users\Melinda Tjia\Desktop\sdfdsa.jp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6813" y="1436833"/>
              <a:ext cx="819150" cy="819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2960088" y="2249589"/>
              <a:ext cx="1752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Calibri Light" panose="020F0302020204030204" pitchFamily="34" charset="0"/>
                </a:rPr>
                <a:t>Substitute Flour</a:t>
              </a:r>
              <a:endParaRPr lang="en-US" sz="1600" dirty="0">
                <a:latin typeface="Calibri Light" panose="020F0302020204030204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810147" y="2647950"/>
            <a:ext cx="999853" cy="1279041"/>
            <a:chOff x="4329519" y="2552700"/>
            <a:chExt cx="999853" cy="1279041"/>
          </a:xfrm>
        </p:grpSpPr>
        <p:pic>
          <p:nvPicPr>
            <p:cNvPr id="8197" name="Picture 5" descr="C:\Users\Melinda Tjia\Desktop\Winter_Bucket-icon.png"/>
            <p:cNvPicPr>
              <a:picLocks noChangeAspect="1" noChangeArrowheads="1"/>
            </p:cNvPicPr>
            <p:nvPr/>
          </p:nvPicPr>
          <p:blipFill rotWithShape="1">
            <a:blip r:embed="rId9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632" t="19314" r="24912" b="3347"/>
            <a:stretch/>
          </p:blipFill>
          <p:spPr bwMode="auto">
            <a:xfrm>
              <a:off x="4493503" y="2552700"/>
              <a:ext cx="671886" cy="9906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4329519" y="3493187"/>
              <a:ext cx="9998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Calibri Light" panose="020F0302020204030204" pitchFamily="34" charset="0"/>
                </a:rPr>
                <a:t>Pet Food</a:t>
              </a:r>
              <a:endParaRPr lang="en-US" sz="1600" dirty="0">
                <a:latin typeface="Calibri Light" panose="020F0302020204030204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392984" y="1038194"/>
            <a:ext cx="4611316" cy="635288"/>
            <a:chOff x="4392984" y="1038194"/>
            <a:chExt cx="4611316" cy="635288"/>
          </a:xfrm>
        </p:grpSpPr>
        <p:pic>
          <p:nvPicPr>
            <p:cNvPr id="20" name="Picture 2" descr="C:\Users\Melinda Tjia\Desktop\028_Meat-512.pn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2984" y="1038194"/>
              <a:ext cx="601707" cy="601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/>
            <p:cNvSpPr txBox="1"/>
            <p:nvPr/>
          </p:nvSpPr>
          <p:spPr>
            <a:xfrm>
              <a:off x="5143500" y="1088707"/>
              <a:ext cx="3860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alibri Light" panose="020F0302020204030204" pitchFamily="34" charset="0"/>
                </a:rPr>
                <a:t>In 2013 the market size for meat substitute is $3.2 billion. 80% of it is soy based</a:t>
              </a:r>
              <a:endParaRPr lang="en-US" sz="1600" dirty="0">
                <a:latin typeface="Calibri Light" panose="020F0302020204030204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377907" y="1976413"/>
            <a:ext cx="4613693" cy="610176"/>
            <a:chOff x="4377907" y="1976413"/>
            <a:chExt cx="4613693" cy="610176"/>
          </a:xfrm>
        </p:grpSpPr>
        <p:pic>
          <p:nvPicPr>
            <p:cNvPr id="22" name="Picture 3" descr="C:\Users\Melinda Tjia\Desktop\asdf.jpg"/>
            <p:cNvPicPr>
              <a:picLocks noChangeAspect="1" noChangeArrowheads="1"/>
            </p:cNvPicPr>
            <p:nvPr/>
          </p:nvPicPr>
          <p:blipFill rotWithShape="1">
            <a:blip r:embed="rId11" cstate="print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0" b="100000" l="0" r="100000">
                          <a14:foregroundMark x1="61328" y1="63672" x2="61328" y2="63672"/>
                          <a14:foregroundMark x1="79297" y1="69531" x2="79297" y2="69531"/>
                          <a14:foregroundMark x1="86328" y1="84766" x2="86328" y2="8476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802"/>
            <a:stretch/>
          </p:blipFill>
          <p:spPr bwMode="auto">
            <a:xfrm>
              <a:off x="4377907" y="2054933"/>
              <a:ext cx="616785" cy="5316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/>
            <p:cNvSpPr txBox="1"/>
            <p:nvPr/>
          </p:nvSpPr>
          <p:spPr>
            <a:xfrm>
              <a:off x="5130800" y="1976413"/>
              <a:ext cx="3860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alibri Light" panose="020F0302020204030204" pitchFamily="34" charset="0"/>
                </a:rPr>
                <a:t>In 2007 BBC forecasted that the total market size would be $91.8 billion in 2013. </a:t>
              </a:r>
              <a:endParaRPr lang="en-US" sz="1600" dirty="0">
                <a:latin typeface="Calibri Light" panose="020F0302020204030204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457699" y="3094732"/>
            <a:ext cx="4686301" cy="1077218"/>
            <a:chOff x="4457699" y="3094732"/>
            <a:chExt cx="4686301" cy="1077218"/>
          </a:xfrm>
        </p:grpSpPr>
        <p:pic>
          <p:nvPicPr>
            <p:cNvPr id="24" name="Picture 5" descr="C:\Users\Melinda Tjia\Desktop\Winter_Bucket-icon.png"/>
            <p:cNvPicPr>
              <a:picLocks noChangeAspect="1" noChangeArrowheads="1"/>
            </p:cNvPicPr>
            <p:nvPr/>
          </p:nvPicPr>
          <p:blipFill rotWithShape="1">
            <a:blip r:embed="rId13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632" t="19314" r="24912" b="3347"/>
            <a:stretch/>
          </p:blipFill>
          <p:spPr bwMode="auto">
            <a:xfrm>
              <a:off x="4457699" y="3209698"/>
              <a:ext cx="457201" cy="6740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TextBox 24"/>
            <p:cNvSpPr txBox="1"/>
            <p:nvPr/>
          </p:nvSpPr>
          <p:spPr>
            <a:xfrm>
              <a:off x="5130800" y="3094732"/>
              <a:ext cx="401320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alibri Light" panose="020F0302020204030204" pitchFamily="34" charset="0"/>
                </a:rPr>
                <a:t>A market size between $60 &amp; $70 billion for exotic pet that eat insect, and can still be enlarged for fish food, poultry food, and other animal </a:t>
              </a:r>
              <a:endParaRPr lang="en-US" sz="1600" dirty="0">
                <a:latin typeface="Calibri Light" panose="020F03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6300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228600" cy="5143500"/>
            <a:chOff x="0" y="0"/>
            <a:chExt cx="228600" cy="5143500"/>
          </a:xfrm>
        </p:grpSpPr>
        <p:sp>
          <p:nvSpPr>
            <p:cNvPr id="3" name="Rectangle 2"/>
            <p:cNvSpPr/>
            <p:nvPr/>
          </p:nvSpPr>
          <p:spPr>
            <a:xfrm>
              <a:off x="0" y="0"/>
              <a:ext cx="228600" cy="5143500"/>
            </a:xfrm>
            <a:prstGeom prst="rect">
              <a:avLst/>
            </a:prstGeom>
            <a:solidFill>
              <a:srgbClr val="6DD4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11"/>
            <p:cNvSpPr/>
            <p:nvPr/>
          </p:nvSpPr>
          <p:spPr>
            <a:xfrm>
              <a:off x="0" y="3180866"/>
              <a:ext cx="228600" cy="1962634"/>
            </a:xfrm>
            <a:custGeom>
              <a:avLst/>
              <a:gdLst>
                <a:gd name="connsiteX0" fmla="*/ 0 w 228600"/>
                <a:gd name="connsiteY0" fmla="*/ 0 h 5143500"/>
                <a:gd name="connsiteX1" fmla="*/ 228600 w 228600"/>
                <a:gd name="connsiteY1" fmla="*/ 0 h 5143500"/>
                <a:gd name="connsiteX2" fmla="*/ 228600 w 228600"/>
                <a:gd name="connsiteY2" fmla="*/ 5143500 h 5143500"/>
                <a:gd name="connsiteX3" fmla="*/ 0 w 228600"/>
                <a:gd name="connsiteY3" fmla="*/ 5143500 h 5143500"/>
                <a:gd name="connsiteX4" fmla="*/ 0 w 228600"/>
                <a:gd name="connsiteY4" fmla="*/ 0 h 5143500"/>
                <a:gd name="connsiteX0" fmla="*/ 0 w 239751"/>
                <a:gd name="connsiteY0" fmla="*/ 0 h 5143500"/>
                <a:gd name="connsiteX1" fmla="*/ 239751 w 239751"/>
                <a:gd name="connsiteY1" fmla="*/ 959005 h 5143500"/>
                <a:gd name="connsiteX2" fmla="*/ 228600 w 239751"/>
                <a:gd name="connsiteY2" fmla="*/ 5143500 h 5143500"/>
                <a:gd name="connsiteX3" fmla="*/ 0 w 239751"/>
                <a:gd name="connsiteY3" fmla="*/ 5143500 h 5143500"/>
                <a:gd name="connsiteX4" fmla="*/ 0 w 239751"/>
                <a:gd name="connsiteY4" fmla="*/ 0 h 514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751" h="5143500">
                  <a:moveTo>
                    <a:pt x="0" y="0"/>
                  </a:moveTo>
                  <a:lnTo>
                    <a:pt x="239751" y="959005"/>
                  </a:lnTo>
                  <a:lnTo>
                    <a:pt x="228600" y="5143500"/>
                  </a:lnTo>
                  <a:lnTo>
                    <a:pt x="0" y="5143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AAF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93626" y="57150"/>
            <a:ext cx="33909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alibri Light" panose="020F0302020204030204" pitchFamily="34" charset="0"/>
              </a:rPr>
              <a:t>Logic </a:t>
            </a:r>
            <a:r>
              <a:rPr lang="en-US" sz="3200" b="1" dirty="0" smtClean="0">
                <a:solidFill>
                  <a:schemeClr val="accent2"/>
                </a:solidFill>
                <a:latin typeface="Calibri Light" panose="020F0302020204030204" pitchFamily="34" charset="0"/>
              </a:rPr>
              <a:t>model</a:t>
            </a:r>
            <a:endParaRPr lang="en-US" sz="3200" dirty="0" smtClean="0">
              <a:latin typeface="Calibri Light" panose="020F03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8494" y="480596"/>
            <a:ext cx="29632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</a:rPr>
              <a:t>Identifying all the data needed</a:t>
            </a:r>
          </a:p>
        </p:txBody>
      </p:sp>
      <p:sp>
        <p:nvSpPr>
          <p:cNvPr id="10" name="Rectangle 9"/>
          <p:cNvSpPr/>
          <p:nvPr/>
        </p:nvSpPr>
        <p:spPr>
          <a:xfrm>
            <a:off x="7391400" y="971550"/>
            <a:ext cx="1600200" cy="685800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accent2"/>
                </a:solidFill>
                <a:latin typeface="Calibri Light" panose="020F0302020204030204" pitchFamily="34" charset="0"/>
              </a:rPr>
              <a:t>People</a:t>
            </a:r>
            <a:endParaRPr lang="en-US" sz="1600" dirty="0">
              <a:solidFill>
                <a:schemeClr val="accent2"/>
              </a:solidFill>
              <a:latin typeface="Calibri Light" panose="020F0302020204030204" pitchFamily="34" charset="0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226852"/>
              </p:ext>
            </p:extLst>
          </p:nvPr>
        </p:nvGraphicFramePr>
        <p:xfrm>
          <a:off x="381000" y="938780"/>
          <a:ext cx="6934200" cy="388849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71600"/>
                <a:gridCol w="1219200"/>
                <a:gridCol w="1447800"/>
                <a:gridCol w="1447800"/>
                <a:gridCol w="1447800"/>
              </a:tblGrid>
              <a:tr h="444250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 Light" panose="020F0302020204030204" pitchFamily="34" charset="0"/>
                        </a:rPr>
                        <a:t>Input</a:t>
                      </a:r>
                      <a:endParaRPr lang="en-US" sz="1600" dirty="0">
                        <a:latin typeface="Calibri Light" panose="020F0302020204030204" pitchFamily="34" charset="0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 Light" panose="020F0302020204030204" pitchFamily="34" charset="0"/>
                        </a:rPr>
                        <a:t>Output (activities)</a:t>
                      </a:r>
                      <a:endParaRPr lang="en-US" sz="1600" dirty="0">
                        <a:latin typeface="Calibri Light" panose="020F0302020204030204" pitchFamily="34" charset="0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 Light" panose="020F0302020204030204" pitchFamily="34" charset="0"/>
                        </a:rPr>
                        <a:t>Outcomes</a:t>
                      </a:r>
                      <a:endParaRPr lang="en-US" sz="1600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4376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 Light" panose="020F0302020204030204" pitchFamily="34" charset="0"/>
                        </a:rPr>
                        <a:t>Short</a:t>
                      </a:r>
                      <a:endParaRPr lang="en-US" sz="1600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 Light" panose="020F0302020204030204" pitchFamily="34" charset="0"/>
                        </a:rPr>
                        <a:t>Medium</a:t>
                      </a:r>
                      <a:endParaRPr lang="en-US" sz="1600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 Light" panose="020F0302020204030204" pitchFamily="34" charset="0"/>
                        </a:rPr>
                        <a:t>Long</a:t>
                      </a:r>
                      <a:endParaRPr lang="en-US" sz="1600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 Light" panose="020F0302020204030204" pitchFamily="34" charset="0"/>
                        </a:rPr>
                        <a:t>5 team</a:t>
                      </a:r>
                      <a:r>
                        <a:rPr lang="en-US" sz="1600" baseline="0" dirty="0" smtClean="0">
                          <a:latin typeface="Calibri Light" panose="020F0302020204030204" pitchFamily="34" charset="0"/>
                        </a:rPr>
                        <a:t> members</a:t>
                      </a:r>
                      <a:endParaRPr lang="en-US" sz="1600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 Light" panose="020F0302020204030204" pitchFamily="34" charset="0"/>
                        </a:rPr>
                        <a:t>Information compiled</a:t>
                      </a:r>
                      <a:endParaRPr lang="en-US" sz="1600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 Light" panose="020F0302020204030204" pitchFamily="34" charset="0"/>
                        </a:rPr>
                        <a:t>Provide stakeholders</a:t>
                      </a:r>
                      <a:r>
                        <a:rPr lang="en-US" sz="1600" baseline="0" dirty="0" smtClean="0">
                          <a:latin typeface="Calibri Light" panose="020F0302020204030204" pitchFamily="34" charset="0"/>
                        </a:rPr>
                        <a:t> with the overview of the industry</a:t>
                      </a:r>
                      <a:endParaRPr lang="en-US" sz="1600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 Light" panose="020F0302020204030204" pitchFamily="34" charset="0"/>
                        </a:rPr>
                        <a:t>Growth of insect industry</a:t>
                      </a:r>
                      <a:endParaRPr lang="en-US" sz="1600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 Light" panose="020F0302020204030204" pitchFamily="34" charset="0"/>
                        </a:rPr>
                        <a:t>Environmental gain,</a:t>
                      </a:r>
                      <a:r>
                        <a:rPr lang="en-US" sz="1600" baseline="0" dirty="0" smtClean="0">
                          <a:latin typeface="Calibri Light" panose="020F0302020204030204" pitchFamily="34" charset="0"/>
                        </a:rPr>
                        <a:t> lower waste of resource (land, water, oil)</a:t>
                      </a:r>
                      <a:endParaRPr lang="en-US" sz="1600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 Light" panose="020F0302020204030204" pitchFamily="34" charset="0"/>
                        </a:rPr>
                        <a:t>Knowledge, time and information collecting and analyzing capacities</a:t>
                      </a:r>
                      <a:r>
                        <a:rPr lang="en-US" sz="1600" baseline="0" dirty="0" smtClean="0">
                          <a:latin typeface="Calibri Light" panose="020F0302020204030204" pitchFamily="34" charset="0"/>
                        </a:rPr>
                        <a:t> of team</a:t>
                      </a:r>
                      <a:endParaRPr lang="en-US" sz="1600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 Light" panose="020F0302020204030204" pitchFamily="34" charset="0"/>
                        </a:rPr>
                        <a:t>Impact</a:t>
                      </a:r>
                      <a:r>
                        <a:rPr lang="en-US" sz="1600" baseline="0" dirty="0" smtClean="0">
                          <a:latin typeface="Calibri Light" panose="020F0302020204030204" pitchFamily="34" charset="0"/>
                        </a:rPr>
                        <a:t> assessment of industry</a:t>
                      </a:r>
                      <a:endParaRPr lang="en-US" sz="1600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 Light" panose="020F0302020204030204" pitchFamily="34" charset="0"/>
                        </a:rPr>
                        <a:t>Advance knowledge in processing insect</a:t>
                      </a:r>
                      <a:endParaRPr lang="en-US" sz="1600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 Light" panose="020F0302020204030204" pitchFamily="34" charset="0"/>
                        </a:rPr>
                        <a:t>Processed insects available in wide variety and amount</a:t>
                      </a:r>
                      <a:endParaRPr lang="en-US" sz="1600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 Light" panose="020F0302020204030204" pitchFamily="34" charset="0"/>
                        </a:rPr>
                        <a:t>Health gain: improve</a:t>
                      </a:r>
                      <a:r>
                        <a:rPr lang="en-US" sz="1600" baseline="0" dirty="0" smtClean="0">
                          <a:latin typeface="Calibri Light" panose="020F0302020204030204" pitchFamily="34" charset="0"/>
                        </a:rPr>
                        <a:t> the diet of humans</a:t>
                      </a:r>
                      <a:endParaRPr lang="en-US" sz="1600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7391400" y="1930400"/>
            <a:ext cx="1600200" cy="685800"/>
          </a:xfrm>
          <a:prstGeom prst="rect">
            <a:avLst/>
          </a:prstGeom>
          <a:solidFill>
            <a:schemeClr val="accent2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Team members</a:t>
            </a:r>
            <a:endParaRPr lang="en-US" sz="16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391400" y="3476383"/>
            <a:ext cx="1600200" cy="685800"/>
          </a:xfrm>
          <a:prstGeom prst="rect">
            <a:avLst/>
          </a:prstGeom>
          <a:solidFill>
            <a:schemeClr val="accent2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Classmates</a:t>
            </a:r>
            <a:endParaRPr lang="en-US" sz="16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532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 animBg="1"/>
      <p:bldP spid="15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228600" cy="5143500"/>
            <a:chOff x="0" y="0"/>
            <a:chExt cx="228600" cy="5143500"/>
          </a:xfrm>
        </p:grpSpPr>
        <p:sp>
          <p:nvSpPr>
            <p:cNvPr id="3" name="Rectangle 2"/>
            <p:cNvSpPr/>
            <p:nvPr/>
          </p:nvSpPr>
          <p:spPr>
            <a:xfrm>
              <a:off x="0" y="0"/>
              <a:ext cx="228600" cy="5143500"/>
            </a:xfrm>
            <a:prstGeom prst="rect">
              <a:avLst/>
            </a:prstGeom>
            <a:solidFill>
              <a:srgbClr val="6DD4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11"/>
            <p:cNvSpPr/>
            <p:nvPr/>
          </p:nvSpPr>
          <p:spPr>
            <a:xfrm>
              <a:off x="0" y="3180866"/>
              <a:ext cx="228600" cy="1962634"/>
            </a:xfrm>
            <a:custGeom>
              <a:avLst/>
              <a:gdLst>
                <a:gd name="connsiteX0" fmla="*/ 0 w 228600"/>
                <a:gd name="connsiteY0" fmla="*/ 0 h 5143500"/>
                <a:gd name="connsiteX1" fmla="*/ 228600 w 228600"/>
                <a:gd name="connsiteY1" fmla="*/ 0 h 5143500"/>
                <a:gd name="connsiteX2" fmla="*/ 228600 w 228600"/>
                <a:gd name="connsiteY2" fmla="*/ 5143500 h 5143500"/>
                <a:gd name="connsiteX3" fmla="*/ 0 w 228600"/>
                <a:gd name="connsiteY3" fmla="*/ 5143500 h 5143500"/>
                <a:gd name="connsiteX4" fmla="*/ 0 w 228600"/>
                <a:gd name="connsiteY4" fmla="*/ 0 h 5143500"/>
                <a:gd name="connsiteX0" fmla="*/ 0 w 239751"/>
                <a:gd name="connsiteY0" fmla="*/ 0 h 5143500"/>
                <a:gd name="connsiteX1" fmla="*/ 239751 w 239751"/>
                <a:gd name="connsiteY1" fmla="*/ 959005 h 5143500"/>
                <a:gd name="connsiteX2" fmla="*/ 228600 w 239751"/>
                <a:gd name="connsiteY2" fmla="*/ 5143500 h 5143500"/>
                <a:gd name="connsiteX3" fmla="*/ 0 w 239751"/>
                <a:gd name="connsiteY3" fmla="*/ 5143500 h 5143500"/>
                <a:gd name="connsiteX4" fmla="*/ 0 w 239751"/>
                <a:gd name="connsiteY4" fmla="*/ 0 h 514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751" h="5143500">
                  <a:moveTo>
                    <a:pt x="0" y="0"/>
                  </a:moveTo>
                  <a:lnTo>
                    <a:pt x="239751" y="959005"/>
                  </a:lnTo>
                  <a:lnTo>
                    <a:pt x="228600" y="5143500"/>
                  </a:lnTo>
                  <a:lnTo>
                    <a:pt x="0" y="5143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AAF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906160"/>
              </p:ext>
            </p:extLst>
          </p:nvPr>
        </p:nvGraphicFramePr>
        <p:xfrm>
          <a:off x="381000" y="71906"/>
          <a:ext cx="6934200" cy="490728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371600"/>
                <a:gridCol w="1752600"/>
                <a:gridCol w="1219200"/>
                <a:gridCol w="1219200"/>
                <a:gridCol w="1371600"/>
              </a:tblGrid>
              <a:tr h="320040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Calibri Light" panose="020F0302020204030204" pitchFamily="34" charset="0"/>
                        </a:rPr>
                        <a:t>Weekly classes</a:t>
                      </a:r>
                      <a:r>
                        <a:rPr lang="en-US" sz="1600" b="0" baseline="0" dirty="0" smtClean="0">
                          <a:latin typeface="Calibri Light" panose="020F0302020204030204" pitchFamily="34" charset="0"/>
                        </a:rPr>
                        <a:t> &amp; meetings</a:t>
                      </a:r>
                      <a:endParaRPr lang="en-US" sz="1600" b="0" dirty="0">
                        <a:latin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Calibri Light" panose="020F0302020204030204" pitchFamily="34" charset="0"/>
                        </a:rPr>
                        <a:t>Assessment of operational improvements needed to achieve impact</a:t>
                      </a:r>
                      <a:endParaRPr lang="en-US" sz="1600" b="0" dirty="0">
                        <a:latin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Calibri Light" panose="020F0302020204030204" pitchFamily="34" charset="0"/>
                        </a:rPr>
                        <a:t>Promotion of information sharing in insect industry</a:t>
                      </a:r>
                      <a:endParaRPr lang="en-US" sz="1600" b="0" dirty="0">
                        <a:latin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Calibri Light" panose="020F0302020204030204" pitchFamily="34" charset="0"/>
                        </a:rPr>
                        <a:t>Low cost insect producing</a:t>
                      </a:r>
                      <a:endParaRPr lang="en-US" sz="1600" b="0" dirty="0">
                        <a:latin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Calibri Light" panose="020F0302020204030204" pitchFamily="34" charset="0"/>
                        </a:rPr>
                        <a:t>Social economic</a:t>
                      </a:r>
                      <a:r>
                        <a:rPr lang="en-US" sz="1600" b="0" baseline="0" dirty="0" smtClean="0">
                          <a:latin typeface="Calibri Light" panose="020F0302020204030204" pitchFamily="34" charset="0"/>
                        </a:rPr>
                        <a:t> gain: access to a cheap protein source</a:t>
                      </a:r>
                      <a:endParaRPr lang="en-US" sz="1600" b="0" dirty="0">
                        <a:latin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0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 Light" panose="020F0302020204030204" pitchFamily="34" charset="0"/>
                        </a:rPr>
                        <a:t>Cooperation</a:t>
                      </a:r>
                      <a:r>
                        <a:rPr lang="en-US" sz="1600" baseline="0" dirty="0" smtClean="0">
                          <a:latin typeface="Calibri Light" panose="020F0302020204030204" pitchFamily="34" charset="0"/>
                        </a:rPr>
                        <a:t> platforms: </a:t>
                      </a:r>
                      <a:r>
                        <a:rPr lang="en-US" sz="1600" baseline="0" dirty="0" err="1" smtClean="0">
                          <a:latin typeface="Calibri Light" panose="020F0302020204030204" pitchFamily="34" charset="0"/>
                        </a:rPr>
                        <a:t>Github</a:t>
                      </a:r>
                      <a:r>
                        <a:rPr lang="en-US" sz="1600" baseline="0" dirty="0" smtClean="0">
                          <a:latin typeface="Calibri Light" panose="020F0302020204030204" pitchFamily="34" charset="0"/>
                        </a:rPr>
                        <a:t> &amp; </a:t>
                      </a:r>
                      <a:r>
                        <a:rPr lang="en-US" sz="1600" baseline="0" dirty="0" err="1" smtClean="0">
                          <a:latin typeface="Calibri Light" panose="020F0302020204030204" pitchFamily="34" charset="0"/>
                        </a:rPr>
                        <a:t>Teambition</a:t>
                      </a:r>
                      <a:endParaRPr lang="en-US" sz="1600" dirty="0">
                        <a:latin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 Light" panose="020F0302020204030204" pitchFamily="34" charset="0"/>
                        </a:rPr>
                        <a:t>Establishment of an industrial process needed in the supply chain of processes insects </a:t>
                      </a:r>
                      <a:endParaRPr lang="en-US" sz="1600" dirty="0">
                        <a:latin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 Light" panose="020F0302020204030204" pitchFamily="34" charset="0"/>
                        </a:rPr>
                        <a:t>Establishing insect</a:t>
                      </a:r>
                      <a:r>
                        <a:rPr lang="en-US" sz="1600" baseline="0" dirty="0" smtClean="0">
                          <a:latin typeface="Calibri Light" panose="020F0302020204030204" pitchFamily="34" charset="0"/>
                        </a:rPr>
                        <a:t> as a widespread meat replacement</a:t>
                      </a:r>
                      <a:endParaRPr lang="en-US" sz="1600" dirty="0">
                        <a:latin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 Light" panose="020F0302020204030204" pitchFamily="34" charset="0"/>
                        </a:rPr>
                        <a:t>Global food security</a:t>
                      </a:r>
                      <a:endParaRPr lang="en-US" sz="1600" dirty="0">
                        <a:latin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0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 Light" panose="020F0302020204030204" pitchFamily="34" charset="0"/>
                        </a:rPr>
                        <a:t>Experimental setup of industrial process.</a:t>
                      </a:r>
                      <a:r>
                        <a:rPr lang="en-US" sz="1600" baseline="0" dirty="0" smtClean="0">
                          <a:latin typeface="Calibri Light" panose="020F0302020204030204" pitchFamily="34" charset="0"/>
                        </a:rPr>
                        <a:t> place: RISE greenhouse, budget: 50-500$</a:t>
                      </a:r>
                      <a:endParaRPr lang="en-US" sz="1600" dirty="0">
                        <a:latin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 Light" panose="020F0302020204030204" pitchFamily="34" charset="0"/>
                        </a:rPr>
                        <a:t>Published</a:t>
                      </a:r>
                      <a:r>
                        <a:rPr lang="en-US" sz="1600" baseline="0" dirty="0" smtClean="0">
                          <a:latin typeface="Calibri Light" panose="020F0302020204030204" pitchFamily="34" charset="0"/>
                        </a:rPr>
                        <a:t> IA report on website, </a:t>
                      </a:r>
                      <a:r>
                        <a:rPr lang="en-US" sz="1600" baseline="0" dirty="0" err="1" smtClean="0">
                          <a:latin typeface="Calibri Light" panose="020F0302020204030204" pitchFamily="34" charset="0"/>
                        </a:rPr>
                        <a:t>github</a:t>
                      </a:r>
                      <a:r>
                        <a:rPr lang="en-US" sz="1600" baseline="0" dirty="0" smtClean="0">
                          <a:latin typeface="Calibri Light" panose="020F0302020204030204" pitchFamily="34" charset="0"/>
                        </a:rPr>
                        <a:t>, traditional media, specialized media</a:t>
                      </a:r>
                      <a:endParaRPr lang="en-US" sz="1600" dirty="0">
                        <a:latin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 Light" panose="020F0302020204030204" pitchFamily="34" charset="0"/>
                        </a:rPr>
                        <a:t>Deeper understanding about</a:t>
                      </a:r>
                      <a:r>
                        <a:rPr lang="en-US" sz="1600" baseline="0" dirty="0" smtClean="0">
                          <a:latin typeface="Calibri Light" panose="020F0302020204030204" pitchFamily="34" charset="0"/>
                        </a:rPr>
                        <a:t> how to process mealworm</a:t>
                      </a:r>
                      <a:endParaRPr lang="en-US" sz="1600" dirty="0">
                        <a:latin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600" dirty="0">
                        <a:latin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600" dirty="0">
                        <a:latin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7404100" y="203200"/>
            <a:ext cx="1600200" cy="1257300"/>
          </a:xfrm>
          <a:prstGeom prst="rect">
            <a:avLst/>
          </a:prstGeom>
          <a:solidFill>
            <a:schemeClr val="accent2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Mentors: professor Ben Koo, TA Echo, Zimmer, </a:t>
            </a:r>
            <a:r>
              <a:rPr lang="en-US" sz="1600" dirty="0" err="1" smtClean="0">
                <a:solidFill>
                  <a:schemeClr val="bg1"/>
                </a:solidFill>
                <a:latin typeface="Calibri Light" panose="020F0302020204030204" pitchFamily="34" charset="0"/>
              </a:rPr>
              <a:t>Kuba</a:t>
            </a:r>
            <a:endParaRPr lang="en-US" sz="16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404100" y="1644650"/>
            <a:ext cx="1600200" cy="1301750"/>
          </a:xfrm>
          <a:prstGeom prst="rect">
            <a:avLst/>
          </a:prstGeom>
          <a:solidFill>
            <a:schemeClr val="accent2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Insect community, researchers, scholar, startups, farmers</a:t>
            </a:r>
            <a:endParaRPr lang="en-US" sz="16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429500" y="3683000"/>
            <a:ext cx="1600200" cy="685800"/>
          </a:xfrm>
          <a:prstGeom prst="rect">
            <a:avLst/>
          </a:prstGeom>
          <a:solidFill>
            <a:schemeClr val="accent2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Team members</a:t>
            </a:r>
            <a:endParaRPr lang="en-US" sz="16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391400" y="1930400"/>
            <a:ext cx="1600200" cy="685800"/>
          </a:xfrm>
          <a:prstGeom prst="rect">
            <a:avLst/>
          </a:prstGeom>
          <a:solidFill>
            <a:schemeClr val="accent2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Team members</a:t>
            </a:r>
            <a:endParaRPr lang="en-US" sz="16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3080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21047&quot;&gt;&lt;version val=&quot;23252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/m_precDefaultPercent&gt;&lt;m_precDefaultDate/&gt;&lt;m_precDefaultYear/&gt;&lt;m_precDefaultQuarter/&gt;&lt;m_precDefaultMonth/&gt;&lt;m_precDefaultWeek/&gt;&lt;m_precDefaultDay/&gt;&lt;m_mruColor&gt;&lt;m_vecMRU length=&quot;0&quot;/&gt;&lt;/m_mruColor&gt;&lt;/CPresentation&gt;&lt;/root&gt;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8IF15_HVECl5XZJcsXfEQ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 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WidescreenPresentation</Template>
  <TotalTime>0</TotalTime>
  <Words>482</Words>
  <Application>Microsoft Office PowerPoint</Application>
  <PresentationFormat>Bildschirmpräsentation (16:9)</PresentationFormat>
  <Paragraphs>104</Paragraphs>
  <Slides>9</Slides>
  <Notes>5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1" baseType="lpstr">
      <vt:lpstr>Widescreen Presentation</vt:lpstr>
      <vt:lpstr>think-cell Folie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2015-03-23T03:39:47Z</dcterms:created>
  <dcterms:modified xsi:type="dcterms:W3CDTF">2015-04-13T03:53:57Z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