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9" r:id="rId11"/>
    <p:sldId id="274" r:id="rId12"/>
    <p:sldId id="275" r:id="rId13"/>
    <p:sldId id="276" r:id="rId14"/>
    <p:sldId id="277" r:id="rId1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60"/>
    <a:srgbClr val="129793"/>
    <a:srgbClr val="9BD7D5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8727" autoAdjust="0"/>
  </p:normalViewPr>
  <p:slideViewPr>
    <p:cSldViewPr>
      <p:cViewPr>
        <p:scale>
          <a:sx n="75" d="100"/>
          <a:sy n="75" d="100"/>
        </p:scale>
        <p:origin x="-1134" y="-2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elinda%20Tjia\Pictures\Project\Book1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Melinda%20Tjia\Pictures\Project\Book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linda%20Tjia\Pictures\Project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solidFill>
                  <a:srgbClr val="505050"/>
                </a:solidFill>
              </a:rPr>
              <a:t>Consumption</a:t>
            </a:r>
            <a:r>
              <a:rPr lang="en-US" baseline="0">
                <a:solidFill>
                  <a:srgbClr val="505050"/>
                </a:solidFill>
              </a:rPr>
              <a:t> Amount (billion $)</a:t>
            </a:r>
            <a:endParaRPr lang="en-US">
              <a:solidFill>
                <a:srgbClr val="505050"/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607174103237096E-2"/>
          <c:y val="0.12574365723283132"/>
          <c:w val="0.88337270341207352"/>
          <c:h val="0.7403317789087184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9BD7D5"/>
              </a:solidFill>
            </c:spPr>
          </c:dPt>
          <c:dPt>
            <c:idx val="6"/>
            <c:invertIfNegative val="0"/>
            <c:bubble3D val="0"/>
            <c:spPr>
              <a:solidFill>
                <a:srgbClr val="9BD7D5"/>
              </a:solidFill>
            </c:spPr>
          </c:dPt>
          <c:cat>
            <c:strRef>
              <c:f>(market!$B$2:$B$4,market!$B$8:$B$9,market!$B$10,market!$B$15)</c:f>
              <c:strCache>
                <c:ptCount val="7"/>
                <c:pt idx="0">
                  <c:v>sausages</c:v>
                </c:pt>
                <c:pt idx="1">
                  <c:v>ground beef</c:v>
                </c:pt>
                <c:pt idx="2">
                  <c:v>meat subsitutes</c:v>
                </c:pt>
                <c:pt idx="3">
                  <c:v>sports supplements</c:v>
                </c:pt>
                <c:pt idx="4">
                  <c:v>snacks</c:v>
                </c:pt>
                <c:pt idx="5">
                  <c:v>animal feed</c:v>
                </c:pt>
                <c:pt idx="6">
                  <c:v>pet food</c:v>
                </c:pt>
              </c:strCache>
            </c:strRef>
          </c:cat>
          <c:val>
            <c:numRef>
              <c:f>(market!$D$2:$D$4,market!$D$8:$D$9,market!$D$10,market!$D$15)</c:f>
              <c:numCache>
                <c:formatCode>General</c:formatCode>
                <c:ptCount val="7"/>
                <c:pt idx="0">
                  <c:v>40</c:v>
                </c:pt>
                <c:pt idx="1">
                  <c:v>860</c:v>
                </c:pt>
                <c:pt idx="2">
                  <c:v>3.2</c:v>
                </c:pt>
                <c:pt idx="3">
                  <c:v>4.5</c:v>
                </c:pt>
                <c:pt idx="4">
                  <c:v>11.25</c:v>
                </c:pt>
                <c:pt idx="5">
                  <c:v>470</c:v>
                </c:pt>
                <c:pt idx="6">
                  <c:v>65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6450048"/>
        <c:axId val="61012160"/>
      </c:barChart>
      <c:catAx>
        <c:axId val="96450048"/>
        <c:scaling>
          <c:orientation val="minMax"/>
        </c:scaling>
        <c:delete val="0"/>
        <c:axPos val="b"/>
        <c:majorTickMark val="out"/>
        <c:minorTickMark val="none"/>
        <c:tickLblPos val="nextTo"/>
        <c:crossAx val="61012160"/>
        <c:crosses val="autoZero"/>
        <c:auto val="1"/>
        <c:lblAlgn val="ctr"/>
        <c:lblOffset val="100"/>
        <c:noMultiLvlLbl val="0"/>
      </c:catAx>
      <c:valAx>
        <c:axId val="61012160"/>
        <c:scaling>
          <c:orientation val="minMax"/>
          <c:max val="900"/>
        </c:scaling>
        <c:delete val="0"/>
        <c:axPos val="l"/>
        <c:numFmt formatCode="General" sourceLinked="1"/>
        <c:majorTickMark val="out"/>
        <c:minorTickMark val="none"/>
        <c:tickLblPos val="nextTo"/>
        <c:crossAx val="9645004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40396523181685"/>
          <c:y val="3.3333333333333333E-2"/>
          <c:w val="0.62343620214480255"/>
          <c:h val="0.8383521434820647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129793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market!$C$11:$C$14</c:f>
              <c:strCache>
                <c:ptCount val="4"/>
                <c:pt idx="0">
                  <c:v>poultry (soy&amp;corn)</c:v>
                </c:pt>
                <c:pt idx="1">
                  <c:v>pig (soy&amp;corn)</c:v>
                </c:pt>
                <c:pt idx="2">
                  <c:v>ruminant (soy&amp;corn)</c:v>
                </c:pt>
                <c:pt idx="3">
                  <c:v>fishmeal</c:v>
                </c:pt>
              </c:strCache>
            </c:strRef>
          </c:cat>
          <c:val>
            <c:numRef>
              <c:f>market!$D$11:$D$14</c:f>
              <c:numCache>
                <c:formatCode>General</c:formatCode>
                <c:ptCount val="4"/>
                <c:pt idx="0">
                  <c:v>230</c:v>
                </c:pt>
                <c:pt idx="1">
                  <c:v>130</c:v>
                </c:pt>
                <c:pt idx="2">
                  <c:v>100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450560"/>
        <c:axId val="81960960"/>
      </c:barChart>
      <c:catAx>
        <c:axId val="96450560"/>
        <c:scaling>
          <c:orientation val="minMax"/>
        </c:scaling>
        <c:delete val="0"/>
        <c:axPos val="l"/>
        <c:majorTickMark val="out"/>
        <c:minorTickMark val="none"/>
        <c:tickLblPos val="nextTo"/>
        <c:crossAx val="81960960"/>
        <c:crosses val="autoZero"/>
        <c:auto val="1"/>
        <c:lblAlgn val="ctr"/>
        <c:lblOffset val="100"/>
        <c:noMultiLvlLbl val="0"/>
      </c:catAx>
      <c:valAx>
        <c:axId val="81960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6450560"/>
        <c:crosses val="autoZero"/>
        <c:crossBetween val="between"/>
      </c:valAx>
    </c:plotArea>
    <c:plotVisOnly val="1"/>
    <c:dispBlanksAs val="gap"/>
    <c:showDLblsOverMax val="0"/>
  </c:chart>
  <c:spPr>
    <a:ln w="19050">
      <a:noFill/>
      <a:prstDash val="dash"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rgbClr val="505050"/>
                </a:solidFill>
              </a:rPr>
              <a:t>Average</a:t>
            </a:r>
            <a:r>
              <a:rPr lang="en-US" baseline="0" dirty="0" smtClean="0">
                <a:solidFill>
                  <a:srgbClr val="505050"/>
                </a:solidFill>
              </a:rPr>
              <a:t> </a:t>
            </a:r>
            <a:r>
              <a:rPr lang="en-US" dirty="0" smtClean="0">
                <a:solidFill>
                  <a:srgbClr val="505050"/>
                </a:solidFill>
              </a:rPr>
              <a:t>Price </a:t>
            </a:r>
            <a:r>
              <a:rPr lang="en-US" dirty="0">
                <a:solidFill>
                  <a:srgbClr val="505050"/>
                </a:solidFill>
              </a:rPr>
              <a:t>/ kg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7260"/>
              </a:solidFill>
            </c:spPr>
          </c:dPt>
          <c:dPt>
            <c:idx val="5"/>
            <c:invertIfNegative val="0"/>
            <c:bubble3D val="0"/>
            <c:spPr>
              <a:solidFill>
                <a:srgbClr val="9BD7D5"/>
              </a:solidFill>
            </c:spPr>
          </c:dPt>
          <c:dPt>
            <c:idx val="6"/>
            <c:invertIfNegative val="0"/>
            <c:bubble3D val="0"/>
            <c:spPr>
              <a:solidFill>
                <a:srgbClr val="9BD7D5"/>
              </a:solidFill>
            </c:spPr>
          </c:dPt>
          <c:dLbls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High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(market!$B$2:$B$4,market!$B$8:$B$9,market!$B$10,market!$B$15)</c:f>
              <c:strCache>
                <c:ptCount val="7"/>
                <c:pt idx="0">
                  <c:v>sausages</c:v>
                </c:pt>
                <c:pt idx="1">
                  <c:v>ground beef</c:v>
                </c:pt>
                <c:pt idx="2">
                  <c:v>meat subsitutes</c:v>
                </c:pt>
                <c:pt idx="3">
                  <c:v>sports supplements</c:v>
                </c:pt>
                <c:pt idx="4">
                  <c:v>snacks</c:v>
                </c:pt>
                <c:pt idx="5">
                  <c:v>animal feed</c:v>
                </c:pt>
                <c:pt idx="6">
                  <c:v>pet food</c:v>
                </c:pt>
              </c:strCache>
            </c:strRef>
          </c:cat>
          <c:val>
            <c:numRef>
              <c:f>(market!$E$2:$E$4,market!$E$8:$E$9,market!$E$10,market!$E$15)</c:f>
              <c:numCache>
                <c:formatCode>General</c:formatCode>
                <c:ptCount val="7"/>
                <c:pt idx="0">
                  <c:v>9.6999999999999993</c:v>
                </c:pt>
                <c:pt idx="1">
                  <c:v>9.15</c:v>
                </c:pt>
                <c:pt idx="2" formatCode="0.0">
                  <c:v>7.333333333333333</c:v>
                </c:pt>
                <c:pt idx="3">
                  <c:v>20</c:v>
                </c:pt>
                <c:pt idx="4">
                  <c:v>30</c:v>
                </c:pt>
                <c:pt idx="5">
                  <c:v>0.5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039872"/>
        <c:axId val="81966720"/>
      </c:barChart>
      <c:catAx>
        <c:axId val="9703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81966720"/>
        <c:crosses val="autoZero"/>
        <c:auto val="1"/>
        <c:lblAlgn val="ctr"/>
        <c:lblOffset val="100"/>
        <c:noMultiLvlLbl val="0"/>
      </c:catAx>
      <c:valAx>
        <c:axId val="81966720"/>
        <c:scaling>
          <c:orientation val="minMax"/>
          <c:max val="30"/>
        </c:scaling>
        <c:delete val="0"/>
        <c:axPos val="l"/>
        <c:numFmt formatCode="General" sourceLinked="1"/>
        <c:majorTickMark val="out"/>
        <c:minorTickMark val="none"/>
        <c:tickLblPos val="nextTo"/>
        <c:crossAx val="9703987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129793"/>
            </a:solidFill>
          </c:spPr>
          <c:invertIfNegative val="0"/>
          <c:cat>
            <c:strRef>
              <c:f>market!$C$11:$C$14</c:f>
              <c:strCache>
                <c:ptCount val="4"/>
                <c:pt idx="0">
                  <c:v>poultry (soy&amp;corn)</c:v>
                </c:pt>
                <c:pt idx="1">
                  <c:v>pig (soy&amp;corn)</c:v>
                </c:pt>
                <c:pt idx="2">
                  <c:v>ruminant (soy&amp;corn)</c:v>
                </c:pt>
                <c:pt idx="3">
                  <c:v>fishmeal</c:v>
                </c:pt>
              </c:strCache>
            </c:strRef>
          </c:cat>
          <c:val>
            <c:numRef>
              <c:f>market!$E$11:$E$14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7040384"/>
        <c:axId val="81920000"/>
      </c:barChart>
      <c:catAx>
        <c:axId val="9704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81920000"/>
        <c:crosses val="autoZero"/>
        <c:auto val="1"/>
        <c:lblAlgn val="ctr"/>
        <c:lblOffset val="100"/>
        <c:noMultiLvlLbl val="0"/>
      </c:catAx>
      <c:valAx>
        <c:axId val="81920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7040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94949494949495E-2"/>
          <c:y val="8.5784313725490204E-3"/>
          <c:w val="0.83030303030303032"/>
          <c:h val="0.9914215686274510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05050"/>
              </a:solidFill>
            </c:spPr>
          </c:dPt>
          <c:dPt>
            <c:idx val="1"/>
            <c:bubble3D val="0"/>
            <c:spPr>
              <a:noFill/>
              <a:ln>
                <a:noFill/>
              </a:ln>
            </c:spPr>
          </c:dPt>
          <c:dLbls>
            <c:dLbl>
              <c:idx val="0"/>
              <c:layout>
                <c:manualLayout>
                  <c:x val="-3.0179634325370346E-2"/>
                  <c:y val="0.24591516134012661"/>
                </c:manualLayout>
              </c:layout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value'!$E$38:$F$38</c:f>
              <c:numCache>
                <c:formatCode>0%</c:formatCode>
                <c:ptCount val="2"/>
                <c:pt idx="0">
                  <c:v>0.57882352941176474</c:v>
                </c:pt>
                <c:pt idx="1">
                  <c:v>0.42117647058823526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rgbClr val="FF7260"/>
              </a:solidFill>
            </c:spPr>
          </c:dPt>
          <c:dPt>
            <c:idx val="1"/>
            <c:bubble3D val="0"/>
            <c:spPr>
              <a:noFill/>
            </c:spPr>
          </c:dPt>
          <c:dLbls>
            <c:dLbl>
              <c:idx val="0"/>
              <c:layout>
                <c:manualLayout>
                  <c:x val="8.3380221540104091E-2"/>
                  <c:y val="-8.4967191601049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value'!$E$39:$F$39</c:f>
              <c:numCache>
                <c:formatCode>0%</c:formatCode>
                <c:ptCount val="2"/>
                <c:pt idx="0">
                  <c:v>0.29493212669683261</c:v>
                </c:pt>
                <c:pt idx="1">
                  <c:v>0.70506787330316745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0"/>
        <c:holeSize val="78"/>
      </c:doughnutChart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4949494949495E-2"/>
          <c:y val="8.5784313725490204E-3"/>
          <c:w val="0.83030303030303032"/>
          <c:h val="0.9914215686274510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05050"/>
              </a:solidFill>
            </c:spPr>
          </c:dPt>
          <c:dPt>
            <c:idx val="1"/>
            <c:bubble3D val="0"/>
            <c:spPr>
              <a:noFill/>
              <a:ln>
                <a:noFill/>
              </a:ln>
            </c:spPr>
          </c:dPt>
          <c:dLbls>
            <c:dLbl>
              <c:idx val="0"/>
              <c:layout>
                <c:manualLayout>
                  <c:x val="-2.1139730415054049E-2"/>
                  <c:y val="0.35375829859502866"/>
                </c:manualLayout>
              </c:layout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value'!$C$38:$D$38</c:f>
              <c:numCache>
                <c:formatCode>0%</c:formatCode>
                <c:ptCount val="2"/>
                <c:pt idx="0">
                  <c:v>0.47399999999999998</c:v>
                </c:pt>
                <c:pt idx="1">
                  <c:v>0.52600000000000002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rgbClr val="FF7260"/>
              </a:solidFill>
            </c:spPr>
          </c:dPt>
          <c:dPt>
            <c:idx val="1"/>
            <c:bubble3D val="0"/>
            <c:spPr>
              <a:noFill/>
            </c:spPr>
          </c:dPt>
          <c:dLbls>
            <c:dLbl>
              <c:idx val="0"/>
              <c:layout>
                <c:manualLayout>
                  <c:x val="8.3380221540104091E-2"/>
                  <c:y val="-8.4967191601049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value'!$C$39:$D$39</c:f>
              <c:numCache>
                <c:formatCode>0%</c:formatCode>
                <c:ptCount val="2"/>
                <c:pt idx="0">
                  <c:v>8.3076923076923076E-2</c:v>
                </c:pt>
                <c:pt idx="1">
                  <c:v>0.91692307692307695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"/>
        <c:holeSize val="78"/>
      </c:doughnutChart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4949494949495E-2"/>
          <c:y val="8.5784313725490204E-3"/>
          <c:w val="0.83030303030303032"/>
          <c:h val="0.9914215686274510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505050"/>
              </a:solidFill>
            </c:spPr>
          </c:dPt>
          <c:dPt>
            <c:idx val="1"/>
            <c:bubble3D val="0"/>
            <c:spPr>
              <a:noFill/>
              <a:ln>
                <a:noFill/>
              </a:ln>
            </c:spPr>
          </c:dPt>
          <c:dLbls>
            <c:dLbl>
              <c:idx val="0"/>
              <c:layout>
                <c:manualLayout>
                  <c:x val="7.3454990423494362E-2"/>
                  <c:y val="0.38807202408522473"/>
                </c:manualLayout>
              </c:layout>
              <c:spPr/>
              <c:txPr>
                <a:bodyPr/>
                <a:lstStyle/>
                <a:p>
                  <a:pPr>
                    <a:defRPr sz="140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value'!$A$38:$B$38</c:f>
              <c:numCache>
                <c:formatCode>0%</c:formatCode>
                <c:ptCount val="2"/>
                <c:pt idx="0">
                  <c:v>0.374</c:v>
                </c:pt>
                <c:pt idx="1">
                  <c:v>0.626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rgbClr val="FF7260"/>
              </a:solidFill>
            </c:spPr>
          </c:dPt>
          <c:dPt>
            <c:idx val="1"/>
            <c:bubble3D val="0"/>
            <c:spPr>
              <a:noFill/>
            </c:spPr>
          </c:dPt>
          <c:dLbls>
            <c:dLbl>
              <c:idx val="0"/>
              <c:layout>
                <c:manualLayout>
                  <c:x val="8.3380221540104091E-2"/>
                  <c:y val="-8.4967191601049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'Nutritional value'!$A$39:$B$39</c:f>
              <c:numCache>
                <c:formatCode>0%</c:formatCode>
                <c:ptCount val="2"/>
                <c:pt idx="0">
                  <c:v>0.20615384615384616</c:v>
                </c:pt>
                <c:pt idx="1">
                  <c:v>0.79384615384615387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E3988-E34B-49E6-A479-7C7E9BF66AD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7CE29-A486-4C36-BCBE-2469C368B15A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Design</a:t>
          </a:r>
          <a:endParaRPr lang="en-US" sz="2000" dirty="0"/>
        </a:p>
      </dgm:t>
    </dgm:pt>
    <dgm:pt modelId="{E9443C44-3A20-4783-BA32-FE61A70FB42E}" type="parTrans" cxnId="{E3D2E991-39D3-4ADE-A2A7-B315C255DBA0}">
      <dgm:prSet/>
      <dgm:spPr/>
      <dgm:t>
        <a:bodyPr/>
        <a:lstStyle/>
        <a:p>
          <a:endParaRPr lang="en-US"/>
        </a:p>
      </dgm:t>
    </dgm:pt>
    <dgm:pt modelId="{4340434E-C1B6-4074-9A90-021537FB6476}" type="sibTrans" cxnId="{E3D2E991-39D3-4ADE-A2A7-B315C255DBA0}">
      <dgm:prSet/>
      <dgm:spPr/>
      <dgm:t>
        <a:bodyPr/>
        <a:lstStyle/>
        <a:p>
          <a:endParaRPr lang="en-US"/>
        </a:p>
      </dgm:t>
    </dgm:pt>
    <dgm:pt modelId="{BB670D50-18DB-44A4-BB20-53B45BA322C2}">
      <dgm:prSet phldrT="[Text]" custT="1"/>
      <dgm:spPr>
        <a:solidFill>
          <a:srgbClr val="FFF5C3">
            <a:alpha val="89804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a new design, color combos, choice of picture </a:t>
          </a:r>
          <a:endParaRPr lang="en-US" sz="1800" dirty="0"/>
        </a:p>
      </dgm:t>
    </dgm:pt>
    <dgm:pt modelId="{3940EC9D-0A97-4D3C-A6C0-E1F8AC1A1681}" type="parTrans" cxnId="{908B4179-75B5-4280-A1EF-508F0A7650E6}">
      <dgm:prSet/>
      <dgm:spPr/>
      <dgm:t>
        <a:bodyPr/>
        <a:lstStyle/>
        <a:p>
          <a:endParaRPr lang="en-US"/>
        </a:p>
      </dgm:t>
    </dgm:pt>
    <dgm:pt modelId="{1586A9AE-6F06-4C99-A73B-35496662080C}" type="sibTrans" cxnId="{908B4179-75B5-4280-A1EF-508F0A7650E6}">
      <dgm:prSet/>
      <dgm:spPr/>
      <dgm:t>
        <a:bodyPr/>
        <a:lstStyle/>
        <a:p>
          <a:endParaRPr lang="en-US"/>
        </a:p>
      </dgm:t>
    </dgm:pt>
    <dgm:pt modelId="{098C6DB7-CA19-4CD0-90BF-3ECBE181F218}">
      <dgm:prSet phldrT="[Text]" custT="1"/>
      <dgm:spPr>
        <a:solidFill>
          <a:srgbClr val="FFF5C3">
            <a:alpha val="89804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learn Adobe InDesign</a:t>
          </a:r>
          <a:endParaRPr lang="en-US" sz="1800" dirty="0"/>
        </a:p>
      </dgm:t>
    </dgm:pt>
    <dgm:pt modelId="{35910C2A-8D84-4D59-B6FA-B97F553AAF8D}" type="parTrans" cxnId="{25FBB7F2-089E-4A5A-9301-E07A254ED193}">
      <dgm:prSet/>
      <dgm:spPr/>
      <dgm:t>
        <a:bodyPr/>
        <a:lstStyle/>
        <a:p>
          <a:endParaRPr lang="en-US"/>
        </a:p>
      </dgm:t>
    </dgm:pt>
    <dgm:pt modelId="{DBD8F64E-99D2-42ED-8F6E-627394F3CF90}" type="sibTrans" cxnId="{25FBB7F2-089E-4A5A-9301-E07A254ED193}">
      <dgm:prSet/>
      <dgm:spPr/>
      <dgm:t>
        <a:bodyPr/>
        <a:lstStyle/>
        <a:p>
          <a:endParaRPr lang="en-US"/>
        </a:p>
      </dgm:t>
    </dgm:pt>
    <dgm:pt modelId="{EB61249B-41C4-4828-8E67-3E29383CB485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Outline</a:t>
          </a:r>
          <a:endParaRPr lang="en-US" sz="2000" dirty="0"/>
        </a:p>
      </dgm:t>
    </dgm:pt>
    <dgm:pt modelId="{37657949-0B5C-4B17-9572-CD22A6DFBF53}" type="parTrans" cxnId="{83E546A4-74F6-4189-8695-DDA8B9BDD183}">
      <dgm:prSet/>
      <dgm:spPr/>
      <dgm:t>
        <a:bodyPr/>
        <a:lstStyle/>
        <a:p>
          <a:endParaRPr lang="en-US"/>
        </a:p>
      </dgm:t>
    </dgm:pt>
    <dgm:pt modelId="{FD48DC7D-D5D6-4269-B5F6-6955EAB14252}" type="sibTrans" cxnId="{83E546A4-74F6-4189-8695-DDA8B9BDD183}">
      <dgm:prSet/>
      <dgm:spPr/>
      <dgm:t>
        <a:bodyPr/>
        <a:lstStyle/>
        <a:p>
          <a:endParaRPr lang="en-US"/>
        </a:p>
      </dgm:t>
    </dgm:pt>
    <dgm:pt modelId="{27BC3AC6-F6E0-4DD4-BA2E-45A7A633AF6F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rearrange the content list</a:t>
          </a:r>
          <a:endParaRPr lang="en-US" sz="1800" dirty="0"/>
        </a:p>
      </dgm:t>
    </dgm:pt>
    <dgm:pt modelId="{65FE857B-0937-435F-8998-71EE9A29F2A9}" type="parTrans" cxnId="{B8CC195A-4A3D-435B-8952-CB0528FFAC97}">
      <dgm:prSet/>
      <dgm:spPr/>
      <dgm:t>
        <a:bodyPr/>
        <a:lstStyle/>
        <a:p>
          <a:endParaRPr lang="en-US"/>
        </a:p>
      </dgm:t>
    </dgm:pt>
    <dgm:pt modelId="{80CF0A44-F300-4B28-BD55-434312A8706D}" type="sibTrans" cxnId="{B8CC195A-4A3D-435B-8952-CB0528FFAC97}">
      <dgm:prSet/>
      <dgm:spPr/>
      <dgm:t>
        <a:bodyPr/>
        <a:lstStyle/>
        <a:p>
          <a:endParaRPr lang="en-US"/>
        </a:p>
      </dgm:t>
    </dgm:pt>
    <dgm:pt modelId="{1E58C252-B3B9-4C0C-9FCC-61A334177205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fill up the content</a:t>
          </a:r>
          <a:endParaRPr lang="en-US" sz="1800" dirty="0"/>
        </a:p>
      </dgm:t>
    </dgm:pt>
    <dgm:pt modelId="{2B499B00-3E09-472E-AD75-E96F4AC3D868}" type="parTrans" cxnId="{1E8C3677-4E6B-4C32-8722-42DB82FA8FEA}">
      <dgm:prSet/>
      <dgm:spPr/>
      <dgm:t>
        <a:bodyPr/>
        <a:lstStyle/>
        <a:p>
          <a:endParaRPr lang="en-US"/>
        </a:p>
      </dgm:t>
    </dgm:pt>
    <dgm:pt modelId="{E6EE51BA-52ED-4CF0-9D99-5D122A26BFF2}" type="sibTrans" cxnId="{1E8C3677-4E6B-4C32-8722-42DB82FA8FEA}">
      <dgm:prSet/>
      <dgm:spPr/>
      <dgm:t>
        <a:bodyPr/>
        <a:lstStyle/>
        <a:p>
          <a:endParaRPr lang="en-US"/>
        </a:p>
      </dgm:t>
    </dgm:pt>
    <dgm:pt modelId="{BBC01322-2DDB-4AB2-9CDD-1259BCDFFE2C}">
      <dgm:prSet phldrT="[Text]" custT="1"/>
      <dgm:spPr>
        <a:solidFill>
          <a:srgbClr val="FF7260"/>
        </a:solidFill>
        <a:ln>
          <a:solidFill>
            <a:srgbClr val="FF7260"/>
          </a:solidFill>
        </a:ln>
      </dgm:spPr>
      <dgm:t>
        <a:bodyPr/>
        <a:lstStyle/>
        <a:p>
          <a:r>
            <a:rPr lang="en-US" sz="2000" dirty="0" smtClean="0"/>
            <a:t>Content</a:t>
          </a:r>
          <a:endParaRPr lang="en-US" sz="2000" dirty="0"/>
        </a:p>
      </dgm:t>
    </dgm:pt>
    <dgm:pt modelId="{EE46A2D5-D134-488F-8C7B-4FBC165F7013}" type="parTrans" cxnId="{1BA74A17-67CC-4D46-8874-0D2FD17978FE}">
      <dgm:prSet/>
      <dgm:spPr/>
      <dgm:t>
        <a:bodyPr/>
        <a:lstStyle/>
        <a:p>
          <a:endParaRPr lang="en-US"/>
        </a:p>
      </dgm:t>
    </dgm:pt>
    <dgm:pt modelId="{6BB1CA6A-4D9A-4BF7-9527-3CF4C359AE2A}" type="sibTrans" cxnId="{1BA74A17-67CC-4D46-8874-0D2FD17978FE}">
      <dgm:prSet/>
      <dgm:spPr/>
      <dgm:t>
        <a:bodyPr/>
        <a:lstStyle/>
        <a:p>
          <a:endParaRPr lang="en-US"/>
        </a:p>
      </dgm:t>
    </dgm:pt>
    <dgm:pt modelId="{F37F6FC2-DC0E-4E0F-A737-AA7A1066271E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to find quantitative data</a:t>
          </a:r>
          <a:endParaRPr lang="en-US" sz="1800" dirty="0"/>
        </a:p>
      </dgm:t>
    </dgm:pt>
    <dgm:pt modelId="{8F3916C9-6E1E-4F5F-9004-D3676063F483}" type="parTrans" cxnId="{0A6E1E58-233E-4180-AC9F-66F56C61AD1E}">
      <dgm:prSet/>
      <dgm:spPr/>
      <dgm:t>
        <a:bodyPr/>
        <a:lstStyle/>
        <a:p>
          <a:endParaRPr lang="en-US"/>
        </a:p>
      </dgm:t>
    </dgm:pt>
    <dgm:pt modelId="{19845004-0638-4E11-9EA5-8F59AA2E30B9}" type="sibTrans" cxnId="{0A6E1E58-233E-4180-AC9F-66F56C61AD1E}">
      <dgm:prSet/>
      <dgm:spPr/>
      <dgm:t>
        <a:bodyPr/>
        <a:lstStyle/>
        <a:p>
          <a:endParaRPr lang="en-US"/>
        </a:p>
      </dgm:t>
    </dgm:pt>
    <dgm:pt modelId="{4D3D118C-05CF-4B0D-8EBA-ACF2F2B8F4F8}">
      <dgm:prSet phldrT="[Text]" custT="1"/>
      <dgm:spPr>
        <a:solidFill>
          <a:srgbClr val="FFF5C3">
            <a:alpha val="90000"/>
          </a:srgbClr>
        </a:solidFill>
        <a:ln>
          <a:solidFill>
            <a:srgbClr val="FFF5C3">
              <a:alpha val="90000"/>
            </a:srgbClr>
          </a:solidFill>
        </a:ln>
      </dgm:spPr>
      <dgm:t>
        <a:bodyPr/>
        <a:lstStyle/>
        <a:p>
          <a:r>
            <a:rPr lang="en-US" sz="1800" dirty="0" smtClean="0"/>
            <a:t>Need new links for further study</a:t>
          </a:r>
          <a:endParaRPr lang="en-US" sz="1800" dirty="0"/>
        </a:p>
      </dgm:t>
    </dgm:pt>
    <dgm:pt modelId="{1367CCA8-6698-4FC6-AAC6-4E6A19FB21DF}" type="parTrans" cxnId="{4F2D230C-8279-43E9-AE64-9D9F28F757F3}">
      <dgm:prSet/>
      <dgm:spPr/>
      <dgm:t>
        <a:bodyPr/>
        <a:lstStyle/>
        <a:p>
          <a:endParaRPr lang="en-US"/>
        </a:p>
      </dgm:t>
    </dgm:pt>
    <dgm:pt modelId="{B98B4065-C894-439E-B975-D348561AE9A9}" type="sibTrans" cxnId="{4F2D230C-8279-43E9-AE64-9D9F28F757F3}">
      <dgm:prSet/>
      <dgm:spPr/>
      <dgm:t>
        <a:bodyPr/>
        <a:lstStyle/>
        <a:p>
          <a:endParaRPr lang="en-US"/>
        </a:p>
      </dgm:t>
    </dgm:pt>
    <dgm:pt modelId="{668CD70F-548B-40B2-A9BC-479E4987BA3A}" type="pres">
      <dgm:prSet presAssocID="{89BE3988-E34B-49E6-A479-7C7E9BF66A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3E2018-45E1-4044-8AD3-921DAB79776A}" type="pres">
      <dgm:prSet presAssocID="{BB27CE29-A486-4C36-BCBE-2469C368B15A}" presName="composite" presStyleCnt="0"/>
      <dgm:spPr/>
    </dgm:pt>
    <dgm:pt modelId="{7DA2A18F-C748-415A-858F-9783033C0509}" type="pres">
      <dgm:prSet presAssocID="{BB27CE29-A486-4C36-BCBE-2469C368B15A}" presName="parTx" presStyleLbl="alignNode1" presStyleIdx="0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59C3B-0DFC-411A-9A6C-476FFF0B3698}" type="pres">
      <dgm:prSet presAssocID="{BB27CE29-A486-4C36-BCBE-2469C368B15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F286A-CD01-45C7-ADCD-2E316F06874D}" type="pres">
      <dgm:prSet presAssocID="{4340434E-C1B6-4074-9A90-021537FB6476}" presName="space" presStyleCnt="0"/>
      <dgm:spPr/>
    </dgm:pt>
    <dgm:pt modelId="{539AF12A-0839-4E17-872C-D8ADA8ABA501}" type="pres">
      <dgm:prSet presAssocID="{EB61249B-41C4-4828-8E67-3E29383CB485}" presName="composite" presStyleCnt="0"/>
      <dgm:spPr/>
    </dgm:pt>
    <dgm:pt modelId="{D58AB947-8859-44BC-9C83-EEA27F09C784}" type="pres">
      <dgm:prSet presAssocID="{EB61249B-41C4-4828-8E67-3E29383CB485}" presName="parTx" presStyleLbl="alignNode1" presStyleIdx="1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B53A3-8778-4A63-84FE-B88F050DDE87}" type="pres">
      <dgm:prSet presAssocID="{EB61249B-41C4-4828-8E67-3E29383CB48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9B3A8-EF0C-4EE7-B30C-B4CF51C08E06}" type="pres">
      <dgm:prSet presAssocID="{FD48DC7D-D5D6-4269-B5F6-6955EAB14252}" presName="space" presStyleCnt="0"/>
      <dgm:spPr/>
    </dgm:pt>
    <dgm:pt modelId="{B610B79F-62BC-4268-8CE6-A6296D94BBDE}" type="pres">
      <dgm:prSet presAssocID="{BBC01322-2DDB-4AB2-9CDD-1259BCDFFE2C}" presName="composite" presStyleCnt="0"/>
      <dgm:spPr/>
    </dgm:pt>
    <dgm:pt modelId="{0679C6BD-CD83-4015-9520-832533D652E3}" type="pres">
      <dgm:prSet presAssocID="{BBC01322-2DDB-4AB2-9CDD-1259BCDFFE2C}" presName="parTx" presStyleLbl="alignNode1" presStyleIdx="2" presStyleCnt="3" custScaleY="735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5CA9E-F4BE-491B-9F1E-84AD9D045A8A}" type="pres">
      <dgm:prSet presAssocID="{BBC01322-2DDB-4AB2-9CDD-1259BCDFFE2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E1E58-233E-4180-AC9F-66F56C61AD1E}" srcId="{BBC01322-2DDB-4AB2-9CDD-1259BCDFFE2C}" destId="{F37F6FC2-DC0E-4E0F-A737-AA7A1066271E}" srcOrd="0" destOrd="0" parTransId="{8F3916C9-6E1E-4F5F-9004-D3676063F483}" sibTransId="{19845004-0638-4E11-9EA5-8F59AA2E30B9}"/>
    <dgm:cxn modelId="{73D9CDA2-0FA9-45FF-BF5E-9DA10324580C}" type="presOf" srcId="{098C6DB7-CA19-4CD0-90BF-3ECBE181F218}" destId="{B8459C3B-0DFC-411A-9A6C-476FFF0B3698}" srcOrd="0" destOrd="1" presId="urn:microsoft.com/office/officeart/2005/8/layout/hList1"/>
    <dgm:cxn modelId="{8F69E9F8-8C7D-4E51-861E-54BB8700725A}" type="presOf" srcId="{27BC3AC6-F6E0-4DD4-BA2E-45A7A633AF6F}" destId="{CFFB53A3-8778-4A63-84FE-B88F050DDE87}" srcOrd="0" destOrd="0" presId="urn:microsoft.com/office/officeart/2005/8/layout/hList1"/>
    <dgm:cxn modelId="{4F2D230C-8279-43E9-AE64-9D9F28F757F3}" srcId="{BBC01322-2DDB-4AB2-9CDD-1259BCDFFE2C}" destId="{4D3D118C-05CF-4B0D-8EBA-ACF2F2B8F4F8}" srcOrd="1" destOrd="0" parTransId="{1367CCA8-6698-4FC6-AAC6-4E6A19FB21DF}" sibTransId="{B98B4065-C894-439E-B975-D348561AE9A9}"/>
    <dgm:cxn modelId="{0BA5BFF7-C16A-4EE6-B24B-003692607DA1}" type="presOf" srcId="{89BE3988-E34B-49E6-A479-7C7E9BF66ADC}" destId="{668CD70F-548B-40B2-A9BC-479E4987BA3A}" srcOrd="0" destOrd="0" presId="urn:microsoft.com/office/officeart/2005/8/layout/hList1"/>
    <dgm:cxn modelId="{6687ABF1-9EAA-44F8-BC31-2E1DFC12FD08}" type="presOf" srcId="{BBC01322-2DDB-4AB2-9CDD-1259BCDFFE2C}" destId="{0679C6BD-CD83-4015-9520-832533D652E3}" srcOrd="0" destOrd="0" presId="urn:microsoft.com/office/officeart/2005/8/layout/hList1"/>
    <dgm:cxn modelId="{82B305D8-6853-4BE8-9ECF-3408DA4A4834}" type="presOf" srcId="{BB670D50-18DB-44A4-BB20-53B45BA322C2}" destId="{B8459C3B-0DFC-411A-9A6C-476FFF0B3698}" srcOrd="0" destOrd="0" presId="urn:microsoft.com/office/officeart/2005/8/layout/hList1"/>
    <dgm:cxn modelId="{403E88CE-B753-4453-987A-F28C6B767A96}" type="presOf" srcId="{BB27CE29-A486-4C36-BCBE-2469C368B15A}" destId="{7DA2A18F-C748-415A-858F-9783033C0509}" srcOrd="0" destOrd="0" presId="urn:microsoft.com/office/officeart/2005/8/layout/hList1"/>
    <dgm:cxn modelId="{AFDA6C48-2611-49DB-AB73-16EF6136A349}" type="presOf" srcId="{1E58C252-B3B9-4C0C-9FCC-61A334177205}" destId="{CFFB53A3-8778-4A63-84FE-B88F050DDE87}" srcOrd="0" destOrd="1" presId="urn:microsoft.com/office/officeart/2005/8/layout/hList1"/>
    <dgm:cxn modelId="{83E546A4-74F6-4189-8695-DDA8B9BDD183}" srcId="{89BE3988-E34B-49E6-A479-7C7E9BF66ADC}" destId="{EB61249B-41C4-4828-8E67-3E29383CB485}" srcOrd="1" destOrd="0" parTransId="{37657949-0B5C-4B17-9572-CD22A6DFBF53}" sibTransId="{FD48DC7D-D5D6-4269-B5F6-6955EAB14252}"/>
    <dgm:cxn modelId="{79FB22B9-B096-416C-84F4-8CFB084E6A59}" type="presOf" srcId="{4D3D118C-05CF-4B0D-8EBA-ACF2F2B8F4F8}" destId="{65F5CA9E-F4BE-491B-9F1E-84AD9D045A8A}" srcOrd="0" destOrd="1" presId="urn:microsoft.com/office/officeart/2005/8/layout/hList1"/>
    <dgm:cxn modelId="{25FBB7F2-089E-4A5A-9301-E07A254ED193}" srcId="{BB27CE29-A486-4C36-BCBE-2469C368B15A}" destId="{098C6DB7-CA19-4CD0-90BF-3ECBE181F218}" srcOrd="1" destOrd="0" parTransId="{35910C2A-8D84-4D59-B6FA-B97F553AAF8D}" sibTransId="{DBD8F64E-99D2-42ED-8F6E-627394F3CF90}"/>
    <dgm:cxn modelId="{1BA74A17-67CC-4D46-8874-0D2FD17978FE}" srcId="{89BE3988-E34B-49E6-A479-7C7E9BF66ADC}" destId="{BBC01322-2DDB-4AB2-9CDD-1259BCDFFE2C}" srcOrd="2" destOrd="0" parTransId="{EE46A2D5-D134-488F-8C7B-4FBC165F7013}" sibTransId="{6BB1CA6A-4D9A-4BF7-9527-3CF4C359AE2A}"/>
    <dgm:cxn modelId="{B8CC195A-4A3D-435B-8952-CB0528FFAC97}" srcId="{EB61249B-41C4-4828-8E67-3E29383CB485}" destId="{27BC3AC6-F6E0-4DD4-BA2E-45A7A633AF6F}" srcOrd="0" destOrd="0" parTransId="{65FE857B-0937-435F-8998-71EE9A29F2A9}" sibTransId="{80CF0A44-F300-4B28-BD55-434312A8706D}"/>
    <dgm:cxn modelId="{1E8C3677-4E6B-4C32-8722-42DB82FA8FEA}" srcId="{EB61249B-41C4-4828-8E67-3E29383CB485}" destId="{1E58C252-B3B9-4C0C-9FCC-61A334177205}" srcOrd="1" destOrd="0" parTransId="{2B499B00-3E09-472E-AD75-E96F4AC3D868}" sibTransId="{E6EE51BA-52ED-4CF0-9D99-5D122A26BFF2}"/>
    <dgm:cxn modelId="{C08DFA83-C2C7-415B-8470-67D9385EED0C}" type="presOf" srcId="{EB61249B-41C4-4828-8E67-3E29383CB485}" destId="{D58AB947-8859-44BC-9C83-EEA27F09C784}" srcOrd="0" destOrd="0" presId="urn:microsoft.com/office/officeart/2005/8/layout/hList1"/>
    <dgm:cxn modelId="{E3D2E991-39D3-4ADE-A2A7-B315C255DBA0}" srcId="{89BE3988-E34B-49E6-A479-7C7E9BF66ADC}" destId="{BB27CE29-A486-4C36-BCBE-2469C368B15A}" srcOrd="0" destOrd="0" parTransId="{E9443C44-3A20-4783-BA32-FE61A70FB42E}" sibTransId="{4340434E-C1B6-4074-9A90-021537FB6476}"/>
    <dgm:cxn modelId="{275DE607-2CAE-42DA-8E2F-5CCB6D5E11B0}" type="presOf" srcId="{F37F6FC2-DC0E-4E0F-A737-AA7A1066271E}" destId="{65F5CA9E-F4BE-491B-9F1E-84AD9D045A8A}" srcOrd="0" destOrd="0" presId="urn:microsoft.com/office/officeart/2005/8/layout/hList1"/>
    <dgm:cxn modelId="{908B4179-75B5-4280-A1EF-508F0A7650E6}" srcId="{BB27CE29-A486-4C36-BCBE-2469C368B15A}" destId="{BB670D50-18DB-44A4-BB20-53B45BA322C2}" srcOrd="0" destOrd="0" parTransId="{3940EC9D-0A97-4D3C-A6C0-E1F8AC1A1681}" sibTransId="{1586A9AE-6F06-4C99-A73B-35496662080C}"/>
    <dgm:cxn modelId="{A3E8B135-540C-417E-861D-723BFB293578}" type="presParOf" srcId="{668CD70F-548B-40B2-A9BC-479E4987BA3A}" destId="{563E2018-45E1-4044-8AD3-921DAB79776A}" srcOrd="0" destOrd="0" presId="urn:microsoft.com/office/officeart/2005/8/layout/hList1"/>
    <dgm:cxn modelId="{3269857F-9D0D-4E98-9288-1535CAEBDDDD}" type="presParOf" srcId="{563E2018-45E1-4044-8AD3-921DAB79776A}" destId="{7DA2A18F-C748-415A-858F-9783033C0509}" srcOrd="0" destOrd="0" presId="urn:microsoft.com/office/officeart/2005/8/layout/hList1"/>
    <dgm:cxn modelId="{DA182456-30E8-467F-8601-8D40C09F991E}" type="presParOf" srcId="{563E2018-45E1-4044-8AD3-921DAB79776A}" destId="{B8459C3B-0DFC-411A-9A6C-476FFF0B3698}" srcOrd="1" destOrd="0" presId="urn:microsoft.com/office/officeart/2005/8/layout/hList1"/>
    <dgm:cxn modelId="{6CB2AE5A-6390-44EF-984C-E35E3B012CEA}" type="presParOf" srcId="{668CD70F-548B-40B2-A9BC-479E4987BA3A}" destId="{477F286A-CD01-45C7-ADCD-2E316F06874D}" srcOrd="1" destOrd="0" presId="urn:microsoft.com/office/officeart/2005/8/layout/hList1"/>
    <dgm:cxn modelId="{C216348D-13D2-467F-BAD5-C093642BA9A7}" type="presParOf" srcId="{668CD70F-548B-40B2-A9BC-479E4987BA3A}" destId="{539AF12A-0839-4E17-872C-D8ADA8ABA501}" srcOrd="2" destOrd="0" presId="urn:microsoft.com/office/officeart/2005/8/layout/hList1"/>
    <dgm:cxn modelId="{7D6B6C09-A4E5-488F-A14C-9A57148817C4}" type="presParOf" srcId="{539AF12A-0839-4E17-872C-D8ADA8ABA501}" destId="{D58AB947-8859-44BC-9C83-EEA27F09C784}" srcOrd="0" destOrd="0" presId="urn:microsoft.com/office/officeart/2005/8/layout/hList1"/>
    <dgm:cxn modelId="{4208AF2D-F7BC-429B-B9B6-91A288ED4FE5}" type="presParOf" srcId="{539AF12A-0839-4E17-872C-D8ADA8ABA501}" destId="{CFFB53A3-8778-4A63-84FE-B88F050DDE87}" srcOrd="1" destOrd="0" presId="urn:microsoft.com/office/officeart/2005/8/layout/hList1"/>
    <dgm:cxn modelId="{1602B4B4-B91C-44E7-9AC6-6A97DF91AD72}" type="presParOf" srcId="{668CD70F-548B-40B2-A9BC-479E4987BA3A}" destId="{1249B3A8-EF0C-4EE7-B30C-B4CF51C08E06}" srcOrd="3" destOrd="0" presId="urn:microsoft.com/office/officeart/2005/8/layout/hList1"/>
    <dgm:cxn modelId="{B204401F-9704-442D-B369-8C160602D8E7}" type="presParOf" srcId="{668CD70F-548B-40B2-A9BC-479E4987BA3A}" destId="{B610B79F-62BC-4268-8CE6-A6296D94BBDE}" srcOrd="4" destOrd="0" presId="urn:microsoft.com/office/officeart/2005/8/layout/hList1"/>
    <dgm:cxn modelId="{8E397405-57D3-4DFF-A0C7-DBFDE97C29D5}" type="presParOf" srcId="{B610B79F-62BC-4268-8CE6-A6296D94BBDE}" destId="{0679C6BD-CD83-4015-9520-832533D652E3}" srcOrd="0" destOrd="0" presId="urn:microsoft.com/office/officeart/2005/8/layout/hList1"/>
    <dgm:cxn modelId="{FF437067-84D3-4446-B54C-D8E5CB347172}" type="presParOf" srcId="{B610B79F-62BC-4268-8CE6-A6296D94BBDE}" destId="{65F5CA9E-F4BE-491B-9F1E-84AD9D045A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2A18F-C748-415A-858F-9783033C0509}">
      <dsp:nvSpPr>
        <dsp:cNvPr id="0" name=""/>
        <dsp:cNvSpPr/>
      </dsp:nvSpPr>
      <dsp:spPr>
        <a:xfrm>
          <a:off x="2547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2547" y="217133"/>
        <a:ext cx="2484239" cy="395174"/>
      </dsp:txXfrm>
    </dsp:sp>
    <dsp:sp modelId="{B8459C3B-0DFC-411A-9A6C-476FFF0B3698}">
      <dsp:nvSpPr>
        <dsp:cNvPr id="0" name=""/>
        <dsp:cNvSpPr/>
      </dsp:nvSpPr>
      <dsp:spPr>
        <a:xfrm>
          <a:off x="2547" y="541207"/>
          <a:ext cx="2484239" cy="2327760"/>
        </a:xfrm>
        <a:prstGeom prst="rect">
          <a:avLst/>
        </a:prstGeom>
        <a:solidFill>
          <a:srgbClr val="FFF5C3">
            <a:alpha val="89804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a new design, color combos, choice of picture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learn Adobe InDesign</a:t>
          </a:r>
          <a:endParaRPr lang="en-US" sz="1800" kern="1200" dirty="0"/>
        </a:p>
      </dsp:txBody>
      <dsp:txXfrm>
        <a:off x="2547" y="541207"/>
        <a:ext cx="2484239" cy="2327760"/>
      </dsp:txXfrm>
    </dsp:sp>
    <dsp:sp modelId="{D58AB947-8859-44BC-9C83-EEA27F09C784}">
      <dsp:nvSpPr>
        <dsp:cNvPr id="0" name=""/>
        <dsp:cNvSpPr/>
      </dsp:nvSpPr>
      <dsp:spPr>
        <a:xfrm>
          <a:off x="2834580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Outline</a:t>
          </a:r>
          <a:endParaRPr lang="en-US" sz="2000" kern="1200" dirty="0"/>
        </a:p>
      </dsp:txBody>
      <dsp:txXfrm>
        <a:off x="2834580" y="217133"/>
        <a:ext cx="2484239" cy="395174"/>
      </dsp:txXfrm>
    </dsp:sp>
    <dsp:sp modelId="{CFFB53A3-8778-4A63-84FE-B88F050DDE87}">
      <dsp:nvSpPr>
        <dsp:cNvPr id="0" name=""/>
        <dsp:cNvSpPr/>
      </dsp:nvSpPr>
      <dsp:spPr>
        <a:xfrm>
          <a:off x="2834580" y="541207"/>
          <a:ext cx="2484239" cy="2327760"/>
        </a:xfrm>
        <a:prstGeom prst="rect">
          <a:avLst/>
        </a:prstGeom>
        <a:solidFill>
          <a:srgbClr val="FFF5C3">
            <a:alpha val="90000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rearrange the content list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fill up the content</a:t>
          </a:r>
          <a:endParaRPr lang="en-US" sz="1800" kern="1200" dirty="0"/>
        </a:p>
      </dsp:txBody>
      <dsp:txXfrm>
        <a:off x="2834580" y="541207"/>
        <a:ext cx="2484239" cy="2327760"/>
      </dsp:txXfrm>
    </dsp:sp>
    <dsp:sp modelId="{0679C6BD-CD83-4015-9520-832533D652E3}">
      <dsp:nvSpPr>
        <dsp:cNvPr id="0" name=""/>
        <dsp:cNvSpPr/>
      </dsp:nvSpPr>
      <dsp:spPr>
        <a:xfrm>
          <a:off x="5666612" y="217133"/>
          <a:ext cx="2484239" cy="395174"/>
        </a:xfrm>
        <a:prstGeom prst="rect">
          <a:avLst/>
        </a:prstGeom>
        <a:solidFill>
          <a:srgbClr val="FF7260"/>
        </a:solidFill>
        <a:ln w="19050" cap="flat" cmpd="sng" algn="ctr">
          <a:solidFill>
            <a:srgbClr val="FF72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Content</a:t>
          </a:r>
          <a:endParaRPr lang="en-US" sz="2000" kern="1200" dirty="0"/>
        </a:p>
      </dsp:txBody>
      <dsp:txXfrm>
        <a:off x="5666612" y="217133"/>
        <a:ext cx="2484239" cy="395174"/>
      </dsp:txXfrm>
    </dsp:sp>
    <dsp:sp modelId="{65F5CA9E-F4BE-491B-9F1E-84AD9D045A8A}">
      <dsp:nvSpPr>
        <dsp:cNvPr id="0" name=""/>
        <dsp:cNvSpPr/>
      </dsp:nvSpPr>
      <dsp:spPr>
        <a:xfrm>
          <a:off x="5666612" y="541207"/>
          <a:ext cx="2484239" cy="2327760"/>
        </a:xfrm>
        <a:prstGeom prst="rect">
          <a:avLst/>
        </a:prstGeom>
        <a:solidFill>
          <a:srgbClr val="FFF5C3">
            <a:alpha val="90000"/>
          </a:srgbClr>
        </a:solidFill>
        <a:ln w="19050" cap="flat" cmpd="sng" algn="ctr">
          <a:solidFill>
            <a:srgbClr val="FFF5C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to find quantitative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Need new links for further study</a:t>
          </a:r>
          <a:endParaRPr lang="en-US" sz="1800" kern="1200" dirty="0"/>
        </a:p>
      </dsp:txBody>
      <dsp:txXfrm>
        <a:off x="5666612" y="541207"/>
        <a:ext cx="2484239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0.00194</cdr:x>
      <cdr:y>0.3927</cdr:y>
    </cdr:from>
    <cdr:to>
      <cdr:x>0.9997</cdr:x>
      <cdr:y>0.57089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5450" y="1017405"/>
          <a:ext cx="280359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rtl="0" latinLnBrk="0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  <a:extLst/>
        </a:lstStyle>
        <a:p xmlns:a="http://schemas.openxmlformats.org/drawingml/2006/main">
          <a:pPr algn="ctr"/>
          <a:r>
            <a:rPr lang="en-US" sz="2400" dirty="0" smtClean="0">
              <a:solidFill>
                <a:srgbClr val="129793"/>
              </a:solidFill>
            </a:rPr>
            <a:t>BEEF</a:t>
          </a:r>
          <a:endParaRPr lang="en-US" sz="2400" dirty="0">
            <a:solidFill>
              <a:srgbClr val="129793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0.2957</cdr:x>
      <cdr:y>0.36708</cdr:y>
    </cdr:from>
    <cdr:to>
      <cdr:x>0.72439</cdr:x>
      <cdr:y>0.54527</cdr:y>
    </cdr:to>
    <cdr:sp macro="" textlink="">
      <cdr:nvSpPr>
        <cdr:cNvPr id="2" name="TextBox 12"/>
        <cdr:cNvSpPr txBox="1"/>
      </cdr:nvSpPr>
      <cdr:spPr>
        <a:xfrm xmlns:a="http://schemas.openxmlformats.org/drawingml/2006/main">
          <a:off x="830885" y="951033"/>
          <a:ext cx="120457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>
              <a:solidFill>
                <a:srgbClr val="129793"/>
              </a:solidFill>
            </a:rPr>
            <a:t>BEETLE</a:t>
          </a:r>
          <a:endParaRPr lang="en-US" sz="2400" dirty="0">
            <a:solidFill>
              <a:srgbClr val="129793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we need detail data? or is</a:t>
            </a:r>
            <a:r>
              <a:rPr lang="en-US" baseline="0" dirty="0" smtClean="0"/>
              <a:t> it not necessary?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2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5/12/2015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5/12/2015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3962400" y="0"/>
            <a:ext cx="5181600" cy="28003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3288" y="3943350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Bacchus Project’s Progress</a:t>
            </a:r>
            <a:endParaRPr lang="en-US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8" name="Picture 2" descr="E:\Tsinghua\Spring Semester 2015\Global Manufacturing\GIT\Bacchus-R1\Bacchus-R1\Logo-powerpoint\Thenewest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94"/>
            <a:ext cx="1255486" cy="11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Alternate Process 12"/>
          <p:cNvSpPr/>
          <p:nvPr/>
        </p:nvSpPr>
        <p:spPr>
          <a:xfrm>
            <a:off x="5362575" y="3276600"/>
            <a:ext cx="2971800" cy="175260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Threat of New Entry: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Pet consumption level producers are moderate – high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They can adjust their processes and produce human consumption level 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Production process is not difficult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No brand recognition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No patents held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5257800" y="1522100"/>
            <a:ext cx="2286000" cy="121920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Threat of Substitution: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Few competitor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Innovative product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Small target market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Unique product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6" name="Pentagon 5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916" y="1160090"/>
              <a:ext cx="3503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Market Size – Porter 5 Forces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Flowchart: Alternate Process 8"/>
          <p:cNvSpPr/>
          <p:nvPr/>
        </p:nvSpPr>
        <p:spPr>
          <a:xfrm>
            <a:off x="1138960" y="1885950"/>
            <a:ext cx="2823440" cy="117724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Buyer Power: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Flexible from bulk to retail 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Web store as primary channel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Buyer aren’t sensitive to 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Low customer loyalty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952879" y="3524250"/>
            <a:ext cx="2704721" cy="1219200"/>
          </a:xfrm>
          <a:prstGeom prst="flowChartAlternateProcess">
            <a:avLst/>
          </a:prstGeom>
          <a:solidFill>
            <a:srgbClr val="12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Supplier Power: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Less than 50 suppliers worldwide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Small to medium size of company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There are some similar substitute product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3514725" y="2571750"/>
            <a:ext cx="1981200" cy="1219200"/>
          </a:xfrm>
          <a:prstGeom prst="flowChartAlternateProcess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Competitive Rivalry: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Few competitor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Innovative product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Small target market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Unique product</a:t>
            </a:r>
          </a:p>
        </p:txBody>
      </p:sp>
    </p:spTree>
    <p:extLst>
      <p:ext uri="{BB962C8B-B14F-4D97-AF65-F5344CB8AC3E}">
        <p14:creationId xmlns:p14="http://schemas.microsoft.com/office/powerpoint/2010/main" val="1404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6" name="Pentagon 5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Technology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3" t="27373" r="17890" b="9127"/>
          <a:stretch/>
        </p:blipFill>
        <p:spPr bwMode="auto">
          <a:xfrm>
            <a:off x="376539" y="1628774"/>
            <a:ext cx="5748036" cy="341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477000" y="3562350"/>
            <a:ext cx="25907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>
                <a:solidFill>
                  <a:srgbClr val="129793"/>
                </a:solidFill>
              </a:rPr>
              <a:t>“Schematic production process of food and feed derived from edible insects”</a:t>
            </a:r>
            <a:endParaRPr lang="en-US" sz="2500" dirty="0">
              <a:solidFill>
                <a:srgbClr val="129793"/>
              </a:solidFill>
            </a:endParaRPr>
          </a:p>
        </p:txBody>
      </p:sp>
      <p:pic>
        <p:nvPicPr>
          <p:cNvPr id="10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477000" y="4705350"/>
            <a:ext cx="2590799" cy="303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Source: </a:t>
            </a:r>
            <a:r>
              <a:rPr lang="en-US" sz="1200" dirty="0" err="1" smtClean="0">
                <a:solidFill>
                  <a:srgbClr val="505050"/>
                </a:solidFill>
              </a:rPr>
              <a:t>Rumpold</a:t>
            </a:r>
            <a:r>
              <a:rPr lang="en-US" sz="1200" dirty="0" smtClean="0">
                <a:solidFill>
                  <a:srgbClr val="505050"/>
                </a:solidFill>
              </a:rPr>
              <a:t>, </a:t>
            </a:r>
            <a:r>
              <a:rPr lang="en-US" sz="1200" dirty="0" err="1" smtClean="0">
                <a:solidFill>
                  <a:srgbClr val="505050"/>
                </a:solidFill>
              </a:rPr>
              <a:t>Schluter</a:t>
            </a:r>
            <a:r>
              <a:rPr lang="en-US" sz="1200" dirty="0" smtClean="0">
                <a:solidFill>
                  <a:srgbClr val="505050"/>
                </a:solidFill>
              </a:rPr>
              <a:t>, 2012</a:t>
            </a:r>
            <a:endParaRPr lang="en-US" sz="1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5" name="Pentagon 4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Law - Acceptance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477000" y="3562350"/>
            <a:ext cx="25907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>
                <a:solidFill>
                  <a:srgbClr val="129793"/>
                </a:solidFill>
              </a:rPr>
              <a:t>Number of edible species around the world</a:t>
            </a:r>
            <a:endParaRPr lang="en-US" sz="2500" dirty="0">
              <a:solidFill>
                <a:srgbClr val="129793"/>
              </a:solidFill>
            </a:endParaRPr>
          </a:p>
        </p:txBody>
      </p:sp>
      <p:pic>
        <p:nvPicPr>
          <p:cNvPr id="10" name="Picture 9" descr="C:\Users\Melinda Tjia\Desktop\mapss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8" y="2009666"/>
            <a:ext cx="5236464" cy="27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Callout 2 10"/>
          <p:cNvSpPr/>
          <p:nvPr/>
        </p:nvSpPr>
        <p:spPr>
          <a:xfrm>
            <a:off x="596798" y="3943350"/>
            <a:ext cx="958916" cy="609600"/>
          </a:xfrm>
          <a:prstGeom prst="borderCallout2">
            <a:avLst>
              <a:gd name="adj1" fmla="val 14854"/>
              <a:gd name="adj2" fmla="val 106839"/>
              <a:gd name="adj3" fmla="val -29951"/>
              <a:gd name="adj4" fmla="val 122035"/>
              <a:gd name="adj5" fmla="val -185338"/>
              <a:gd name="adj6" fmla="val 109902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America 545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3005463" y="4400550"/>
            <a:ext cx="958916" cy="609600"/>
          </a:xfrm>
          <a:prstGeom prst="borderCallout2">
            <a:avLst>
              <a:gd name="adj1" fmla="val -18263"/>
              <a:gd name="adj2" fmla="val 21389"/>
              <a:gd name="adj3" fmla="val -84497"/>
              <a:gd name="adj4" fmla="val 18008"/>
              <a:gd name="adj5" fmla="val -154383"/>
              <a:gd name="adj6" fmla="val 46214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Africa 185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4724400" y="1400066"/>
            <a:ext cx="958916" cy="609600"/>
          </a:xfrm>
          <a:prstGeom prst="borderCallout2">
            <a:avLst>
              <a:gd name="adj1" fmla="val 57711"/>
              <a:gd name="adj2" fmla="val -15763"/>
              <a:gd name="adj3" fmla="val 118100"/>
              <a:gd name="adj4" fmla="val -30290"/>
              <a:gd name="adj5" fmla="val 241072"/>
              <a:gd name="adj6" fmla="val -31806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Asia 194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5833262" y="2784182"/>
            <a:ext cx="1137062" cy="609600"/>
          </a:xfrm>
          <a:prstGeom prst="borderCallout2">
            <a:avLst>
              <a:gd name="adj1" fmla="val 59778"/>
              <a:gd name="adj2" fmla="val -9089"/>
              <a:gd name="adj3" fmla="val 149245"/>
              <a:gd name="adj4" fmla="val -20090"/>
              <a:gd name="adj5" fmla="val 227364"/>
              <a:gd name="adj6" fmla="val -54581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Oceania 49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2957512" y="1657349"/>
            <a:ext cx="958916" cy="521945"/>
          </a:xfrm>
          <a:prstGeom prst="borderCallout2">
            <a:avLst>
              <a:gd name="adj1" fmla="val 109058"/>
              <a:gd name="adj2" fmla="val 12492"/>
              <a:gd name="adj3" fmla="val 140812"/>
              <a:gd name="adj4" fmla="val 7482"/>
              <a:gd name="adj5" fmla="val 229353"/>
              <a:gd name="adj6" fmla="val 32055"/>
            </a:avLst>
          </a:prstGeom>
          <a:noFill/>
          <a:ln>
            <a:solidFill>
              <a:srgbClr val="FF72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05050"/>
                </a:solidFill>
              </a:rPr>
              <a:t>Europe 5</a:t>
            </a:r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401793" y="4552950"/>
            <a:ext cx="2666007" cy="455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 smtClean="0">
                <a:solidFill>
                  <a:srgbClr val="505050"/>
                </a:solidFill>
              </a:rPr>
              <a:t>Source: </a:t>
            </a:r>
            <a:r>
              <a:rPr lang="en-US" sz="1100" dirty="0" err="1" smtClean="0">
                <a:solidFill>
                  <a:srgbClr val="505050"/>
                </a:solidFill>
              </a:rPr>
              <a:t>Rumpold</a:t>
            </a:r>
            <a:r>
              <a:rPr lang="en-US" sz="1100" dirty="0" smtClean="0">
                <a:solidFill>
                  <a:srgbClr val="505050"/>
                </a:solidFill>
              </a:rPr>
              <a:t>, </a:t>
            </a:r>
            <a:r>
              <a:rPr lang="en-US" sz="1100" dirty="0" err="1" smtClean="0">
                <a:solidFill>
                  <a:srgbClr val="505050"/>
                </a:solidFill>
              </a:rPr>
              <a:t>Schluter</a:t>
            </a:r>
            <a:r>
              <a:rPr lang="en-US" sz="1100" dirty="0" smtClean="0">
                <a:solidFill>
                  <a:srgbClr val="505050"/>
                </a:solidFill>
              </a:rPr>
              <a:t>, 2012</a:t>
            </a:r>
          </a:p>
          <a:p>
            <a:pPr algn="r"/>
            <a:r>
              <a:rPr lang="en-US" sz="1100" dirty="0" smtClean="0">
                <a:solidFill>
                  <a:srgbClr val="505050"/>
                </a:solidFill>
              </a:rPr>
              <a:t>FAO, 2013</a:t>
            </a:r>
            <a:endParaRPr lang="en-U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5" name="Pentagon 4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Norm – Nutritional Value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946665"/>
              </p:ext>
            </p:extLst>
          </p:nvPr>
        </p:nvGraphicFramePr>
        <p:xfrm>
          <a:off x="6090550" y="2097320"/>
          <a:ext cx="2809875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200" y="1699796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29793"/>
                </a:solidFill>
              </a:rPr>
              <a:t>Ratio of nutrition content with daily recommended value</a:t>
            </a:r>
            <a:endParaRPr lang="en-US" dirty="0">
              <a:solidFill>
                <a:srgbClr val="129793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048737"/>
              </p:ext>
            </p:extLst>
          </p:nvPr>
        </p:nvGraphicFramePr>
        <p:xfrm>
          <a:off x="3138830" y="2163693"/>
          <a:ext cx="2809875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66189"/>
              </p:ext>
            </p:extLst>
          </p:nvPr>
        </p:nvGraphicFramePr>
        <p:xfrm>
          <a:off x="228600" y="2114550"/>
          <a:ext cx="28194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2"/>
          <p:cNvSpPr txBox="1"/>
          <p:nvPr/>
        </p:nvSpPr>
        <p:spPr>
          <a:xfrm>
            <a:off x="762000" y="3114726"/>
            <a:ext cx="180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129793"/>
                </a:solidFill>
              </a:rPr>
              <a:t>MEALWORM</a:t>
            </a:r>
            <a:endParaRPr lang="en-US" sz="2400" dirty="0">
              <a:solidFill>
                <a:srgbClr val="129793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4533900"/>
            <a:ext cx="628613" cy="1905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3413" y="4451434"/>
            <a:ext cx="325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05050"/>
                </a:solidFill>
              </a:rPr>
              <a:t>Protein. Daily recommendation = 50g</a:t>
            </a:r>
            <a:endParaRPr lang="en-US" sz="1600" dirty="0">
              <a:solidFill>
                <a:srgbClr val="505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1" y="4762499"/>
            <a:ext cx="628612" cy="169277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9679" y="4677860"/>
            <a:ext cx="3917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505050"/>
                </a:solidFill>
              </a:rPr>
              <a:t>Fat. Daily recommendation = 65g</a:t>
            </a:r>
            <a:endParaRPr lang="en-US" sz="1600" dirty="0">
              <a:solidFill>
                <a:srgbClr val="50505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553201" y="4435087"/>
            <a:ext cx="2590799" cy="691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Source: </a:t>
            </a: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FAO, 2012</a:t>
            </a: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www.wolframalpha.com</a:t>
            </a:r>
            <a:endParaRPr lang="en-US" sz="1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941849" y="2603562"/>
            <a:ext cx="1828800" cy="1828800"/>
            <a:chOff x="6562390" y="2694811"/>
            <a:chExt cx="1828800" cy="1828800"/>
          </a:xfrm>
        </p:grpSpPr>
        <p:grpSp>
          <p:nvGrpSpPr>
            <p:cNvPr id="22" name="Group 21"/>
            <p:cNvGrpSpPr/>
            <p:nvPr/>
          </p:nvGrpSpPr>
          <p:grpSpPr>
            <a:xfrm>
              <a:off x="6562390" y="2694811"/>
              <a:ext cx="1828800" cy="1828800"/>
              <a:chOff x="1676400" y="1759765"/>
              <a:chExt cx="1828800" cy="1828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676400" y="1759765"/>
                <a:ext cx="1828800" cy="1828800"/>
              </a:xfrm>
              <a:prstGeom prst="ellipse">
                <a:avLst/>
              </a:prstGeom>
              <a:solidFill>
                <a:srgbClr val="9BD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61622" y="2855904"/>
                <a:ext cx="13366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Beef</a:t>
                </a:r>
              </a:p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297kcal/100g</a:t>
                </a:r>
                <a:endParaRPr lang="en-US" sz="1400" dirty="0">
                  <a:solidFill>
                    <a:srgbClr val="505050"/>
                  </a:solidFill>
                </a:endParaRPr>
              </a:p>
            </p:txBody>
          </p:sp>
        </p:grpSp>
        <p:pic>
          <p:nvPicPr>
            <p:cNvPr id="1029" name="Picture 5" descr="C:\Users\Melinda Tjia\Pictures\Project\cow-silhouette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634" y="2863442"/>
              <a:ext cx="990600" cy="940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485693" y="655295"/>
            <a:ext cx="1828800" cy="1828800"/>
            <a:chOff x="5410200" y="1371600"/>
            <a:chExt cx="1828800" cy="1828800"/>
          </a:xfrm>
        </p:grpSpPr>
        <p:grpSp>
          <p:nvGrpSpPr>
            <p:cNvPr id="15" name="Group 14"/>
            <p:cNvGrpSpPr/>
            <p:nvPr/>
          </p:nvGrpSpPr>
          <p:grpSpPr>
            <a:xfrm>
              <a:off x="5410200" y="1371600"/>
              <a:ext cx="1828800" cy="1828800"/>
              <a:chOff x="1676400" y="1759765"/>
              <a:chExt cx="1828800" cy="18288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676400" y="1759765"/>
                <a:ext cx="1828800" cy="1828800"/>
              </a:xfrm>
              <a:prstGeom prst="ellipse">
                <a:avLst/>
              </a:prstGeom>
              <a:solidFill>
                <a:srgbClr val="9BD7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61622" y="2816770"/>
                <a:ext cx="13366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Mealworm</a:t>
                </a:r>
              </a:p>
              <a:p>
                <a:pPr algn="ctr"/>
                <a:r>
                  <a:rPr lang="en-US" sz="1400" dirty="0" smtClean="0">
                    <a:solidFill>
                      <a:srgbClr val="505050"/>
                    </a:solidFill>
                  </a:rPr>
                  <a:t>206 kcal/100g</a:t>
                </a:r>
                <a:endParaRPr lang="en-US" sz="1400" dirty="0">
                  <a:solidFill>
                    <a:srgbClr val="505050"/>
                  </a:solidFill>
                </a:endParaRPr>
              </a:p>
            </p:txBody>
          </p:sp>
        </p:grpSp>
        <p:pic>
          <p:nvPicPr>
            <p:cNvPr id="1028" name="Picture 4" descr="C:\Users\Melinda Tjia\Pictures\Project\mealworm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679" y="1609732"/>
              <a:ext cx="869842" cy="81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288105" y="2176899"/>
            <a:ext cx="1828800" cy="1828800"/>
            <a:chOff x="1676400" y="1759765"/>
            <a:chExt cx="1828800" cy="1828800"/>
          </a:xfrm>
        </p:grpSpPr>
        <p:sp>
          <p:nvSpPr>
            <p:cNvPr id="9" name="Oval 8"/>
            <p:cNvSpPr/>
            <p:nvPr/>
          </p:nvSpPr>
          <p:spPr>
            <a:xfrm>
              <a:off x="1676400" y="1759765"/>
              <a:ext cx="1828800" cy="1828800"/>
            </a:xfrm>
            <a:prstGeom prst="ellipse">
              <a:avLst/>
            </a:prstGeom>
            <a:solidFill>
              <a:srgbClr val="9BD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Users\Melinda Tjia\Pictures\Project\beetle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957" y="1932370"/>
              <a:ext cx="783686" cy="962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61622" y="2839218"/>
              <a:ext cx="1336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505050"/>
                  </a:solidFill>
                </a:rPr>
                <a:t>Beetle</a:t>
              </a:r>
            </a:p>
            <a:p>
              <a:pPr algn="ctr"/>
              <a:r>
                <a:rPr lang="en-US" sz="1400" dirty="0" smtClean="0">
                  <a:solidFill>
                    <a:srgbClr val="505050"/>
                  </a:solidFill>
                </a:rPr>
                <a:t>138 kcal/100g</a:t>
              </a:r>
              <a:endParaRPr lang="en-US" sz="1400" dirty="0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5" name="Pentagon 4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3916" y="1160090"/>
              <a:ext cx="2803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Norm – Nutritional Value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elinda Tjia\Pictures\Project\33mlyqg.jpg"/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688" b="96688" l="24399" r="7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43" t="11623" r="21631"/>
          <a:stretch/>
        </p:blipFill>
        <p:spPr bwMode="auto">
          <a:xfrm>
            <a:off x="4127190" y="2064445"/>
            <a:ext cx="814659" cy="22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2"/>
          <p:cNvSpPr txBox="1"/>
          <p:nvPr/>
        </p:nvSpPr>
        <p:spPr>
          <a:xfrm>
            <a:off x="3436315" y="4324350"/>
            <a:ext cx="2271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505050"/>
                </a:solidFill>
              </a:rPr>
              <a:t>Human daily need: 1600 – 2800 kcal</a:t>
            </a:r>
            <a:endParaRPr lang="en-US" sz="2000" dirty="0">
              <a:solidFill>
                <a:srgbClr val="505050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553201" y="4435087"/>
            <a:ext cx="2590799" cy="691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Source: </a:t>
            </a: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FAO, 2012</a:t>
            </a:r>
          </a:p>
          <a:p>
            <a:pPr algn="r"/>
            <a:r>
              <a:rPr lang="en-US" sz="1200" dirty="0" smtClean="0">
                <a:solidFill>
                  <a:srgbClr val="505050"/>
                </a:solidFill>
              </a:rPr>
              <a:t>www.wolframalpha.com</a:t>
            </a:r>
            <a:endParaRPr lang="en-US" sz="12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81915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solidFill>
                  <a:srgbClr val="129793"/>
                </a:solidFill>
              </a:rPr>
              <a:t>Last Meeting Result</a:t>
            </a:r>
            <a:endParaRPr lang="en-US" dirty="0">
              <a:solidFill>
                <a:srgbClr val="129793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493011"/>
              </p:ext>
            </p:extLst>
          </p:nvPr>
        </p:nvGraphicFramePr>
        <p:xfrm>
          <a:off x="613286" y="1695449"/>
          <a:ext cx="8153400" cy="308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 descr="C:\Users\Melinda Tjia\Desktop\dll\png\website-design-xx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8" y="1047750"/>
            <a:ext cx="723899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4271962" y="971550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70" y="1076325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Design</a:t>
            </a:r>
            <a:endParaRPr lang="en-US" dirty="0">
              <a:solidFill>
                <a:srgbClr val="129793"/>
              </a:solidFill>
            </a:endParaRPr>
          </a:p>
        </p:txBody>
      </p:sp>
      <p:pic>
        <p:nvPicPr>
          <p:cNvPr id="5" name="Picture 3" descr="C:\Users\Melinda Tjia\Desktop\dll\png\website-design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8150"/>
            <a:ext cx="723899" cy="7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0" y="1701993"/>
            <a:ext cx="3657600" cy="838200"/>
            <a:chOff x="0" y="1701993"/>
            <a:chExt cx="3657600" cy="838200"/>
          </a:xfrm>
        </p:grpSpPr>
        <p:sp>
          <p:nvSpPr>
            <p:cNvPr id="7" name="Pentagon 6"/>
            <p:cNvSpPr/>
            <p:nvPr/>
          </p:nvSpPr>
          <p:spPr>
            <a:xfrm>
              <a:off x="0" y="1701993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33" y="1889313"/>
              <a:ext cx="2589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Logo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3" descr="C:\Users\Melinda Tjia\Desktop\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50935"/>
            <a:ext cx="1295400" cy="94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0" y="2895600"/>
            <a:ext cx="3657600" cy="838200"/>
            <a:chOff x="0" y="2895600"/>
            <a:chExt cx="3657600" cy="838200"/>
          </a:xfrm>
        </p:grpSpPr>
        <p:sp>
          <p:nvSpPr>
            <p:cNvPr id="11" name="Pentagon 10"/>
            <p:cNvSpPr/>
            <p:nvPr/>
          </p:nvSpPr>
          <p:spPr>
            <a:xfrm>
              <a:off x="0" y="2895600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3095094"/>
              <a:ext cx="3048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Color Combos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31189"/>
              </p:ext>
            </p:extLst>
          </p:nvPr>
        </p:nvGraphicFramePr>
        <p:xfrm>
          <a:off x="6592635" y="3155141"/>
          <a:ext cx="1712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3"/>
                <a:gridCol w="342483"/>
                <a:gridCol w="342483"/>
                <a:gridCol w="342483"/>
                <a:gridCol w="342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2979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05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5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D7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72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41499"/>
              </p:ext>
            </p:extLst>
          </p:nvPr>
        </p:nvGraphicFramePr>
        <p:xfrm>
          <a:off x="4477375" y="3132962"/>
          <a:ext cx="10274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3"/>
                <a:gridCol w="342483"/>
                <a:gridCol w="3424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0" y="4127689"/>
            <a:ext cx="3657600" cy="838200"/>
            <a:chOff x="0" y="4191000"/>
            <a:chExt cx="3657600" cy="838200"/>
          </a:xfrm>
        </p:grpSpPr>
        <p:sp>
          <p:nvSpPr>
            <p:cNvPr id="16" name="Pentagon 15"/>
            <p:cNvSpPr/>
            <p:nvPr/>
          </p:nvSpPr>
          <p:spPr>
            <a:xfrm>
              <a:off x="0" y="4191000"/>
              <a:ext cx="3657600" cy="8382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4211781"/>
              <a:ext cx="3429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Change of Pictures and learn how to use InDesign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2" descr="E:\Tsinghua\Spring Semester 2015\Global Manufacturing\GIT\Bacchus-R1\Bacchus-R1\Logo-powerpoint\Thenewest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81150"/>
            <a:ext cx="1255486" cy="11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4" t="10729" r="30139" b="5243"/>
          <a:stretch/>
        </p:blipFill>
        <p:spPr bwMode="auto">
          <a:xfrm>
            <a:off x="2424139" y="114631"/>
            <a:ext cx="1814137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2" t="10937" r="30600" b="6250"/>
          <a:stretch/>
        </p:blipFill>
        <p:spPr bwMode="auto">
          <a:xfrm>
            <a:off x="442007" y="97395"/>
            <a:ext cx="1812624" cy="23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3" t="10937" r="30191" b="5226"/>
          <a:stretch/>
        </p:blipFill>
        <p:spPr bwMode="auto">
          <a:xfrm>
            <a:off x="4393111" y="114631"/>
            <a:ext cx="1809772" cy="23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3" t="10937" r="30283" b="5426"/>
          <a:stretch/>
        </p:blipFill>
        <p:spPr bwMode="auto">
          <a:xfrm>
            <a:off x="381000" y="2647950"/>
            <a:ext cx="1817509" cy="234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6" t="10728" r="30271" b="5729"/>
          <a:stretch/>
        </p:blipFill>
        <p:spPr bwMode="auto">
          <a:xfrm>
            <a:off x="2424139" y="2647950"/>
            <a:ext cx="1820540" cy="234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4" t="10715" r="30257" b="5357"/>
          <a:stretch/>
        </p:blipFill>
        <p:spPr bwMode="auto">
          <a:xfrm>
            <a:off x="4445603" y="2647950"/>
            <a:ext cx="1807379" cy="233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Triangle 11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477001" y="363855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1</a:t>
            </a:r>
            <a:r>
              <a:rPr lang="en-US" baseline="30000" dirty="0" smtClean="0">
                <a:solidFill>
                  <a:srgbClr val="129793"/>
                </a:solidFill>
              </a:rPr>
              <a:t>st</a:t>
            </a:r>
            <a:r>
              <a:rPr lang="en-US" dirty="0" smtClean="0">
                <a:solidFill>
                  <a:srgbClr val="129793"/>
                </a:solidFill>
              </a:rPr>
              <a:t> Option</a:t>
            </a:r>
            <a:endParaRPr lang="en-US" dirty="0">
              <a:solidFill>
                <a:srgbClr val="129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10914" r="15443" b="5754"/>
          <a:stretch/>
        </p:blipFill>
        <p:spPr bwMode="auto">
          <a:xfrm>
            <a:off x="3636892" y="2627250"/>
            <a:ext cx="3245620" cy="229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0678" r="15447" b="5924"/>
          <a:stretch/>
        </p:blipFill>
        <p:spPr bwMode="auto">
          <a:xfrm>
            <a:off x="152400" y="2637600"/>
            <a:ext cx="3288497" cy="2284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9" t="10875" r="31705" b="5990"/>
          <a:stretch/>
        </p:blipFill>
        <p:spPr bwMode="auto">
          <a:xfrm>
            <a:off x="152400" y="107950"/>
            <a:ext cx="1673377" cy="23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7" t="10875" r="15336" b="5394"/>
          <a:stretch/>
        </p:blipFill>
        <p:spPr bwMode="auto">
          <a:xfrm>
            <a:off x="1981200" y="122709"/>
            <a:ext cx="3278502" cy="232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Triangle 5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06673" y="3774691"/>
            <a:ext cx="21611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2</a:t>
            </a:r>
            <a:r>
              <a:rPr lang="en-US" baseline="30000" dirty="0" smtClean="0">
                <a:solidFill>
                  <a:srgbClr val="129793"/>
                </a:solidFill>
              </a:rPr>
              <a:t>nd </a:t>
            </a:r>
            <a:r>
              <a:rPr lang="en-US" dirty="0" smtClean="0">
                <a:solidFill>
                  <a:srgbClr val="129793"/>
                </a:solidFill>
              </a:rPr>
              <a:t>Option</a:t>
            </a:r>
            <a:endParaRPr lang="en-US" dirty="0">
              <a:solidFill>
                <a:srgbClr val="129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Outline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96486"/>
              </p:ext>
            </p:extLst>
          </p:nvPr>
        </p:nvGraphicFramePr>
        <p:xfrm>
          <a:off x="493486" y="1286329"/>
          <a:ext cx="7812314" cy="347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20"/>
                <a:gridCol w="3675894"/>
                <a:gridCol w="763415"/>
                <a:gridCol w="3046585"/>
              </a:tblGrid>
              <a:tr h="1964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Report Overview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Progress (%)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What's inside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Why insect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Brief advantages of insect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9469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Overview </a:t>
                      </a:r>
                      <a:r>
                        <a:rPr lang="en-US" sz="1400" u="none" strike="noStrike" dirty="0" smtClean="0">
                          <a:solidFill>
                            <a:srgbClr val="129793"/>
                          </a:solidFill>
                          <a:effectLst/>
                        </a:rPr>
                        <a:t>of </a:t>
                      </a:r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the insect industry today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geographical consumption, market size, most eaten insect, insect production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Key drivers for insect industry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Acceptance among western people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Why eating insects disgust Westerners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96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Legislative security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insect as novel food in EU, regulation in Belgium </a:t>
                      </a:r>
                      <a:r>
                        <a:rPr lang="en-US" sz="1400" u="none" strike="noStrike" dirty="0" smtClean="0">
                          <a:effectLst/>
                        </a:rPr>
                        <a:t>and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Netherlands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Production cost barrier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9646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Mealwom flour as a solution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why we choose mealworm, the advantages of mealworm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Norms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Acceptance  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Nutritional content and </a:t>
                      </a:r>
                      <a:r>
                        <a:rPr lang="en-US" sz="1400" u="none" strike="noStrike" dirty="0" smtClean="0">
                          <a:solidFill>
                            <a:srgbClr val="505050"/>
                          </a:solidFill>
                          <a:effectLst/>
                        </a:rPr>
                        <a:t>health benefits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70%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The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number of daily need &amp; ratio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982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Environmental impact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</a:tbl>
          </a:graphicData>
        </a:graphic>
      </p:graphicFrame>
      <p:pic>
        <p:nvPicPr>
          <p:cNvPr id="7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2676525" y="257175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Outline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90894"/>
              </p:ext>
            </p:extLst>
          </p:nvPr>
        </p:nvGraphicFramePr>
        <p:xfrm>
          <a:off x="485775" y="1276350"/>
          <a:ext cx="7772401" cy="3482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753"/>
                <a:gridCol w="3654544"/>
                <a:gridCol w="762084"/>
                <a:gridCol w="3031020"/>
              </a:tblGrid>
              <a:tr h="2205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Report Overview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Progress (%)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129793"/>
                          </a:solidFill>
                          <a:effectLst/>
                        </a:rPr>
                        <a:t>What's inside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Law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Current legislation in the main market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Belgium acceptance </a:t>
                      </a:r>
                      <a:r>
                        <a:rPr lang="en-US" sz="1400" u="none" strike="noStrike" dirty="0" smtClean="0">
                          <a:effectLst/>
                        </a:rPr>
                        <a:t>of </a:t>
                      </a:r>
                      <a:r>
                        <a:rPr lang="en-US" sz="1400" u="none" strike="noStrike" dirty="0">
                          <a:effectLst/>
                        </a:rPr>
                        <a:t>10 insect species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solidFill>
                            <a:srgbClr val="505050"/>
                          </a:solidFill>
                          <a:effectLst/>
                        </a:rPr>
                        <a:t>Prospects</a:t>
                      </a:r>
                      <a:r>
                        <a:rPr lang="en-US" sz="1400" u="none" strike="noStrike" baseline="0" dirty="0" smtClean="0">
                          <a:solidFill>
                            <a:srgbClr val="505050"/>
                          </a:solidFill>
                          <a:effectLst/>
                        </a:rPr>
                        <a:t> of law evolution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0%</a:t>
                      </a:r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Technology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Current processes in insect industry/ standardization &amp; industrialization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study about soybean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Potential technologies for insect industry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study about soybean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Our own production improvement solution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Market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505050"/>
                          </a:solidFill>
                          <a:effectLst/>
                        </a:rPr>
                        <a:t>Impact assessment</a:t>
                      </a:r>
                      <a:endParaRPr lang="en-US" sz="1400" b="0" i="0" u="none" strike="noStrike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comparison </a:t>
                      </a:r>
                      <a:r>
                        <a:rPr lang="en-US" sz="1400" u="none" strike="noStrike" dirty="0">
                          <a:effectLst/>
                        </a:rPr>
                        <a:t>with other product in terms of consumption and 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505050"/>
                          </a:solidFill>
                          <a:effectLst/>
                        </a:rPr>
                        <a:t>A competitive analysis (5 </a:t>
                      </a:r>
                      <a:r>
                        <a:rPr lang="en-US" sz="1400" u="none" strike="noStrike" dirty="0" smtClean="0">
                          <a:solidFill>
                            <a:srgbClr val="505050"/>
                          </a:solidFill>
                          <a:effectLst/>
                        </a:rPr>
                        <a:t>Porter Forces)</a:t>
                      </a:r>
                      <a:endParaRPr lang="en-US" sz="1400" b="0" i="0" u="none" strike="noStrike" dirty="0">
                        <a:solidFill>
                          <a:srgbClr val="50505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50%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Rough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sketch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22051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rgbClr val="129793"/>
                          </a:solidFill>
                          <a:effectLst/>
                        </a:rPr>
                        <a:t>Supply chain</a:t>
                      </a:r>
                      <a:endParaRPr lang="en-US" sz="1400" b="1" i="0" u="none" strike="noStrike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transparent </a:t>
                      </a:r>
                      <a:r>
                        <a:rPr lang="en-US" sz="1400" u="none" strike="noStrike" dirty="0">
                          <a:effectLst/>
                        </a:rPr>
                        <a:t>information in production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  <a:tr h="1102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129793"/>
                          </a:solidFill>
                          <a:effectLst/>
                        </a:rPr>
                        <a:t>Ideal business model</a:t>
                      </a:r>
                      <a:endParaRPr lang="en-US" sz="1400" b="1" i="0" u="none" strike="noStrike" dirty="0">
                        <a:solidFill>
                          <a:srgbClr val="129793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template on market size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912" marR="4912" marT="4912" marB="0" anchor="ctr"/>
                </a:tc>
              </a:tr>
            </a:tbl>
          </a:graphicData>
        </a:graphic>
      </p:graphicFrame>
      <p:pic>
        <p:nvPicPr>
          <p:cNvPr id="6" name="Picture 4" descr="C:\Users\Melinda Tjia\Desktop\dll\png\clipboard-survey-12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r="12037"/>
          <a:stretch/>
        </p:blipFill>
        <p:spPr bwMode="auto">
          <a:xfrm>
            <a:off x="2676525" y="257175"/>
            <a:ext cx="600075" cy="7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400739"/>
              </p:ext>
            </p:extLst>
          </p:nvPr>
        </p:nvGraphicFramePr>
        <p:xfrm>
          <a:off x="153917" y="1643630"/>
          <a:ext cx="5408683" cy="3366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7" name="Pentagon 6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3916" y="1160090"/>
              <a:ext cx="3503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Market Size – Impact Assessment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930776"/>
              </p:ext>
            </p:extLst>
          </p:nvPr>
        </p:nvGraphicFramePr>
        <p:xfrm>
          <a:off x="5715000" y="2876550"/>
          <a:ext cx="31242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Line Callout 2 13"/>
          <p:cNvSpPr/>
          <p:nvPr/>
        </p:nvSpPr>
        <p:spPr>
          <a:xfrm>
            <a:off x="5715000" y="2876550"/>
            <a:ext cx="3124200" cy="1981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361"/>
              <a:gd name="adj6" fmla="val -42369"/>
            </a:avLst>
          </a:prstGeom>
          <a:noFill/>
          <a:ln w="28575">
            <a:solidFill>
              <a:srgbClr val="1297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1374462"/>
            <a:ext cx="609600" cy="230560"/>
          </a:xfrm>
          <a:prstGeom prst="rect">
            <a:avLst/>
          </a:prstGeom>
          <a:solidFill>
            <a:srgbClr val="9BD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4800" y="1120060"/>
            <a:ext cx="609600" cy="240085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6404" y="1095327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Human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6404" y="1335853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Animal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pic>
        <p:nvPicPr>
          <p:cNvPr id="19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0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129793"/>
                </a:solidFill>
              </a:rPr>
              <a:t>Content</a:t>
            </a:r>
            <a:endParaRPr lang="en-US" dirty="0">
              <a:solidFill>
                <a:srgbClr val="129793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6096000" y="0"/>
            <a:ext cx="3048000" cy="1569694"/>
          </a:xfrm>
          <a:prstGeom prst="rtTriangle">
            <a:avLst/>
          </a:prstGeom>
          <a:solidFill>
            <a:srgbClr val="9BD7D5"/>
          </a:solidFill>
          <a:ln>
            <a:solidFill>
              <a:srgbClr val="9BD7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637021"/>
              </p:ext>
            </p:extLst>
          </p:nvPr>
        </p:nvGraphicFramePr>
        <p:xfrm>
          <a:off x="153916" y="1569694"/>
          <a:ext cx="5332484" cy="351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188837"/>
              </p:ext>
            </p:extLst>
          </p:nvPr>
        </p:nvGraphicFramePr>
        <p:xfrm>
          <a:off x="5715000" y="3105150"/>
          <a:ext cx="31242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Line Callout 2 9"/>
          <p:cNvSpPr/>
          <p:nvPr/>
        </p:nvSpPr>
        <p:spPr>
          <a:xfrm>
            <a:off x="5715000" y="3028950"/>
            <a:ext cx="3124200" cy="182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538"/>
              <a:gd name="adj6" fmla="val -44837"/>
            </a:avLst>
          </a:prstGeom>
          <a:noFill/>
          <a:ln w="28575">
            <a:solidFill>
              <a:srgbClr val="1297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374462"/>
            <a:ext cx="609600" cy="230560"/>
          </a:xfrm>
          <a:prstGeom prst="rect">
            <a:avLst/>
          </a:prstGeom>
          <a:solidFill>
            <a:srgbClr val="9BD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1120060"/>
            <a:ext cx="609600" cy="240085"/>
          </a:xfrm>
          <a:prstGeom prst="rect">
            <a:avLst/>
          </a:prstGeom>
          <a:solidFill>
            <a:srgbClr val="FF72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6404" y="1095327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Human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6404" y="1335853"/>
            <a:ext cx="280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05050"/>
                </a:solidFill>
              </a:rPr>
              <a:t>Animal Consumption</a:t>
            </a:r>
            <a:endParaRPr lang="en-US" sz="1400" dirty="0">
              <a:solidFill>
                <a:srgbClr val="505050"/>
              </a:solidFill>
            </a:endParaRPr>
          </a:p>
        </p:txBody>
      </p:sp>
      <p:pic>
        <p:nvPicPr>
          <p:cNvPr id="16" name="Picture 5" descr="C:\Users\Melinda Tjia\Desktop\dll\png\basic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632"/>
            <a:ext cx="700430" cy="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ine Callout 2 14"/>
          <p:cNvSpPr/>
          <p:nvPr/>
        </p:nvSpPr>
        <p:spPr>
          <a:xfrm>
            <a:off x="5737303" y="1962150"/>
            <a:ext cx="3124200" cy="838200"/>
          </a:xfrm>
          <a:prstGeom prst="borderCallout2">
            <a:avLst>
              <a:gd name="adj1" fmla="val 71965"/>
              <a:gd name="adj2" fmla="val -5478"/>
              <a:gd name="adj3" fmla="val 111877"/>
              <a:gd name="adj4" fmla="val -44508"/>
              <a:gd name="adj5" fmla="val 284764"/>
              <a:gd name="adj6" fmla="val -110869"/>
            </a:avLst>
          </a:prstGeom>
          <a:noFill/>
          <a:ln w="28575">
            <a:solidFill>
              <a:srgbClr val="1297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505050"/>
                </a:solidFill>
              </a:rPr>
              <a:t>$4 for tofu</a:t>
            </a:r>
          </a:p>
          <a:p>
            <a:r>
              <a:rPr lang="en-US" sz="1400" dirty="0" smtClean="0">
                <a:solidFill>
                  <a:srgbClr val="505050"/>
                </a:solidFill>
              </a:rPr>
              <a:t>$12 for veggie sausage</a:t>
            </a:r>
          </a:p>
          <a:p>
            <a:r>
              <a:rPr lang="en-US" sz="1400" dirty="0" smtClean="0">
                <a:solidFill>
                  <a:srgbClr val="505050"/>
                </a:solidFill>
              </a:rPr>
              <a:t>$6 for veggie burger</a:t>
            </a:r>
            <a:endParaRPr lang="en-US" sz="1400" dirty="0">
              <a:solidFill>
                <a:srgbClr val="50505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33" y="1150595"/>
            <a:ext cx="3960667" cy="419100"/>
            <a:chOff x="1733" y="1150595"/>
            <a:chExt cx="3960667" cy="419100"/>
          </a:xfrm>
        </p:grpSpPr>
        <p:sp>
          <p:nvSpPr>
            <p:cNvPr id="18" name="Pentagon 17"/>
            <p:cNvSpPr/>
            <p:nvPr/>
          </p:nvSpPr>
          <p:spPr>
            <a:xfrm>
              <a:off x="1733" y="1150595"/>
              <a:ext cx="3960667" cy="419100"/>
            </a:xfrm>
            <a:prstGeom prst="homePlate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3916" y="1160090"/>
              <a:ext cx="35036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Market Size – Impact Assessment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4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575</Words>
  <Application>Microsoft Office PowerPoint</Application>
  <PresentationFormat>On-screen Show (16:9)</PresentationFormat>
  <Paragraphs>193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2015-05-09T12:13:50Z</dcterms:created>
  <dcterms:modified xsi:type="dcterms:W3CDTF">2015-05-12T14:02:57Z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