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80" r:id="rId2"/>
    <p:sldId id="401" r:id="rId3"/>
    <p:sldId id="402" r:id="rId4"/>
    <p:sldId id="499" r:id="rId5"/>
    <p:sldId id="404" r:id="rId6"/>
    <p:sldId id="405" r:id="rId7"/>
    <p:sldId id="500" r:id="rId8"/>
    <p:sldId id="395" r:id="rId9"/>
    <p:sldId id="387" r:id="rId10"/>
    <p:sldId id="388" r:id="rId11"/>
    <p:sldId id="430" r:id="rId12"/>
    <p:sldId id="425" r:id="rId13"/>
    <p:sldId id="426" r:id="rId14"/>
    <p:sldId id="427" r:id="rId15"/>
    <p:sldId id="428" r:id="rId16"/>
    <p:sldId id="389" r:id="rId17"/>
    <p:sldId id="432" r:id="rId18"/>
    <p:sldId id="397" r:id="rId19"/>
    <p:sldId id="398" r:id="rId20"/>
    <p:sldId id="400" r:id="rId21"/>
    <p:sldId id="431" r:id="rId22"/>
    <p:sldId id="345" r:id="rId23"/>
    <p:sldId id="410" r:id="rId24"/>
    <p:sldId id="411" r:id="rId25"/>
    <p:sldId id="413" r:id="rId26"/>
    <p:sldId id="539" r:id="rId27"/>
    <p:sldId id="501" r:id="rId28"/>
    <p:sldId id="433" r:id="rId29"/>
    <p:sldId id="417" r:id="rId30"/>
    <p:sldId id="418" r:id="rId31"/>
    <p:sldId id="419" r:id="rId32"/>
    <p:sldId id="502" r:id="rId33"/>
    <p:sldId id="420" r:id="rId34"/>
    <p:sldId id="423" r:id="rId35"/>
    <p:sldId id="536" r:id="rId36"/>
    <p:sldId id="537" r:id="rId37"/>
    <p:sldId id="538" r:id="rId38"/>
    <p:sldId id="286" r:id="rId39"/>
    <p:sldId id="503" r:id="rId40"/>
    <p:sldId id="497" r:id="rId41"/>
    <p:sldId id="498" r:id="rId42"/>
    <p:sldId id="49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ABBDE-2512-46E2-ACA9-1361004D25DD}" type="datetimeFigureOut">
              <a:rPr lang="en-AU" smtClean="0"/>
              <a:t>16/08/2024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7B456-003D-428F-A1AA-288A048F9837}" type="slidenum">
              <a:rPr lang="en-AU" smtClean="0"/>
              <a:t>‹#›</a:t>
            </a:fld>
            <a:endParaRPr lang="en-AU"/>
          </a:p>
        </p:txBody>
      </p:sp>
    </p:spTree>
    <p:extLst>
      <p:ext uri="{BB962C8B-B14F-4D97-AF65-F5344CB8AC3E}">
        <p14:creationId xmlns:p14="http://schemas.microsoft.com/office/powerpoint/2010/main" val="203408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54D1B686-9D40-4F97-A61C-0883E1304611}"/>
              </a:ext>
            </a:extLst>
          </p:cNvPr>
          <p:cNvSpPr>
            <a:spLocks noGrp="1" noRot="1" noChangeAspect="1" noTextEdit="1"/>
          </p:cNvSpPr>
          <p:nvPr>
            <p:ph type="sldImg"/>
          </p:nvPr>
        </p:nvSpPr>
        <p:spPr>
          <a:xfrm>
            <a:off x="457200" y="720725"/>
            <a:ext cx="6400800" cy="3600450"/>
          </a:xfrm>
          <a:ln/>
        </p:spPr>
      </p:sp>
      <p:sp>
        <p:nvSpPr>
          <p:cNvPr id="8195" name="Notes Placeholder 2">
            <a:extLst>
              <a:ext uri="{FF2B5EF4-FFF2-40B4-BE49-F238E27FC236}">
                <a16:creationId xmlns:a16="http://schemas.microsoft.com/office/drawing/2014/main" id="{C990C22D-F6D6-42B6-8289-40F6475751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196" name="Slide Number Placeholder 3">
            <a:extLst>
              <a:ext uri="{FF2B5EF4-FFF2-40B4-BE49-F238E27FC236}">
                <a16:creationId xmlns:a16="http://schemas.microsoft.com/office/drawing/2014/main" id="{1109E019-80F6-40A9-9F94-CFEB56A7885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1A41152-2BCC-4ABF-98A1-75226D7E5593}" type="slidenum">
              <a:rPr lang="en-AU" altLang="en-US" sz="1300" smtClean="0"/>
              <a:pPr/>
              <a:t>3</a:t>
            </a:fld>
            <a:endParaRPr lang="en-AU" altLang="en-US" sz="13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C7AB8B3E-CE24-4D0B-A35B-73DA24DD981D}"/>
              </a:ext>
            </a:extLst>
          </p:cNvPr>
          <p:cNvSpPr>
            <a:spLocks noGrp="1" noRot="1" noChangeAspect="1" noTextEdit="1"/>
          </p:cNvSpPr>
          <p:nvPr>
            <p:ph type="sldImg"/>
          </p:nvPr>
        </p:nvSpPr>
        <p:spPr>
          <a:xfrm>
            <a:off x="457200" y="720725"/>
            <a:ext cx="6400800" cy="3600450"/>
          </a:xfrm>
          <a:ln/>
        </p:spPr>
      </p:sp>
      <p:sp>
        <p:nvSpPr>
          <p:cNvPr id="33795" name="Notes Placeholder 2">
            <a:extLst>
              <a:ext uri="{FF2B5EF4-FFF2-40B4-BE49-F238E27FC236}">
                <a16:creationId xmlns:a16="http://schemas.microsoft.com/office/drawing/2014/main" id="{7E5D75D9-20EA-4FF9-AA09-38D291B95E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3796" name="Slide Number Placeholder 3">
            <a:extLst>
              <a:ext uri="{FF2B5EF4-FFF2-40B4-BE49-F238E27FC236}">
                <a16:creationId xmlns:a16="http://schemas.microsoft.com/office/drawing/2014/main" id="{DA1311E9-8184-45BB-90B4-48DB7728F2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D74DAF7-48DC-4F93-9FC2-289116BB22DA}" type="slidenum">
              <a:rPr lang="en-AU" altLang="en-US" sz="1300" smtClean="0"/>
              <a:pPr/>
              <a:t>14</a:t>
            </a:fld>
            <a:endParaRPr lang="en-AU" altLang="en-US" sz="13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F136599B-B802-4B6D-B013-FE15BA32B3AE}"/>
              </a:ext>
            </a:extLst>
          </p:cNvPr>
          <p:cNvSpPr>
            <a:spLocks noGrp="1" noRot="1" noChangeAspect="1" noTextEdit="1"/>
          </p:cNvSpPr>
          <p:nvPr>
            <p:ph type="sldImg"/>
          </p:nvPr>
        </p:nvSpPr>
        <p:spPr>
          <a:xfrm>
            <a:off x="457200" y="720725"/>
            <a:ext cx="6400800" cy="3600450"/>
          </a:xfrm>
          <a:ln/>
        </p:spPr>
      </p:sp>
      <p:sp>
        <p:nvSpPr>
          <p:cNvPr id="35843" name="Notes Placeholder 2">
            <a:extLst>
              <a:ext uri="{FF2B5EF4-FFF2-40B4-BE49-F238E27FC236}">
                <a16:creationId xmlns:a16="http://schemas.microsoft.com/office/drawing/2014/main" id="{64F64ECF-28BE-4657-9213-8E3207B153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5844" name="Slide Number Placeholder 3">
            <a:extLst>
              <a:ext uri="{FF2B5EF4-FFF2-40B4-BE49-F238E27FC236}">
                <a16:creationId xmlns:a16="http://schemas.microsoft.com/office/drawing/2014/main" id="{97484388-A2E0-405C-A022-DEC9F9F2AD4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63668F1-8FAE-417E-B181-B9E440B83445}" type="slidenum">
              <a:rPr lang="en-AU" altLang="en-US" sz="1300" smtClean="0"/>
              <a:pPr/>
              <a:t>15</a:t>
            </a:fld>
            <a:endParaRPr lang="en-AU" altLang="en-US" sz="13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AC8C5C79-705D-4DFA-A337-E73AFCBE71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90228A5-F7DE-443C-B068-DC3CECFD442A}" type="slidenum">
              <a:rPr lang="en-AU" altLang="en-US" sz="1300" smtClean="0"/>
              <a:pPr/>
              <a:t>21</a:t>
            </a:fld>
            <a:endParaRPr lang="en-AU" altLang="en-US" sz="1300" dirty="0"/>
          </a:p>
        </p:txBody>
      </p:sp>
      <p:sp>
        <p:nvSpPr>
          <p:cNvPr id="49155" name="Rectangle 2">
            <a:extLst>
              <a:ext uri="{FF2B5EF4-FFF2-40B4-BE49-F238E27FC236}">
                <a16:creationId xmlns:a16="http://schemas.microsoft.com/office/drawing/2014/main" id="{9FB5BE15-E8DD-4A22-BF35-D2D9FF8FB96C}"/>
              </a:ext>
            </a:extLst>
          </p:cNvPr>
          <p:cNvSpPr>
            <a:spLocks noGrp="1" noRot="1" noChangeAspect="1" noChangeArrowheads="1" noTextEdit="1"/>
          </p:cNvSpPr>
          <p:nvPr>
            <p:ph type="sldImg"/>
          </p:nvPr>
        </p:nvSpPr>
        <p:spPr>
          <a:xfrm>
            <a:off x="460375" y="720725"/>
            <a:ext cx="6399213" cy="3600450"/>
          </a:xfrm>
          <a:ln/>
        </p:spPr>
      </p:sp>
      <p:sp>
        <p:nvSpPr>
          <p:cNvPr id="49156" name="Rectangle 3">
            <a:extLst>
              <a:ext uri="{FF2B5EF4-FFF2-40B4-BE49-F238E27FC236}">
                <a16:creationId xmlns:a16="http://schemas.microsoft.com/office/drawing/2014/main" id="{6020B5BF-7DC4-4153-994D-6363F37865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t>Through observation you might discover that neither the system documentation nor the interview statements are accurate.</a:t>
            </a:r>
          </a:p>
          <a:p>
            <a:pPr eaLnBrk="1" hangingPunct="1"/>
            <a:r>
              <a:rPr lang="en-AU" altLang="en-US" dirty="0"/>
              <a:t>Recommendations are often better accepted when they are based on personal observation of the actual operation.</a:t>
            </a:r>
          </a:p>
          <a:p>
            <a:pPr eaLnBrk="1" hangingPunct="1"/>
            <a:r>
              <a:rPr lang="en-AU" altLang="en-US" dirty="0"/>
              <a:t>People are not good at estimating quantitative data, such as how long they take to deal with certain tasks and observation with a stop watch can give the analyst plentiful quantitative data, not just about typical times to perform a task but also about the statistical distribution of those times.</a:t>
            </a:r>
          </a:p>
          <a:p>
            <a:pPr eaLnBrk="1" hangingPunct="1"/>
            <a:endParaRPr lang="en-AU" altLang="en-US" dirty="0"/>
          </a:p>
          <a:p>
            <a:pPr eaLnBrk="1" hangingPunct="1"/>
            <a:r>
              <a:rPr lang="en-AU" altLang="en-US" dirty="0"/>
              <a:t>Open-ended where the analyst simply sets out to observe what happens to note it down</a:t>
            </a:r>
          </a:p>
          <a:p>
            <a:pPr eaLnBrk="1" hangingPunct="1"/>
            <a:r>
              <a:rPr lang="en-AU" altLang="en-US" dirty="0"/>
              <a:t>Close-ended where the analyst wishes to observe specific aspects of the job and draws up an observation schedule or form on which to record data.</a:t>
            </a:r>
            <a:endParaRPr lang="en-GB"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173847DA-0908-4F6C-8AE1-7AA5EC0BBEEF}"/>
              </a:ext>
            </a:extLst>
          </p:cNvPr>
          <p:cNvSpPr>
            <a:spLocks noGrp="1" noRot="1" noChangeAspect="1" noTextEdit="1"/>
          </p:cNvSpPr>
          <p:nvPr>
            <p:ph type="sldImg"/>
          </p:nvPr>
        </p:nvSpPr>
        <p:spPr>
          <a:xfrm>
            <a:off x="457200" y="720725"/>
            <a:ext cx="6400800" cy="3600450"/>
          </a:xfrm>
          <a:ln/>
        </p:spPr>
      </p:sp>
      <p:sp>
        <p:nvSpPr>
          <p:cNvPr id="51203" name="Notes Placeholder 2">
            <a:extLst>
              <a:ext uri="{FF2B5EF4-FFF2-40B4-BE49-F238E27FC236}">
                <a16:creationId xmlns:a16="http://schemas.microsoft.com/office/drawing/2014/main" id="{F46066DD-2921-467C-A518-4CE1D09CA0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1204" name="Slide Number Placeholder 3">
            <a:extLst>
              <a:ext uri="{FF2B5EF4-FFF2-40B4-BE49-F238E27FC236}">
                <a16:creationId xmlns:a16="http://schemas.microsoft.com/office/drawing/2014/main" id="{20ED52D1-CB88-4999-B491-47CA49B660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5A90096-0E93-41FB-A54D-75D00A0DBC1A}" type="slidenum">
              <a:rPr lang="en-AU" altLang="en-US" sz="1300" smtClean="0"/>
              <a:pPr/>
              <a:t>22</a:t>
            </a:fld>
            <a:endParaRPr lang="en-AU" altLang="en-US" sz="13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D15CBA2C-1C5D-4C89-9235-685B6CF704EA}"/>
              </a:ext>
            </a:extLst>
          </p:cNvPr>
          <p:cNvSpPr>
            <a:spLocks noGrp="1" noRot="1" noChangeAspect="1" noTextEdit="1"/>
          </p:cNvSpPr>
          <p:nvPr>
            <p:ph type="sldImg"/>
          </p:nvPr>
        </p:nvSpPr>
        <p:spPr>
          <a:xfrm>
            <a:off x="457200" y="720725"/>
            <a:ext cx="6400800" cy="3600450"/>
          </a:xfrm>
          <a:ln/>
        </p:spPr>
      </p:sp>
      <p:sp>
        <p:nvSpPr>
          <p:cNvPr id="60419" name="Notes Placeholder 2">
            <a:extLst>
              <a:ext uri="{FF2B5EF4-FFF2-40B4-BE49-F238E27FC236}">
                <a16:creationId xmlns:a16="http://schemas.microsoft.com/office/drawing/2014/main" id="{DCC37815-C88E-486D-840F-E4873BF3221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0420" name="Slide Number Placeholder 3">
            <a:extLst>
              <a:ext uri="{FF2B5EF4-FFF2-40B4-BE49-F238E27FC236}">
                <a16:creationId xmlns:a16="http://schemas.microsoft.com/office/drawing/2014/main" id="{2297F749-B434-4D11-99C9-7DF39E0BD0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164208A-4DE2-4C0F-9DA5-B1BB0DAD2F5E}" type="slidenum">
              <a:rPr lang="en-AU" altLang="en-US" sz="1300" smtClean="0"/>
              <a:pPr/>
              <a:t>27</a:t>
            </a:fld>
            <a:endParaRPr lang="en-AU" altLang="en-US" sz="13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67A7284D-195A-48BE-81DB-D720432724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215E108-9DE5-48C1-BA4C-EFFA4C27824D}" type="slidenum">
              <a:rPr lang="en-AU" altLang="en-US" sz="1300" smtClean="0"/>
              <a:pPr/>
              <a:t>29</a:t>
            </a:fld>
            <a:endParaRPr lang="en-AU" altLang="en-US" sz="1300" dirty="0"/>
          </a:p>
        </p:txBody>
      </p:sp>
      <p:sp>
        <p:nvSpPr>
          <p:cNvPr id="63491" name="Rectangle 2">
            <a:extLst>
              <a:ext uri="{FF2B5EF4-FFF2-40B4-BE49-F238E27FC236}">
                <a16:creationId xmlns:a16="http://schemas.microsoft.com/office/drawing/2014/main" id="{4AC3130A-A22C-403A-A199-1BA8A0B57E46}"/>
              </a:ext>
            </a:extLst>
          </p:cNvPr>
          <p:cNvSpPr>
            <a:spLocks noGrp="1" noRot="1" noChangeAspect="1" noChangeArrowheads="1" noTextEdit="1"/>
          </p:cNvSpPr>
          <p:nvPr>
            <p:ph type="sldImg"/>
          </p:nvPr>
        </p:nvSpPr>
        <p:spPr>
          <a:xfrm>
            <a:off x="460375" y="720725"/>
            <a:ext cx="6399213" cy="3600450"/>
          </a:xfrm>
          <a:ln/>
        </p:spPr>
      </p:sp>
      <p:sp>
        <p:nvSpPr>
          <p:cNvPr id="63492" name="Rectangle 3">
            <a:extLst>
              <a:ext uri="{FF2B5EF4-FFF2-40B4-BE49-F238E27FC236}">
                <a16:creationId xmlns:a16="http://schemas.microsoft.com/office/drawing/2014/main" id="{6D90BC60-8805-430E-A882-A75DF98E69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847224F8-3069-4D9E-B64E-ADBA2091E7E0}"/>
              </a:ext>
            </a:extLst>
          </p:cNvPr>
          <p:cNvSpPr>
            <a:spLocks noGrp="1" noRot="1" noChangeAspect="1" noTextEdit="1"/>
          </p:cNvSpPr>
          <p:nvPr>
            <p:ph type="sldImg"/>
          </p:nvPr>
        </p:nvSpPr>
        <p:spPr>
          <a:xfrm>
            <a:off x="457200" y="720725"/>
            <a:ext cx="6400800" cy="3600450"/>
          </a:xfrm>
          <a:ln/>
        </p:spPr>
      </p:sp>
      <p:sp>
        <p:nvSpPr>
          <p:cNvPr id="67587" name="Notes Placeholder 2">
            <a:extLst>
              <a:ext uri="{FF2B5EF4-FFF2-40B4-BE49-F238E27FC236}">
                <a16:creationId xmlns:a16="http://schemas.microsoft.com/office/drawing/2014/main" id="{7191403E-0DB9-4EB2-8518-E3A2E00D88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7588" name="Slide Number Placeholder 3">
            <a:extLst>
              <a:ext uri="{FF2B5EF4-FFF2-40B4-BE49-F238E27FC236}">
                <a16:creationId xmlns:a16="http://schemas.microsoft.com/office/drawing/2014/main" id="{8CA48BA2-944A-4316-B049-AF819D71FE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54F264C-7A9F-407D-9498-9B4755A4A7BA}" type="slidenum">
              <a:rPr lang="en-AU" altLang="en-US" sz="1300" smtClean="0"/>
              <a:pPr/>
              <a:t>32</a:t>
            </a:fld>
            <a:endParaRPr lang="en-AU" altLang="en-US" sz="13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8EAA1D89-3CE8-48EF-8AF4-7FB3233141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A1D1A3C-AD05-4862-B629-A8C2E2E4BBA1}" type="slidenum">
              <a:rPr lang="en-AU" altLang="en-US" sz="1300" smtClean="0"/>
              <a:pPr/>
              <a:t>33</a:t>
            </a:fld>
            <a:endParaRPr lang="en-AU" altLang="en-US" sz="1300" dirty="0"/>
          </a:p>
        </p:txBody>
      </p:sp>
      <p:sp>
        <p:nvSpPr>
          <p:cNvPr id="69635" name="Rectangle 2">
            <a:extLst>
              <a:ext uri="{FF2B5EF4-FFF2-40B4-BE49-F238E27FC236}">
                <a16:creationId xmlns:a16="http://schemas.microsoft.com/office/drawing/2014/main" id="{B2730BD9-7998-407B-9DC5-313A4E82ED5A}"/>
              </a:ext>
            </a:extLst>
          </p:cNvPr>
          <p:cNvSpPr>
            <a:spLocks noGrp="1" noRot="1" noChangeAspect="1" noChangeArrowheads="1" noTextEdit="1"/>
          </p:cNvSpPr>
          <p:nvPr>
            <p:ph type="sldImg"/>
          </p:nvPr>
        </p:nvSpPr>
        <p:spPr>
          <a:xfrm>
            <a:off x="460375" y="720725"/>
            <a:ext cx="6399213" cy="3600450"/>
          </a:xfrm>
          <a:ln/>
        </p:spPr>
      </p:sp>
      <p:sp>
        <p:nvSpPr>
          <p:cNvPr id="69636" name="Rectangle 3">
            <a:extLst>
              <a:ext uri="{FF2B5EF4-FFF2-40B4-BE49-F238E27FC236}">
                <a16:creationId xmlns:a16="http://schemas.microsoft.com/office/drawing/2014/main" id="{32F9F8A0-B29C-47EC-B615-33DB64968D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88CDF5A9-611D-4F1E-AF55-02EB7513950D}"/>
              </a:ext>
            </a:extLst>
          </p:cNvPr>
          <p:cNvSpPr>
            <a:spLocks noGrp="1" noRot="1" noChangeAspect="1" noTextEdit="1"/>
          </p:cNvSpPr>
          <p:nvPr>
            <p:ph type="sldImg"/>
          </p:nvPr>
        </p:nvSpPr>
        <p:spPr>
          <a:xfrm>
            <a:off x="457200" y="720725"/>
            <a:ext cx="6400800" cy="3600450"/>
          </a:xfrm>
          <a:ln/>
        </p:spPr>
      </p:sp>
      <p:sp>
        <p:nvSpPr>
          <p:cNvPr id="71683" name="Notes Placeholder 2">
            <a:extLst>
              <a:ext uri="{FF2B5EF4-FFF2-40B4-BE49-F238E27FC236}">
                <a16:creationId xmlns:a16="http://schemas.microsoft.com/office/drawing/2014/main" id="{15988EBF-FEA8-4838-AE3C-B6E468C00F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1684" name="Slide Number Placeholder 3">
            <a:extLst>
              <a:ext uri="{FF2B5EF4-FFF2-40B4-BE49-F238E27FC236}">
                <a16:creationId xmlns:a16="http://schemas.microsoft.com/office/drawing/2014/main" id="{7BEE48C2-35E4-44C8-84D2-FB8CF668C2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3CBF312-B28A-4C29-8FD1-A98EA8ECFD42}" type="slidenum">
              <a:rPr lang="en-AU" altLang="en-US" sz="1300" smtClean="0"/>
              <a:pPr/>
              <a:t>34</a:t>
            </a:fld>
            <a:endParaRPr lang="en-AU" altLang="en-US" sz="13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EF2794-50E7-403D-961C-3E86C043F03D}"/>
              </a:ext>
            </a:extLst>
          </p:cNvPr>
          <p:cNvSpPr>
            <a:spLocks noGrp="1" noRot="1" noChangeAspect="1" noChangeArrowheads="1" noTextEdit="1"/>
          </p:cNvSpPr>
          <p:nvPr>
            <p:ph type="sldImg"/>
          </p:nvPr>
        </p:nvSpPr>
        <p:spPr>
          <a:xfrm>
            <a:off x="666750" y="836613"/>
            <a:ext cx="5983288" cy="3367087"/>
          </a:xfrm>
          <a:ln/>
        </p:spPr>
      </p:sp>
      <p:sp>
        <p:nvSpPr>
          <p:cNvPr id="10243" name="Rectangle 3">
            <a:extLst>
              <a:ext uri="{FF2B5EF4-FFF2-40B4-BE49-F238E27FC236}">
                <a16:creationId xmlns:a16="http://schemas.microsoft.com/office/drawing/2014/main" id="{23720E4A-123A-44FD-8600-8DE6183595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spcBef>
                <a:spcPct val="0"/>
              </a:spcBef>
            </a:pPr>
            <a:endParaRPr lang="en-US" altLang="en-US" dirty="0"/>
          </a:p>
        </p:txBody>
      </p:sp>
      <p:sp>
        <p:nvSpPr>
          <p:cNvPr id="10244" name="Date Placeholder 4">
            <a:extLst>
              <a:ext uri="{FF2B5EF4-FFF2-40B4-BE49-F238E27FC236}">
                <a16:creationId xmlns:a16="http://schemas.microsoft.com/office/drawing/2014/main" id="{841B0D1A-4BE4-4797-ADDD-CDD37595EC81}"/>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563C283-DF11-4563-9824-9BF5C72CAEA9}" type="datetime4">
              <a:rPr lang="en-US" altLang="en-US" sz="1300" smtClean="0">
                <a:latin typeface="Calibri" panose="020F0502020204030204" pitchFamily="34" charset="0"/>
                <a:ea typeface="MS PGothic" panose="020B0600070205080204" pitchFamily="34" charset="-128"/>
              </a:rPr>
              <a:pPr/>
              <a:t>August 16, 2024</a:t>
            </a:fld>
            <a:endParaRPr lang="en-US" altLang="en-US" sz="1300" dirty="0">
              <a:latin typeface="Calibri" panose="020F0502020204030204" pitchFamily="34" charset="0"/>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2089920-122C-4C1A-864E-3F998F541D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445D8A6-9E47-45D6-842D-62E0B2319561}" type="slidenum">
              <a:rPr lang="en-AU" altLang="en-US" sz="1300" smtClean="0"/>
              <a:pPr/>
              <a:t>6</a:t>
            </a:fld>
            <a:endParaRPr lang="en-AU" altLang="en-US" sz="1300" dirty="0"/>
          </a:p>
        </p:txBody>
      </p:sp>
      <p:sp>
        <p:nvSpPr>
          <p:cNvPr id="13315" name="Rectangle 2">
            <a:extLst>
              <a:ext uri="{FF2B5EF4-FFF2-40B4-BE49-F238E27FC236}">
                <a16:creationId xmlns:a16="http://schemas.microsoft.com/office/drawing/2014/main" id="{5F61AF89-E0E0-4029-9350-70A5D99F64D4}"/>
              </a:ext>
            </a:extLst>
          </p:cNvPr>
          <p:cNvSpPr>
            <a:spLocks noGrp="1" noRot="1" noChangeAspect="1" noChangeArrowheads="1" noTextEdit="1"/>
          </p:cNvSpPr>
          <p:nvPr>
            <p:ph type="sldImg"/>
          </p:nvPr>
        </p:nvSpPr>
        <p:spPr>
          <a:xfrm>
            <a:off x="460375" y="719138"/>
            <a:ext cx="6400800" cy="3602037"/>
          </a:xfrm>
          <a:ln/>
        </p:spPr>
      </p:sp>
      <p:sp>
        <p:nvSpPr>
          <p:cNvPr id="13316" name="Rectangle 3">
            <a:extLst>
              <a:ext uri="{FF2B5EF4-FFF2-40B4-BE49-F238E27FC236}">
                <a16:creationId xmlns:a16="http://schemas.microsoft.com/office/drawing/2014/main" id="{4563A621-B6F9-4E76-8754-D3A59EA7E94E}"/>
              </a:ext>
            </a:extLst>
          </p:cNvPr>
          <p:cNvSpPr>
            <a:spLocks noGrp="1" noChangeArrowheads="1"/>
          </p:cNvSpPr>
          <p:nvPr>
            <p:ph type="body" idx="1"/>
          </p:nvPr>
        </p:nvSpPr>
        <p:spPr>
          <a:xfrm>
            <a:off x="974725" y="4560888"/>
            <a:ext cx="5365750"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t>Many aspects of the current system will need to be carried forward into the new system, so it is important that information about what people are doing is gathered and documented. These are the requirements that are derived from the “current system”. The motivation for the development of a new information system is usually </a:t>
            </a:r>
            <a:r>
              <a:rPr lang="en-AU" altLang="en-US" b="1" dirty="0"/>
              <a:t>problems with and inadequacies of the current system.</a:t>
            </a:r>
            <a:r>
              <a:rPr lang="en-AU" altLang="en-US" dirty="0"/>
              <a:t> So it is also essential to capture what it is that the users require of the new system that they </a:t>
            </a:r>
            <a:r>
              <a:rPr lang="en-AU" altLang="en-US" b="1" dirty="0"/>
              <a:t>cannot do with their existing system</a:t>
            </a:r>
            <a:r>
              <a:rPr lang="en-AU" altLang="en-US" dirty="0"/>
              <a:t>. These are “new requirements”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865CD056-143B-4AC7-A961-9F406073FDD0}"/>
              </a:ext>
            </a:extLst>
          </p:cNvPr>
          <p:cNvSpPr>
            <a:spLocks noGrp="1" noRot="1" noChangeAspect="1" noTextEdit="1"/>
          </p:cNvSpPr>
          <p:nvPr>
            <p:ph type="sldImg"/>
          </p:nvPr>
        </p:nvSpPr>
        <p:spPr>
          <a:xfrm>
            <a:off x="457200" y="720725"/>
            <a:ext cx="6400800" cy="3600450"/>
          </a:xfrm>
          <a:ln/>
        </p:spPr>
      </p:sp>
      <p:sp>
        <p:nvSpPr>
          <p:cNvPr id="17411" name="Notes Placeholder 2">
            <a:extLst>
              <a:ext uri="{FF2B5EF4-FFF2-40B4-BE49-F238E27FC236}">
                <a16:creationId xmlns:a16="http://schemas.microsoft.com/office/drawing/2014/main" id="{EDE1815B-8B27-4D85-BD3B-0A3FF816ED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7412" name="Slide Number Placeholder 3">
            <a:extLst>
              <a:ext uri="{FF2B5EF4-FFF2-40B4-BE49-F238E27FC236}">
                <a16:creationId xmlns:a16="http://schemas.microsoft.com/office/drawing/2014/main" id="{04E3E747-640D-42BD-AEF6-018ADE381B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01E492C-E211-4C0D-984C-9ECE15B29622}" type="slidenum">
              <a:rPr lang="en-AU" altLang="en-US" sz="1300" smtClean="0"/>
              <a:pPr/>
              <a:t>7</a:t>
            </a:fld>
            <a:endParaRPr lang="en-AU" altLang="en-US" sz="13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C2FBAA2C-EE56-4558-B87A-FE4F0B8A0E00}"/>
              </a:ext>
            </a:extLst>
          </p:cNvPr>
          <p:cNvSpPr>
            <a:spLocks noGrp="1" noRot="1" noChangeAspect="1" noTextEdit="1"/>
          </p:cNvSpPr>
          <p:nvPr>
            <p:ph type="sldImg"/>
          </p:nvPr>
        </p:nvSpPr>
        <p:spPr>
          <a:xfrm>
            <a:off x="457200" y="720725"/>
            <a:ext cx="6400800" cy="3600450"/>
          </a:xfrm>
          <a:ln/>
        </p:spPr>
      </p:sp>
      <p:sp>
        <p:nvSpPr>
          <p:cNvPr id="19459" name="Notes Placeholder 2">
            <a:extLst>
              <a:ext uri="{FF2B5EF4-FFF2-40B4-BE49-F238E27FC236}">
                <a16:creationId xmlns:a16="http://schemas.microsoft.com/office/drawing/2014/main" id="{28E9403D-B6E5-439C-952B-FB184A506E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9460" name="Slide Number Placeholder 3">
            <a:extLst>
              <a:ext uri="{FF2B5EF4-FFF2-40B4-BE49-F238E27FC236}">
                <a16:creationId xmlns:a16="http://schemas.microsoft.com/office/drawing/2014/main" id="{038D73A0-B434-4203-AB71-7B8BEF3241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5B46DA8-EC36-42A8-8163-CF87D8AF223E}" type="slidenum">
              <a:rPr lang="en-AU" altLang="en-US" sz="1300" smtClean="0"/>
              <a:pPr/>
              <a:t>8</a:t>
            </a:fld>
            <a:endParaRPr lang="en-AU" altLang="en-US" sz="13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8753F558-0A5D-451F-8326-56BD4F9FBC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7F82805-0545-4D61-9CB4-4ADCFCC479D8}" type="slidenum">
              <a:rPr lang="en-AU" altLang="en-US" sz="1300" smtClean="0"/>
              <a:pPr/>
              <a:t>10</a:t>
            </a:fld>
            <a:endParaRPr lang="en-AU" altLang="en-US" sz="1300" dirty="0"/>
          </a:p>
        </p:txBody>
      </p:sp>
      <p:sp>
        <p:nvSpPr>
          <p:cNvPr id="25603" name="Rectangle 2">
            <a:extLst>
              <a:ext uri="{FF2B5EF4-FFF2-40B4-BE49-F238E27FC236}">
                <a16:creationId xmlns:a16="http://schemas.microsoft.com/office/drawing/2014/main" id="{AA4736C0-CDBF-4783-9B36-454439C844D2}"/>
              </a:ext>
            </a:extLst>
          </p:cNvPr>
          <p:cNvSpPr>
            <a:spLocks noGrp="1" noRot="1" noChangeAspect="1" noChangeArrowheads="1" noTextEdit="1"/>
          </p:cNvSpPr>
          <p:nvPr>
            <p:ph type="sldImg"/>
          </p:nvPr>
        </p:nvSpPr>
        <p:spPr>
          <a:xfrm>
            <a:off x="460375" y="720725"/>
            <a:ext cx="6399213" cy="3600450"/>
          </a:xfrm>
          <a:ln/>
        </p:spPr>
      </p:sp>
      <p:sp>
        <p:nvSpPr>
          <p:cNvPr id="25604" name="Rectangle 3">
            <a:extLst>
              <a:ext uri="{FF2B5EF4-FFF2-40B4-BE49-F238E27FC236}">
                <a16:creationId xmlns:a16="http://schemas.microsoft.com/office/drawing/2014/main" id="{B33B05AB-3162-4EA7-B1A8-35CBA0B661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b="1" u="sng"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BF8A4A8B-7ED2-4BED-A3D8-188344BF2581}"/>
              </a:ext>
            </a:extLst>
          </p:cNvPr>
          <p:cNvSpPr>
            <a:spLocks noGrp="1" noRot="1" noChangeAspect="1" noTextEdit="1"/>
          </p:cNvSpPr>
          <p:nvPr>
            <p:ph type="sldImg"/>
          </p:nvPr>
        </p:nvSpPr>
        <p:spPr>
          <a:xfrm>
            <a:off x="457200" y="720725"/>
            <a:ext cx="6400800" cy="3600450"/>
          </a:xfrm>
          <a:ln/>
        </p:spPr>
      </p:sp>
      <p:sp>
        <p:nvSpPr>
          <p:cNvPr id="27651" name="Notes Placeholder 2">
            <a:extLst>
              <a:ext uri="{FF2B5EF4-FFF2-40B4-BE49-F238E27FC236}">
                <a16:creationId xmlns:a16="http://schemas.microsoft.com/office/drawing/2014/main" id="{2F1BB082-CD1E-4F62-82A6-BC206EC6B25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7652" name="Slide Number Placeholder 3">
            <a:extLst>
              <a:ext uri="{FF2B5EF4-FFF2-40B4-BE49-F238E27FC236}">
                <a16:creationId xmlns:a16="http://schemas.microsoft.com/office/drawing/2014/main" id="{5EEBDBC9-1704-4088-940C-72C64DB8B3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28D0EBD-710F-4551-B4E4-C2049C0E93C1}" type="slidenum">
              <a:rPr lang="en-AU" altLang="en-US" sz="1300" smtClean="0"/>
              <a:pPr/>
              <a:t>11</a:t>
            </a:fld>
            <a:endParaRPr lang="en-AU" altLang="en-US" sz="13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538987D2-5EEE-49FE-8899-4A4C36385212}"/>
              </a:ext>
            </a:extLst>
          </p:cNvPr>
          <p:cNvSpPr>
            <a:spLocks noGrp="1" noRot="1" noChangeAspect="1" noTextEdit="1"/>
          </p:cNvSpPr>
          <p:nvPr>
            <p:ph type="sldImg"/>
          </p:nvPr>
        </p:nvSpPr>
        <p:spPr>
          <a:xfrm>
            <a:off x="457200" y="720725"/>
            <a:ext cx="6400800" cy="3600450"/>
          </a:xfrm>
          <a:ln/>
        </p:spPr>
      </p:sp>
      <p:sp>
        <p:nvSpPr>
          <p:cNvPr id="29699" name="Notes Placeholder 2">
            <a:extLst>
              <a:ext uri="{FF2B5EF4-FFF2-40B4-BE49-F238E27FC236}">
                <a16:creationId xmlns:a16="http://schemas.microsoft.com/office/drawing/2014/main" id="{9536B0E3-144E-44CD-93C4-DEDA2FC789C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400" dirty="0"/>
              <a:t>Never show aggression nor create impression of apportioning blame.</a:t>
            </a:r>
          </a:p>
          <a:p>
            <a:pPr lvl="1"/>
            <a:r>
              <a:rPr lang="en-US" altLang="en-US" sz="2000" dirty="0"/>
              <a:t>“I’ve been told there are some major issues in this area and it’s my job to fix them”</a:t>
            </a:r>
          </a:p>
          <a:p>
            <a:pPr lvl="1"/>
            <a:r>
              <a:rPr lang="en-US" altLang="en-US" sz="2000" dirty="0"/>
              <a:t>“Conducting a study to identify how we can provide you with better support for your work…”</a:t>
            </a:r>
          </a:p>
          <a:p>
            <a:pPr lvl="1"/>
            <a:endParaRPr lang="en-US" altLang="en-US" sz="2000" dirty="0"/>
          </a:p>
          <a:p>
            <a:r>
              <a:rPr lang="en-US" altLang="en-US" sz="2000" dirty="0"/>
              <a:t>Do not ask leading questions, ask for suggestions for improvement and follow them up</a:t>
            </a:r>
            <a:endParaRPr lang="en-US" altLang="en-US" i="1" dirty="0"/>
          </a:p>
          <a:p>
            <a:r>
              <a:rPr lang="en-US" altLang="en-US" i="1" dirty="0"/>
              <a:t>Not many yes no questions – they are usually leading questions</a:t>
            </a:r>
          </a:p>
        </p:txBody>
      </p:sp>
      <p:sp>
        <p:nvSpPr>
          <p:cNvPr id="29700" name="Slide Number Placeholder 3">
            <a:extLst>
              <a:ext uri="{FF2B5EF4-FFF2-40B4-BE49-F238E27FC236}">
                <a16:creationId xmlns:a16="http://schemas.microsoft.com/office/drawing/2014/main" id="{FA1972F4-A172-489A-A2EA-15D52DFB35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D7A896F-4164-4F8A-AC6E-A60A1A3CC7DE}" type="slidenum">
              <a:rPr lang="en-AU" altLang="en-US" sz="1300" smtClean="0"/>
              <a:pPr/>
              <a:t>12</a:t>
            </a:fld>
            <a:endParaRPr lang="en-AU" altLang="en-US" sz="13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0631A534-7449-4305-8A5A-C4AF362FA10D}"/>
              </a:ext>
            </a:extLst>
          </p:cNvPr>
          <p:cNvSpPr>
            <a:spLocks noGrp="1" noRot="1" noChangeAspect="1" noTextEdit="1"/>
          </p:cNvSpPr>
          <p:nvPr>
            <p:ph type="sldImg"/>
          </p:nvPr>
        </p:nvSpPr>
        <p:spPr>
          <a:xfrm>
            <a:off x="457200" y="720725"/>
            <a:ext cx="6400800" cy="3600450"/>
          </a:xfrm>
          <a:ln/>
        </p:spPr>
      </p:sp>
      <p:sp>
        <p:nvSpPr>
          <p:cNvPr id="31747" name="Notes Placeholder 2">
            <a:extLst>
              <a:ext uri="{FF2B5EF4-FFF2-40B4-BE49-F238E27FC236}">
                <a16:creationId xmlns:a16="http://schemas.microsoft.com/office/drawing/2014/main" id="{4D34A591-A34C-409D-BA26-DE6D57C796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dirty="0"/>
              <a:t>Open questions develop rapport</a:t>
            </a:r>
          </a:p>
          <a:p>
            <a:r>
              <a:rPr lang="en-US" altLang="en-US" i="1" dirty="0"/>
              <a:t>Shy or uncooperative interviewees may respond better to closed questions, so warm up with them</a:t>
            </a:r>
          </a:p>
          <a:p>
            <a:endParaRPr lang="en-US" altLang="en-US" i="1" dirty="0"/>
          </a:p>
          <a:p>
            <a:pPr eaLnBrk="1" hangingPunct="1"/>
            <a:r>
              <a:rPr lang="en-AU" altLang="en-US" dirty="0"/>
              <a:t>Different types of questions:</a:t>
            </a:r>
            <a:endParaRPr lang="en-AU" altLang="en-US" b="1" dirty="0"/>
          </a:p>
          <a:p>
            <a:pPr eaLnBrk="1" hangingPunct="1"/>
            <a:r>
              <a:rPr lang="en-AU" altLang="en-US" b="1" u="sng" dirty="0"/>
              <a:t>Open-ended questions </a:t>
            </a:r>
            <a:r>
              <a:rPr lang="en-AU" altLang="en-US" dirty="0"/>
              <a:t>encourage spontaneous and unstructured responses.</a:t>
            </a:r>
          </a:p>
          <a:p>
            <a:pPr eaLnBrk="1" hangingPunct="1"/>
            <a:r>
              <a:rPr lang="en-GB" altLang="en-US" b="1" u="sng" dirty="0"/>
              <a:t>Close ended questions</a:t>
            </a:r>
            <a:r>
              <a:rPr lang="en-GB" altLang="en-US" dirty="0"/>
              <a:t> limit or restrict the response</a:t>
            </a:r>
          </a:p>
          <a:p>
            <a:pPr eaLnBrk="1" hangingPunct="1"/>
            <a:r>
              <a:rPr lang="en-GB" altLang="en-US" b="1" u="sng" dirty="0"/>
              <a:t>Range-of-response questions </a:t>
            </a:r>
            <a:r>
              <a:rPr lang="en-GB" altLang="en-US" dirty="0"/>
              <a:t>are close ended questions that ask person to evaluate something by providing limited answers to specific responses or on a numeric scale. This method makes it easier to tabulate the answers and interpret the result. </a:t>
            </a:r>
            <a:endParaRPr lang="en-GB" altLang="en-US" b="1" u="sng" dirty="0"/>
          </a:p>
        </p:txBody>
      </p:sp>
      <p:sp>
        <p:nvSpPr>
          <p:cNvPr id="31748" name="Slide Number Placeholder 3">
            <a:extLst>
              <a:ext uri="{FF2B5EF4-FFF2-40B4-BE49-F238E27FC236}">
                <a16:creationId xmlns:a16="http://schemas.microsoft.com/office/drawing/2014/main" id="{6ACA69FA-7A02-4CC7-9B21-4DA63B00E6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cs typeface="Arial" panose="020B0604020202020204" pitchFamily="34" charset="0"/>
              </a:defRPr>
            </a:lvl1pPr>
            <a:lvl2pPr marL="742950" indent="-285750" defTabSz="966788">
              <a:defRPr sz="2400">
                <a:solidFill>
                  <a:schemeClr val="tx1"/>
                </a:solidFill>
                <a:latin typeface="Times New Roman" panose="02020603050405020304" pitchFamily="18" charset="0"/>
                <a:cs typeface="Arial" panose="020B0604020202020204" pitchFamily="34" charset="0"/>
              </a:defRPr>
            </a:lvl2pPr>
            <a:lvl3pPr marL="1143000" indent="-228600" defTabSz="966788">
              <a:defRPr sz="2400">
                <a:solidFill>
                  <a:schemeClr val="tx1"/>
                </a:solidFill>
                <a:latin typeface="Times New Roman" panose="02020603050405020304" pitchFamily="18" charset="0"/>
                <a:cs typeface="Arial" panose="020B0604020202020204" pitchFamily="34" charset="0"/>
              </a:defRPr>
            </a:lvl3pPr>
            <a:lvl4pPr marL="1600200" indent="-228600" defTabSz="966788">
              <a:defRPr sz="2400">
                <a:solidFill>
                  <a:schemeClr val="tx1"/>
                </a:solidFill>
                <a:latin typeface="Times New Roman" panose="02020603050405020304" pitchFamily="18" charset="0"/>
                <a:cs typeface="Arial" panose="020B0604020202020204" pitchFamily="34" charset="0"/>
              </a:defRPr>
            </a:lvl4pPr>
            <a:lvl5pPr marL="2057400" indent="-228600" defTabSz="966788">
              <a:defRPr sz="2400">
                <a:solidFill>
                  <a:schemeClr val="tx1"/>
                </a:solidFill>
                <a:latin typeface="Times New Roman" panose="02020603050405020304" pitchFamily="18" charset="0"/>
                <a:cs typeface="Arial" panose="020B0604020202020204" pitchFamily="34"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0A40B50-6972-438A-B819-E6C086673F32}" type="slidenum">
              <a:rPr lang="en-AU" altLang="en-US" sz="1300" smtClean="0"/>
              <a:pPr/>
              <a:t>13</a:t>
            </a:fld>
            <a:endParaRPr lang="en-AU" altLang="en-US" sz="13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A3FB-D2CE-E1FC-45E9-66ED9A00F8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8B93DAB-E330-05B6-2583-33FFCB2AE0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262B41D-23E8-F3C8-5E1B-84E1310D5327}"/>
              </a:ext>
            </a:extLst>
          </p:cNvPr>
          <p:cNvSpPr>
            <a:spLocks noGrp="1"/>
          </p:cNvSpPr>
          <p:nvPr>
            <p:ph type="dt" sz="half" idx="10"/>
          </p:nvPr>
        </p:nvSpPr>
        <p:spPr/>
        <p:txBody>
          <a:bodyPr/>
          <a:lstStyle/>
          <a:p>
            <a:fld id="{9CE29EF9-82A8-42D4-957D-CDBBCD7995B3}" type="datetimeFigureOut">
              <a:rPr lang="en-AU" smtClean="0"/>
              <a:t>16/08/2024</a:t>
            </a:fld>
            <a:endParaRPr lang="en-AU"/>
          </a:p>
        </p:txBody>
      </p:sp>
      <p:sp>
        <p:nvSpPr>
          <p:cNvPr id="5" name="Footer Placeholder 4">
            <a:extLst>
              <a:ext uri="{FF2B5EF4-FFF2-40B4-BE49-F238E27FC236}">
                <a16:creationId xmlns:a16="http://schemas.microsoft.com/office/drawing/2014/main" id="{6F065834-9CBA-ADB8-46E3-89232F4787B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15ED7D-2745-E5F9-1AD7-84970A9BAADF}"/>
              </a:ext>
            </a:extLst>
          </p:cNvPr>
          <p:cNvSpPr>
            <a:spLocks noGrp="1"/>
          </p:cNvSpPr>
          <p:nvPr>
            <p:ph type="sldNum" sz="quarter" idx="12"/>
          </p:nvPr>
        </p:nvSpPr>
        <p:spPr/>
        <p:txBody>
          <a:bodyPr/>
          <a:lstStyle/>
          <a:p>
            <a:fld id="{FCB4D221-189F-45E2-B1FA-2C1A90850884}" type="slidenum">
              <a:rPr lang="en-AU" smtClean="0"/>
              <a:t>‹#›</a:t>
            </a:fld>
            <a:endParaRPr lang="en-AU"/>
          </a:p>
        </p:txBody>
      </p:sp>
    </p:spTree>
    <p:extLst>
      <p:ext uri="{BB962C8B-B14F-4D97-AF65-F5344CB8AC3E}">
        <p14:creationId xmlns:p14="http://schemas.microsoft.com/office/powerpoint/2010/main" val="2537566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74E5-81C2-20B1-CE52-D911FA877DE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25271C8-1D38-9AE6-F226-9797771D61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132E1DC-997A-9B6F-498A-AE0991F9A640}"/>
              </a:ext>
            </a:extLst>
          </p:cNvPr>
          <p:cNvSpPr>
            <a:spLocks noGrp="1"/>
          </p:cNvSpPr>
          <p:nvPr>
            <p:ph type="dt" sz="half" idx="10"/>
          </p:nvPr>
        </p:nvSpPr>
        <p:spPr/>
        <p:txBody>
          <a:bodyPr/>
          <a:lstStyle/>
          <a:p>
            <a:fld id="{9CE29EF9-82A8-42D4-957D-CDBBCD7995B3}" type="datetimeFigureOut">
              <a:rPr lang="en-AU" smtClean="0"/>
              <a:t>16/08/2024</a:t>
            </a:fld>
            <a:endParaRPr lang="en-AU"/>
          </a:p>
        </p:txBody>
      </p:sp>
      <p:sp>
        <p:nvSpPr>
          <p:cNvPr id="5" name="Footer Placeholder 4">
            <a:extLst>
              <a:ext uri="{FF2B5EF4-FFF2-40B4-BE49-F238E27FC236}">
                <a16:creationId xmlns:a16="http://schemas.microsoft.com/office/drawing/2014/main" id="{F2E150AF-29F9-55A1-B697-BC6106C7336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23E228-52CD-F698-BAC2-81F23FDD6A17}"/>
              </a:ext>
            </a:extLst>
          </p:cNvPr>
          <p:cNvSpPr>
            <a:spLocks noGrp="1"/>
          </p:cNvSpPr>
          <p:nvPr>
            <p:ph type="sldNum" sz="quarter" idx="12"/>
          </p:nvPr>
        </p:nvSpPr>
        <p:spPr/>
        <p:txBody>
          <a:bodyPr/>
          <a:lstStyle/>
          <a:p>
            <a:fld id="{FCB4D221-189F-45E2-B1FA-2C1A90850884}" type="slidenum">
              <a:rPr lang="en-AU" smtClean="0"/>
              <a:t>‹#›</a:t>
            </a:fld>
            <a:endParaRPr lang="en-AU"/>
          </a:p>
        </p:txBody>
      </p:sp>
    </p:spTree>
    <p:extLst>
      <p:ext uri="{BB962C8B-B14F-4D97-AF65-F5344CB8AC3E}">
        <p14:creationId xmlns:p14="http://schemas.microsoft.com/office/powerpoint/2010/main" val="131093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C53E43-DE99-545F-9167-6FF399212A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AA5303C-E42D-355F-B1D6-25FB3CCD9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9ABD3A7-64EF-434A-E39F-FF6FFF5E85A7}"/>
              </a:ext>
            </a:extLst>
          </p:cNvPr>
          <p:cNvSpPr>
            <a:spLocks noGrp="1"/>
          </p:cNvSpPr>
          <p:nvPr>
            <p:ph type="dt" sz="half" idx="10"/>
          </p:nvPr>
        </p:nvSpPr>
        <p:spPr/>
        <p:txBody>
          <a:bodyPr/>
          <a:lstStyle/>
          <a:p>
            <a:fld id="{9CE29EF9-82A8-42D4-957D-CDBBCD7995B3}" type="datetimeFigureOut">
              <a:rPr lang="en-AU" smtClean="0"/>
              <a:t>16/08/2024</a:t>
            </a:fld>
            <a:endParaRPr lang="en-AU"/>
          </a:p>
        </p:txBody>
      </p:sp>
      <p:sp>
        <p:nvSpPr>
          <p:cNvPr id="5" name="Footer Placeholder 4">
            <a:extLst>
              <a:ext uri="{FF2B5EF4-FFF2-40B4-BE49-F238E27FC236}">
                <a16:creationId xmlns:a16="http://schemas.microsoft.com/office/drawing/2014/main" id="{3409AC5C-3053-7AD0-ECAE-B9222E52C23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A3584B5-FC46-22CF-50B4-6DE25835BAEF}"/>
              </a:ext>
            </a:extLst>
          </p:cNvPr>
          <p:cNvSpPr>
            <a:spLocks noGrp="1"/>
          </p:cNvSpPr>
          <p:nvPr>
            <p:ph type="sldNum" sz="quarter" idx="12"/>
          </p:nvPr>
        </p:nvSpPr>
        <p:spPr/>
        <p:txBody>
          <a:bodyPr/>
          <a:lstStyle/>
          <a:p>
            <a:fld id="{FCB4D221-189F-45E2-B1FA-2C1A90850884}" type="slidenum">
              <a:rPr lang="en-AU" smtClean="0"/>
              <a:t>‹#›</a:t>
            </a:fld>
            <a:endParaRPr lang="en-AU"/>
          </a:p>
        </p:txBody>
      </p:sp>
    </p:spTree>
    <p:extLst>
      <p:ext uri="{BB962C8B-B14F-4D97-AF65-F5344CB8AC3E}">
        <p14:creationId xmlns:p14="http://schemas.microsoft.com/office/powerpoint/2010/main" val="1494206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4">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7854" y="2684346"/>
            <a:ext cx="7574314" cy="1201854"/>
          </a:xfrm>
        </p:spPr>
        <p:txBody>
          <a:bodyPr anchor="t">
            <a:noAutofit/>
          </a:bodyPr>
          <a:lstStyle>
            <a:lvl1pPr algn="l">
              <a:defRPr lang="en-AU" sz="3400" smtClean="0">
                <a:solidFill>
                  <a:schemeClr val="bg1"/>
                </a:solidFill>
                <a:effectLst/>
                <a:latin typeface="Arial" panose="020B0604020202020204" pitchFamily="34" charset="0"/>
                <a:cs typeface="Arial" panose="020B0604020202020204" pitchFamily="34" charset="0"/>
              </a:defRPr>
            </a:lvl1pPr>
          </a:lstStyle>
          <a:p>
            <a:r>
              <a:rPr lang="en-US" dirty="0"/>
              <a:t>Title Heading</a:t>
            </a:r>
            <a:endParaRPr lang="en-AU" dirty="0">
              <a:solidFill>
                <a:srgbClr val="FFFFFF"/>
              </a:solidFill>
              <a:effectLst/>
              <a:latin typeface="Helvetica" pitchFamily="2" charset="0"/>
            </a:endParaRPr>
          </a:p>
        </p:txBody>
      </p:sp>
      <p:sp>
        <p:nvSpPr>
          <p:cNvPr id="3" name="Subtitle 2"/>
          <p:cNvSpPr>
            <a:spLocks noGrp="1"/>
          </p:cNvSpPr>
          <p:nvPr>
            <p:ph type="subTitle" idx="1" hasCustomPrompt="1"/>
          </p:nvPr>
        </p:nvSpPr>
        <p:spPr>
          <a:xfrm>
            <a:off x="627854" y="3904488"/>
            <a:ext cx="7574314" cy="1483672"/>
          </a:xfrm>
        </p:spPr>
        <p:txBody>
          <a:bodyPr>
            <a:noAutofit/>
          </a:bodyPr>
          <a:lstStyle>
            <a:lvl1pPr marL="0" indent="0" algn="l">
              <a:lnSpc>
                <a:spcPts val="2050"/>
              </a:lnSpc>
              <a:spcBef>
                <a:spcPts val="0"/>
              </a:spcBef>
              <a:buNone/>
              <a:defRPr lang="en-AU" sz="1600" smtClean="0">
                <a:solidFill>
                  <a:schemeClr val="bg1"/>
                </a:solidFill>
                <a:effectLst/>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Edit Master text styles</a:t>
            </a:r>
          </a:p>
        </p:txBody>
      </p:sp>
      <p:pic>
        <p:nvPicPr>
          <p:cNvPr id="10" name="Picture 9">
            <a:extLst>
              <a:ext uri="{FF2B5EF4-FFF2-40B4-BE49-F238E27FC236}">
                <a16:creationId xmlns:a16="http://schemas.microsoft.com/office/drawing/2014/main" id="{E573A36A-F66D-5949-851B-B40DF1CFFD20}"/>
              </a:ext>
            </a:extLst>
          </p:cNvPr>
          <p:cNvPicPr>
            <a:picLocks noChangeAspect="1"/>
          </p:cNvPicPr>
          <p:nvPr userDrawn="1"/>
        </p:nvPicPr>
        <p:blipFill>
          <a:blip r:embed="rId2"/>
          <a:stretch>
            <a:fillRect/>
          </a:stretch>
        </p:blipFill>
        <p:spPr>
          <a:xfrm>
            <a:off x="717794" y="719529"/>
            <a:ext cx="1013045" cy="431083"/>
          </a:xfrm>
          <a:prstGeom prst="rect">
            <a:avLst/>
          </a:prstGeom>
        </p:spPr>
      </p:pic>
      <p:pic>
        <p:nvPicPr>
          <p:cNvPr id="11" name="Picture 10">
            <a:extLst>
              <a:ext uri="{FF2B5EF4-FFF2-40B4-BE49-F238E27FC236}">
                <a16:creationId xmlns:a16="http://schemas.microsoft.com/office/drawing/2014/main" id="{66F7672F-B535-3A4B-B6AA-0248282CE727}"/>
              </a:ext>
            </a:extLst>
          </p:cNvPr>
          <p:cNvPicPr>
            <a:picLocks noChangeAspect="1"/>
          </p:cNvPicPr>
          <p:nvPr userDrawn="1"/>
        </p:nvPicPr>
        <p:blipFill rotWithShape="1">
          <a:blip r:embed="rId3"/>
          <a:srcRect l="48142"/>
          <a:stretch/>
        </p:blipFill>
        <p:spPr>
          <a:xfrm>
            <a:off x="5869458" y="0"/>
            <a:ext cx="6322541" cy="6858000"/>
          </a:xfrm>
          <a:prstGeom prst="rect">
            <a:avLst/>
          </a:prstGeom>
        </p:spPr>
      </p:pic>
      <p:sp>
        <p:nvSpPr>
          <p:cNvPr id="6" name="TextBox 5">
            <a:extLst>
              <a:ext uri="{FF2B5EF4-FFF2-40B4-BE49-F238E27FC236}">
                <a16:creationId xmlns:a16="http://schemas.microsoft.com/office/drawing/2014/main" id="{02A1FD67-3299-CA49-B972-E63A734FFB5E}"/>
              </a:ext>
            </a:extLst>
          </p:cNvPr>
          <p:cNvSpPr txBox="1"/>
          <p:nvPr userDrawn="1"/>
        </p:nvSpPr>
        <p:spPr>
          <a:xfrm>
            <a:off x="10018207" y="6420897"/>
            <a:ext cx="1748412" cy="246221"/>
          </a:xfrm>
          <a:prstGeom prst="rect">
            <a:avLst/>
          </a:prstGeom>
          <a:noFill/>
        </p:spPr>
        <p:txBody>
          <a:bodyPr wrap="square" rtlCol="0">
            <a:spAutoFit/>
          </a:bodyPr>
          <a:lstStyle/>
          <a:p>
            <a:pPr algn="r"/>
            <a:r>
              <a:rPr lang="en-US" sz="1000" dirty="0">
                <a:solidFill>
                  <a:schemeClr val="bg1"/>
                </a:solidFill>
              </a:rPr>
              <a:t>UTS CRICOS 00099F</a:t>
            </a:r>
          </a:p>
        </p:txBody>
      </p:sp>
    </p:spTree>
    <p:extLst>
      <p:ext uri="{BB962C8B-B14F-4D97-AF65-F5344CB8AC3E}">
        <p14:creationId xmlns:p14="http://schemas.microsoft.com/office/powerpoint/2010/main" val="416719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48B0-5C9D-E706-51C1-0E989961481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11D840F-40BE-B234-9CF2-D63651E48C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31A2770-C713-AA33-7ADB-0C3B19B7F383}"/>
              </a:ext>
            </a:extLst>
          </p:cNvPr>
          <p:cNvSpPr>
            <a:spLocks noGrp="1"/>
          </p:cNvSpPr>
          <p:nvPr>
            <p:ph type="dt" sz="half" idx="10"/>
          </p:nvPr>
        </p:nvSpPr>
        <p:spPr/>
        <p:txBody>
          <a:bodyPr/>
          <a:lstStyle/>
          <a:p>
            <a:fld id="{9CE29EF9-82A8-42D4-957D-CDBBCD7995B3}" type="datetimeFigureOut">
              <a:rPr lang="en-AU" smtClean="0"/>
              <a:t>16/08/2024</a:t>
            </a:fld>
            <a:endParaRPr lang="en-AU"/>
          </a:p>
        </p:txBody>
      </p:sp>
      <p:sp>
        <p:nvSpPr>
          <p:cNvPr id="5" name="Footer Placeholder 4">
            <a:extLst>
              <a:ext uri="{FF2B5EF4-FFF2-40B4-BE49-F238E27FC236}">
                <a16:creationId xmlns:a16="http://schemas.microsoft.com/office/drawing/2014/main" id="{C5CF7A2E-C8C6-4B78-54BC-99DD6809E94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D501D5-72A1-82EB-9006-FCD4C82EADEC}"/>
              </a:ext>
            </a:extLst>
          </p:cNvPr>
          <p:cNvSpPr>
            <a:spLocks noGrp="1"/>
          </p:cNvSpPr>
          <p:nvPr>
            <p:ph type="sldNum" sz="quarter" idx="12"/>
          </p:nvPr>
        </p:nvSpPr>
        <p:spPr/>
        <p:txBody>
          <a:bodyPr/>
          <a:lstStyle/>
          <a:p>
            <a:fld id="{FCB4D221-189F-45E2-B1FA-2C1A90850884}" type="slidenum">
              <a:rPr lang="en-AU" smtClean="0"/>
              <a:t>‹#›</a:t>
            </a:fld>
            <a:endParaRPr lang="en-AU"/>
          </a:p>
        </p:txBody>
      </p:sp>
    </p:spTree>
    <p:extLst>
      <p:ext uri="{BB962C8B-B14F-4D97-AF65-F5344CB8AC3E}">
        <p14:creationId xmlns:p14="http://schemas.microsoft.com/office/powerpoint/2010/main" val="399105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FF4A-7A74-F216-3782-B6678B4D3C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38C0E96-F781-9A3E-6544-F43AADB19A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396DFB-5681-B6CE-76A5-83BE982F41B5}"/>
              </a:ext>
            </a:extLst>
          </p:cNvPr>
          <p:cNvSpPr>
            <a:spLocks noGrp="1"/>
          </p:cNvSpPr>
          <p:nvPr>
            <p:ph type="dt" sz="half" idx="10"/>
          </p:nvPr>
        </p:nvSpPr>
        <p:spPr/>
        <p:txBody>
          <a:bodyPr/>
          <a:lstStyle/>
          <a:p>
            <a:fld id="{9CE29EF9-82A8-42D4-957D-CDBBCD7995B3}" type="datetimeFigureOut">
              <a:rPr lang="en-AU" smtClean="0"/>
              <a:t>16/08/2024</a:t>
            </a:fld>
            <a:endParaRPr lang="en-AU"/>
          </a:p>
        </p:txBody>
      </p:sp>
      <p:sp>
        <p:nvSpPr>
          <p:cNvPr id="5" name="Footer Placeholder 4">
            <a:extLst>
              <a:ext uri="{FF2B5EF4-FFF2-40B4-BE49-F238E27FC236}">
                <a16:creationId xmlns:a16="http://schemas.microsoft.com/office/drawing/2014/main" id="{500D28DA-554A-AB1A-DF87-0B6DF6B8BC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D726F7A-B439-0BEB-7307-D07203E7A9BB}"/>
              </a:ext>
            </a:extLst>
          </p:cNvPr>
          <p:cNvSpPr>
            <a:spLocks noGrp="1"/>
          </p:cNvSpPr>
          <p:nvPr>
            <p:ph type="sldNum" sz="quarter" idx="12"/>
          </p:nvPr>
        </p:nvSpPr>
        <p:spPr/>
        <p:txBody>
          <a:bodyPr/>
          <a:lstStyle/>
          <a:p>
            <a:fld id="{FCB4D221-189F-45E2-B1FA-2C1A90850884}" type="slidenum">
              <a:rPr lang="en-AU" smtClean="0"/>
              <a:t>‹#›</a:t>
            </a:fld>
            <a:endParaRPr lang="en-AU"/>
          </a:p>
        </p:txBody>
      </p:sp>
    </p:spTree>
    <p:extLst>
      <p:ext uri="{BB962C8B-B14F-4D97-AF65-F5344CB8AC3E}">
        <p14:creationId xmlns:p14="http://schemas.microsoft.com/office/powerpoint/2010/main" val="183957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DA0D-751D-C164-2C60-D1A4C72D910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8A33D76-4089-3532-A4F2-6DCE5B55AE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70BD43E-2C02-D18C-44E6-0FF65A8A8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78B83EF-4538-2CCE-E743-3B2C998FE577}"/>
              </a:ext>
            </a:extLst>
          </p:cNvPr>
          <p:cNvSpPr>
            <a:spLocks noGrp="1"/>
          </p:cNvSpPr>
          <p:nvPr>
            <p:ph type="dt" sz="half" idx="10"/>
          </p:nvPr>
        </p:nvSpPr>
        <p:spPr/>
        <p:txBody>
          <a:bodyPr/>
          <a:lstStyle/>
          <a:p>
            <a:fld id="{9CE29EF9-82A8-42D4-957D-CDBBCD7995B3}" type="datetimeFigureOut">
              <a:rPr lang="en-AU" smtClean="0"/>
              <a:t>16/08/2024</a:t>
            </a:fld>
            <a:endParaRPr lang="en-AU"/>
          </a:p>
        </p:txBody>
      </p:sp>
      <p:sp>
        <p:nvSpPr>
          <p:cNvPr id="6" name="Footer Placeholder 5">
            <a:extLst>
              <a:ext uri="{FF2B5EF4-FFF2-40B4-BE49-F238E27FC236}">
                <a16:creationId xmlns:a16="http://schemas.microsoft.com/office/drawing/2014/main" id="{EF103A49-26C1-9924-B37F-BE368740BE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B5B336D-C333-27B5-856F-E34C326F77FB}"/>
              </a:ext>
            </a:extLst>
          </p:cNvPr>
          <p:cNvSpPr>
            <a:spLocks noGrp="1"/>
          </p:cNvSpPr>
          <p:nvPr>
            <p:ph type="sldNum" sz="quarter" idx="12"/>
          </p:nvPr>
        </p:nvSpPr>
        <p:spPr/>
        <p:txBody>
          <a:bodyPr/>
          <a:lstStyle/>
          <a:p>
            <a:fld id="{FCB4D221-189F-45E2-B1FA-2C1A90850884}" type="slidenum">
              <a:rPr lang="en-AU" smtClean="0"/>
              <a:t>‹#›</a:t>
            </a:fld>
            <a:endParaRPr lang="en-AU"/>
          </a:p>
        </p:txBody>
      </p:sp>
    </p:spTree>
    <p:extLst>
      <p:ext uri="{BB962C8B-B14F-4D97-AF65-F5344CB8AC3E}">
        <p14:creationId xmlns:p14="http://schemas.microsoft.com/office/powerpoint/2010/main" val="249989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57B4-B926-16FB-21A4-F76C8333B3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F4646DC-FF15-1576-C180-0E1F6117D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413D19-906E-F985-8859-436846DB6C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F964F91-4B5E-5723-3CB5-ACDCD233CE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2D9D74-7004-7D04-472A-5C37815042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A7F2FF6-F940-6720-86AA-C4AC468F1A45}"/>
              </a:ext>
            </a:extLst>
          </p:cNvPr>
          <p:cNvSpPr>
            <a:spLocks noGrp="1"/>
          </p:cNvSpPr>
          <p:nvPr>
            <p:ph type="dt" sz="half" idx="10"/>
          </p:nvPr>
        </p:nvSpPr>
        <p:spPr/>
        <p:txBody>
          <a:bodyPr/>
          <a:lstStyle/>
          <a:p>
            <a:fld id="{9CE29EF9-82A8-42D4-957D-CDBBCD7995B3}" type="datetimeFigureOut">
              <a:rPr lang="en-AU" smtClean="0"/>
              <a:t>16/08/2024</a:t>
            </a:fld>
            <a:endParaRPr lang="en-AU"/>
          </a:p>
        </p:txBody>
      </p:sp>
      <p:sp>
        <p:nvSpPr>
          <p:cNvPr id="8" name="Footer Placeholder 7">
            <a:extLst>
              <a:ext uri="{FF2B5EF4-FFF2-40B4-BE49-F238E27FC236}">
                <a16:creationId xmlns:a16="http://schemas.microsoft.com/office/drawing/2014/main" id="{1F4C3E40-5769-5116-2B07-48727AB7BD8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80571C4-99DD-983F-6477-335F39FE75FE}"/>
              </a:ext>
            </a:extLst>
          </p:cNvPr>
          <p:cNvSpPr>
            <a:spLocks noGrp="1"/>
          </p:cNvSpPr>
          <p:nvPr>
            <p:ph type="sldNum" sz="quarter" idx="12"/>
          </p:nvPr>
        </p:nvSpPr>
        <p:spPr/>
        <p:txBody>
          <a:bodyPr/>
          <a:lstStyle/>
          <a:p>
            <a:fld id="{FCB4D221-189F-45E2-B1FA-2C1A90850884}" type="slidenum">
              <a:rPr lang="en-AU" smtClean="0"/>
              <a:t>‹#›</a:t>
            </a:fld>
            <a:endParaRPr lang="en-AU"/>
          </a:p>
        </p:txBody>
      </p:sp>
    </p:spTree>
    <p:extLst>
      <p:ext uri="{BB962C8B-B14F-4D97-AF65-F5344CB8AC3E}">
        <p14:creationId xmlns:p14="http://schemas.microsoft.com/office/powerpoint/2010/main" val="20407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7A04-F3CB-078D-0FEA-E5676A14BD1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5A0F92ED-2F74-7975-D931-3620D886A4CF}"/>
              </a:ext>
            </a:extLst>
          </p:cNvPr>
          <p:cNvSpPr>
            <a:spLocks noGrp="1"/>
          </p:cNvSpPr>
          <p:nvPr>
            <p:ph type="dt" sz="half" idx="10"/>
          </p:nvPr>
        </p:nvSpPr>
        <p:spPr/>
        <p:txBody>
          <a:bodyPr/>
          <a:lstStyle/>
          <a:p>
            <a:fld id="{9CE29EF9-82A8-42D4-957D-CDBBCD7995B3}" type="datetimeFigureOut">
              <a:rPr lang="en-AU" smtClean="0"/>
              <a:t>16/08/2024</a:t>
            </a:fld>
            <a:endParaRPr lang="en-AU"/>
          </a:p>
        </p:txBody>
      </p:sp>
      <p:sp>
        <p:nvSpPr>
          <p:cNvPr id="4" name="Footer Placeholder 3">
            <a:extLst>
              <a:ext uri="{FF2B5EF4-FFF2-40B4-BE49-F238E27FC236}">
                <a16:creationId xmlns:a16="http://schemas.microsoft.com/office/drawing/2014/main" id="{07900C35-B561-F6B7-5439-9C64A31C562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3F91F51-42BE-F424-4786-0F1A2B5DF394}"/>
              </a:ext>
            </a:extLst>
          </p:cNvPr>
          <p:cNvSpPr>
            <a:spLocks noGrp="1"/>
          </p:cNvSpPr>
          <p:nvPr>
            <p:ph type="sldNum" sz="quarter" idx="12"/>
          </p:nvPr>
        </p:nvSpPr>
        <p:spPr/>
        <p:txBody>
          <a:bodyPr/>
          <a:lstStyle/>
          <a:p>
            <a:fld id="{FCB4D221-189F-45E2-B1FA-2C1A90850884}" type="slidenum">
              <a:rPr lang="en-AU" smtClean="0"/>
              <a:t>‹#›</a:t>
            </a:fld>
            <a:endParaRPr lang="en-AU"/>
          </a:p>
        </p:txBody>
      </p:sp>
    </p:spTree>
    <p:extLst>
      <p:ext uri="{BB962C8B-B14F-4D97-AF65-F5344CB8AC3E}">
        <p14:creationId xmlns:p14="http://schemas.microsoft.com/office/powerpoint/2010/main" val="406502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6B2ED-9B25-42EC-C991-7B0591C91A09}"/>
              </a:ext>
            </a:extLst>
          </p:cNvPr>
          <p:cNvSpPr>
            <a:spLocks noGrp="1"/>
          </p:cNvSpPr>
          <p:nvPr>
            <p:ph type="dt" sz="half" idx="10"/>
          </p:nvPr>
        </p:nvSpPr>
        <p:spPr/>
        <p:txBody>
          <a:bodyPr/>
          <a:lstStyle/>
          <a:p>
            <a:fld id="{9CE29EF9-82A8-42D4-957D-CDBBCD7995B3}" type="datetimeFigureOut">
              <a:rPr lang="en-AU" smtClean="0"/>
              <a:t>16/08/2024</a:t>
            </a:fld>
            <a:endParaRPr lang="en-AU"/>
          </a:p>
        </p:txBody>
      </p:sp>
      <p:sp>
        <p:nvSpPr>
          <p:cNvPr id="3" name="Footer Placeholder 2">
            <a:extLst>
              <a:ext uri="{FF2B5EF4-FFF2-40B4-BE49-F238E27FC236}">
                <a16:creationId xmlns:a16="http://schemas.microsoft.com/office/drawing/2014/main" id="{30A9D63F-2850-3438-B6A2-EB3BB439AD3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F51949D-17F0-5138-527B-B08F26EEDA99}"/>
              </a:ext>
            </a:extLst>
          </p:cNvPr>
          <p:cNvSpPr>
            <a:spLocks noGrp="1"/>
          </p:cNvSpPr>
          <p:nvPr>
            <p:ph type="sldNum" sz="quarter" idx="12"/>
          </p:nvPr>
        </p:nvSpPr>
        <p:spPr/>
        <p:txBody>
          <a:bodyPr/>
          <a:lstStyle/>
          <a:p>
            <a:fld id="{FCB4D221-189F-45E2-B1FA-2C1A90850884}" type="slidenum">
              <a:rPr lang="en-AU" smtClean="0"/>
              <a:t>‹#›</a:t>
            </a:fld>
            <a:endParaRPr lang="en-AU"/>
          </a:p>
        </p:txBody>
      </p:sp>
    </p:spTree>
    <p:extLst>
      <p:ext uri="{BB962C8B-B14F-4D97-AF65-F5344CB8AC3E}">
        <p14:creationId xmlns:p14="http://schemas.microsoft.com/office/powerpoint/2010/main" val="132375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38BC-271D-7714-4936-200340719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B5483FC-786B-EEE2-284E-428EBC68B0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3482B01-D251-F7C3-7D34-0FE241A15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674EF-BAE3-882D-D040-AA4D4CA70D34}"/>
              </a:ext>
            </a:extLst>
          </p:cNvPr>
          <p:cNvSpPr>
            <a:spLocks noGrp="1"/>
          </p:cNvSpPr>
          <p:nvPr>
            <p:ph type="dt" sz="half" idx="10"/>
          </p:nvPr>
        </p:nvSpPr>
        <p:spPr/>
        <p:txBody>
          <a:bodyPr/>
          <a:lstStyle/>
          <a:p>
            <a:fld id="{9CE29EF9-82A8-42D4-957D-CDBBCD7995B3}" type="datetimeFigureOut">
              <a:rPr lang="en-AU" smtClean="0"/>
              <a:t>16/08/2024</a:t>
            </a:fld>
            <a:endParaRPr lang="en-AU"/>
          </a:p>
        </p:txBody>
      </p:sp>
      <p:sp>
        <p:nvSpPr>
          <p:cNvPr id="6" name="Footer Placeholder 5">
            <a:extLst>
              <a:ext uri="{FF2B5EF4-FFF2-40B4-BE49-F238E27FC236}">
                <a16:creationId xmlns:a16="http://schemas.microsoft.com/office/drawing/2014/main" id="{05A17DCF-E81C-5926-5211-FA73791E3A4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20A51DD-D32D-9631-B0C9-ACE21A9F728C}"/>
              </a:ext>
            </a:extLst>
          </p:cNvPr>
          <p:cNvSpPr>
            <a:spLocks noGrp="1"/>
          </p:cNvSpPr>
          <p:nvPr>
            <p:ph type="sldNum" sz="quarter" idx="12"/>
          </p:nvPr>
        </p:nvSpPr>
        <p:spPr/>
        <p:txBody>
          <a:bodyPr/>
          <a:lstStyle/>
          <a:p>
            <a:fld id="{FCB4D221-189F-45E2-B1FA-2C1A90850884}" type="slidenum">
              <a:rPr lang="en-AU" smtClean="0"/>
              <a:t>‹#›</a:t>
            </a:fld>
            <a:endParaRPr lang="en-AU"/>
          </a:p>
        </p:txBody>
      </p:sp>
    </p:spTree>
    <p:extLst>
      <p:ext uri="{BB962C8B-B14F-4D97-AF65-F5344CB8AC3E}">
        <p14:creationId xmlns:p14="http://schemas.microsoft.com/office/powerpoint/2010/main" val="167171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C05C7-0FB5-5C4F-6BEC-3088ADB03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42952FD-4F9C-ED0D-8BE8-8BE0C98A6C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C4BAA8A-F475-EFE0-72FA-B284902FF9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754DF-64B6-C5E2-89CB-04F636C1C6EB}"/>
              </a:ext>
            </a:extLst>
          </p:cNvPr>
          <p:cNvSpPr>
            <a:spLocks noGrp="1"/>
          </p:cNvSpPr>
          <p:nvPr>
            <p:ph type="dt" sz="half" idx="10"/>
          </p:nvPr>
        </p:nvSpPr>
        <p:spPr/>
        <p:txBody>
          <a:bodyPr/>
          <a:lstStyle/>
          <a:p>
            <a:fld id="{9CE29EF9-82A8-42D4-957D-CDBBCD7995B3}" type="datetimeFigureOut">
              <a:rPr lang="en-AU" smtClean="0"/>
              <a:t>16/08/2024</a:t>
            </a:fld>
            <a:endParaRPr lang="en-AU"/>
          </a:p>
        </p:txBody>
      </p:sp>
      <p:sp>
        <p:nvSpPr>
          <p:cNvPr id="6" name="Footer Placeholder 5">
            <a:extLst>
              <a:ext uri="{FF2B5EF4-FFF2-40B4-BE49-F238E27FC236}">
                <a16:creationId xmlns:a16="http://schemas.microsoft.com/office/drawing/2014/main" id="{0F072882-D6E5-739E-5037-53DE32105CE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A127E80-77DC-B303-9953-D50984510702}"/>
              </a:ext>
            </a:extLst>
          </p:cNvPr>
          <p:cNvSpPr>
            <a:spLocks noGrp="1"/>
          </p:cNvSpPr>
          <p:nvPr>
            <p:ph type="sldNum" sz="quarter" idx="12"/>
          </p:nvPr>
        </p:nvSpPr>
        <p:spPr/>
        <p:txBody>
          <a:bodyPr/>
          <a:lstStyle/>
          <a:p>
            <a:fld id="{FCB4D221-189F-45E2-B1FA-2C1A90850884}" type="slidenum">
              <a:rPr lang="en-AU" smtClean="0"/>
              <a:t>‹#›</a:t>
            </a:fld>
            <a:endParaRPr lang="en-AU"/>
          </a:p>
        </p:txBody>
      </p:sp>
    </p:spTree>
    <p:extLst>
      <p:ext uri="{BB962C8B-B14F-4D97-AF65-F5344CB8AC3E}">
        <p14:creationId xmlns:p14="http://schemas.microsoft.com/office/powerpoint/2010/main" val="49570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34415D-D8C9-74A7-4513-35FBFE1DE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FA3C2D1-B3FE-537E-AA14-22884FE43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2E7D703-80D5-F3AD-7B4A-4EDB28E2A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29EF9-82A8-42D4-957D-CDBBCD7995B3}" type="datetimeFigureOut">
              <a:rPr lang="en-AU" smtClean="0"/>
              <a:t>16/08/2024</a:t>
            </a:fld>
            <a:endParaRPr lang="en-AU"/>
          </a:p>
        </p:txBody>
      </p:sp>
      <p:sp>
        <p:nvSpPr>
          <p:cNvPr id="5" name="Footer Placeholder 4">
            <a:extLst>
              <a:ext uri="{FF2B5EF4-FFF2-40B4-BE49-F238E27FC236}">
                <a16:creationId xmlns:a16="http://schemas.microsoft.com/office/drawing/2014/main" id="{923EB806-5E7D-D3DB-8BAE-1488DFF26A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67B588B-DAF3-3BA9-932A-FC40D1051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4D221-189F-45E2-B1FA-2C1A90850884}" type="slidenum">
              <a:rPr lang="en-AU" smtClean="0"/>
              <a:t>‹#›</a:t>
            </a:fld>
            <a:endParaRPr lang="en-AU"/>
          </a:p>
        </p:txBody>
      </p:sp>
    </p:spTree>
    <p:extLst>
      <p:ext uri="{BB962C8B-B14F-4D97-AF65-F5344CB8AC3E}">
        <p14:creationId xmlns:p14="http://schemas.microsoft.com/office/powerpoint/2010/main" val="107365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869D-8B01-EB45-B36F-E77A6C6FF068}"/>
              </a:ext>
            </a:extLst>
          </p:cNvPr>
          <p:cNvSpPr>
            <a:spLocks noGrp="1"/>
          </p:cNvSpPr>
          <p:nvPr>
            <p:ph type="ctrTitle"/>
          </p:nvPr>
        </p:nvSpPr>
        <p:spPr>
          <a:xfrm>
            <a:off x="627854" y="2684346"/>
            <a:ext cx="10724730" cy="1201854"/>
          </a:xfrm>
        </p:spPr>
        <p:txBody>
          <a:bodyPr/>
          <a:lstStyle/>
          <a:p>
            <a:pPr algn="ctr"/>
            <a:r>
              <a:rPr lang="en-US" altLang="en-US" sz="3600" b="1" dirty="0">
                <a:latin typeface="Aptos Display" panose="020B0004020202020204" pitchFamily="34" charset="0"/>
                <a:cs typeface="Calibri" panose="020F0502020204030204" pitchFamily="34" charset="0"/>
              </a:rPr>
              <a:t>Requirements Elicitation</a:t>
            </a:r>
            <a:endParaRPr lang="en-US" dirty="0">
              <a:latin typeface="Aptos Display" panose="020B0004020202020204" pitchFamily="34" charset="0"/>
            </a:endParaRPr>
          </a:p>
        </p:txBody>
      </p:sp>
      <p:sp>
        <p:nvSpPr>
          <p:cNvPr id="3" name="Subtitle 2">
            <a:extLst>
              <a:ext uri="{FF2B5EF4-FFF2-40B4-BE49-F238E27FC236}">
                <a16:creationId xmlns:a16="http://schemas.microsoft.com/office/drawing/2014/main" id="{EA1FA2E1-2F51-664C-8429-D95E4A29FD05}"/>
              </a:ext>
            </a:extLst>
          </p:cNvPr>
          <p:cNvSpPr>
            <a:spLocks noGrp="1"/>
          </p:cNvSpPr>
          <p:nvPr>
            <p:ph type="subTitle" idx="1"/>
          </p:nvPr>
        </p:nvSpPr>
        <p:spPr>
          <a:xfrm>
            <a:off x="2308843" y="4537616"/>
            <a:ext cx="7574314" cy="1483672"/>
          </a:xfrm>
        </p:spPr>
        <p:txBody>
          <a:bodyPr/>
          <a:lstStyle/>
          <a:p>
            <a:pPr algn="ctr"/>
            <a:r>
              <a:rPr lang="en-AU" sz="3600" dirty="0">
                <a:latin typeface="Aptos Display" panose="020B0004020202020204" pitchFamily="34" charset="0"/>
              </a:rPr>
              <a:t>Week 3 Lecture </a:t>
            </a:r>
          </a:p>
          <a:p>
            <a:endParaRPr lang="en-AU" dirty="0">
              <a:latin typeface="Aptos Display" panose="020B0004020202020204" pitchFamily="34" charset="0"/>
            </a:endParaRPr>
          </a:p>
          <a:p>
            <a:endParaRPr lang="en-AU" dirty="0">
              <a:latin typeface="Aptos Display" panose="020B0004020202020204" pitchFamily="34" charset="0"/>
            </a:endParaRPr>
          </a:p>
          <a:p>
            <a:endParaRPr lang="en-AU" dirty="0">
              <a:latin typeface="Aptos Display" panose="020B0004020202020204" pitchFamily="34" charset="0"/>
            </a:endParaRPr>
          </a:p>
          <a:p>
            <a:endParaRPr lang="en-AU" dirty="0">
              <a:latin typeface="Aptos Display" panose="020B0004020202020204" pitchFamily="34" charset="0"/>
            </a:endParaRPr>
          </a:p>
          <a:p>
            <a:endParaRPr lang="en-AU" dirty="0">
              <a:latin typeface="Aptos Display" panose="020B0004020202020204" pitchFamily="34" charset="0"/>
            </a:endParaRPr>
          </a:p>
          <a:p>
            <a:endParaRPr lang="en-AU" dirty="0">
              <a:latin typeface="Aptos Display" panose="020B0004020202020204" pitchFamily="34" charset="0"/>
            </a:endParaRPr>
          </a:p>
          <a:p>
            <a:endParaRPr lang="en-AU" dirty="0">
              <a:latin typeface="Aptos Display" panose="020B0004020202020204" pitchFamily="34" charset="0"/>
            </a:endParaRPr>
          </a:p>
          <a:p>
            <a:endParaRPr lang="en-AU" dirty="0">
              <a:latin typeface="Aptos Display" panose="020B0004020202020204" pitchFamily="34" charset="0"/>
            </a:endParaRPr>
          </a:p>
          <a:p>
            <a:endParaRPr lang="en-AU" dirty="0">
              <a:latin typeface="Aptos Display" panose="020B0004020202020204" pitchFamily="34" charset="0"/>
            </a:endParaRPr>
          </a:p>
          <a:p>
            <a:r>
              <a:rPr lang="en-AU" dirty="0">
                <a:latin typeface="Aptos Display" panose="020B0004020202020204" pitchFamily="34" charset="0"/>
              </a:rPr>
              <a:t>Week </a:t>
            </a:r>
          </a:p>
        </p:txBody>
      </p:sp>
      <p:sp>
        <p:nvSpPr>
          <p:cNvPr id="4" name="Rectangle 2">
            <a:extLst>
              <a:ext uri="{FF2B5EF4-FFF2-40B4-BE49-F238E27FC236}">
                <a16:creationId xmlns:a16="http://schemas.microsoft.com/office/drawing/2014/main" id="{3670C6E2-4CE7-E1E7-E6B6-B2BF7471A092}"/>
              </a:ext>
            </a:extLst>
          </p:cNvPr>
          <p:cNvSpPr txBox="1">
            <a:spLocks noChangeArrowheads="1"/>
          </p:cNvSpPr>
          <p:nvPr/>
        </p:nvSpPr>
        <p:spPr bwMode="auto">
          <a:xfrm>
            <a:off x="479376" y="836712"/>
            <a:ext cx="10945216" cy="83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fontAlgn="base">
              <a:spcBef>
                <a:spcPct val="0"/>
              </a:spcBef>
              <a:spcAft>
                <a:spcPct val="0"/>
              </a:spcAft>
              <a:buClr>
                <a:schemeClr val="accent1"/>
              </a:buClr>
              <a:buFont typeface="Wingdings 3" panose="05040102010807070707" pitchFamily="18" charset="2"/>
              <a:buNone/>
              <a:defRPr lang="en-AU" sz="3400" kern="1200" smtClean="0">
                <a:solidFill>
                  <a:schemeClr val="bg1"/>
                </a:solidFill>
                <a:effectLst/>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3600">
                <a:solidFill>
                  <a:schemeClr val="accent1"/>
                </a:solidFill>
                <a:latin typeface="Calibri" panose="020F0502020204030204" pitchFamily="34" charset="0"/>
              </a:defRPr>
            </a:lvl2pPr>
            <a:lvl3pPr algn="l" defTabSz="457200" rtl="0" fontAlgn="base">
              <a:spcBef>
                <a:spcPct val="0"/>
              </a:spcBef>
              <a:spcAft>
                <a:spcPct val="0"/>
              </a:spcAft>
              <a:defRPr sz="3600">
                <a:solidFill>
                  <a:schemeClr val="accent1"/>
                </a:solidFill>
                <a:latin typeface="Calibri" panose="020F0502020204030204" pitchFamily="34" charset="0"/>
              </a:defRPr>
            </a:lvl3pPr>
            <a:lvl4pPr algn="l" defTabSz="457200" rtl="0" fontAlgn="base">
              <a:spcBef>
                <a:spcPct val="0"/>
              </a:spcBef>
              <a:spcAft>
                <a:spcPct val="0"/>
              </a:spcAft>
              <a:defRPr sz="3600">
                <a:solidFill>
                  <a:schemeClr val="accent1"/>
                </a:solidFill>
                <a:latin typeface="Calibri" panose="020F0502020204030204" pitchFamily="34" charset="0"/>
              </a:defRPr>
            </a:lvl4pPr>
            <a:lvl5pPr algn="l" defTabSz="457200" rtl="0" fontAlgn="base">
              <a:spcBef>
                <a:spcPct val="0"/>
              </a:spcBef>
              <a:spcAft>
                <a:spcPct val="0"/>
              </a:spcAft>
              <a:defRPr sz="3600">
                <a:solidFill>
                  <a:schemeClr val="accent1"/>
                </a:solidFill>
                <a:latin typeface="Calibri" panose="020F0502020204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br>
              <a:rPr lang="en-AU" altLang="en-US" sz="4000" b="1" dirty="0">
                <a:solidFill>
                  <a:srgbClr val="4286B1"/>
                </a:solidFill>
              </a:rPr>
            </a:br>
            <a:r>
              <a:rPr lang="en-AU" altLang="en-US" sz="4000" b="1" dirty="0">
                <a:solidFill>
                  <a:schemeClr val="tx1"/>
                </a:solidFill>
                <a:latin typeface="Aptos Display" panose="020B0004020202020204" pitchFamily="34" charset="0"/>
              </a:rPr>
              <a:t>31269: Business Requirements Modelling</a:t>
            </a:r>
            <a:endParaRPr lang="en-AU" altLang="en-US" sz="400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1118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0F20C30-BEAA-49A5-B4DF-8B4C639DE097}"/>
              </a:ext>
            </a:extLst>
          </p:cNvPr>
          <p:cNvSpPr>
            <a:spLocks noGrp="1" noChangeArrowheads="1"/>
          </p:cNvSpPr>
          <p:nvPr>
            <p:ph type="title"/>
          </p:nvPr>
        </p:nvSpPr>
        <p:spPr/>
        <p:txBody>
          <a:bodyPr/>
          <a:lstStyle/>
          <a:p>
            <a:pPr eaLnBrk="1" hangingPunct="1"/>
            <a:r>
              <a:rPr lang="en-AU" altLang="en-US" dirty="0">
                <a:latin typeface="Aptos Display" panose="020B0004020202020204" pitchFamily="34" charset="0"/>
              </a:rPr>
              <a:t>Conducting interviews</a:t>
            </a:r>
            <a:endParaRPr lang="en-GB" altLang="en-US" dirty="0">
              <a:latin typeface="Aptos Display" panose="020B0004020202020204" pitchFamily="34" charset="0"/>
            </a:endParaRPr>
          </a:p>
        </p:txBody>
      </p:sp>
      <p:sp>
        <p:nvSpPr>
          <p:cNvPr id="24579" name="Rectangle 3">
            <a:extLst>
              <a:ext uri="{FF2B5EF4-FFF2-40B4-BE49-F238E27FC236}">
                <a16:creationId xmlns:a16="http://schemas.microsoft.com/office/drawing/2014/main" id="{A929A606-4039-4AC5-8244-EA8BCDE53F58}"/>
              </a:ext>
            </a:extLst>
          </p:cNvPr>
          <p:cNvSpPr>
            <a:spLocks noGrp="1" noChangeArrowheads="1"/>
          </p:cNvSpPr>
          <p:nvPr>
            <p:ph idx="1"/>
          </p:nvPr>
        </p:nvSpPr>
        <p:spPr>
          <a:xfrm>
            <a:off x="912641" y="2005879"/>
            <a:ext cx="10441159" cy="5185666"/>
          </a:xfrm>
        </p:spPr>
        <p:txBody>
          <a:bodyPr>
            <a:normAutofit/>
          </a:bodyPr>
          <a:lstStyle/>
          <a:p>
            <a:pPr marL="1027113" lvl="1" indent="-455613">
              <a:lnSpc>
                <a:spcPct val="90000"/>
              </a:lnSpc>
            </a:pPr>
            <a:r>
              <a:rPr lang="en-AU" altLang="en-US" sz="2800" dirty="0">
                <a:latin typeface="Aptos Display" panose="020B0004020202020204" pitchFamily="34" charset="0"/>
              </a:rPr>
              <a:t>Arrive on time and take responsibility for the agenda</a:t>
            </a:r>
          </a:p>
          <a:p>
            <a:pPr marL="1027113" lvl="1" indent="-455613">
              <a:lnSpc>
                <a:spcPct val="90000"/>
              </a:lnSpc>
            </a:pPr>
            <a:r>
              <a:rPr lang="en-AU" altLang="en-US" sz="2800" dirty="0">
                <a:latin typeface="Aptos Display" panose="020B0004020202020204" pitchFamily="34" charset="0"/>
              </a:rPr>
              <a:t>Stick to the planned timetable, do not over-run</a:t>
            </a:r>
          </a:p>
          <a:p>
            <a:pPr marL="1027113" lvl="1" indent="-455613">
              <a:lnSpc>
                <a:spcPct val="90000"/>
              </a:lnSpc>
            </a:pPr>
            <a:r>
              <a:rPr lang="en-AU" altLang="en-US" sz="2800" dirty="0">
                <a:latin typeface="Aptos Display" panose="020B0004020202020204" pitchFamily="34" charset="0"/>
              </a:rPr>
              <a:t>If you plan to tape the interview, ask the interviewees permission but take notes as well.</a:t>
            </a:r>
          </a:p>
          <a:p>
            <a:pPr marL="1027113" lvl="1" indent="-455613">
              <a:lnSpc>
                <a:spcPct val="90000"/>
              </a:lnSpc>
            </a:pPr>
            <a:r>
              <a:rPr lang="en-AU" altLang="en-US" sz="2800" b="1" dirty="0">
                <a:latin typeface="Aptos Display" panose="020B0004020202020204" pitchFamily="34" charset="0"/>
              </a:rPr>
              <a:t>Probe for details</a:t>
            </a:r>
            <a:r>
              <a:rPr lang="en-AU" altLang="en-US" sz="2800" dirty="0">
                <a:latin typeface="Aptos Display" panose="020B0004020202020204" pitchFamily="34" charset="0"/>
              </a:rPr>
              <a:t> by using different types of questions</a:t>
            </a:r>
          </a:p>
          <a:p>
            <a:pPr marL="1027113" lvl="1" indent="-455613">
              <a:lnSpc>
                <a:spcPct val="90000"/>
              </a:lnSpc>
            </a:pPr>
            <a:r>
              <a:rPr lang="en-AU" altLang="en-US" sz="2800" dirty="0">
                <a:latin typeface="Aptos Display" panose="020B0004020202020204" pitchFamily="34" charset="0"/>
              </a:rPr>
              <a:t>Take thorough notes</a:t>
            </a:r>
          </a:p>
          <a:p>
            <a:pPr marL="1027113" lvl="1" indent="-455613">
              <a:lnSpc>
                <a:spcPct val="90000"/>
              </a:lnSpc>
            </a:pPr>
            <a:r>
              <a:rPr lang="en-AU" altLang="en-US" sz="2800" dirty="0">
                <a:latin typeface="Aptos Display" panose="020B0004020202020204" pitchFamily="34" charset="0"/>
              </a:rPr>
              <a:t>Identify and document unanswered items or open questions</a:t>
            </a:r>
            <a:endParaRPr lang="en-GB" altLang="en-US" sz="2800" dirty="0">
              <a:latin typeface="Aptos Display" panose="020B0004020202020204" pitchFamily="34" charset="0"/>
            </a:endParaRPr>
          </a:p>
        </p:txBody>
      </p:sp>
      <p:sp>
        <p:nvSpPr>
          <p:cNvPr id="2" name="Footer Placeholder 1">
            <a:extLst>
              <a:ext uri="{FF2B5EF4-FFF2-40B4-BE49-F238E27FC236}">
                <a16:creationId xmlns:a16="http://schemas.microsoft.com/office/drawing/2014/main" id="{7C8F3A37-CC6A-4169-AE83-62AD29E92C1B}"/>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DD6FEAFD-91D5-409B-ABD9-95CAD40D3EDF}"/>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10</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26">
            <a:extLst>
              <a:ext uri="{FF2B5EF4-FFF2-40B4-BE49-F238E27FC236}">
                <a16:creationId xmlns:a16="http://schemas.microsoft.com/office/drawing/2014/main" id="{51E53754-F479-4EA0-8B9F-66CDDFBA907C}"/>
              </a:ext>
            </a:extLst>
          </p:cNvPr>
          <p:cNvSpPr>
            <a:spLocks noGrp="1" noChangeArrowheads="1"/>
          </p:cNvSpPr>
          <p:nvPr>
            <p:ph type="title"/>
          </p:nvPr>
        </p:nvSpPr>
        <p:spPr>
          <a:xfrm>
            <a:off x="985020" y="228601"/>
            <a:ext cx="7961312" cy="823913"/>
          </a:xfrm>
        </p:spPr>
        <p:txBody>
          <a:bodyPr/>
          <a:lstStyle/>
          <a:p>
            <a:r>
              <a:rPr lang="en-US" altLang="en-US" dirty="0">
                <a:latin typeface="Aptos Display" panose="020B0004020202020204" pitchFamily="34" charset="0"/>
              </a:rPr>
              <a:t>Interview Guidelines </a:t>
            </a:r>
          </a:p>
        </p:txBody>
      </p:sp>
      <p:sp>
        <p:nvSpPr>
          <p:cNvPr id="26626" name="Rectangle 1027">
            <a:extLst>
              <a:ext uri="{FF2B5EF4-FFF2-40B4-BE49-F238E27FC236}">
                <a16:creationId xmlns:a16="http://schemas.microsoft.com/office/drawing/2014/main" id="{6DFE7336-1ECE-4C52-AB6E-52689DAA15E6}"/>
              </a:ext>
            </a:extLst>
          </p:cNvPr>
          <p:cNvSpPr>
            <a:spLocks noGrp="1" noChangeArrowheads="1"/>
          </p:cNvSpPr>
          <p:nvPr>
            <p:ph idx="1"/>
          </p:nvPr>
        </p:nvSpPr>
        <p:spPr>
          <a:xfrm>
            <a:off x="983432" y="1340768"/>
            <a:ext cx="10395768" cy="5185666"/>
          </a:xfrm>
        </p:spPr>
        <p:txBody>
          <a:bodyPr/>
          <a:lstStyle/>
          <a:p>
            <a:r>
              <a:rPr lang="en-US" altLang="en-US" sz="2400" dirty="0">
                <a:latin typeface="Aptos Display" panose="020B0004020202020204" pitchFamily="34" charset="0"/>
              </a:rPr>
              <a:t>Plan and organize </a:t>
            </a:r>
          </a:p>
          <a:p>
            <a:r>
              <a:rPr lang="en-US" altLang="en-US" sz="2400" dirty="0">
                <a:latin typeface="Aptos Display" panose="020B0004020202020204" pitchFamily="34" charset="0"/>
              </a:rPr>
              <a:t>Start with high level general questions</a:t>
            </a:r>
          </a:p>
          <a:p>
            <a:r>
              <a:rPr lang="en-US" altLang="en-US" sz="2400" dirty="0">
                <a:latin typeface="Aptos Display" panose="020B0004020202020204" pitchFamily="34" charset="0"/>
              </a:rPr>
              <a:t>Ask specific questions </a:t>
            </a:r>
          </a:p>
          <a:p>
            <a:r>
              <a:rPr lang="en-US" altLang="en-US" sz="2400" dirty="0">
                <a:latin typeface="Aptos Display" panose="020B0004020202020204" pitchFamily="34" charset="0"/>
              </a:rPr>
              <a:t>Seek lead for more information from stakeholders</a:t>
            </a:r>
          </a:p>
          <a:p>
            <a:r>
              <a:rPr lang="en-US" altLang="en-US" sz="2400" dirty="0">
                <a:latin typeface="Aptos Display" panose="020B0004020202020204" pitchFamily="34" charset="0"/>
              </a:rPr>
              <a:t>Keep it to 1-2 hours</a:t>
            </a:r>
          </a:p>
          <a:p>
            <a:r>
              <a:rPr lang="en-US" altLang="en-US" sz="2400" dirty="0">
                <a:latin typeface="Aptos Display" panose="020B0004020202020204" pitchFamily="34" charset="0"/>
              </a:rPr>
              <a:t>Take and share meeting notes and minutes</a:t>
            </a:r>
          </a:p>
          <a:p>
            <a:r>
              <a:rPr lang="en-US" altLang="en-US" sz="2400" dirty="0">
                <a:latin typeface="Aptos Display" panose="020B0004020202020204" pitchFamily="34" charset="0"/>
              </a:rPr>
              <a:t>Record following up and action items</a:t>
            </a:r>
          </a:p>
          <a:p>
            <a:r>
              <a:rPr lang="en-US" altLang="en-US" sz="2400" dirty="0">
                <a:latin typeface="Aptos Display" panose="020B0004020202020204" pitchFamily="34" charset="0"/>
              </a:rPr>
              <a:t>Focus on “Project” and not the people</a:t>
            </a:r>
          </a:p>
          <a:p>
            <a:r>
              <a:rPr lang="en-US" altLang="en-US" sz="2400" dirty="0">
                <a:latin typeface="Aptos Display" panose="020B0004020202020204" pitchFamily="34" charset="0"/>
              </a:rPr>
              <a:t>Ask, listen, probe, understand and record (ALPUR)</a:t>
            </a:r>
          </a:p>
          <a:p>
            <a:r>
              <a:rPr lang="en-US" altLang="en-US" sz="2400" dirty="0">
                <a:latin typeface="Aptos Display" panose="020B0004020202020204" pitchFamily="34" charset="0"/>
              </a:rPr>
              <a:t>Avoid blaming, jargons, forcing your opinion </a:t>
            </a:r>
          </a:p>
        </p:txBody>
      </p:sp>
      <p:sp>
        <p:nvSpPr>
          <p:cNvPr id="2" name="Footer Placeholder 1">
            <a:extLst>
              <a:ext uri="{FF2B5EF4-FFF2-40B4-BE49-F238E27FC236}">
                <a16:creationId xmlns:a16="http://schemas.microsoft.com/office/drawing/2014/main" id="{16540E10-8681-476E-99B0-086A6912A36A}"/>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93DDC51E-99C0-4CE2-ADBA-26C8AB9A3FE8}"/>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11</a:t>
            </a:fld>
            <a:endParaRPr lang="en-US" altLang="en-US" dirty="0">
              <a:solidFill>
                <a:srgbClr val="1CADE4"/>
              </a:solidFill>
              <a:latin typeface="Calibri" panose="020F0502020204030204"/>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095E58A1-88E2-4DA6-AD37-AEEF126901E9}"/>
              </a:ext>
            </a:extLst>
          </p:cNvPr>
          <p:cNvSpPr>
            <a:spLocks noGrp="1" noChangeArrowheads="1"/>
          </p:cNvSpPr>
          <p:nvPr>
            <p:ph type="title"/>
          </p:nvPr>
        </p:nvSpPr>
        <p:spPr>
          <a:xfrm>
            <a:off x="913384" y="44450"/>
            <a:ext cx="8460432" cy="1143000"/>
          </a:xfrm>
        </p:spPr>
        <p:txBody>
          <a:bodyPr/>
          <a:lstStyle/>
          <a:p>
            <a:r>
              <a:rPr lang="en-US" altLang="en-US" dirty="0">
                <a:latin typeface="Aptos Display" panose="020B0004020202020204" pitchFamily="34" charset="0"/>
              </a:rPr>
              <a:t>Interview Approach – </a:t>
            </a:r>
            <a:r>
              <a:rPr lang="en-US" altLang="en-US" b="1" dirty="0">
                <a:latin typeface="Aptos Display" panose="020B0004020202020204" pitchFamily="34" charset="0"/>
              </a:rPr>
              <a:t>the Don’ts</a:t>
            </a:r>
          </a:p>
        </p:txBody>
      </p:sp>
      <p:sp>
        <p:nvSpPr>
          <p:cNvPr id="28675" name="Rectangle 1027">
            <a:extLst>
              <a:ext uri="{FF2B5EF4-FFF2-40B4-BE49-F238E27FC236}">
                <a16:creationId xmlns:a16="http://schemas.microsoft.com/office/drawing/2014/main" id="{C75AD537-0BB6-4363-840A-925408E0952C}"/>
              </a:ext>
            </a:extLst>
          </p:cNvPr>
          <p:cNvSpPr>
            <a:spLocks noGrp="1" noChangeArrowheads="1"/>
          </p:cNvSpPr>
          <p:nvPr>
            <p:ph idx="1"/>
          </p:nvPr>
        </p:nvSpPr>
        <p:spPr>
          <a:xfrm>
            <a:off x="839416" y="1556792"/>
            <a:ext cx="10441160" cy="5185666"/>
          </a:xfrm>
        </p:spPr>
        <p:txBody>
          <a:bodyPr/>
          <a:lstStyle/>
          <a:p>
            <a:r>
              <a:rPr lang="en-US" altLang="en-US" sz="2800" dirty="0">
                <a:latin typeface="Aptos Display" panose="020B0004020202020204" pitchFamily="34" charset="0"/>
              </a:rPr>
              <a:t>Never show aggression nor create an impression of apportioning blame.</a:t>
            </a:r>
          </a:p>
          <a:p>
            <a:r>
              <a:rPr lang="en-US" altLang="en-US" sz="2800" dirty="0">
                <a:latin typeface="Aptos Display" panose="020B0004020202020204" pitchFamily="34" charset="0"/>
              </a:rPr>
              <a:t>Do not force solutions on users- play role of an advisor and facilitator</a:t>
            </a:r>
          </a:p>
          <a:p>
            <a:r>
              <a:rPr lang="en-US" altLang="en-US" sz="2800" dirty="0">
                <a:latin typeface="Aptos Display" panose="020B0004020202020204" pitchFamily="34" charset="0"/>
              </a:rPr>
              <a:t>Explain limitations of the system </a:t>
            </a:r>
            <a:r>
              <a:rPr lang="en-US" altLang="en-US" sz="2800" i="1" dirty="0">
                <a:latin typeface="Aptos Display" panose="020B0004020202020204" pitchFamily="34" charset="0"/>
              </a:rPr>
              <a:t>in user terms</a:t>
            </a:r>
          </a:p>
          <a:p>
            <a:r>
              <a:rPr lang="en-US" altLang="en-US" sz="2800" dirty="0">
                <a:latin typeface="Aptos Display" panose="020B0004020202020204" pitchFamily="34" charset="0"/>
              </a:rPr>
              <a:t>Describe how system will help users in </a:t>
            </a:r>
            <a:r>
              <a:rPr lang="en-US" altLang="en-US" sz="2800" i="1" dirty="0">
                <a:latin typeface="Aptos Display" panose="020B0004020202020204" pitchFamily="34" charset="0"/>
              </a:rPr>
              <a:t>their</a:t>
            </a:r>
            <a:r>
              <a:rPr lang="en-US" altLang="en-US" sz="2800" dirty="0">
                <a:latin typeface="Aptos Display" panose="020B0004020202020204" pitchFamily="34" charset="0"/>
              </a:rPr>
              <a:t> work</a:t>
            </a:r>
          </a:p>
          <a:p>
            <a:r>
              <a:rPr lang="en-US" altLang="en-US" sz="2800" dirty="0">
                <a:latin typeface="Aptos Display" panose="020B0004020202020204" pitchFamily="34" charset="0"/>
              </a:rPr>
              <a:t>Do not ask leading questions, ask for suggestions for improvement and follow them up.</a:t>
            </a:r>
          </a:p>
          <a:p>
            <a:pPr lvl="1"/>
            <a:endParaRPr lang="en-US" altLang="en-US" sz="1800" dirty="0"/>
          </a:p>
          <a:p>
            <a:endParaRPr lang="en-US" altLang="en-US" b="1" i="1" dirty="0"/>
          </a:p>
        </p:txBody>
      </p:sp>
      <p:sp>
        <p:nvSpPr>
          <p:cNvPr id="2" name="Footer Placeholder 1">
            <a:extLst>
              <a:ext uri="{FF2B5EF4-FFF2-40B4-BE49-F238E27FC236}">
                <a16:creationId xmlns:a16="http://schemas.microsoft.com/office/drawing/2014/main" id="{7ACDDC43-F7F6-4719-AE81-0BBD5E6B1ED3}"/>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6E655F2F-1CF7-4A72-82B8-7C49150473AB}"/>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12</a:t>
            </a:fld>
            <a:endParaRPr lang="en-US" altLang="en-US" dirty="0">
              <a:solidFill>
                <a:srgbClr val="1CADE4"/>
              </a:solidFill>
              <a:latin typeface="Calibri" panose="020F0502020204030204"/>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a:extLst>
              <a:ext uri="{FF2B5EF4-FFF2-40B4-BE49-F238E27FC236}">
                <a16:creationId xmlns:a16="http://schemas.microsoft.com/office/drawing/2014/main" id="{1AFC0F4B-08DE-4F23-858B-870D2BF6F117}"/>
              </a:ext>
            </a:extLst>
          </p:cNvPr>
          <p:cNvSpPr>
            <a:spLocks noGrp="1" noChangeArrowheads="1"/>
          </p:cNvSpPr>
          <p:nvPr>
            <p:ph type="title"/>
          </p:nvPr>
        </p:nvSpPr>
        <p:spPr>
          <a:xfrm>
            <a:off x="1377955" y="244624"/>
            <a:ext cx="10441160" cy="792088"/>
          </a:xfrm>
        </p:spPr>
        <p:txBody>
          <a:bodyPr>
            <a:noAutofit/>
          </a:bodyPr>
          <a:lstStyle/>
          <a:p>
            <a:r>
              <a:rPr lang="en-US" altLang="en-US" b="1" dirty="0">
                <a:latin typeface="Aptos Display" panose="020B0004020202020204" pitchFamily="34" charset="0"/>
              </a:rPr>
              <a:t>Open Questions</a:t>
            </a:r>
          </a:p>
        </p:txBody>
      </p:sp>
      <p:sp>
        <p:nvSpPr>
          <p:cNvPr id="20483" name="Rectangle 1027">
            <a:extLst>
              <a:ext uri="{FF2B5EF4-FFF2-40B4-BE49-F238E27FC236}">
                <a16:creationId xmlns:a16="http://schemas.microsoft.com/office/drawing/2014/main" id="{E33E7ECF-5F17-4321-99FF-DA484AD095DA}"/>
              </a:ext>
            </a:extLst>
          </p:cNvPr>
          <p:cNvSpPr>
            <a:spLocks noGrp="1" noChangeArrowheads="1"/>
          </p:cNvSpPr>
          <p:nvPr>
            <p:ph idx="1"/>
          </p:nvPr>
        </p:nvSpPr>
        <p:spPr>
          <a:xfrm>
            <a:off x="839416" y="1196752"/>
            <a:ext cx="10513168" cy="5185666"/>
          </a:xfrm>
        </p:spPr>
        <p:txBody>
          <a:bodyPr>
            <a:normAutofit/>
          </a:bodyPr>
          <a:lstStyle/>
          <a:p>
            <a:pPr>
              <a:defRPr/>
            </a:pPr>
            <a:r>
              <a:rPr lang="en-AU" altLang="en-US" sz="2400" dirty="0">
                <a:latin typeface="Aptos Display" panose="020B0004020202020204" pitchFamily="34" charset="0"/>
              </a:rPr>
              <a:t>Encourage spontaneous and unstructured responses.</a:t>
            </a:r>
          </a:p>
          <a:p>
            <a:pPr lvl="1">
              <a:defRPr/>
            </a:pPr>
            <a:r>
              <a:rPr lang="en-US" altLang="en-US" sz="2000" dirty="0">
                <a:latin typeface="Aptos Display" panose="020B0004020202020204" pitchFamily="34" charset="0"/>
              </a:rPr>
              <a:t>General questions establishing a viewpoint</a:t>
            </a:r>
          </a:p>
          <a:p>
            <a:pPr lvl="1">
              <a:defRPr/>
            </a:pPr>
            <a:r>
              <a:rPr lang="en-AU" sz="2000" dirty="0">
                <a:latin typeface="Aptos Display" panose="020B0004020202020204" pitchFamily="34" charset="0"/>
              </a:rPr>
              <a:t>Question that </a:t>
            </a:r>
            <a:r>
              <a:rPr lang="en-AU" sz="2000" b="1" dirty="0">
                <a:latin typeface="Aptos Display" panose="020B0004020202020204" pitchFamily="34" charset="0"/>
              </a:rPr>
              <a:t>requires a full answer</a:t>
            </a:r>
          </a:p>
          <a:p>
            <a:pPr>
              <a:defRPr/>
            </a:pPr>
            <a:r>
              <a:rPr lang="en-AU" sz="2400" dirty="0">
                <a:latin typeface="Aptos Display" panose="020B0004020202020204" pitchFamily="34" charset="0"/>
              </a:rPr>
              <a:t>Open-ended questions begin with the following words: why, how, what, describe, tell me about..., or what do you think about...</a:t>
            </a:r>
          </a:p>
          <a:p>
            <a:pPr>
              <a:defRPr/>
            </a:pPr>
            <a:r>
              <a:rPr lang="en-AU" sz="2400" dirty="0">
                <a:latin typeface="Aptos Display" panose="020B0004020202020204" pitchFamily="34" charset="0"/>
              </a:rPr>
              <a:t>Examples of open-ended questions are:</a:t>
            </a:r>
          </a:p>
          <a:p>
            <a:pPr lvl="1">
              <a:defRPr/>
            </a:pPr>
            <a:r>
              <a:rPr lang="en-AU" sz="2000" dirty="0">
                <a:latin typeface="Aptos Display" panose="020B0004020202020204" pitchFamily="34" charset="0"/>
              </a:rPr>
              <a:t>"What happened after I left?“</a:t>
            </a:r>
          </a:p>
          <a:p>
            <a:pPr lvl="1">
              <a:defRPr/>
            </a:pPr>
            <a:r>
              <a:rPr lang="en-AU" sz="2000" dirty="0">
                <a:latin typeface="Aptos Display" panose="020B0004020202020204" pitchFamily="34" charset="0"/>
              </a:rPr>
              <a:t>"</a:t>
            </a:r>
            <a:r>
              <a:rPr lang="en-AU" sz="2000" b="1" dirty="0">
                <a:latin typeface="Aptos Display" panose="020B0004020202020204" pitchFamily="34" charset="0"/>
              </a:rPr>
              <a:t>Why</a:t>
            </a:r>
            <a:r>
              <a:rPr lang="en-AU" sz="2000" dirty="0">
                <a:latin typeface="Aptos Display" panose="020B0004020202020204" pitchFamily="34" charset="0"/>
              </a:rPr>
              <a:t> did Jim leave before Susan?"</a:t>
            </a:r>
          </a:p>
          <a:p>
            <a:pPr lvl="1">
              <a:defRPr/>
            </a:pPr>
            <a:r>
              <a:rPr lang="en-AU" sz="2000" dirty="0">
                <a:latin typeface="Aptos Display" panose="020B0004020202020204" pitchFamily="34" charset="0"/>
              </a:rPr>
              <a:t>"Tell me about your day at work."</a:t>
            </a:r>
          </a:p>
          <a:p>
            <a:pPr lvl="1">
              <a:defRPr/>
            </a:pPr>
            <a:r>
              <a:rPr lang="en-AU" sz="2000" dirty="0">
                <a:latin typeface="Aptos Display" panose="020B0004020202020204" pitchFamily="34" charset="0"/>
              </a:rPr>
              <a:t>"What do you think about the new season of this TV show?“</a:t>
            </a:r>
          </a:p>
          <a:p>
            <a:pPr lvl="1">
              <a:defRPr/>
            </a:pPr>
            <a:r>
              <a:rPr lang="en-US" altLang="en-US" sz="2000" dirty="0">
                <a:latin typeface="Aptos Display" panose="020B0004020202020204" pitchFamily="34" charset="0"/>
              </a:rPr>
              <a:t>“Is there anything else I should be asking you?” (Your last question of the interview)</a:t>
            </a:r>
          </a:p>
        </p:txBody>
      </p:sp>
      <p:sp>
        <p:nvSpPr>
          <p:cNvPr id="2" name="Footer Placeholder 1">
            <a:extLst>
              <a:ext uri="{FF2B5EF4-FFF2-40B4-BE49-F238E27FC236}">
                <a16:creationId xmlns:a16="http://schemas.microsoft.com/office/drawing/2014/main" id="{B3B7E54E-D4F5-40BC-8D86-B72A7AFF2473}"/>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DA81B6CA-5F45-4AD9-8B6C-3D9971D91B6E}"/>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13</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7">
            <a:extLst>
              <a:ext uri="{FF2B5EF4-FFF2-40B4-BE49-F238E27FC236}">
                <a16:creationId xmlns:a16="http://schemas.microsoft.com/office/drawing/2014/main" id="{B7ACB68E-B2AB-4FB3-A7EE-2CB304F0F93D}"/>
              </a:ext>
            </a:extLst>
          </p:cNvPr>
          <p:cNvSpPr>
            <a:spLocks noGrp="1" noChangeArrowheads="1"/>
          </p:cNvSpPr>
          <p:nvPr>
            <p:ph idx="1"/>
          </p:nvPr>
        </p:nvSpPr>
        <p:spPr>
          <a:xfrm>
            <a:off x="839416" y="1268761"/>
            <a:ext cx="10441160" cy="5512942"/>
          </a:xfrm>
        </p:spPr>
        <p:txBody>
          <a:bodyPr>
            <a:normAutofit/>
          </a:bodyPr>
          <a:lstStyle/>
          <a:p>
            <a:pPr>
              <a:defRPr/>
            </a:pPr>
            <a:r>
              <a:rPr lang="en-AU" sz="2400" b="1" dirty="0">
                <a:latin typeface="Aptos Display" panose="020B0004020202020204" pitchFamily="34" charset="0"/>
              </a:rPr>
              <a:t>Question that can be answered by single word (yes or no) or a short phrase.</a:t>
            </a:r>
          </a:p>
          <a:p>
            <a:pPr lvl="1">
              <a:defRPr/>
            </a:pPr>
            <a:r>
              <a:rPr lang="en-AU" sz="2000" i="1" dirty="0">
                <a:latin typeface="Aptos Display" panose="020B0004020202020204" pitchFamily="34" charset="0"/>
              </a:rPr>
              <a:t>They are used to obtain facts and specific pieces of information.</a:t>
            </a:r>
          </a:p>
          <a:p>
            <a:pPr lvl="1">
              <a:defRPr/>
            </a:pPr>
            <a:r>
              <a:rPr lang="en-GB" altLang="en-US" sz="2000" i="1" dirty="0">
                <a:latin typeface="Aptos Display" panose="020B0004020202020204" pitchFamily="34" charset="0"/>
              </a:rPr>
              <a:t>Restrict the response</a:t>
            </a:r>
            <a:r>
              <a:rPr lang="en-US" altLang="en-US" sz="2000" i="1" dirty="0">
                <a:latin typeface="Aptos Display" panose="020B0004020202020204" pitchFamily="34" charset="0"/>
              </a:rPr>
              <a:t> requiring specific answer such as a number, explanation of a report, reason for an action”</a:t>
            </a:r>
          </a:p>
          <a:p>
            <a:pPr>
              <a:defRPr/>
            </a:pPr>
            <a:r>
              <a:rPr lang="en-AU" sz="2400" dirty="0">
                <a:latin typeface="Aptos Display" panose="020B0004020202020204" pitchFamily="34" charset="0"/>
              </a:rPr>
              <a:t>Examples of closed-ended questions are:</a:t>
            </a:r>
          </a:p>
          <a:p>
            <a:pPr lvl="1">
              <a:defRPr/>
            </a:pPr>
            <a:r>
              <a:rPr lang="en-AU" sz="2400" dirty="0">
                <a:latin typeface="Aptos Display" panose="020B0004020202020204" pitchFamily="34" charset="0"/>
              </a:rPr>
              <a:t>"Who will you choose?"</a:t>
            </a:r>
          </a:p>
          <a:p>
            <a:pPr lvl="1">
              <a:defRPr/>
            </a:pPr>
            <a:r>
              <a:rPr lang="en-AU" sz="2400" dirty="0">
                <a:latin typeface="Aptos Display" panose="020B0004020202020204" pitchFamily="34" charset="0"/>
              </a:rPr>
              <a:t>"What brand of car do you own?"</a:t>
            </a:r>
          </a:p>
          <a:p>
            <a:pPr lvl="1">
              <a:defRPr/>
            </a:pPr>
            <a:r>
              <a:rPr lang="en-AU" sz="2400" dirty="0">
                <a:latin typeface="Aptos Display" panose="020B0004020202020204" pitchFamily="34" charset="0"/>
              </a:rPr>
              <a:t>"Did you speak to Bob?"</a:t>
            </a:r>
          </a:p>
          <a:p>
            <a:pPr lvl="1">
              <a:defRPr/>
            </a:pPr>
            <a:r>
              <a:rPr lang="en-AU" sz="2400" dirty="0">
                <a:latin typeface="Aptos Display" panose="020B0004020202020204" pitchFamily="34" charset="0"/>
              </a:rPr>
              <a:t>"Did Susan leave with Jim?"</a:t>
            </a:r>
          </a:p>
          <a:p>
            <a:pPr marL="457200" lvl="1" indent="0">
              <a:buNone/>
              <a:defRPr/>
            </a:pPr>
            <a:endParaRPr lang="en-AU" sz="2400" dirty="0"/>
          </a:p>
        </p:txBody>
      </p:sp>
      <p:sp>
        <p:nvSpPr>
          <p:cNvPr id="2" name="Footer Placeholder 1">
            <a:extLst>
              <a:ext uri="{FF2B5EF4-FFF2-40B4-BE49-F238E27FC236}">
                <a16:creationId xmlns:a16="http://schemas.microsoft.com/office/drawing/2014/main" id="{4BF28A2E-2A05-4F98-A28E-DA07F215974E}"/>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B95CC8CB-013E-4240-8FBC-BE9C2B797A34}"/>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14</a:t>
            </a:fld>
            <a:endParaRPr lang="en-US" altLang="en-US" dirty="0">
              <a:solidFill>
                <a:srgbClr val="1CADE4"/>
              </a:solidFill>
              <a:latin typeface="Calibri" panose="020F0502020204030204"/>
              <a:cs typeface="+mn-cs"/>
            </a:endParaRPr>
          </a:p>
        </p:txBody>
      </p:sp>
      <p:sp>
        <p:nvSpPr>
          <p:cNvPr id="7" name="Rectangle 1026">
            <a:extLst>
              <a:ext uri="{FF2B5EF4-FFF2-40B4-BE49-F238E27FC236}">
                <a16:creationId xmlns:a16="http://schemas.microsoft.com/office/drawing/2014/main" id="{C9F14C38-379E-4A8B-B456-526728570731}"/>
              </a:ext>
            </a:extLst>
          </p:cNvPr>
          <p:cNvSpPr>
            <a:spLocks noGrp="1" noChangeArrowheads="1"/>
          </p:cNvSpPr>
          <p:nvPr>
            <p:ph type="title"/>
          </p:nvPr>
        </p:nvSpPr>
        <p:spPr>
          <a:xfrm>
            <a:off x="812800" y="188913"/>
            <a:ext cx="10755313" cy="725487"/>
          </a:xfrm>
        </p:spPr>
        <p:txBody>
          <a:bodyPr>
            <a:noAutofit/>
          </a:bodyPr>
          <a:lstStyle/>
          <a:p>
            <a:r>
              <a:rPr lang="en-US" altLang="en-US" b="1" dirty="0">
                <a:latin typeface="Aptos Display" panose="020B0004020202020204" pitchFamily="34" charset="0"/>
              </a:rPr>
              <a:t>Closed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026">
            <a:extLst>
              <a:ext uri="{FF2B5EF4-FFF2-40B4-BE49-F238E27FC236}">
                <a16:creationId xmlns:a16="http://schemas.microsoft.com/office/drawing/2014/main" id="{5E3F3EBF-89FA-46F0-BF84-BABDFB5B652F}"/>
              </a:ext>
            </a:extLst>
          </p:cNvPr>
          <p:cNvSpPr>
            <a:spLocks noGrp="1" noChangeArrowheads="1"/>
          </p:cNvSpPr>
          <p:nvPr>
            <p:ph type="title"/>
          </p:nvPr>
        </p:nvSpPr>
        <p:spPr>
          <a:xfrm>
            <a:off x="911424" y="188640"/>
            <a:ext cx="7772400" cy="726082"/>
          </a:xfrm>
        </p:spPr>
        <p:txBody>
          <a:bodyPr/>
          <a:lstStyle/>
          <a:p>
            <a:r>
              <a:rPr lang="en-US" altLang="en-US" b="1" dirty="0">
                <a:latin typeface="Aptos Display" panose="020B0004020202020204" pitchFamily="34" charset="0"/>
              </a:rPr>
              <a:t>Probes</a:t>
            </a:r>
          </a:p>
        </p:txBody>
      </p:sp>
      <p:sp>
        <p:nvSpPr>
          <p:cNvPr id="34818" name="Rectangle 1027">
            <a:extLst>
              <a:ext uri="{FF2B5EF4-FFF2-40B4-BE49-F238E27FC236}">
                <a16:creationId xmlns:a16="http://schemas.microsoft.com/office/drawing/2014/main" id="{02133CB0-89A4-4D0D-B899-6FE63BFC8D9D}"/>
              </a:ext>
            </a:extLst>
          </p:cNvPr>
          <p:cNvSpPr>
            <a:spLocks noGrp="1" noChangeArrowheads="1"/>
          </p:cNvSpPr>
          <p:nvPr>
            <p:ph idx="1"/>
          </p:nvPr>
        </p:nvSpPr>
        <p:spPr/>
        <p:txBody>
          <a:bodyPr/>
          <a:lstStyle/>
          <a:p>
            <a:r>
              <a:rPr lang="en-US" altLang="en-US" sz="4000" b="1" dirty="0">
                <a:latin typeface="Aptos Display" panose="020B0004020202020204" pitchFamily="34" charset="0"/>
              </a:rPr>
              <a:t>Probes are a</a:t>
            </a:r>
          </a:p>
          <a:p>
            <a:pPr lvl="1"/>
            <a:r>
              <a:rPr lang="en-US" altLang="en-US" dirty="0">
                <a:latin typeface="Aptos Display" panose="020B0004020202020204" pitchFamily="34" charset="0"/>
              </a:rPr>
              <a:t>Follow up from a previous answer</a:t>
            </a:r>
          </a:p>
          <a:p>
            <a:pPr lvl="1"/>
            <a:r>
              <a:rPr lang="en-US" altLang="en-US" dirty="0">
                <a:latin typeface="Aptos Display" panose="020B0004020202020204" pitchFamily="34" charset="0"/>
              </a:rPr>
              <a:t>“Why do you…”</a:t>
            </a:r>
          </a:p>
          <a:p>
            <a:pPr lvl="1"/>
            <a:r>
              <a:rPr lang="en-US" altLang="en-US" dirty="0">
                <a:latin typeface="Aptos Display" panose="020B0004020202020204" pitchFamily="34" charset="0"/>
              </a:rPr>
              <a:t>“Where do you…”</a:t>
            </a:r>
          </a:p>
          <a:p>
            <a:pPr lvl="1"/>
            <a:r>
              <a:rPr lang="en-US" altLang="en-US" dirty="0">
                <a:latin typeface="Aptos Display" panose="020B0004020202020204" pitchFamily="34" charset="0"/>
              </a:rPr>
              <a:t>“How often do you…”</a:t>
            </a:r>
          </a:p>
          <a:p>
            <a:pPr marL="457200" lvl="1" indent="0">
              <a:buNone/>
            </a:pPr>
            <a:endParaRPr lang="en-US" altLang="en-US" sz="2800" i="1" dirty="0">
              <a:latin typeface="Aptos Display" panose="020B0004020202020204" pitchFamily="34" charset="0"/>
            </a:endParaRPr>
          </a:p>
          <a:p>
            <a:pPr marL="457200" lvl="1" indent="0">
              <a:buNone/>
            </a:pPr>
            <a:r>
              <a:rPr lang="en-US" altLang="en-US" sz="2800" i="1" dirty="0">
                <a:latin typeface="Aptos Display" panose="020B0004020202020204" pitchFamily="34" charset="0"/>
              </a:rPr>
              <a:t>Most interviews use a combination of all three question types. The approach you take will depend on the type/role of interviewee</a:t>
            </a:r>
          </a:p>
          <a:p>
            <a:pPr lvl="1"/>
            <a:endParaRPr lang="en-US" altLang="en-US" sz="3600" dirty="0"/>
          </a:p>
          <a:p>
            <a:pPr marL="457200" lvl="1" indent="0">
              <a:buNone/>
            </a:pPr>
            <a:endParaRPr lang="en-US" altLang="en-US" sz="3600" dirty="0"/>
          </a:p>
          <a:p>
            <a:endParaRPr lang="en-US" altLang="en-US" i="1" dirty="0"/>
          </a:p>
        </p:txBody>
      </p:sp>
      <p:sp>
        <p:nvSpPr>
          <p:cNvPr id="2" name="Footer Placeholder 1">
            <a:extLst>
              <a:ext uri="{FF2B5EF4-FFF2-40B4-BE49-F238E27FC236}">
                <a16:creationId xmlns:a16="http://schemas.microsoft.com/office/drawing/2014/main" id="{4F9E6D98-68F0-4DD6-A66F-B03083D08300}"/>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FE3A4445-EDC8-456D-A49F-56ED953935BD}"/>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15</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1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81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7ECC2A8-FAC8-43E3-A371-0F3CF1726B97}"/>
              </a:ext>
            </a:extLst>
          </p:cNvPr>
          <p:cNvSpPr>
            <a:spLocks noGrp="1" noChangeArrowheads="1"/>
          </p:cNvSpPr>
          <p:nvPr>
            <p:ph type="title"/>
          </p:nvPr>
        </p:nvSpPr>
        <p:spPr>
          <a:xfrm>
            <a:off x="910854" y="332657"/>
            <a:ext cx="8229600" cy="720725"/>
          </a:xfrm>
        </p:spPr>
        <p:txBody>
          <a:bodyPr>
            <a:normAutofit fontScale="90000"/>
          </a:bodyPr>
          <a:lstStyle/>
          <a:p>
            <a:pPr eaLnBrk="1" hangingPunct="1"/>
            <a:r>
              <a:rPr lang="en-AU" altLang="en-US" dirty="0">
                <a:latin typeface="Aptos Display" panose="020B0004020202020204" pitchFamily="34" charset="0"/>
              </a:rPr>
              <a:t>Concluding and evaluating interviews</a:t>
            </a:r>
            <a:endParaRPr lang="en-GB" altLang="en-US" dirty="0">
              <a:latin typeface="Aptos Display" panose="020B0004020202020204" pitchFamily="34" charset="0"/>
            </a:endParaRPr>
          </a:p>
        </p:txBody>
      </p:sp>
      <p:sp>
        <p:nvSpPr>
          <p:cNvPr id="38915" name="Rectangle 3">
            <a:extLst>
              <a:ext uri="{FF2B5EF4-FFF2-40B4-BE49-F238E27FC236}">
                <a16:creationId xmlns:a16="http://schemas.microsoft.com/office/drawing/2014/main" id="{5A74D2AD-EDAD-4829-AAA4-7F91E111636C}"/>
              </a:ext>
            </a:extLst>
          </p:cNvPr>
          <p:cNvSpPr>
            <a:spLocks noGrp="1" noChangeArrowheads="1"/>
          </p:cNvSpPr>
          <p:nvPr>
            <p:ph idx="1"/>
          </p:nvPr>
        </p:nvSpPr>
        <p:spPr>
          <a:xfrm>
            <a:off x="767408" y="1268760"/>
            <a:ext cx="10729192" cy="5112568"/>
          </a:xfrm>
        </p:spPr>
        <p:txBody>
          <a:bodyPr>
            <a:normAutofit/>
          </a:bodyPr>
          <a:lstStyle/>
          <a:p>
            <a:pPr marL="1027113" lvl="1" indent="-455613">
              <a:lnSpc>
                <a:spcPct val="80000"/>
              </a:lnSpc>
              <a:spcAft>
                <a:spcPts val="600"/>
              </a:spcAft>
            </a:pPr>
            <a:r>
              <a:rPr lang="en-AU" altLang="en-US" sz="2400" dirty="0">
                <a:latin typeface="Aptos Display" panose="020B0004020202020204" pitchFamily="34" charset="0"/>
              </a:rPr>
              <a:t>Thank interviewees for their time. Offer to provide them with a copy of your notes for them to validate. Make an appointment for further interviews if needed.</a:t>
            </a:r>
          </a:p>
          <a:p>
            <a:pPr marL="1027113" lvl="1" indent="-455613">
              <a:lnSpc>
                <a:spcPct val="80000"/>
              </a:lnSpc>
              <a:spcAft>
                <a:spcPts val="600"/>
              </a:spcAft>
            </a:pPr>
            <a:r>
              <a:rPr lang="en-AU" altLang="en-US" sz="2400" dirty="0">
                <a:latin typeface="Aptos Display" panose="020B0004020202020204" pitchFamily="34" charset="0"/>
              </a:rPr>
              <a:t>Review and transcribe your tapes or notes ASAP after the interview while the content is still fresh in your mind.</a:t>
            </a:r>
          </a:p>
          <a:p>
            <a:pPr marL="1027113" lvl="1" indent="-455613">
              <a:lnSpc>
                <a:spcPct val="80000"/>
              </a:lnSpc>
              <a:spcAft>
                <a:spcPts val="600"/>
              </a:spcAft>
            </a:pPr>
            <a:r>
              <a:rPr lang="en-AU" altLang="en-US" sz="2400" dirty="0">
                <a:latin typeface="Aptos Display" panose="020B0004020202020204" pitchFamily="34" charset="0"/>
              </a:rPr>
              <a:t>Review your notes for accuracy, completeness, consistency and understanding.</a:t>
            </a:r>
          </a:p>
          <a:p>
            <a:pPr marL="1027113" lvl="1" indent="-455613">
              <a:lnSpc>
                <a:spcPct val="80000"/>
              </a:lnSpc>
              <a:spcAft>
                <a:spcPts val="600"/>
              </a:spcAft>
            </a:pPr>
            <a:r>
              <a:rPr lang="en-AU" altLang="en-US" sz="2400" dirty="0">
                <a:latin typeface="Aptos Display" panose="020B0004020202020204" pitchFamily="34" charset="0"/>
              </a:rPr>
              <a:t>Transfer information to appropriate models and documents.</a:t>
            </a:r>
          </a:p>
          <a:p>
            <a:pPr marL="1027113" lvl="1" indent="-455613">
              <a:lnSpc>
                <a:spcPct val="80000"/>
              </a:lnSpc>
              <a:spcAft>
                <a:spcPts val="600"/>
              </a:spcAft>
            </a:pPr>
            <a:r>
              <a:rPr lang="en-AU" altLang="en-US" sz="2400" dirty="0">
                <a:latin typeface="Aptos Display" panose="020B0004020202020204" pitchFamily="34" charset="0"/>
              </a:rPr>
              <a:t>Identify areas needing further clarification.</a:t>
            </a:r>
          </a:p>
          <a:p>
            <a:pPr marL="1027113" lvl="1" indent="-455613">
              <a:lnSpc>
                <a:spcPct val="80000"/>
              </a:lnSpc>
              <a:spcAft>
                <a:spcPts val="600"/>
              </a:spcAft>
            </a:pPr>
            <a:r>
              <a:rPr lang="en-AU" altLang="en-US" sz="2400" dirty="0">
                <a:latin typeface="Aptos Display" panose="020B0004020202020204" pitchFamily="34" charset="0"/>
              </a:rPr>
              <a:t>Send interviewees your notes and update your notes to reflect their comments.</a:t>
            </a:r>
            <a:endParaRPr lang="en-GB" altLang="en-US" sz="2400" dirty="0">
              <a:latin typeface="Aptos Display" panose="020B0004020202020204" pitchFamily="34" charset="0"/>
            </a:endParaRPr>
          </a:p>
        </p:txBody>
      </p:sp>
      <p:sp>
        <p:nvSpPr>
          <p:cNvPr id="2" name="Footer Placeholder 1">
            <a:extLst>
              <a:ext uri="{FF2B5EF4-FFF2-40B4-BE49-F238E27FC236}">
                <a16:creationId xmlns:a16="http://schemas.microsoft.com/office/drawing/2014/main" id="{EDEF68E2-292B-4D42-A8CB-767E497A94B3}"/>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3A02B726-2F0B-494F-84F0-36F12A1FAFE1}"/>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16</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177A324-3397-4014-A6F5-41AE14372CFA}"/>
              </a:ext>
            </a:extLst>
          </p:cNvPr>
          <p:cNvSpPr>
            <a:spLocks noGrp="1" noChangeArrowheads="1"/>
          </p:cNvSpPr>
          <p:nvPr>
            <p:ph type="title"/>
          </p:nvPr>
        </p:nvSpPr>
        <p:spPr>
          <a:xfrm>
            <a:off x="191344" y="142240"/>
            <a:ext cx="10153128" cy="720725"/>
          </a:xfrm>
        </p:spPr>
        <p:txBody>
          <a:bodyPr/>
          <a:lstStyle/>
          <a:p>
            <a:pPr eaLnBrk="1" hangingPunct="1"/>
            <a:r>
              <a:rPr lang="en-AU" altLang="en-US" dirty="0">
                <a:latin typeface="Aptos Display" panose="020B0004020202020204" pitchFamily="34" charset="0"/>
              </a:rPr>
              <a:t>Advantages and disadvantages of Interviews</a:t>
            </a:r>
            <a:endParaRPr lang="en-GB" altLang="en-US" dirty="0">
              <a:latin typeface="Aptos Display" panose="020B0004020202020204" pitchFamily="34" charset="0"/>
            </a:endParaRPr>
          </a:p>
        </p:txBody>
      </p:sp>
      <p:sp>
        <p:nvSpPr>
          <p:cNvPr id="39939" name="Rectangle 3">
            <a:extLst>
              <a:ext uri="{FF2B5EF4-FFF2-40B4-BE49-F238E27FC236}">
                <a16:creationId xmlns:a16="http://schemas.microsoft.com/office/drawing/2014/main" id="{7B2B83E6-B0A2-4057-9C42-1F8FCE816120}"/>
              </a:ext>
            </a:extLst>
          </p:cNvPr>
          <p:cNvSpPr>
            <a:spLocks noGrp="1" noChangeArrowheads="1"/>
          </p:cNvSpPr>
          <p:nvPr>
            <p:ph idx="1"/>
          </p:nvPr>
        </p:nvSpPr>
        <p:spPr>
          <a:xfrm>
            <a:off x="709126" y="1063508"/>
            <a:ext cx="10823511" cy="4983833"/>
          </a:xfrm>
        </p:spPr>
        <p:txBody>
          <a:bodyPr>
            <a:normAutofit/>
          </a:bodyPr>
          <a:lstStyle/>
          <a:p>
            <a:pPr marL="0" indent="0">
              <a:spcBef>
                <a:spcPts val="0"/>
              </a:spcBef>
              <a:buNone/>
            </a:pPr>
            <a:r>
              <a:rPr lang="en-AU" altLang="en-US" b="1" dirty="0"/>
              <a:t>Advantages </a:t>
            </a:r>
          </a:p>
          <a:p>
            <a:pPr>
              <a:spcBef>
                <a:spcPts val="0"/>
              </a:spcBef>
              <a:buFont typeface="Wingdings" panose="05000000000000000000" pitchFamily="2" charset="2"/>
              <a:buChar char="ü"/>
            </a:pPr>
            <a:r>
              <a:rPr lang="en-US" altLang="en-US" sz="2000" dirty="0">
                <a:latin typeface="Aptos Display" panose="020B0004020202020204" pitchFamily="34" charset="0"/>
              </a:rPr>
              <a:t>Allows the interviewer and participant to have </a:t>
            </a:r>
            <a:r>
              <a:rPr lang="en-US" altLang="en-US" sz="2000" b="1" dirty="0">
                <a:latin typeface="Aptos Display" panose="020B0004020202020204" pitchFamily="34" charset="0"/>
              </a:rPr>
              <a:t>full discussions and explanations</a:t>
            </a:r>
            <a:r>
              <a:rPr lang="en-US" altLang="en-US" sz="2000" dirty="0">
                <a:latin typeface="Aptos Display" panose="020B0004020202020204" pitchFamily="34" charset="0"/>
              </a:rPr>
              <a:t> of </a:t>
            </a:r>
            <a:r>
              <a:rPr lang="en-AU" altLang="en-US" sz="2000" dirty="0">
                <a:latin typeface="Aptos Display" panose="020B0004020202020204" pitchFamily="34" charset="0"/>
              </a:rPr>
              <a:t>the questions and answers. </a:t>
            </a:r>
          </a:p>
          <a:p>
            <a:pPr>
              <a:spcBef>
                <a:spcPts val="0"/>
              </a:spcBef>
              <a:buFont typeface="Wingdings" panose="05000000000000000000" pitchFamily="2" charset="2"/>
              <a:buChar char="ü"/>
            </a:pPr>
            <a:r>
              <a:rPr lang="en-AU" altLang="en-US" sz="2000" dirty="0">
                <a:latin typeface="Aptos Display" panose="020B0004020202020204" pitchFamily="34" charset="0"/>
              </a:rPr>
              <a:t>Personal contact allows responsiveness and adapting to what the user says.</a:t>
            </a:r>
            <a:endParaRPr lang="en-AU" altLang="en-US" b="1" dirty="0">
              <a:latin typeface="Aptos Display" panose="020B0004020202020204" pitchFamily="34" charset="0"/>
            </a:endParaRPr>
          </a:p>
          <a:p>
            <a:pPr>
              <a:spcBef>
                <a:spcPts val="0"/>
              </a:spcBef>
              <a:buFont typeface="Wingdings" panose="05000000000000000000" pitchFamily="2" charset="2"/>
              <a:buChar char="ü"/>
            </a:pPr>
            <a:r>
              <a:rPr lang="en-AU" altLang="en-US" sz="2000" dirty="0">
                <a:latin typeface="Aptos Display" panose="020B0004020202020204" pitchFamily="34" charset="0"/>
              </a:rPr>
              <a:t>Analyst can probe in </a:t>
            </a:r>
            <a:r>
              <a:rPr lang="en-AU" altLang="en-US" sz="2000" b="1" dirty="0">
                <a:latin typeface="Aptos Display" panose="020B0004020202020204" pitchFamily="34" charset="0"/>
              </a:rPr>
              <a:t>greater depth </a:t>
            </a:r>
            <a:r>
              <a:rPr lang="en-AU" altLang="en-US" sz="2000" dirty="0">
                <a:latin typeface="Aptos Display" panose="020B0004020202020204" pitchFamily="34" charset="0"/>
              </a:rPr>
              <a:t>than any other methods of elicitation</a:t>
            </a:r>
          </a:p>
          <a:p>
            <a:pPr>
              <a:spcBef>
                <a:spcPts val="0"/>
              </a:spcBef>
              <a:buFont typeface="Wingdings" panose="05000000000000000000" pitchFamily="2" charset="2"/>
              <a:buChar char="ü"/>
            </a:pPr>
            <a:r>
              <a:rPr lang="en-US" altLang="en-US" sz="2000" dirty="0">
                <a:latin typeface="Aptos Display" panose="020B0004020202020204" pitchFamily="34" charset="0"/>
              </a:rPr>
              <a:t>Allows interviewees to </a:t>
            </a:r>
            <a:r>
              <a:rPr lang="en-US" altLang="en-US" sz="2000" b="1" dirty="0">
                <a:latin typeface="Aptos Display" panose="020B0004020202020204" pitchFamily="34" charset="0"/>
              </a:rPr>
              <a:t>express opinions in private </a:t>
            </a:r>
            <a:r>
              <a:rPr lang="en-US" altLang="en-US" sz="2000" dirty="0">
                <a:latin typeface="Aptos Display" panose="020B0004020202020204" pitchFamily="34" charset="0"/>
              </a:rPr>
              <a:t>that they may be reluctant to express in public.</a:t>
            </a:r>
          </a:p>
          <a:p>
            <a:pPr>
              <a:spcBef>
                <a:spcPts val="0"/>
              </a:spcBef>
              <a:buFont typeface="Wingdings" panose="05000000000000000000" pitchFamily="2" charset="2"/>
              <a:buChar char="ü"/>
            </a:pPr>
            <a:endParaRPr lang="en-US" altLang="en-US" sz="2000" b="1" dirty="0">
              <a:latin typeface="Aptos Display" panose="020B0004020202020204" pitchFamily="34" charset="0"/>
            </a:endParaRPr>
          </a:p>
          <a:p>
            <a:pPr>
              <a:spcBef>
                <a:spcPts val="0"/>
              </a:spcBef>
              <a:buFont typeface="Wingdings" panose="05000000000000000000" pitchFamily="2" charset="2"/>
              <a:buChar char="ü"/>
            </a:pPr>
            <a:endParaRPr lang="en-US" altLang="en-US" sz="2000" b="1" dirty="0">
              <a:latin typeface="Aptos Display" panose="020B0004020202020204" pitchFamily="34" charset="0"/>
            </a:endParaRPr>
          </a:p>
          <a:p>
            <a:pPr marL="0" indent="0">
              <a:spcBef>
                <a:spcPts val="0"/>
              </a:spcBef>
              <a:buNone/>
            </a:pPr>
            <a:r>
              <a:rPr lang="en-US" altLang="en-US" sz="2000" b="1" dirty="0">
                <a:latin typeface="Aptos Display" panose="020B0004020202020204" pitchFamily="34" charset="0"/>
              </a:rPr>
              <a:t>Disadvantages </a:t>
            </a:r>
          </a:p>
          <a:p>
            <a:pPr marL="468000" indent="-457200">
              <a:spcBef>
                <a:spcPts val="0"/>
              </a:spcBef>
              <a:buFont typeface="Courier New" panose="02070309020205020404" pitchFamily="49" charset="0"/>
              <a:buChar char="o"/>
            </a:pPr>
            <a:r>
              <a:rPr lang="en-AU" altLang="en-US" sz="2000" dirty="0">
                <a:latin typeface="Aptos Display" panose="020B0004020202020204" pitchFamily="34" charset="0"/>
              </a:rPr>
              <a:t>Can be </a:t>
            </a:r>
            <a:r>
              <a:rPr lang="en-AU" altLang="en-US" sz="2000" b="1" dirty="0">
                <a:latin typeface="Aptos Display" panose="020B0004020202020204" pitchFamily="34" charset="0"/>
              </a:rPr>
              <a:t>time consuming and costly. </a:t>
            </a:r>
            <a:r>
              <a:rPr lang="en-US" altLang="en-US" sz="2000" dirty="0">
                <a:latin typeface="Aptos Display" panose="020B0004020202020204" pitchFamily="34" charset="0"/>
              </a:rPr>
              <a:t>Requires considerable commitment and involvement of the participants.</a:t>
            </a:r>
            <a:endParaRPr lang="en-AU" altLang="en-US" sz="2000" dirty="0">
              <a:latin typeface="Aptos Display" panose="020B0004020202020204" pitchFamily="34" charset="0"/>
            </a:endParaRPr>
          </a:p>
          <a:p>
            <a:pPr marL="468000" indent="-457200">
              <a:spcBef>
                <a:spcPts val="0"/>
              </a:spcBef>
              <a:buFont typeface="Courier New" panose="02070309020205020404" pitchFamily="49" charset="0"/>
              <a:buChar char="o"/>
            </a:pPr>
            <a:r>
              <a:rPr lang="en-AU" altLang="en-US" sz="2000" dirty="0">
                <a:latin typeface="Aptos Display" panose="020B0004020202020204" pitchFamily="34" charset="0"/>
              </a:rPr>
              <a:t>Interview </a:t>
            </a:r>
            <a:r>
              <a:rPr lang="en-AU" altLang="en-US" sz="2000" b="1" dirty="0">
                <a:latin typeface="Aptos Display" panose="020B0004020202020204" pitchFamily="34" charset="0"/>
              </a:rPr>
              <a:t>results have to be transcribed </a:t>
            </a:r>
            <a:r>
              <a:rPr lang="en-AU" altLang="en-US" sz="2000" dirty="0">
                <a:latin typeface="Aptos Display" panose="020B0004020202020204" pitchFamily="34" charset="0"/>
              </a:rPr>
              <a:t>and written and </a:t>
            </a:r>
            <a:r>
              <a:rPr lang="en-US" altLang="en-US" sz="2000" dirty="0">
                <a:latin typeface="Aptos Display" panose="020B0004020202020204" pitchFamily="34" charset="0"/>
              </a:rPr>
              <a:t>transcription and analysis of interview data can be complex and expensive.</a:t>
            </a:r>
            <a:endParaRPr lang="en-AU" altLang="en-US" sz="2000" b="1" dirty="0">
              <a:latin typeface="Aptos Display" panose="020B0004020202020204" pitchFamily="34" charset="0"/>
            </a:endParaRPr>
          </a:p>
          <a:p>
            <a:pPr marL="468000" indent="-457200">
              <a:spcBef>
                <a:spcPts val="0"/>
              </a:spcBef>
              <a:buFont typeface="Courier New" panose="02070309020205020404" pitchFamily="49" charset="0"/>
              <a:buChar char="o"/>
            </a:pPr>
            <a:r>
              <a:rPr lang="en-AU" altLang="en-US" sz="2000" dirty="0">
                <a:latin typeface="Aptos Display" panose="020B0004020202020204" pitchFamily="34" charset="0"/>
              </a:rPr>
              <a:t>Can be </a:t>
            </a:r>
            <a:r>
              <a:rPr lang="en-AU" altLang="en-US" sz="2000" b="1" dirty="0">
                <a:latin typeface="Aptos Display" panose="020B0004020202020204" pitchFamily="34" charset="0"/>
              </a:rPr>
              <a:t>subject to bias</a:t>
            </a:r>
          </a:p>
          <a:p>
            <a:pPr marL="468000" indent="-457200">
              <a:spcBef>
                <a:spcPts val="0"/>
              </a:spcBef>
              <a:buFont typeface="Courier New" panose="02070309020205020404" pitchFamily="49" charset="0"/>
              <a:buChar char="o"/>
            </a:pPr>
            <a:r>
              <a:rPr lang="en-AU" altLang="en-US" sz="2000" dirty="0">
                <a:latin typeface="Aptos Display" panose="020B0004020202020204" pitchFamily="34" charset="0"/>
              </a:rPr>
              <a:t>If conflicting information is given, it can be difficult to resolve and </a:t>
            </a:r>
            <a:r>
              <a:rPr lang="en-US" altLang="en-US" sz="2000" dirty="0">
                <a:latin typeface="Aptos Display" panose="020B0004020202020204" pitchFamily="34" charset="0"/>
              </a:rPr>
              <a:t>interviews are </a:t>
            </a:r>
            <a:r>
              <a:rPr lang="en-US" altLang="en-US" sz="2000" b="1" dirty="0">
                <a:latin typeface="Aptos Display" panose="020B0004020202020204" pitchFamily="34" charset="0"/>
              </a:rPr>
              <a:t>not an ideal means of reaching consensus</a:t>
            </a:r>
            <a:r>
              <a:rPr lang="en-US" altLang="en-US" sz="2000" dirty="0">
                <a:latin typeface="Aptos Display" panose="020B0004020202020204" pitchFamily="34" charset="0"/>
              </a:rPr>
              <a:t> across a group of stakeholders.</a:t>
            </a:r>
            <a:endParaRPr lang="en-AU" altLang="en-US" sz="2000" dirty="0">
              <a:latin typeface="Aptos Display" panose="020B0004020202020204" pitchFamily="34" charset="0"/>
            </a:endParaRPr>
          </a:p>
          <a:p>
            <a:pPr marL="468000" indent="-457200">
              <a:spcBef>
                <a:spcPts val="0"/>
              </a:spcBef>
              <a:buFont typeface="Courier New" panose="02070309020205020404" pitchFamily="49" charset="0"/>
              <a:buChar char="o"/>
            </a:pPr>
            <a:r>
              <a:rPr lang="en-US" altLang="en-US" sz="2000" dirty="0">
                <a:latin typeface="Aptos Display" panose="020B0004020202020204" pitchFamily="34" charset="0"/>
              </a:rPr>
              <a:t>There is a risk of unintentionally leading the interviewee.</a:t>
            </a:r>
          </a:p>
          <a:p>
            <a:pPr marL="457200" indent="-457200">
              <a:spcBef>
                <a:spcPts val="0"/>
              </a:spcBef>
              <a:spcAft>
                <a:spcPts val="0"/>
              </a:spcAft>
              <a:buNone/>
            </a:pPr>
            <a:endParaRPr lang="en-AU" altLang="en-US" sz="2000" b="1" dirty="0"/>
          </a:p>
          <a:p>
            <a:pPr marL="457200" indent="-457200">
              <a:lnSpc>
                <a:spcPct val="90000"/>
              </a:lnSpc>
              <a:buNone/>
            </a:pPr>
            <a:endParaRPr lang="en-GB" altLang="en-US" sz="3600" b="1" dirty="0"/>
          </a:p>
        </p:txBody>
      </p:sp>
      <p:sp>
        <p:nvSpPr>
          <p:cNvPr id="2" name="Footer Placeholder 1">
            <a:extLst>
              <a:ext uri="{FF2B5EF4-FFF2-40B4-BE49-F238E27FC236}">
                <a16:creationId xmlns:a16="http://schemas.microsoft.com/office/drawing/2014/main" id="{F2D39B44-5125-4C35-A994-56CBAC8AA615}"/>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BC81B3FA-8DEA-4D48-BD01-AFE45FBECA25}"/>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17</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939">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026">
            <a:extLst>
              <a:ext uri="{FF2B5EF4-FFF2-40B4-BE49-F238E27FC236}">
                <a16:creationId xmlns:a16="http://schemas.microsoft.com/office/drawing/2014/main" id="{8DD21BE7-7691-4DDB-815A-B3CC4A02A609}"/>
              </a:ext>
            </a:extLst>
          </p:cNvPr>
          <p:cNvSpPr>
            <a:spLocks noGrp="1" noChangeArrowheads="1"/>
          </p:cNvSpPr>
          <p:nvPr>
            <p:ph type="title"/>
          </p:nvPr>
        </p:nvSpPr>
        <p:spPr>
          <a:xfrm>
            <a:off x="263352" y="188640"/>
            <a:ext cx="11595618" cy="854968"/>
          </a:xfrm>
        </p:spPr>
        <p:txBody>
          <a:bodyPr/>
          <a:lstStyle/>
          <a:p>
            <a:r>
              <a:rPr lang="en-US" altLang="en-US" sz="3400" dirty="0">
                <a:latin typeface="Aptos Display" panose="020B0004020202020204" pitchFamily="34" charset="0"/>
              </a:rPr>
              <a:t>Requirements Elicitation Techniques – </a:t>
            </a:r>
            <a:r>
              <a:rPr lang="en-US" altLang="en-US" sz="3400" b="1" dirty="0">
                <a:latin typeface="Aptos Display" panose="020B0004020202020204" pitchFamily="34" charset="0"/>
              </a:rPr>
              <a:t>Surveys/Questionnaires</a:t>
            </a:r>
          </a:p>
        </p:txBody>
      </p:sp>
      <p:sp>
        <p:nvSpPr>
          <p:cNvPr id="41986" name="Rectangle 3">
            <a:extLst>
              <a:ext uri="{FF2B5EF4-FFF2-40B4-BE49-F238E27FC236}">
                <a16:creationId xmlns:a16="http://schemas.microsoft.com/office/drawing/2014/main" id="{9A20FA72-D455-463B-9816-F3C6CBE5EFC1}"/>
              </a:ext>
            </a:extLst>
          </p:cNvPr>
          <p:cNvSpPr>
            <a:spLocks noGrp="1" noChangeArrowheads="1"/>
          </p:cNvSpPr>
          <p:nvPr>
            <p:ph idx="1"/>
          </p:nvPr>
        </p:nvSpPr>
        <p:spPr>
          <a:xfrm>
            <a:off x="407368" y="1093118"/>
            <a:ext cx="10971832" cy="5432227"/>
          </a:xfrm>
        </p:spPr>
        <p:txBody>
          <a:bodyPr>
            <a:normAutofit/>
          </a:bodyPr>
          <a:lstStyle/>
          <a:p>
            <a:pPr marL="0" indent="0">
              <a:lnSpc>
                <a:spcPct val="90000"/>
              </a:lnSpc>
              <a:spcBef>
                <a:spcPts val="0"/>
              </a:spcBef>
            </a:pPr>
            <a:r>
              <a:rPr lang="en-GB" altLang="en-US" sz="2800" dirty="0"/>
              <a:t> </a:t>
            </a:r>
            <a:r>
              <a:rPr lang="en-GB" altLang="en-US" sz="2400" dirty="0">
                <a:latin typeface="Aptos Display" panose="020B0004020202020204" pitchFamily="34" charset="0"/>
              </a:rPr>
              <a:t>A Questionnaire or </a:t>
            </a:r>
            <a:r>
              <a:rPr lang="en-AU" altLang="en-US" sz="2400" dirty="0">
                <a:latin typeface="Aptos Display" panose="020B0004020202020204" pitchFamily="34" charset="0"/>
              </a:rPr>
              <a:t>“Survey” is a document containing a number of standard questions that can be sent to individuals to obtain information </a:t>
            </a:r>
            <a:r>
              <a:rPr lang="en-AU" altLang="en-US" sz="2400" b="1" dirty="0">
                <a:latin typeface="Aptos Display" panose="020B0004020202020204" pitchFamily="34" charset="0"/>
              </a:rPr>
              <a:t>from a large number of people </a:t>
            </a:r>
            <a:r>
              <a:rPr lang="en-AU" altLang="en-US" sz="2400" dirty="0">
                <a:latin typeface="Aptos Display" panose="020B0004020202020204" pitchFamily="34" charset="0"/>
              </a:rPr>
              <a:t>or when the people are geographically dispersed.</a:t>
            </a:r>
          </a:p>
          <a:p>
            <a:pPr marL="0" indent="0">
              <a:lnSpc>
                <a:spcPct val="90000"/>
              </a:lnSpc>
              <a:spcBef>
                <a:spcPts val="0"/>
              </a:spcBef>
            </a:pPr>
            <a:endParaRPr lang="en-AU" altLang="en-US" sz="2400" dirty="0">
              <a:latin typeface="Aptos Display" panose="020B0004020202020204" pitchFamily="34" charset="0"/>
            </a:endParaRPr>
          </a:p>
          <a:p>
            <a:pPr marL="0" indent="0">
              <a:lnSpc>
                <a:spcPct val="90000"/>
              </a:lnSpc>
              <a:spcBef>
                <a:spcPts val="0"/>
              </a:spcBef>
            </a:pPr>
            <a:r>
              <a:rPr lang="en-AU" altLang="en-US" sz="2400" dirty="0">
                <a:latin typeface="Aptos Display" panose="020B0004020202020204" pitchFamily="34" charset="0"/>
              </a:rPr>
              <a:t> So, you could send these list of questions to your stakeholders asking them about the new system or the changes to the existing system</a:t>
            </a:r>
            <a:br>
              <a:rPr lang="en-AU" altLang="en-US" sz="2400" dirty="0">
                <a:latin typeface="Aptos Display" panose="020B0004020202020204" pitchFamily="34" charset="0"/>
              </a:rPr>
            </a:br>
            <a:endParaRPr lang="en-AU" altLang="en-US" sz="2400" dirty="0">
              <a:latin typeface="Aptos Display" panose="020B0004020202020204" pitchFamily="34" charset="0"/>
            </a:endParaRPr>
          </a:p>
          <a:p>
            <a:pPr marL="0" indent="0">
              <a:lnSpc>
                <a:spcPct val="90000"/>
              </a:lnSpc>
              <a:spcBef>
                <a:spcPts val="0"/>
              </a:spcBef>
            </a:pPr>
            <a:r>
              <a:rPr lang="en-AU" altLang="en-US" sz="2400" dirty="0">
                <a:latin typeface="Aptos Display" panose="020B0004020202020204" pitchFamily="34" charset="0"/>
              </a:rPr>
              <a:t> Can collect both quantitative and qualitative data.</a:t>
            </a:r>
            <a:br>
              <a:rPr lang="en-AU" altLang="en-US" sz="2400" dirty="0">
                <a:latin typeface="Aptos Display" panose="020B0004020202020204" pitchFamily="34" charset="0"/>
              </a:rPr>
            </a:br>
            <a:endParaRPr lang="en-AU" altLang="en-US" sz="2400" dirty="0">
              <a:latin typeface="Aptos Display" panose="020B0004020202020204" pitchFamily="34" charset="0"/>
            </a:endParaRPr>
          </a:p>
          <a:p>
            <a:pPr marL="0" indent="0">
              <a:lnSpc>
                <a:spcPct val="90000"/>
              </a:lnSpc>
              <a:spcBef>
                <a:spcPts val="0"/>
              </a:spcBef>
            </a:pPr>
            <a:r>
              <a:rPr lang="en-AU" altLang="en-US" sz="2400" dirty="0">
                <a:latin typeface="Aptos Display" panose="020B0004020202020204" pitchFamily="34" charset="0"/>
              </a:rPr>
              <a:t> They are also appropriate for systems that will be used by the general public and where the analyst has to investigate all the types of users of the system.</a:t>
            </a:r>
            <a:endParaRPr lang="en-GB" altLang="en-US" sz="2400" dirty="0">
              <a:latin typeface="Aptos Display" panose="020B0004020202020204" pitchFamily="34" charset="0"/>
            </a:endParaRPr>
          </a:p>
        </p:txBody>
      </p:sp>
      <p:sp>
        <p:nvSpPr>
          <p:cNvPr id="2" name="Footer Placeholder 1">
            <a:extLst>
              <a:ext uri="{FF2B5EF4-FFF2-40B4-BE49-F238E27FC236}">
                <a16:creationId xmlns:a16="http://schemas.microsoft.com/office/drawing/2014/main" id="{9D359237-5E3B-43BB-B4F5-158A8E78E4AA}"/>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B5BB09DD-320A-4813-B21E-A7DD26232690}"/>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18</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C2C8CCE-B203-4C53-B9A4-A6338EC8B239}"/>
              </a:ext>
            </a:extLst>
          </p:cNvPr>
          <p:cNvSpPr>
            <a:spLocks noGrp="1" noChangeArrowheads="1"/>
          </p:cNvSpPr>
          <p:nvPr>
            <p:ph type="title"/>
          </p:nvPr>
        </p:nvSpPr>
        <p:spPr/>
        <p:txBody>
          <a:bodyPr/>
          <a:lstStyle/>
          <a:p>
            <a:pPr eaLnBrk="1" hangingPunct="1"/>
            <a:r>
              <a:rPr lang="en-AU" altLang="en-US" dirty="0">
                <a:latin typeface="Aptos Display" panose="020B0004020202020204" pitchFamily="34" charset="0"/>
              </a:rPr>
              <a:t>Types of Questions</a:t>
            </a:r>
            <a:endParaRPr lang="en-GB" altLang="en-US" dirty="0">
              <a:latin typeface="Aptos Display" panose="020B0004020202020204" pitchFamily="34" charset="0"/>
            </a:endParaRPr>
          </a:p>
        </p:txBody>
      </p:sp>
      <p:sp>
        <p:nvSpPr>
          <p:cNvPr id="43011" name="Rectangle 3">
            <a:extLst>
              <a:ext uri="{FF2B5EF4-FFF2-40B4-BE49-F238E27FC236}">
                <a16:creationId xmlns:a16="http://schemas.microsoft.com/office/drawing/2014/main" id="{183C11E1-8763-44A0-83DD-17DA0A5B3119}"/>
              </a:ext>
            </a:extLst>
          </p:cNvPr>
          <p:cNvSpPr>
            <a:spLocks noGrp="1" noChangeArrowheads="1"/>
          </p:cNvSpPr>
          <p:nvPr>
            <p:ph idx="1"/>
          </p:nvPr>
        </p:nvSpPr>
        <p:spPr>
          <a:xfrm>
            <a:off x="349964" y="1535809"/>
            <a:ext cx="11737304" cy="5185666"/>
          </a:xfrm>
        </p:spPr>
        <p:txBody>
          <a:bodyPr/>
          <a:lstStyle/>
          <a:p>
            <a:pPr marL="457200" indent="-457200">
              <a:lnSpc>
                <a:spcPct val="90000"/>
              </a:lnSpc>
            </a:pPr>
            <a:r>
              <a:rPr lang="en-AU" altLang="en-US" sz="2400" b="1" dirty="0">
                <a:latin typeface="Aptos Display" panose="020B0004020202020204" pitchFamily="34" charset="0"/>
              </a:rPr>
              <a:t>Yes/No questions:</a:t>
            </a:r>
          </a:p>
          <a:p>
            <a:pPr marL="457200" indent="-457200">
              <a:lnSpc>
                <a:spcPct val="90000"/>
              </a:lnSpc>
              <a:buNone/>
            </a:pPr>
            <a:r>
              <a:rPr lang="en-AU" altLang="en-US" sz="2400" dirty="0">
                <a:latin typeface="Aptos Display" panose="020B0004020202020204" pitchFamily="34" charset="0"/>
              </a:rPr>
              <a:t>e.g. “Do you print reports from existing system?” 		Yes  No (please circle one)</a:t>
            </a:r>
          </a:p>
          <a:p>
            <a:pPr marL="457200" indent="-457200">
              <a:lnSpc>
                <a:spcPct val="90000"/>
              </a:lnSpc>
            </a:pPr>
            <a:r>
              <a:rPr lang="en-AU" altLang="en-US" sz="2400" b="1" dirty="0">
                <a:latin typeface="Aptos Display" panose="020B0004020202020204" pitchFamily="34" charset="0"/>
              </a:rPr>
              <a:t>Multiple Choice questions:</a:t>
            </a:r>
          </a:p>
          <a:p>
            <a:pPr marL="457200" indent="-457200">
              <a:lnSpc>
                <a:spcPct val="90000"/>
              </a:lnSpc>
              <a:buNone/>
            </a:pPr>
            <a:r>
              <a:rPr lang="en-AU" altLang="en-US" sz="2400" dirty="0">
                <a:latin typeface="Aptos Display" panose="020B0004020202020204" pitchFamily="34" charset="0"/>
              </a:rPr>
              <a:t>e.g. How many clients do you obtain in a year?</a:t>
            </a:r>
          </a:p>
          <a:p>
            <a:pPr marL="457200" indent="-457200">
              <a:lnSpc>
                <a:spcPct val="90000"/>
              </a:lnSpc>
              <a:buNone/>
            </a:pPr>
            <a:r>
              <a:rPr lang="en-AU" altLang="en-US" sz="2400" dirty="0">
                <a:latin typeface="Aptos Display" panose="020B0004020202020204" pitchFamily="34" charset="0"/>
              </a:rPr>
              <a:t>		a) 1-10</a:t>
            </a:r>
          </a:p>
          <a:p>
            <a:pPr marL="457200" indent="-457200">
              <a:lnSpc>
                <a:spcPct val="90000"/>
              </a:lnSpc>
              <a:buNone/>
            </a:pPr>
            <a:r>
              <a:rPr lang="en-AU" altLang="en-US" sz="2400" dirty="0">
                <a:latin typeface="Aptos Display" panose="020B0004020202020204" pitchFamily="34" charset="0"/>
              </a:rPr>
              <a:t>		b) 11-20</a:t>
            </a:r>
          </a:p>
          <a:p>
            <a:pPr marL="457200" indent="-457200">
              <a:lnSpc>
                <a:spcPct val="90000"/>
              </a:lnSpc>
              <a:buNone/>
            </a:pPr>
            <a:r>
              <a:rPr lang="en-AU" altLang="en-US" sz="2400" dirty="0">
                <a:latin typeface="Aptos Display" panose="020B0004020202020204" pitchFamily="34" charset="0"/>
              </a:rPr>
              <a:t>		c) 21-30</a:t>
            </a:r>
          </a:p>
          <a:p>
            <a:pPr marL="457200" indent="-457200">
              <a:lnSpc>
                <a:spcPct val="90000"/>
              </a:lnSpc>
              <a:buNone/>
            </a:pPr>
            <a:r>
              <a:rPr lang="en-AU" altLang="en-US" sz="2400" dirty="0">
                <a:latin typeface="Aptos Display" panose="020B0004020202020204" pitchFamily="34" charset="0"/>
              </a:rPr>
              <a:t>		d) 31 +</a:t>
            </a:r>
          </a:p>
          <a:p>
            <a:pPr marL="457200" indent="-457200"/>
            <a:r>
              <a:rPr lang="en-AU" altLang="en-US" sz="2400" b="1" dirty="0">
                <a:latin typeface="Aptos Display" panose="020B0004020202020204" pitchFamily="34" charset="0"/>
              </a:rPr>
              <a:t>Scaled Questions: </a:t>
            </a:r>
            <a:r>
              <a:rPr lang="en-AU" altLang="en-US" sz="2400" dirty="0">
                <a:latin typeface="Aptos Display" panose="020B0004020202020204" pitchFamily="34" charset="0"/>
              </a:rPr>
              <a:t>e.g. How satisfied are you with the response time of the stock update? (please circle one option) 1. Very satisfied  2. Satisfied   3. Dissatisfied</a:t>
            </a:r>
          </a:p>
          <a:p>
            <a:pPr marL="457200" indent="-457200"/>
            <a:r>
              <a:rPr lang="en-AU" altLang="en-US" sz="2400" b="1" dirty="0">
                <a:latin typeface="Aptos Display" panose="020B0004020202020204" pitchFamily="34" charset="0"/>
              </a:rPr>
              <a:t>Open-ended questions </a:t>
            </a:r>
            <a:r>
              <a:rPr lang="en-AU" altLang="en-US" sz="2400" dirty="0">
                <a:latin typeface="Aptos Display" panose="020B0004020202020204" pitchFamily="34" charset="0"/>
              </a:rPr>
              <a:t>e.g. What additional reports would you require from the system?</a:t>
            </a:r>
            <a:endParaRPr lang="en-GB" altLang="en-US" sz="2400" dirty="0">
              <a:latin typeface="Aptos Display" panose="020B0004020202020204" pitchFamily="34" charset="0"/>
            </a:endParaRPr>
          </a:p>
          <a:p>
            <a:pPr marL="457200" indent="-457200">
              <a:lnSpc>
                <a:spcPct val="90000"/>
              </a:lnSpc>
              <a:buNone/>
            </a:pPr>
            <a:endParaRPr lang="en-GB" altLang="en-US" sz="2400" dirty="0"/>
          </a:p>
        </p:txBody>
      </p:sp>
      <p:sp>
        <p:nvSpPr>
          <p:cNvPr id="2" name="Footer Placeholder 1">
            <a:extLst>
              <a:ext uri="{FF2B5EF4-FFF2-40B4-BE49-F238E27FC236}">
                <a16:creationId xmlns:a16="http://schemas.microsoft.com/office/drawing/2014/main" id="{12DE728D-6B84-4110-8A4B-8AFEE6F9C586}"/>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D3AAC828-CA9B-482B-BAE9-4F66B580C190}"/>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19</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0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01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0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a:extLst>
              <a:ext uri="{FF2B5EF4-FFF2-40B4-BE49-F238E27FC236}">
                <a16:creationId xmlns:a16="http://schemas.microsoft.com/office/drawing/2014/main" id="{B0EE5890-4E34-4B9C-9659-66C497279736}"/>
              </a:ext>
            </a:extLst>
          </p:cNvPr>
          <p:cNvSpPr>
            <a:spLocks noGrp="1" noChangeArrowheads="1"/>
          </p:cNvSpPr>
          <p:nvPr>
            <p:ph type="title"/>
          </p:nvPr>
        </p:nvSpPr>
        <p:spPr>
          <a:xfrm>
            <a:off x="982485" y="617849"/>
            <a:ext cx="8066856" cy="726083"/>
          </a:xfrm>
        </p:spPr>
        <p:txBody>
          <a:bodyPr/>
          <a:lstStyle/>
          <a:p>
            <a:r>
              <a:rPr lang="en-AU" altLang="en-US" dirty="0">
                <a:latin typeface="Aptos Display" panose="020B0004020202020204" pitchFamily="34" charset="0"/>
              </a:rPr>
              <a:t>Objectives</a:t>
            </a:r>
          </a:p>
        </p:txBody>
      </p:sp>
      <p:sp>
        <p:nvSpPr>
          <p:cNvPr id="6147" name="Rectangle 1027">
            <a:extLst>
              <a:ext uri="{FF2B5EF4-FFF2-40B4-BE49-F238E27FC236}">
                <a16:creationId xmlns:a16="http://schemas.microsoft.com/office/drawing/2014/main" id="{0FCF2CE4-6BC4-4338-BAA2-2B9A6D513418}"/>
              </a:ext>
            </a:extLst>
          </p:cNvPr>
          <p:cNvSpPr>
            <a:spLocks noGrp="1" noChangeArrowheads="1"/>
          </p:cNvSpPr>
          <p:nvPr>
            <p:ph idx="1"/>
          </p:nvPr>
        </p:nvSpPr>
        <p:spPr>
          <a:xfrm>
            <a:off x="742949" y="1992313"/>
            <a:ext cx="10513168" cy="4638675"/>
          </a:xfrm>
        </p:spPr>
        <p:txBody>
          <a:bodyPr>
            <a:normAutofit/>
          </a:bodyPr>
          <a:lstStyle/>
          <a:p>
            <a:r>
              <a:rPr lang="en-US" altLang="en-US" sz="2800" dirty="0">
                <a:latin typeface="Aptos Display" panose="020B0004020202020204" pitchFamily="34" charset="0"/>
              </a:rPr>
              <a:t>Plan for and carry out </a:t>
            </a:r>
            <a:r>
              <a:rPr lang="en-US" altLang="en-US" sz="2800" b="1" dirty="0">
                <a:latin typeface="Aptos Display" panose="020B0004020202020204" pitchFamily="34" charset="0"/>
              </a:rPr>
              <a:t>elicitation of requirements from stakeholders</a:t>
            </a:r>
            <a:r>
              <a:rPr lang="en-US" altLang="en-US" sz="2800" dirty="0">
                <a:latin typeface="Aptos Display" panose="020B0004020202020204" pitchFamily="34" charset="0"/>
              </a:rPr>
              <a:t> and other sources</a:t>
            </a:r>
          </a:p>
          <a:p>
            <a:r>
              <a:rPr lang="en-US" altLang="en-US" sz="2800" dirty="0">
                <a:latin typeface="Aptos Display" panose="020B0004020202020204" pitchFamily="34" charset="0"/>
              </a:rPr>
              <a:t>Understand the </a:t>
            </a:r>
            <a:r>
              <a:rPr lang="en-US" altLang="en-US" sz="2800" b="1" dirty="0">
                <a:latin typeface="Aptos Display" panose="020B0004020202020204" pitchFamily="34" charset="0"/>
              </a:rPr>
              <a:t>benefits and drawbacks of</a:t>
            </a:r>
            <a:r>
              <a:rPr lang="en-US" altLang="en-US" sz="2800" dirty="0">
                <a:latin typeface="Aptos Display" panose="020B0004020202020204" pitchFamily="34" charset="0"/>
              </a:rPr>
              <a:t> different </a:t>
            </a:r>
            <a:r>
              <a:rPr lang="en-US" altLang="en-US" sz="2800" b="1" dirty="0">
                <a:latin typeface="Aptos Display" panose="020B0004020202020204" pitchFamily="34" charset="0"/>
              </a:rPr>
              <a:t>elicitation techniques</a:t>
            </a:r>
          </a:p>
          <a:p>
            <a:r>
              <a:rPr lang="en-US" altLang="en-US" sz="2800" dirty="0">
                <a:latin typeface="Aptos Display" panose="020B0004020202020204" pitchFamily="34" charset="0"/>
              </a:rPr>
              <a:t>Identify appropriate technique for eliciting requirements for a given situation</a:t>
            </a:r>
          </a:p>
          <a:p>
            <a:r>
              <a:rPr lang="en-US" altLang="en-US" sz="2800" dirty="0">
                <a:latin typeface="Aptos Display" panose="020B0004020202020204" pitchFamily="34" charset="0"/>
              </a:rPr>
              <a:t>Understand the differences between requirements elicitation for existing systems vs the new system</a:t>
            </a:r>
          </a:p>
        </p:txBody>
      </p:sp>
      <p:sp>
        <p:nvSpPr>
          <p:cNvPr id="2" name="Footer Placeholder 1">
            <a:extLst>
              <a:ext uri="{FF2B5EF4-FFF2-40B4-BE49-F238E27FC236}">
                <a16:creationId xmlns:a16="http://schemas.microsoft.com/office/drawing/2014/main" id="{89AB1D85-0015-496C-9401-8F07AAB32D4F}"/>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3C2A0765-1454-4E73-AE65-4E4CC7DFF8C5}"/>
              </a:ext>
            </a:extLst>
          </p:cNvPr>
          <p:cNvSpPr>
            <a:spLocks noGrp="1"/>
          </p:cNvSpPr>
          <p:nvPr>
            <p:ph type="sldNum" sz="quarter" idx="11"/>
          </p:nvPr>
        </p:nvSpPr>
        <p:spPr>
          <a:xfrm>
            <a:off x="10608734" y="6448426"/>
            <a:ext cx="840317" cy="365125"/>
          </a:xfrm>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48A8293-A2C1-4F68-BF24-F4A99983E11B}"/>
              </a:ext>
            </a:extLst>
          </p:cNvPr>
          <p:cNvSpPr>
            <a:spLocks noGrp="1" noChangeArrowheads="1"/>
          </p:cNvSpPr>
          <p:nvPr>
            <p:ph type="title"/>
          </p:nvPr>
        </p:nvSpPr>
        <p:spPr>
          <a:xfrm>
            <a:off x="911424" y="228600"/>
            <a:ext cx="10105491" cy="685800"/>
          </a:xfrm>
        </p:spPr>
        <p:txBody>
          <a:bodyPr>
            <a:normAutofit fontScale="90000"/>
          </a:bodyPr>
          <a:lstStyle/>
          <a:p>
            <a:pPr eaLnBrk="1" hangingPunct="1"/>
            <a:r>
              <a:rPr lang="en-AU" altLang="en-US" dirty="0">
                <a:latin typeface="Aptos Display" panose="020B0004020202020204" pitchFamily="34" charset="0"/>
              </a:rPr>
              <a:t>Advantages and disadvantages of Surveys</a:t>
            </a:r>
            <a:endParaRPr lang="en-GB" altLang="en-US" dirty="0">
              <a:latin typeface="Aptos Display" panose="020B0004020202020204" pitchFamily="34" charset="0"/>
            </a:endParaRPr>
          </a:p>
        </p:txBody>
      </p:sp>
      <p:sp>
        <p:nvSpPr>
          <p:cNvPr id="46083" name="Rectangle 3">
            <a:extLst>
              <a:ext uri="{FF2B5EF4-FFF2-40B4-BE49-F238E27FC236}">
                <a16:creationId xmlns:a16="http://schemas.microsoft.com/office/drawing/2014/main" id="{C2344848-04E2-4E5E-BF14-D96BDC967462}"/>
              </a:ext>
            </a:extLst>
          </p:cNvPr>
          <p:cNvSpPr>
            <a:spLocks noGrp="1" noChangeArrowheads="1"/>
          </p:cNvSpPr>
          <p:nvPr>
            <p:ph idx="1"/>
          </p:nvPr>
        </p:nvSpPr>
        <p:spPr>
          <a:xfrm>
            <a:off x="767408" y="1052737"/>
            <a:ext cx="10657184" cy="5373687"/>
          </a:xfrm>
        </p:spPr>
        <p:txBody>
          <a:bodyPr>
            <a:normAutofit fontScale="92500" lnSpcReduction="10000"/>
          </a:bodyPr>
          <a:lstStyle/>
          <a:p>
            <a:pPr marL="457200" indent="-457200">
              <a:lnSpc>
                <a:spcPct val="90000"/>
              </a:lnSpc>
              <a:spcBef>
                <a:spcPts val="600"/>
              </a:spcBef>
              <a:buNone/>
            </a:pPr>
            <a:r>
              <a:rPr lang="en-AU" altLang="en-US" sz="2400" b="1" dirty="0"/>
              <a:t>Advantages </a:t>
            </a:r>
          </a:p>
          <a:p>
            <a:pPr>
              <a:lnSpc>
                <a:spcPct val="90000"/>
              </a:lnSpc>
              <a:spcBef>
                <a:spcPts val="600"/>
              </a:spcBef>
              <a:buFont typeface="Wingdings" panose="05000000000000000000" pitchFamily="2" charset="2"/>
              <a:buChar char="ü"/>
            </a:pPr>
            <a:r>
              <a:rPr lang="en-AU" altLang="en-US" sz="2400" dirty="0">
                <a:latin typeface="Aptos Display" panose="020B0004020202020204" pitchFamily="34" charset="0"/>
              </a:rPr>
              <a:t>An </a:t>
            </a:r>
            <a:r>
              <a:rPr lang="en-AU" altLang="en-US" sz="2400" b="1" dirty="0">
                <a:latin typeface="Aptos Display" panose="020B0004020202020204" pitchFamily="34" charset="0"/>
              </a:rPr>
              <a:t>economical</a:t>
            </a:r>
            <a:r>
              <a:rPr lang="en-AU" altLang="en-US" sz="2400" dirty="0">
                <a:latin typeface="Aptos Display" panose="020B0004020202020204" pitchFamily="34" charset="0"/>
              </a:rPr>
              <a:t> and </a:t>
            </a:r>
            <a:r>
              <a:rPr lang="en-AU" altLang="en-US" sz="2400" b="1" dirty="0">
                <a:latin typeface="Aptos Display" panose="020B0004020202020204" pitchFamily="34" charset="0"/>
              </a:rPr>
              <a:t>quick</a:t>
            </a:r>
            <a:r>
              <a:rPr lang="en-AU" altLang="en-US" sz="2400" dirty="0">
                <a:latin typeface="Aptos Display" panose="020B0004020202020204" pitchFamily="34" charset="0"/>
              </a:rPr>
              <a:t> method of gathering data from a </a:t>
            </a:r>
            <a:r>
              <a:rPr lang="en-AU" altLang="en-US" sz="2400" b="1" dirty="0">
                <a:latin typeface="Aptos Display" panose="020B0004020202020204" pitchFamily="34" charset="0"/>
              </a:rPr>
              <a:t>large sample</a:t>
            </a:r>
            <a:r>
              <a:rPr lang="en-AU" altLang="en-US" sz="2400" dirty="0">
                <a:latin typeface="Aptos Display" panose="020B0004020202020204" pitchFamily="34" charset="0"/>
              </a:rPr>
              <a:t>.</a:t>
            </a:r>
          </a:p>
          <a:p>
            <a:pPr>
              <a:lnSpc>
                <a:spcPct val="90000"/>
              </a:lnSpc>
              <a:spcBef>
                <a:spcPts val="600"/>
              </a:spcBef>
              <a:buFont typeface="Wingdings" panose="05000000000000000000" pitchFamily="2" charset="2"/>
              <a:buChar char="ü"/>
            </a:pPr>
            <a:r>
              <a:rPr lang="en-AU" altLang="en-US" sz="2400" dirty="0">
                <a:latin typeface="Aptos Display" panose="020B0004020202020204" pitchFamily="34" charset="0"/>
              </a:rPr>
              <a:t>Can </a:t>
            </a:r>
            <a:r>
              <a:rPr lang="en-AU" altLang="en-US" sz="2400" b="1" dirty="0">
                <a:latin typeface="Aptos Display" panose="020B0004020202020204" pitchFamily="34" charset="0"/>
              </a:rPr>
              <a:t>reach many people with low resource</a:t>
            </a:r>
            <a:r>
              <a:rPr lang="en-AU" altLang="en-US" sz="2400" dirty="0">
                <a:latin typeface="Aptos Display" panose="020B0004020202020204" pitchFamily="34" charset="0"/>
              </a:rPr>
              <a:t>.</a:t>
            </a:r>
          </a:p>
          <a:p>
            <a:pPr>
              <a:lnSpc>
                <a:spcPct val="90000"/>
              </a:lnSpc>
              <a:spcBef>
                <a:spcPts val="600"/>
              </a:spcBef>
              <a:buFont typeface="Wingdings" panose="05000000000000000000" pitchFamily="2" charset="2"/>
              <a:buChar char="ü"/>
            </a:pPr>
            <a:r>
              <a:rPr lang="en-AU" altLang="en-US" sz="2400" dirty="0">
                <a:latin typeface="Aptos Display" panose="020B0004020202020204" pitchFamily="34" charset="0"/>
              </a:rPr>
              <a:t>Used for answering specific questions.</a:t>
            </a:r>
          </a:p>
          <a:p>
            <a:pPr>
              <a:lnSpc>
                <a:spcPct val="90000"/>
              </a:lnSpc>
              <a:spcBef>
                <a:spcPts val="600"/>
              </a:spcBef>
              <a:buFont typeface="Wingdings" panose="05000000000000000000" pitchFamily="2" charset="2"/>
              <a:buChar char="ü"/>
            </a:pPr>
            <a:r>
              <a:rPr lang="en-AU" altLang="en-US" sz="2400" dirty="0">
                <a:latin typeface="Aptos Display" panose="020B0004020202020204" pitchFamily="34" charset="0"/>
              </a:rPr>
              <a:t>Can be </a:t>
            </a:r>
            <a:r>
              <a:rPr lang="en-AU" altLang="en-US" sz="2400" b="1" dirty="0">
                <a:latin typeface="Aptos Display" panose="020B0004020202020204" pitchFamily="34" charset="0"/>
              </a:rPr>
              <a:t>administered remotely</a:t>
            </a:r>
            <a:r>
              <a:rPr lang="en-AU" altLang="en-US" sz="2400" dirty="0">
                <a:latin typeface="Aptos Display" panose="020B0004020202020204" pitchFamily="34" charset="0"/>
              </a:rPr>
              <a:t>.</a:t>
            </a:r>
          </a:p>
          <a:p>
            <a:pPr>
              <a:lnSpc>
                <a:spcPct val="90000"/>
              </a:lnSpc>
              <a:spcBef>
                <a:spcPts val="600"/>
              </a:spcBef>
              <a:buFont typeface="Wingdings" panose="05000000000000000000" pitchFamily="2" charset="2"/>
              <a:buChar char="ü"/>
            </a:pPr>
            <a:r>
              <a:rPr lang="en-AU" altLang="en-US" sz="2400" dirty="0">
                <a:latin typeface="Aptos Display" panose="020B0004020202020204" pitchFamily="34" charset="0"/>
              </a:rPr>
              <a:t>Depending on how well it is designed, the results can be analysed easily by software applications.</a:t>
            </a:r>
            <a:endParaRPr lang="en-US" altLang="en-US" sz="2400" dirty="0">
              <a:latin typeface="Aptos Display" panose="020B0004020202020204" pitchFamily="34" charset="0"/>
            </a:endParaRPr>
          </a:p>
          <a:p>
            <a:pPr>
              <a:lnSpc>
                <a:spcPct val="90000"/>
              </a:lnSpc>
              <a:spcBef>
                <a:spcPts val="600"/>
              </a:spcBef>
              <a:buFont typeface="Wingdings" panose="05000000000000000000" pitchFamily="2" charset="2"/>
              <a:buChar char="ü"/>
            </a:pPr>
            <a:r>
              <a:rPr lang="en-US" altLang="en-US" sz="2400" dirty="0">
                <a:latin typeface="Aptos Display" panose="020B0004020202020204" pitchFamily="34" charset="0"/>
              </a:rPr>
              <a:t>Effective and efficient when stakeholders are not located in one location.</a:t>
            </a:r>
          </a:p>
          <a:p>
            <a:pPr marL="457200" indent="-457200">
              <a:lnSpc>
                <a:spcPct val="90000"/>
              </a:lnSpc>
              <a:spcBef>
                <a:spcPts val="600"/>
              </a:spcBef>
              <a:buNone/>
            </a:pPr>
            <a:endParaRPr lang="en-US" altLang="en-US" sz="2400" b="1" dirty="0">
              <a:latin typeface="Aptos Display" panose="020B0004020202020204" pitchFamily="34" charset="0"/>
            </a:endParaRPr>
          </a:p>
          <a:p>
            <a:pPr marL="457200" indent="-457200">
              <a:lnSpc>
                <a:spcPct val="90000"/>
              </a:lnSpc>
              <a:spcBef>
                <a:spcPts val="600"/>
              </a:spcBef>
              <a:buNone/>
            </a:pPr>
            <a:r>
              <a:rPr lang="en-US" altLang="en-US" sz="2400" b="1" dirty="0">
                <a:latin typeface="Aptos Display" panose="020B0004020202020204" pitchFamily="34" charset="0"/>
              </a:rPr>
              <a:t>Disadvantages </a:t>
            </a:r>
          </a:p>
          <a:p>
            <a:pPr>
              <a:lnSpc>
                <a:spcPct val="90000"/>
              </a:lnSpc>
              <a:spcBef>
                <a:spcPts val="600"/>
              </a:spcBef>
              <a:spcAft>
                <a:spcPts val="600"/>
              </a:spcAft>
              <a:buFont typeface="Courier New" panose="02070309020205020404" pitchFamily="49" charset="0"/>
              <a:buChar char="o"/>
              <a:defRPr/>
            </a:pPr>
            <a:r>
              <a:rPr lang="en-AU" sz="2400" dirty="0">
                <a:latin typeface="Aptos Display" panose="020B0004020202020204" pitchFamily="34" charset="0"/>
              </a:rPr>
              <a:t>Effective questionnaires are </a:t>
            </a:r>
            <a:r>
              <a:rPr lang="en-AU" sz="2400" b="1" dirty="0">
                <a:latin typeface="Aptos Display" panose="020B0004020202020204" pitchFamily="34" charset="0"/>
              </a:rPr>
              <a:t>hard to design </a:t>
            </a:r>
            <a:r>
              <a:rPr lang="en-AU" sz="2400" dirty="0">
                <a:latin typeface="Aptos Display" panose="020B0004020202020204" pitchFamily="34" charset="0"/>
              </a:rPr>
              <a:t>(e.g. leading questions, misinterpretation of questions).</a:t>
            </a:r>
            <a:endParaRPr lang="en-AU" sz="2400" b="1" dirty="0">
              <a:latin typeface="Aptos Display" panose="020B0004020202020204" pitchFamily="34" charset="0"/>
            </a:endParaRPr>
          </a:p>
          <a:p>
            <a:pPr>
              <a:buFont typeface="Courier New" panose="02070309020205020404" pitchFamily="49" charset="0"/>
              <a:buChar char="o"/>
              <a:defRPr/>
            </a:pPr>
            <a:r>
              <a:rPr lang="en-US" sz="2400" dirty="0">
                <a:latin typeface="Aptos Display" panose="020B0004020202020204" pitchFamily="34" charset="0"/>
              </a:rPr>
              <a:t> Questions are usually </a:t>
            </a:r>
            <a:r>
              <a:rPr lang="en-US" sz="2400" b="1" dirty="0">
                <a:latin typeface="Aptos Display" panose="020B0004020202020204" pitchFamily="34" charset="0"/>
              </a:rPr>
              <a:t>not answered completely</a:t>
            </a:r>
            <a:r>
              <a:rPr lang="en-US" sz="2400" dirty="0">
                <a:latin typeface="Aptos Display" panose="020B0004020202020204" pitchFamily="34" charset="0"/>
              </a:rPr>
              <a:t>.</a:t>
            </a:r>
            <a:endParaRPr lang="en-AU" sz="2400" dirty="0">
              <a:latin typeface="Aptos Display" panose="020B0004020202020204" pitchFamily="34" charset="0"/>
            </a:endParaRPr>
          </a:p>
          <a:p>
            <a:pPr>
              <a:lnSpc>
                <a:spcPct val="90000"/>
              </a:lnSpc>
              <a:buFont typeface="Courier New" panose="02070309020205020404" pitchFamily="49" charset="0"/>
              <a:buChar char="o"/>
              <a:defRPr/>
            </a:pPr>
            <a:r>
              <a:rPr lang="en-AU" sz="2400" b="1" dirty="0">
                <a:latin typeface="Aptos Display" panose="020B0004020202020204" pitchFamily="34" charset="0"/>
              </a:rPr>
              <a:t> </a:t>
            </a:r>
            <a:r>
              <a:rPr lang="en-US" sz="2400" dirty="0">
                <a:latin typeface="Aptos Display" panose="020B0004020202020204" pitchFamily="34" charset="0"/>
              </a:rPr>
              <a:t>The </a:t>
            </a:r>
            <a:r>
              <a:rPr lang="en-US" sz="2400" b="1" dirty="0">
                <a:latin typeface="Aptos Display" panose="020B0004020202020204" pitchFamily="34" charset="0"/>
              </a:rPr>
              <a:t>response rates </a:t>
            </a:r>
            <a:r>
              <a:rPr lang="en-US" sz="2400" dirty="0">
                <a:latin typeface="Aptos Display" panose="020B0004020202020204" pitchFamily="34" charset="0"/>
              </a:rPr>
              <a:t>for surveys </a:t>
            </a:r>
            <a:r>
              <a:rPr lang="en-US" sz="2400" b="1" dirty="0">
                <a:latin typeface="Aptos Display" panose="020B0004020202020204" pitchFamily="34" charset="0"/>
              </a:rPr>
              <a:t> can be too low </a:t>
            </a:r>
            <a:r>
              <a:rPr lang="en-US" sz="2400" dirty="0">
                <a:latin typeface="Aptos Display" panose="020B0004020202020204" pitchFamily="34" charset="0"/>
              </a:rPr>
              <a:t>for statistical significance. </a:t>
            </a:r>
          </a:p>
          <a:p>
            <a:pPr>
              <a:lnSpc>
                <a:spcPct val="90000"/>
              </a:lnSpc>
              <a:buFont typeface="Courier New" panose="02070309020205020404" pitchFamily="49" charset="0"/>
              <a:buChar char="o"/>
              <a:defRPr/>
            </a:pPr>
            <a:r>
              <a:rPr lang="en-AU" sz="2400" dirty="0">
                <a:latin typeface="Aptos Display" panose="020B0004020202020204" pitchFamily="34" charset="0"/>
              </a:rPr>
              <a:t>There is </a:t>
            </a:r>
            <a:r>
              <a:rPr lang="en-AU" sz="2400" b="1" dirty="0">
                <a:latin typeface="Aptos Display" panose="020B0004020202020204" pitchFamily="34" charset="0"/>
              </a:rPr>
              <a:t>no automatic way of follow up </a:t>
            </a:r>
            <a:r>
              <a:rPr lang="en-AU" sz="2400" dirty="0">
                <a:latin typeface="Aptos Display" panose="020B0004020202020204" pitchFamily="34" charset="0"/>
              </a:rPr>
              <a:t>unless you do interviews later.</a:t>
            </a:r>
          </a:p>
          <a:p>
            <a:pPr>
              <a:lnSpc>
                <a:spcPct val="90000"/>
              </a:lnSpc>
              <a:spcBef>
                <a:spcPts val="600"/>
              </a:spcBef>
              <a:buFont typeface="Courier New" panose="02070309020205020404" pitchFamily="49" charset="0"/>
              <a:buChar char="o"/>
            </a:pPr>
            <a:endParaRPr lang="en-AU" altLang="en-US" sz="2400" b="1" dirty="0"/>
          </a:p>
          <a:p>
            <a:pPr marL="457200" indent="-457200">
              <a:lnSpc>
                <a:spcPct val="90000"/>
              </a:lnSpc>
              <a:buNone/>
            </a:pPr>
            <a:endParaRPr lang="en-GB" altLang="en-US" sz="2400" b="1" dirty="0"/>
          </a:p>
        </p:txBody>
      </p:sp>
      <p:sp>
        <p:nvSpPr>
          <p:cNvPr id="2" name="Footer Placeholder 1">
            <a:extLst>
              <a:ext uri="{FF2B5EF4-FFF2-40B4-BE49-F238E27FC236}">
                <a16:creationId xmlns:a16="http://schemas.microsoft.com/office/drawing/2014/main" id="{71A3ADC2-B489-41BD-A951-53EA8F4E7231}"/>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572145D2-23CB-4333-A99A-97028A40344E}"/>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20</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08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08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08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60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026">
            <a:extLst>
              <a:ext uri="{FF2B5EF4-FFF2-40B4-BE49-F238E27FC236}">
                <a16:creationId xmlns:a16="http://schemas.microsoft.com/office/drawing/2014/main" id="{7199D272-6C6A-49D3-9590-43A1C1ACB034}"/>
              </a:ext>
            </a:extLst>
          </p:cNvPr>
          <p:cNvSpPr>
            <a:spLocks noGrp="1" noChangeArrowheads="1"/>
          </p:cNvSpPr>
          <p:nvPr>
            <p:ph type="title"/>
          </p:nvPr>
        </p:nvSpPr>
        <p:spPr>
          <a:xfrm>
            <a:off x="263352" y="189638"/>
            <a:ext cx="10467776" cy="936104"/>
          </a:xfrm>
        </p:spPr>
        <p:txBody>
          <a:bodyPr>
            <a:normAutofit/>
          </a:bodyPr>
          <a:lstStyle/>
          <a:p>
            <a:r>
              <a:rPr lang="en-US" altLang="en-US" sz="3400" dirty="0">
                <a:latin typeface="Aptos Display" panose="020B0004020202020204" pitchFamily="34" charset="0"/>
              </a:rPr>
              <a:t>Requirements Elicitation Techniques - </a:t>
            </a:r>
            <a:r>
              <a:rPr lang="en-US" altLang="en-US" b="1" dirty="0">
                <a:latin typeface="Aptos Display" panose="020B0004020202020204" pitchFamily="34" charset="0"/>
              </a:rPr>
              <a:t>Observation</a:t>
            </a:r>
          </a:p>
        </p:txBody>
      </p:sp>
      <p:sp>
        <p:nvSpPr>
          <p:cNvPr id="99332" name="Rectangle 3">
            <a:extLst>
              <a:ext uri="{FF2B5EF4-FFF2-40B4-BE49-F238E27FC236}">
                <a16:creationId xmlns:a16="http://schemas.microsoft.com/office/drawing/2014/main" id="{5625B58C-A854-42D9-B413-D56F423C6D67}"/>
              </a:ext>
            </a:extLst>
          </p:cNvPr>
          <p:cNvSpPr>
            <a:spLocks noGrp="1" noChangeArrowheads="1"/>
          </p:cNvSpPr>
          <p:nvPr>
            <p:ph idx="1"/>
          </p:nvPr>
        </p:nvSpPr>
        <p:spPr>
          <a:xfrm>
            <a:off x="263352" y="1268760"/>
            <a:ext cx="11305256" cy="5013325"/>
          </a:xfrm>
        </p:spPr>
        <p:txBody>
          <a:bodyPr>
            <a:normAutofit lnSpcReduction="10000"/>
          </a:bodyPr>
          <a:lstStyle/>
          <a:p>
            <a:pPr marL="457200" indent="-457200">
              <a:lnSpc>
                <a:spcPct val="110000"/>
              </a:lnSpc>
              <a:defRPr/>
            </a:pPr>
            <a:r>
              <a:rPr lang="en-AU" sz="2600" dirty="0">
                <a:latin typeface="Aptos Display" panose="020B0004020202020204" pitchFamily="34" charset="0"/>
              </a:rPr>
              <a:t>Analyst </a:t>
            </a:r>
            <a:r>
              <a:rPr lang="en-AU" sz="2600" b="1" dirty="0">
                <a:latin typeface="Aptos Display" panose="020B0004020202020204" pitchFamily="34" charset="0"/>
              </a:rPr>
              <a:t>observes</a:t>
            </a:r>
            <a:r>
              <a:rPr lang="en-AU" sz="2600" dirty="0">
                <a:latin typeface="Aptos Display" panose="020B0004020202020204" pitchFamily="34" charset="0"/>
              </a:rPr>
              <a:t> the actual execution of </a:t>
            </a:r>
            <a:r>
              <a:rPr lang="en-AU" sz="2600" b="1" dirty="0">
                <a:latin typeface="Aptos Display" panose="020B0004020202020204" pitchFamily="34" charset="0"/>
              </a:rPr>
              <a:t>existing processes </a:t>
            </a:r>
            <a:r>
              <a:rPr lang="en-AU" sz="2600" dirty="0">
                <a:latin typeface="Aptos Display" panose="020B0004020202020204" pitchFamily="34" charset="0"/>
              </a:rPr>
              <a:t>by the users (study a stakeholder’s work environment), usually without direct interference. </a:t>
            </a:r>
          </a:p>
          <a:p>
            <a:pPr marL="457200" indent="-457200">
              <a:lnSpc>
                <a:spcPct val="110000"/>
              </a:lnSpc>
              <a:defRPr/>
            </a:pPr>
            <a:r>
              <a:rPr lang="en-AU" sz="2600" dirty="0">
                <a:latin typeface="Aptos Display" panose="020B0004020202020204" pitchFamily="34" charset="0"/>
              </a:rPr>
              <a:t>Seeing the environment and domain where the system will be situated in action gives additional perspectives and a better understanding of system functionalities.</a:t>
            </a:r>
          </a:p>
          <a:p>
            <a:pPr marL="457200" indent="-457200">
              <a:lnSpc>
                <a:spcPct val="110000"/>
              </a:lnSpc>
              <a:defRPr/>
            </a:pPr>
            <a:r>
              <a:rPr lang="en-US" sz="2600" dirty="0">
                <a:latin typeface="Aptos Display" panose="020B0004020202020204" pitchFamily="34" charset="0"/>
              </a:rPr>
              <a:t>Observe system </a:t>
            </a:r>
            <a:r>
              <a:rPr lang="en-US" sz="2600" b="1" dirty="0">
                <a:latin typeface="Aptos Display" panose="020B0004020202020204" pitchFamily="34" charset="0"/>
              </a:rPr>
              <a:t>as it actually behaves.</a:t>
            </a:r>
          </a:p>
          <a:p>
            <a:pPr marL="457200" indent="-457200">
              <a:lnSpc>
                <a:spcPct val="110000"/>
              </a:lnSpc>
              <a:defRPr/>
            </a:pPr>
            <a:r>
              <a:rPr lang="en-AU" sz="2600" dirty="0">
                <a:latin typeface="Aptos Display" panose="020B0004020202020204" pitchFamily="34" charset="0"/>
              </a:rPr>
              <a:t>Observation also allows us to </a:t>
            </a:r>
            <a:r>
              <a:rPr lang="en-AU" sz="2600" b="1" dirty="0">
                <a:latin typeface="Aptos Display" panose="020B0004020202020204" pitchFamily="34" charset="0"/>
              </a:rPr>
              <a:t>verify</a:t>
            </a:r>
            <a:r>
              <a:rPr lang="en-AU" sz="2600" dirty="0">
                <a:latin typeface="Aptos Display" panose="020B0004020202020204" pitchFamily="34" charset="0"/>
              </a:rPr>
              <a:t> </a:t>
            </a:r>
            <a:r>
              <a:rPr lang="en-AU" sz="2600" b="1" dirty="0">
                <a:latin typeface="Aptos Display" panose="020B0004020202020204" pitchFamily="34" charset="0"/>
              </a:rPr>
              <a:t>statements</a:t>
            </a:r>
            <a:r>
              <a:rPr lang="en-AU" sz="2600" dirty="0">
                <a:latin typeface="Aptos Display" panose="020B0004020202020204" pitchFamily="34" charset="0"/>
              </a:rPr>
              <a:t> made in interviews and surveys to determine whether the procedures within the domain really operate as they were described.</a:t>
            </a:r>
          </a:p>
          <a:p>
            <a:pPr marL="457200" indent="-457200">
              <a:lnSpc>
                <a:spcPct val="110000"/>
              </a:lnSpc>
              <a:defRPr/>
            </a:pPr>
            <a:r>
              <a:rPr lang="en-AU" altLang="en-US" sz="2600" dirty="0">
                <a:latin typeface="Aptos Display" panose="020B0004020202020204" pitchFamily="34" charset="0"/>
              </a:rPr>
              <a:t>you might discover that neither the system documentation nor the interview statements are accurate.</a:t>
            </a:r>
          </a:p>
          <a:p>
            <a:pPr marL="0" indent="0">
              <a:lnSpc>
                <a:spcPct val="110000"/>
              </a:lnSpc>
              <a:buNone/>
              <a:defRPr/>
            </a:pPr>
            <a:endParaRPr lang="en-AU" sz="2600" dirty="0"/>
          </a:p>
        </p:txBody>
      </p:sp>
      <p:sp>
        <p:nvSpPr>
          <p:cNvPr id="2" name="Footer Placeholder 1">
            <a:extLst>
              <a:ext uri="{FF2B5EF4-FFF2-40B4-BE49-F238E27FC236}">
                <a16:creationId xmlns:a16="http://schemas.microsoft.com/office/drawing/2014/main" id="{09666077-9B1D-4EDA-A113-B17A75DD167D}"/>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837669D4-38C7-49F0-910A-348CD1128FC4}"/>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21</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3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7">
            <a:extLst>
              <a:ext uri="{FF2B5EF4-FFF2-40B4-BE49-F238E27FC236}">
                <a16:creationId xmlns:a16="http://schemas.microsoft.com/office/drawing/2014/main" id="{F746FDF9-1346-4D02-B72A-55F6C3768D24}"/>
              </a:ext>
            </a:extLst>
          </p:cNvPr>
          <p:cNvSpPr>
            <a:spLocks noGrp="1" noChangeArrowheads="1"/>
          </p:cNvSpPr>
          <p:nvPr>
            <p:ph idx="1"/>
          </p:nvPr>
        </p:nvSpPr>
        <p:spPr>
          <a:xfrm>
            <a:off x="335360" y="1052736"/>
            <a:ext cx="11521280" cy="5472608"/>
          </a:xfrm>
        </p:spPr>
        <p:txBody>
          <a:bodyPr>
            <a:normAutofit/>
          </a:bodyPr>
          <a:lstStyle/>
          <a:p>
            <a:pPr eaLnBrk="1" hangingPunct="1"/>
            <a:r>
              <a:rPr lang="en-US" altLang="en-US" sz="2600" dirty="0">
                <a:latin typeface="Aptos Display" panose="020B0004020202020204" pitchFamily="34" charset="0"/>
              </a:rPr>
              <a:t>Direct gathering of information rather than through description.</a:t>
            </a:r>
          </a:p>
          <a:p>
            <a:r>
              <a:rPr lang="en-AU" altLang="en-US" sz="2600" dirty="0">
                <a:latin typeface="Aptos Display" panose="020B0004020202020204" pitchFamily="34" charset="0"/>
              </a:rPr>
              <a:t>Individual behaviour maybe altered because they know they are being studied.</a:t>
            </a:r>
          </a:p>
          <a:p>
            <a:r>
              <a:rPr lang="en-US" altLang="en-US" sz="2600" dirty="0">
                <a:latin typeface="Aptos Display" panose="020B0004020202020204" pitchFamily="34" charset="0"/>
              </a:rPr>
              <a:t>Avoid disturbing users from their normal activities.</a:t>
            </a:r>
          </a:p>
          <a:p>
            <a:r>
              <a:rPr lang="en-US" altLang="en-US" sz="2600" dirty="0">
                <a:latin typeface="Aptos Display" panose="020B0004020202020204" pitchFamily="34" charset="0"/>
              </a:rPr>
              <a:t>Two types of Observations:</a:t>
            </a:r>
          </a:p>
          <a:p>
            <a:pPr lvl="1"/>
            <a:r>
              <a:rPr lang="en-US" altLang="en-US" sz="2200" b="1" dirty="0">
                <a:latin typeface="Aptos Display" panose="020B0004020202020204" pitchFamily="34" charset="0"/>
              </a:rPr>
              <a:t>Passive: </a:t>
            </a:r>
            <a:r>
              <a:rPr lang="en-US" altLang="en-US" sz="2200" dirty="0">
                <a:latin typeface="Aptos Display" panose="020B0004020202020204" pitchFamily="34" charset="0"/>
              </a:rPr>
              <a:t>You don’t ask questions, simply observe and make notes.</a:t>
            </a:r>
          </a:p>
          <a:p>
            <a:pPr lvl="1"/>
            <a:r>
              <a:rPr lang="en-US" altLang="en-US" sz="2200" b="1" dirty="0">
                <a:latin typeface="Aptos Display" panose="020B0004020202020204" pitchFamily="34" charset="0"/>
              </a:rPr>
              <a:t>Active: </a:t>
            </a:r>
            <a:r>
              <a:rPr lang="en-US" altLang="en-US" sz="2200" dirty="0">
                <a:latin typeface="Aptos Display" panose="020B0004020202020204" pitchFamily="34" charset="0"/>
              </a:rPr>
              <a:t>You observe and have a dialog with the users/stakeholders while they are performing their work.</a:t>
            </a:r>
            <a:endParaRPr lang="en-GB" altLang="en-US" sz="2200" dirty="0">
              <a:latin typeface="Aptos Display" panose="020B0004020202020204" pitchFamily="34" charset="0"/>
            </a:endParaRPr>
          </a:p>
          <a:p>
            <a:pPr marL="384175" indent="-384175">
              <a:spcBef>
                <a:spcPts val="1800"/>
              </a:spcBef>
            </a:pPr>
            <a:r>
              <a:rPr lang="en-AU" altLang="en-US" sz="2600" dirty="0">
                <a:latin typeface="Aptos Display" panose="020B0004020202020204" pitchFamily="34" charset="0"/>
              </a:rPr>
              <a:t>It is </a:t>
            </a:r>
            <a:r>
              <a:rPr lang="en-AU" altLang="en-US" sz="2600" b="1" dirty="0">
                <a:latin typeface="Aptos Display" panose="020B0004020202020204" pitchFamily="34" charset="0"/>
              </a:rPr>
              <a:t>useful in situations where different interviewees have provided conflicting information</a:t>
            </a:r>
            <a:r>
              <a:rPr lang="en-AU" altLang="en-US" sz="2600" dirty="0">
                <a:latin typeface="Aptos Display" panose="020B0004020202020204" pitchFamily="34" charset="0"/>
              </a:rPr>
              <a:t> about the way existing system works.</a:t>
            </a:r>
          </a:p>
          <a:p>
            <a:pPr marL="384175" indent="-384175">
              <a:spcBef>
                <a:spcPts val="1800"/>
              </a:spcBef>
            </a:pPr>
            <a:r>
              <a:rPr lang="en-AU" altLang="en-US" sz="2600" dirty="0">
                <a:latin typeface="Aptos Display" panose="020B0004020202020204" pitchFamily="34" charset="0"/>
              </a:rPr>
              <a:t>Observation is essential for gathering some quantitative and mostly qualitative data about people’s jobs.</a:t>
            </a:r>
          </a:p>
          <a:p>
            <a:endParaRPr lang="en-US" altLang="en-US" sz="2600" dirty="0"/>
          </a:p>
          <a:p>
            <a:endParaRPr lang="en-US" altLang="en-US" sz="2600" b="1" i="1" dirty="0"/>
          </a:p>
        </p:txBody>
      </p:sp>
      <p:sp>
        <p:nvSpPr>
          <p:cNvPr id="2" name="Footer Placeholder 1">
            <a:extLst>
              <a:ext uri="{FF2B5EF4-FFF2-40B4-BE49-F238E27FC236}">
                <a16:creationId xmlns:a16="http://schemas.microsoft.com/office/drawing/2014/main" id="{C2BA281E-A982-473D-88CD-9E994A969457}"/>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D27A50DB-C9E2-4496-B44D-80CF43371CC8}"/>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22</a:t>
            </a:fld>
            <a:endParaRPr lang="en-US" altLang="en-US" dirty="0">
              <a:solidFill>
                <a:srgbClr val="1CADE4"/>
              </a:solidFill>
              <a:latin typeface="Calibri" panose="020F0502020204030204"/>
              <a:cs typeface="+mn-cs"/>
            </a:endParaRPr>
          </a:p>
        </p:txBody>
      </p:sp>
      <p:sp>
        <p:nvSpPr>
          <p:cNvPr id="7" name="Rectangle 1026">
            <a:extLst>
              <a:ext uri="{FF2B5EF4-FFF2-40B4-BE49-F238E27FC236}">
                <a16:creationId xmlns:a16="http://schemas.microsoft.com/office/drawing/2014/main" id="{743A469B-DF8D-4ED1-86F0-BDD946FCBD97}"/>
              </a:ext>
            </a:extLst>
          </p:cNvPr>
          <p:cNvSpPr>
            <a:spLocks noGrp="1" noChangeArrowheads="1"/>
          </p:cNvSpPr>
          <p:nvPr>
            <p:ph type="title"/>
          </p:nvPr>
        </p:nvSpPr>
        <p:spPr>
          <a:xfrm>
            <a:off x="347192" y="188640"/>
            <a:ext cx="10755313" cy="725487"/>
          </a:xfrm>
        </p:spPr>
        <p:txBody>
          <a:bodyPr>
            <a:normAutofit/>
          </a:bodyPr>
          <a:lstStyle/>
          <a:p>
            <a:r>
              <a:rPr lang="en-US" altLang="en-US" sz="3400" dirty="0">
                <a:latin typeface="Aptos Display" panose="020B0004020202020204" pitchFamily="34" charset="0"/>
              </a:rPr>
              <a:t>Requirements Elicitation Techniques - </a:t>
            </a:r>
            <a:r>
              <a:rPr lang="en-US" altLang="en-US" b="1" dirty="0">
                <a:latin typeface="Aptos Display" panose="020B0004020202020204" pitchFamily="34" charset="0"/>
              </a:rPr>
              <a:t>Observation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1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17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1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A804634-9149-4874-A16A-7402426957D2}"/>
              </a:ext>
            </a:extLst>
          </p:cNvPr>
          <p:cNvSpPr>
            <a:spLocks noGrp="1" noChangeArrowheads="1"/>
          </p:cNvSpPr>
          <p:nvPr>
            <p:ph type="title"/>
          </p:nvPr>
        </p:nvSpPr>
        <p:spPr>
          <a:xfrm>
            <a:off x="1178768" y="260574"/>
            <a:ext cx="8229600" cy="792162"/>
          </a:xfrm>
        </p:spPr>
        <p:txBody>
          <a:bodyPr/>
          <a:lstStyle/>
          <a:p>
            <a:pPr eaLnBrk="1" hangingPunct="1"/>
            <a:r>
              <a:rPr lang="en-AU" altLang="en-US" dirty="0">
                <a:latin typeface="Aptos Display" panose="020B0004020202020204" pitchFamily="34" charset="0"/>
              </a:rPr>
              <a:t>Guidelines for observation</a:t>
            </a:r>
            <a:endParaRPr lang="en-GB" altLang="en-US" dirty="0">
              <a:latin typeface="Aptos Display" panose="020B0004020202020204" pitchFamily="34" charset="0"/>
            </a:endParaRPr>
          </a:p>
        </p:txBody>
      </p:sp>
      <p:sp>
        <p:nvSpPr>
          <p:cNvPr id="54275" name="Rectangle 3">
            <a:extLst>
              <a:ext uri="{FF2B5EF4-FFF2-40B4-BE49-F238E27FC236}">
                <a16:creationId xmlns:a16="http://schemas.microsoft.com/office/drawing/2014/main" id="{3ACEDE9C-AEBD-441E-9E38-151606EE9417}"/>
              </a:ext>
            </a:extLst>
          </p:cNvPr>
          <p:cNvSpPr>
            <a:spLocks noGrp="1" noChangeArrowheads="1"/>
          </p:cNvSpPr>
          <p:nvPr>
            <p:ph idx="1"/>
          </p:nvPr>
        </p:nvSpPr>
        <p:spPr>
          <a:xfrm>
            <a:off x="839415" y="1268760"/>
            <a:ext cx="10609635" cy="5179665"/>
          </a:xfrm>
        </p:spPr>
        <p:txBody>
          <a:bodyPr>
            <a:normAutofit/>
          </a:bodyPr>
          <a:lstStyle/>
          <a:p>
            <a:pPr marL="457200" indent="-457200">
              <a:lnSpc>
                <a:spcPct val="90000"/>
              </a:lnSpc>
            </a:pPr>
            <a:r>
              <a:rPr lang="en-AU" altLang="en-US" sz="2800" dirty="0">
                <a:latin typeface="Aptos Display" panose="020B0004020202020204" pitchFamily="34" charset="0"/>
              </a:rPr>
              <a:t>Ask enough questions to ensure that you have a complete understanding of the present system.</a:t>
            </a:r>
          </a:p>
          <a:p>
            <a:pPr marL="457200" indent="-457200">
              <a:lnSpc>
                <a:spcPct val="90000"/>
              </a:lnSpc>
            </a:pPr>
            <a:r>
              <a:rPr lang="en-AU" altLang="en-US" sz="2800" dirty="0">
                <a:latin typeface="Aptos Display" panose="020B0004020202020204" pitchFamily="34" charset="0"/>
              </a:rPr>
              <a:t>Document any procedures for handling exceptions</a:t>
            </a:r>
          </a:p>
          <a:p>
            <a:pPr marL="457200" indent="-457200">
              <a:lnSpc>
                <a:spcPct val="90000"/>
              </a:lnSpc>
            </a:pPr>
            <a:r>
              <a:rPr lang="en-AU" altLang="en-US" sz="2800" dirty="0">
                <a:latin typeface="Aptos Display" panose="020B0004020202020204" pitchFamily="34" charset="0"/>
              </a:rPr>
              <a:t>Consider each user who works with the system</a:t>
            </a:r>
          </a:p>
          <a:p>
            <a:pPr marL="1027113" lvl="1" indent="-455613">
              <a:lnSpc>
                <a:spcPct val="90000"/>
              </a:lnSpc>
            </a:pPr>
            <a:r>
              <a:rPr lang="en-AU" altLang="en-US" sz="2400" dirty="0">
                <a:latin typeface="Aptos Display" panose="020B0004020202020204" pitchFamily="34" charset="0"/>
              </a:rPr>
              <a:t>What information does that person receive from other people?</a:t>
            </a:r>
          </a:p>
          <a:p>
            <a:pPr marL="1027113" lvl="1" indent="-455613">
              <a:lnSpc>
                <a:spcPct val="90000"/>
              </a:lnSpc>
            </a:pPr>
            <a:r>
              <a:rPr lang="en-AU" altLang="en-US" sz="2400" dirty="0">
                <a:latin typeface="Aptos Display" panose="020B0004020202020204" pitchFamily="34" charset="0"/>
              </a:rPr>
              <a:t>What information does this person generate?</a:t>
            </a:r>
          </a:p>
          <a:p>
            <a:pPr marL="1027113" lvl="1" indent="-455613">
              <a:lnSpc>
                <a:spcPct val="90000"/>
              </a:lnSpc>
            </a:pPr>
            <a:r>
              <a:rPr lang="en-AU" altLang="en-US" sz="2400" dirty="0">
                <a:latin typeface="Aptos Display" panose="020B0004020202020204" pitchFamily="34" charset="0"/>
              </a:rPr>
              <a:t>How is this information communicated?</a:t>
            </a:r>
          </a:p>
          <a:p>
            <a:pPr marL="1027113" lvl="1" indent="-455613">
              <a:lnSpc>
                <a:spcPct val="90000"/>
              </a:lnSpc>
            </a:pPr>
            <a:r>
              <a:rPr lang="en-AU" altLang="en-US" sz="2400" dirty="0">
                <a:latin typeface="Aptos Display" panose="020B0004020202020204" pitchFamily="34" charset="0"/>
              </a:rPr>
              <a:t>How often do interruptions occur?</a:t>
            </a:r>
          </a:p>
          <a:p>
            <a:pPr marL="1027113" lvl="1" indent="-455613">
              <a:lnSpc>
                <a:spcPct val="90000"/>
              </a:lnSpc>
            </a:pPr>
            <a:r>
              <a:rPr lang="en-AU" altLang="en-US" sz="2400" dirty="0">
                <a:latin typeface="Aptos Display" panose="020B0004020202020204" pitchFamily="34" charset="0"/>
              </a:rPr>
              <a:t>How much down time occurs?</a:t>
            </a:r>
          </a:p>
          <a:p>
            <a:pPr marL="1027113" lvl="1" indent="-455613">
              <a:lnSpc>
                <a:spcPct val="90000"/>
              </a:lnSpc>
            </a:pPr>
            <a:r>
              <a:rPr lang="en-AU" altLang="en-US" sz="2400" dirty="0">
                <a:latin typeface="Aptos Display" panose="020B0004020202020204" pitchFamily="34" charset="0"/>
              </a:rPr>
              <a:t>How much support does  the user require and who provides it?</a:t>
            </a:r>
            <a:endParaRPr lang="en-GB" altLang="en-US" sz="2400" dirty="0">
              <a:latin typeface="Aptos Display" panose="020B0004020202020204" pitchFamily="34" charset="0"/>
            </a:endParaRPr>
          </a:p>
        </p:txBody>
      </p:sp>
      <p:sp>
        <p:nvSpPr>
          <p:cNvPr id="2" name="Footer Placeholder 1">
            <a:extLst>
              <a:ext uri="{FF2B5EF4-FFF2-40B4-BE49-F238E27FC236}">
                <a16:creationId xmlns:a16="http://schemas.microsoft.com/office/drawing/2014/main" id="{6B165D2A-2386-4CE6-B5FB-FAEB8D7F629D}"/>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9071E427-77E3-4E00-8F84-0E8F2E9C5620}"/>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23</a:t>
            </a:fld>
            <a:endParaRPr lang="en-US" altLang="en-US" dirty="0">
              <a:solidFill>
                <a:srgbClr val="1CADE4"/>
              </a:solidFill>
              <a:latin typeface="Calibri" panose="020F0502020204030204"/>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D1BC458-8B65-44F8-98ED-2F3813B7201E}"/>
              </a:ext>
            </a:extLst>
          </p:cNvPr>
          <p:cNvSpPr>
            <a:spLocks noGrp="1" noChangeArrowheads="1"/>
          </p:cNvSpPr>
          <p:nvPr>
            <p:ph type="title"/>
          </p:nvPr>
        </p:nvSpPr>
        <p:spPr>
          <a:xfrm>
            <a:off x="263352" y="188640"/>
            <a:ext cx="10085680" cy="1143000"/>
          </a:xfrm>
        </p:spPr>
        <p:txBody>
          <a:bodyPr>
            <a:normAutofit fontScale="90000"/>
          </a:bodyPr>
          <a:lstStyle/>
          <a:p>
            <a:pPr eaLnBrk="1" hangingPunct="1"/>
            <a:r>
              <a:rPr lang="en-AU" altLang="en-US" dirty="0">
                <a:latin typeface="Aptos Display" panose="020B0004020202020204" pitchFamily="34" charset="0"/>
              </a:rPr>
              <a:t>Advantages and disadvantages of Observation</a:t>
            </a:r>
            <a:endParaRPr lang="en-GB" altLang="en-US" dirty="0">
              <a:latin typeface="Aptos Display" panose="020B0004020202020204" pitchFamily="34" charset="0"/>
            </a:endParaRPr>
          </a:p>
        </p:txBody>
      </p:sp>
      <p:sp>
        <p:nvSpPr>
          <p:cNvPr id="55299" name="Rectangle 3">
            <a:extLst>
              <a:ext uri="{FF2B5EF4-FFF2-40B4-BE49-F238E27FC236}">
                <a16:creationId xmlns:a16="http://schemas.microsoft.com/office/drawing/2014/main" id="{3C2B508E-D644-45B8-A756-90529753E4CD}"/>
              </a:ext>
            </a:extLst>
          </p:cNvPr>
          <p:cNvSpPr>
            <a:spLocks noGrp="1" noChangeArrowheads="1"/>
          </p:cNvSpPr>
          <p:nvPr>
            <p:ph idx="1"/>
          </p:nvPr>
        </p:nvSpPr>
        <p:spPr>
          <a:xfrm>
            <a:off x="119336" y="1124744"/>
            <a:ext cx="11953328" cy="5185666"/>
          </a:xfrm>
        </p:spPr>
        <p:txBody>
          <a:bodyPr>
            <a:normAutofit lnSpcReduction="10000"/>
          </a:bodyPr>
          <a:lstStyle/>
          <a:p>
            <a:pPr marL="457200" indent="-457200">
              <a:lnSpc>
                <a:spcPct val="90000"/>
              </a:lnSpc>
              <a:buNone/>
            </a:pPr>
            <a:r>
              <a:rPr lang="en-AU" altLang="en-US" sz="2000" b="1" dirty="0"/>
              <a:t>Advantages</a:t>
            </a:r>
          </a:p>
          <a:p>
            <a:pPr>
              <a:lnSpc>
                <a:spcPct val="90000"/>
              </a:lnSpc>
              <a:buFont typeface="Wingdings" panose="05000000000000000000" pitchFamily="2" charset="2"/>
              <a:buChar char="ü"/>
            </a:pPr>
            <a:r>
              <a:rPr lang="en-AU" altLang="en-US" sz="2000" dirty="0">
                <a:latin typeface="Aptos Display" panose="020B0004020202020204" pitchFamily="34" charset="0"/>
              </a:rPr>
              <a:t>Provides </a:t>
            </a:r>
            <a:r>
              <a:rPr lang="en-AU" altLang="en-US" sz="2000" b="1" dirty="0">
                <a:latin typeface="Aptos Display" panose="020B0004020202020204" pitchFamily="34" charset="0"/>
              </a:rPr>
              <a:t>first hand experience </a:t>
            </a:r>
            <a:r>
              <a:rPr lang="en-AU" altLang="en-US" sz="2000" dirty="0">
                <a:latin typeface="Aptos Display" panose="020B0004020202020204" pitchFamily="34" charset="0"/>
              </a:rPr>
              <a:t>of the way the current system works</a:t>
            </a:r>
            <a:endParaRPr lang="en-AU" altLang="en-US" sz="2000" b="1" dirty="0">
              <a:latin typeface="Aptos Display" panose="020B0004020202020204" pitchFamily="34" charset="0"/>
            </a:endParaRPr>
          </a:p>
          <a:p>
            <a:pPr>
              <a:lnSpc>
                <a:spcPct val="90000"/>
              </a:lnSpc>
              <a:buFont typeface="Wingdings" panose="05000000000000000000" pitchFamily="2" charset="2"/>
              <a:buChar char="ü"/>
            </a:pPr>
            <a:r>
              <a:rPr lang="en-AU" altLang="en-US" sz="2000" dirty="0">
                <a:latin typeface="Aptos Display" panose="020B0004020202020204" pitchFamily="34" charset="0"/>
              </a:rPr>
              <a:t>Data is collected in </a:t>
            </a:r>
            <a:r>
              <a:rPr lang="en-AU" altLang="en-US" sz="2000" b="1" dirty="0">
                <a:latin typeface="Aptos Display" panose="020B0004020202020204" pitchFamily="34" charset="0"/>
              </a:rPr>
              <a:t>real time </a:t>
            </a:r>
            <a:r>
              <a:rPr lang="en-AU" altLang="en-US" sz="2000" dirty="0">
                <a:latin typeface="Aptos Display" panose="020B0004020202020204" pitchFamily="34" charset="0"/>
              </a:rPr>
              <a:t>and can have a high level of validity</a:t>
            </a:r>
            <a:endParaRPr lang="en-AU" altLang="en-US" sz="2000" b="1" dirty="0">
              <a:latin typeface="Aptos Display" panose="020B0004020202020204" pitchFamily="34" charset="0"/>
            </a:endParaRPr>
          </a:p>
          <a:p>
            <a:pPr>
              <a:lnSpc>
                <a:spcPct val="90000"/>
              </a:lnSpc>
              <a:buFont typeface="Wingdings" panose="05000000000000000000" pitchFamily="2" charset="2"/>
              <a:buChar char="ü"/>
            </a:pPr>
            <a:r>
              <a:rPr lang="en-AU" altLang="en-US" sz="2000" dirty="0">
                <a:latin typeface="Aptos Display" panose="020B0004020202020204" pitchFamily="34" charset="0"/>
              </a:rPr>
              <a:t>Can be used to </a:t>
            </a:r>
            <a:r>
              <a:rPr lang="en-AU" altLang="en-US" sz="2000" b="1" dirty="0">
                <a:latin typeface="Aptos Display" panose="020B0004020202020204" pitchFamily="34" charset="0"/>
              </a:rPr>
              <a:t>verify information </a:t>
            </a:r>
            <a:r>
              <a:rPr lang="en-AU" altLang="en-US" sz="2000" dirty="0">
                <a:latin typeface="Aptos Display" panose="020B0004020202020204" pitchFamily="34" charset="0"/>
              </a:rPr>
              <a:t>from other sources or to look for exceptions</a:t>
            </a:r>
            <a:endParaRPr lang="en-AU" altLang="en-US" sz="2000" b="1" dirty="0">
              <a:latin typeface="Aptos Display" panose="020B0004020202020204" pitchFamily="34" charset="0"/>
            </a:endParaRPr>
          </a:p>
          <a:p>
            <a:pPr>
              <a:lnSpc>
                <a:spcPct val="90000"/>
              </a:lnSpc>
              <a:buFont typeface="Wingdings" panose="05000000000000000000" pitchFamily="2" charset="2"/>
              <a:buChar char="ü"/>
            </a:pPr>
            <a:r>
              <a:rPr lang="en-AU" altLang="en-US" sz="2000" dirty="0">
                <a:latin typeface="Aptos Display" panose="020B0004020202020204" pitchFamily="34" charset="0"/>
              </a:rPr>
              <a:t>Baseline data about the performance of the existing system and of users can be collected</a:t>
            </a:r>
          </a:p>
          <a:p>
            <a:pPr marL="457200" indent="-457200">
              <a:lnSpc>
                <a:spcPct val="90000"/>
              </a:lnSpc>
              <a:buNone/>
            </a:pPr>
            <a:endParaRPr lang="en-AU" altLang="en-US" sz="2000" dirty="0">
              <a:latin typeface="Aptos Display" panose="020B0004020202020204" pitchFamily="34" charset="0"/>
            </a:endParaRPr>
          </a:p>
          <a:p>
            <a:pPr marL="457200" indent="-457200">
              <a:lnSpc>
                <a:spcPct val="90000"/>
              </a:lnSpc>
              <a:buNone/>
            </a:pPr>
            <a:r>
              <a:rPr lang="en-AU" altLang="en-US" sz="2000" b="1" dirty="0">
                <a:latin typeface="Aptos Display" panose="020B0004020202020204" pitchFamily="34" charset="0"/>
              </a:rPr>
              <a:t>Disadvantages</a:t>
            </a:r>
          </a:p>
          <a:p>
            <a:pPr>
              <a:lnSpc>
                <a:spcPct val="80000"/>
              </a:lnSpc>
              <a:buFont typeface="Courier New" panose="02070309020205020404" pitchFamily="49" charset="0"/>
              <a:buChar char="o"/>
              <a:defRPr/>
            </a:pPr>
            <a:r>
              <a:rPr lang="en-AU" sz="2000" dirty="0">
                <a:latin typeface="Aptos Display" panose="020B0004020202020204" pitchFamily="34" charset="0"/>
              </a:rPr>
              <a:t>Could be very </a:t>
            </a:r>
            <a:r>
              <a:rPr lang="en-AU" sz="2000" b="1" dirty="0">
                <a:latin typeface="Aptos Display" panose="020B0004020202020204" pitchFamily="34" charset="0"/>
              </a:rPr>
              <a:t>time consuming</a:t>
            </a:r>
          </a:p>
          <a:p>
            <a:pPr>
              <a:lnSpc>
                <a:spcPct val="80000"/>
              </a:lnSpc>
              <a:buFont typeface="Courier New" panose="02070309020205020404" pitchFamily="49" charset="0"/>
              <a:buChar char="o"/>
              <a:defRPr/>
            </a:pPr>
            <a:r>
              <a:rPr lang="en-AU" sz="2000" dirty="0">
                <a:latin typeface="Aptos Display" panose="020B0004020202020204" pitchFamily="34" charset="0"/>
              </a:rPr>
              <a:t>Need to analyse </a:t>
            </a:r>
            <a:r>
              <a:rPr lang="en-AU" sz="2000" b="1" dirty="0">
                <a:latin typeface="Aptos Display" panose="020B0004020202020204" pitchFamily="34" charset="0"/>
              </a:rPr>
              <a:t>huge amounts of data</a:t>
            </a:r>
          </a:p>
          <a:p>
            <a:pPr>
              <a:lnSpc>
                <a:spcPct val="80000"/>
              </a:lnSpc>
              <a:buFont typeface="Courier New" panose="02070309020205020404" pitchFamily="49" charset="0"/>
              <a:buChar char="o"/>
              <a:defRPr/>
            </a:pPr>
            <a:r>
              <a:rPr lang="en-AU" sz="2000" dirty="0">
                <a:latin typeface="Aptos Display" panose="020B0004020202020204" pitchFamily="34" charset="0"/>
              </a:rPr>
              <a:t>Most people do not like to be observed and </a:t>
            </a:r>
            <a:r>
              <a:rPr lang="en-US" sz="2000" b="1" dirty="0">
                <a:latin typeface="Aptos Display" panose="020B0004020202020204" pitchFamily="34" charset="0"/>
              </a:rPr>
              <a:t>may be disruptive</a:t>
            </a:r>
            <a:r>
              <a:rPr lang="en-US" sz="2000" dirty="0">
                <a:latin typeface="Aptos Display" panose="020B0004020202020204" pitchFamily="34" charset="0"/>
              </a:rPr>
              <a:t> to the person being observed.</a:t>
            </a:r>
            <a:endParaRPr lang="en-AU" sz="2000" b="1" dirty="0">
              <a:latin typeface="Aptos Display" panose="020B0004020202020204" pitchFamily="34" charset="0"/>
            </a:endParaRPr>
          </a:p>
          <a:p>
            <a:pPr>
              <a:lnSpc>
                <a:spcPct val="80000"/>
              </a:lnSpc>
              <a:buFont typeface="Courier New" panose="02070309020205020404" pitchFamily="49" charset="0"/>
              <a:buChar char="o"/>
              <a:defRPr/>
            </a:pPr>
            <a:r>
              <a:rPr lang="en-AU" sz="2000" dirty="0">
                <a:latin typeface="Aptos Display" panose="020B0004020202020204" pitchFamily="34" charset="0"/>
              </a:rPr>
              <a:t>Requires trained and skilled observer to be most effective.</a:t>
            </a:r>
            <a:endParaRPr lang="en-AU" sz="2000" b="1" dirty="0">
              <a:latin typeface="Aptos Display" panose="020B0004020202020204" pitchFamily="34" charset="0"/>
            </a:endParaRPr>
          </a:p>
          <a:p>
            <a:pPr>
              <a:lnSpc>
                <a:spcPct val="80000"/>
              </a:lnSpc>
              <a:buFont typeface="Courier New" panose="02070309020205020404" pitchFamily="49" charset="0"/>
              <a:buChar char="o"/>
              <a:defRPr/>
            </a:pPr>
            <a:r>
              <a:rPr lang="en-AU" sz="2000" dirty="0">
                <a:latin typeface="Aptos Display" panose="020B0004020202020204" pitchFamily="34" charset="0"/>
              </a:rPr>
              <a:t>There may be </a:t>
            </a:r>
            <a:r>
              <a:rPr lang="en-AU" sz="2000" b="1" dirty="0">
                <a:latin typeface="Aptos Display" panose="020B0004020202020204" pitchFamily="34" charset="0"/>
              </a:rPr>
              <a:t>ethical problems</a:t>
            </a:r>
            <a:r>
              <a:rPr lang="en-AU" sz="2000" dirty="0">
                <a:latin typeface="Aptos Display" panose="020B0004020202020204" pitchFamily="34" charset="0"/>
              </a:rPr>
              <a:t> if the person being observed deals with sensitive private or personal data or directly with members of public.</a:t>
            </a:r>
            <a:endParaRPr lang="en-AU" sz="2000" b="1" dirty="0">
              <a:latin typeface="Aptos Display" panose="020B0004020202020204" pitchFamily="34" charset="0"/>
            </a:endParaRPr>
          </a:p>
          <a:p>
            <a:pPr>
              <a:lnSpc>
                <a:spcPct val="80000"/>
              </a:lnSpc>
              <a:buFont typeface="Courier New" panose="02070309020205020404" pitchFamily="49" charset="0"/>
              <a:buChar char="o"/>
              <a:defRPr/>
            </a:pPr>
            <a:r>
              <a:rPr lang="en-AU" sz="2000" dirty="0">
                <a:latin typeface="Aptos Display" panose="020B0004020202020204" pitchFamily="34" charset="0"/>
              </a:rPr>
              <a:t> There may be logistical problems if the staff being observed work shifts.</a:t>
            </a:r>
          </a:p>
          <a:p>
            <a:pPr>
              <a:lnSpc>
                <a:spcPct val="80000"/>
              </a:lnSpc>
              <a:buFont typeface="Courier New" panose="02070309020205020404" pitchFamily="49" charset="0"/>
              <a:buChar char="o"/>
              <a:defRPr/>
            </a:pPr>
            <a:r>
              <a:rPr lang="en-US" sz="2000" dirty="0">
                <a:latin typeface="Aptos Display" panose="020B0004020202020204" pitchFamily="34" charset="0"/>
              </a:rPr>
              <a:t>Unusual exceptions and critical situations that happen infrequently may not occur during the observation.</a:t>
            </a:r>
            <a:endParaRPr lang="en-GB" sz="2000" dirty="0">
              <a:latin typeface="Aptos Display" panose="020B0004020202020204" pitchFamily="34" charset="0"/>
            </a:endParaRPr>
          </a:p>
          <a:p>
            <a:pPr marL="457200" indent="-457200">
              <a:lnSpc>
                <a:spcPct val="90000"/>
              </a:lnSpc>
              <a:buNone/>
            </a:pPr>
            <a:endParaRPr lang="en-GB" altLang="en-US" b="1" dirty="0"/>
          </a:p>
        </p:txBody>
      </p:sp>
      <p:sp>
        <p:nvSpPr>
          <p:cNvPr id="2" name="Footer Placeholder 1">
            <a:extLst>
              <a:ext uri="{FF2B5EF4-FFF2-40B4-BE49-F238E27FC236}">
                <a16:creationId xmlns:a16="http://schemas.microsoft.com/office/drawing/2014/main" id="{14C751BE-7728-4931-9F17-ABAF5DEC6217}"/>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A375FE3A-2A10-4EA2-8A16-DA65BCB8CEE5}"/>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24</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2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29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29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29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529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529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52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1026">
            <a:extLst>
              <a:ext uri="{FF2B5EF4-FFF2-40B4-BE49-F238E27FC236}">
                <a16:creationId xmlns:a16="http://schemas.microsoft.com/office/drawing/2014/main" id="{6A5B1809-AB31-4D19-A535-C8754C97DE6D}"/>
              </a:ext>
            </a:extLst>
          </p:cNvPr>
          <p:cNvSpPr>
            <a:spLocks noGrp="1" noChangeArrowheads="1"/>
          </p:cNvSpPr>
          <p:nvPr>
            <p:ph type="title"/>
          </p:nvPr>
        </p:nvSpPr>
        <p:spPr>
          <a:xfrm>
            <a:off x="911424" y="188640"/>
            <a:ext cx="10313417" cy="792088"/>
          </a:xfrm>
        </p:spPr>
        <p:txBody>
          <a:bodyPr/>
          <a:lstStyle/>
          <a:p>
            <a:r>
              <a:rPr lang="en-US" altLang="en-US" sz="3400" dirty="0">
                <a:latin typeface="Aptos Display" panose="020B0004020202020204" pitchFamily="34" charset="0"/>
              </a:rPr>
              <a:t>Requirements Elicitation Techniques - </a:t>
            </a:r>
            <a:r>
              <a:rPr lang="en-US" altLang="en-US" sz="3400" b="1" dirty="0">
                <a:latin typeface="Aptos Display" panose="020B0004020202020204" pitchFamily="34" charset="0"/>
              </a:rPr>
              <a:t>Prototype</a:t>
            </a:r>
          </a:p>
        </p:txBody>
      </p:sp>
      <p:sp>
        <p:nvSpPr>
          <p:cNvPr id="58370" name="Rectangle 3">
            <a:extLst>
              <a:ext uri="{FF2B5EF4-FFF2-40B4-BE49-F238E27FC236}">
                <a16:creationId xmlns:a16="http://schemas.microsoft.com/office/drawing/2014/main" id="{045B38F3-09D2-462C-A74E-F82121667314}"/>
              </a:ext>
            </a:extLst>
          </p:cNvPr>
          <p:cNvSpPr>
            <a:spLocks noGrp="1" noChangeArrowheads="1"/>
          </p:cNvSpPr>
          <p:nvPr>
            <p:ph idx="1"/>
          </p:nvPr>
        </p:nvSpPr>
        <p:spPr>
          <a:xfrm>
            <a:off x="911424" y="1278580"/>
            <a:ext cx="10467776" cy="5246764"/>
          </a:xfrm>
        </p:spPr>
        <p:txBody>
          <a:bodyPr>
            <a:normAutofit/>
          </a:bodyPr>
          <a:lstStyle/>
          <a:p>
            <a:pPr marL="457200" indent="-457200"/>
            <a:r>
              <a:rPr lang="en-AU" altLang="en-US" sz="2800" dirty="0">
                <a:latin typeface="Aptos Display" panose="020B0004020202020204" pitchFamily="34" charset="0"/>
              </a:rPr>
              <a:t>A prototype is an </a:t>
            </a:r>
            <a:r>
              <a:rPr lang="en-AU" altLang="en-US" sz="2800" b="1" dirty="0">
                <a:latin typeface="Aptos Display" panose="020B0004020202020204" pitchFamily="34" charset="0"/>
              </a:rPr>
              <a:t>initial working model</a:t>
            </a:r>
            <a:r>
              <a:rPr lang="en-AU" altLang="en-US" sz="2800" dirty="0">
                <a:latin typeface="Aptos Display" panose="020B0004020202020204" pitchFamily="34" charset="0"/>
              </a:rPr>
              <a:t> of a larger, more complex entity, usually a program with limited functionality that is built to test out some aspect of </a:t>
            </a:r>
            <a:r>
              <a:rPr lang="en-AU" altLang="en-US" sz="2800" b="1" dirty="0">
                <a:latin typeface="Aptos Display" panose="020B0004020202020204" pitchFamily="34" charset="0"/>
              </a:rPr>
              <a:t>how the final system will work (and look like) </a:t>
            </a:r>
            <a:r>
              <a:rPr lang="en-AU" altLang="en-US" sz="2800" dirty="0">
                <a:latin typeface="Aptos Display" panose="020B0004020202020204" pitchFamily="34" charset="0"/>
              </a:rPr>
              <a:t>and then present it to the stakeholders</a:t>
            </a:r>
            <a:r>
              <a:rPr lang="en-AU" altLang="en-US" sz="2800" b="1" dirty="0">
                <a:latin typeface="Aptos Display" panose="020B0004020202020204" pitchFamily="34" charset="0"/>
              </a:rPr>
              <a:t>.</a:t>
            </a:r>
          </a:p>
          <a:p>
            <a:pPr marL="457200" indent="-457200"/>
            <a:r>
              <a:rPr lang="en-US" altLang="en-US" sz="2800" dirty="0">
                <a:latin typeface="Aptos Display" panose="020B0004020202020204" pitchFamily="34" charset="0"/>
              </a:rPr>
              <a:t>Prototypes may be constructed with various objectives in mind:</a:t>
            </a:r>
          </a:p>
          <a:p>
            <a:pPr marL="1027113" lvl="1" indent="-455613"/>
            <a:r>
              <a:rPr lang="en-US" altLang="en-US" sz="2400" dirty="0">
                <a:latin typeface="Aptos Display" panose="020B0004020202020204" pitchFamily="34" charset="0"/>
              </a:rPr>
              <a:t>To investigate user requirements</a:t>
            </a:r>
          </a:p>
          <a:p>
            <a:pPr marL="1027113" lvl="1" indent="-455613"/>
            <a:r>
              <a:rPr lang="en-AU" altLang="en-US" sz="2400" dirty="0">
                <a:latin typeface="Aptos Display" panose="020B0004020202020204" pitchFamily="34" charset="0"/>
              </a:rPr>
              <a:t>To test  specific concept or verify an approach</a:t>
            </a:r>
            <a:endParaRPr lang="en-US" altLang="en-US" sz="2400" dirty="0">
              <a:latin typeface="Aptos Display" panose="020B0004020202020204" pitchFamily="34" charset="0"/>
            </a:endParaRPr>
          </a:p>
          <a:p>
            <a:pPr marL="1027113" lvl="1" indent="-455613"/>
            <a:r>
              <a:rPr lang="en-US" altLang="en-US" sz="2400" dirty="0">
                <a:latin typeface="Aptos Display" panose="020B0004020202020204" pitchFamily="34" charset="0"/>
              </a:rPr>
              <a:t>To focus on human-computer interface</a:t>
            </a:r>
          </a:p>
          <a:p>
            <a:pPr marL="1370013" lvl="2"/>
            <a:r>
              <a:rPr lang="en-US" altLang="en-US" sz="2000" dirty="0">
                <a:latin typeface="Aptos Display" panose="020B0004020202020204" pitchFamily="34" charset="0"/>
              </a:rPr>
              <a:t>Investigate input and output and its form</a:t>
            </a:r>
          </a:p>
          <a:p>
            <a:pPr marL="1370013" lvl="2"/>
            <a:r>
              <a:rPr lang="en-US" altLang="en-US" sz="2000" dirty="0">
                <a:latin typeface="Aptos Display" panose="020B0004020202020204" pitchFamily="34" charset="0"/>
              </a:rPr>
              <a:t>Investigate most suitable interface</a:t>
            </a:r>
          </a:p>
        </p:txBody>
      </p:sp>
      <p:sp>
        <p:nvSpPr>
          <p:cNvPr id="2" name="Footer Placeholder 1">
            <a:extLst>
              <a:ext uri="{FF2B5EF4-FFF2-40B4-BE49-F238E27FC236}">
                <a16:creationId xmlns:a16="http://schemas.microsoft.com/office/drawing/2014/main" id="{6B99F60A-54A1-4C64-A99C-852C845F0FE6}"/>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80F47617-94EE-4829-9016-49E9B4DD3846}"/>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25</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370">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3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CB6F-6AC1-D192-F962-488A8DC1C070}"/>
              </a:ext>
            </a:extLst>
          </p:cNvPr>
          <p:cNvSpPr>
            <a:spLocks noGrp="1"/>
          </p:cNvSpPr>
          <p:nvPr>
            <p:ph type="title"/>
          </p:nvPr>
        </p:nvSpPr>
        <p:spPr/>
        <p:txBody>
          <a:bodyPr/>
          <a:lstStyle/>
          <a:p>
            <a:r>
              <a:rPr lang="en-GB" dirty="0">
                <a:latin typeface="Aptos Display" panose="020B0004020202020204" pitchFamily="34" charset="0"/>
              </a:rPr>
              <a:t>Example UI flow: Online banking system</a:t>
            </a:r>
            <a:endParaRPr lang="en-AU" dirty="0">
              <a:latin typeface="Aptos Display" panose="020B0004020202020204" pitchFamily="34" charset="0"/>
            </a:endParaRPr>
          </a:p>
        </p:txBody>
      </p:sp>
      <p:pic>
        <p:nvPicPr>
          <p:cNvPr id="4" name="Content Placeholder 3">
            <a:extLst>
              <a:ext uri="{FF2B5EF4-FFF2-40B4-BE49-F238E27FC236}">
                <a16:creationId xmlns:a16="http://schemas.microsoft.com/office/drawing/2014/main" id="{364E226C-E492-8159-7F9D-63CD6844B197}"/>
              </a:ext>
            </a:extLst>
          </p:cNvPr>
          <p:cNvPicPr>
            <a:picLocks noGrp="1" noChangeAspect="1"/>
          </p:cNvPicPr>
          <p:nvPr>
            <p:ph idx="1"/>
          </p:nvPr>
        </p:nvPicPr>
        <p:blipFill>
          <a:blip r:embed="rId2"/>
          <a:stretch>
            <a:fillRect/>
          </a:stretch>
        </p:blipFill>
        <p:spPr>
          <a:xfrm>
            <a:off x="951724" y="1385155"/>
            <a:ext cx="9582538" cy="5389154"/>
          </a:xfrm>
          <a:prstGeom prst="rect">
            <a:avLst/>
          </a:prstGeom>
        </p:spPr>
      </p:pic>
    </p:spTree>
    <p:extLst>
      <p:ext uri="{BB962C8B-B14F-4D97-AF65-F5344CB8AC3E}">
        <p14:creationId xmlns:p14="http://schemas.microsoft.com/office/powerpoint/2010/main" val="2006912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1026">
            <a:extLst>
              <a:ext uri="{FF2B5EF4-FFF2-40B4-BE49-F238E27FC236}">
                <a16:creationId xmlns:a16="http://schemas.microsoft.com/office/drawing/2014/main" id="{3F1A3D0B-B4A1-4420-940B-4541ABF99E50}"/>
              </a:ext>
            </a:extLst>
          </p:cNvPr>
          <p:cNvSpPr>
            <a:spLocks noGrp="1" noChangeArrowheads="1"/>
          </p:cNvSpPr>
          <p:nvPr>
            <p:ph type="title"/>
          </p:nvPr>
        </p:nvSpPr>
        <p:spPr>
          <a:xfrm>
            <a:off x="827314" y="419503"/>
            <a:ext cx="10789298" cy="747837"/>
          </a:xfrm>
        </p:spPr>
        <p:txBody>
          <a:bodyPr>
            <a:normAutofit fontScale="90000"/>
          </a:bodyPr>
          <a:lstStyle/>
          <a:p>
            <a:r>
              <a:rPr lang="en-US" altLang="en-US" dirty="0">
                <a:latin typeface="Aptos Display" panose="020B0004020202020204" pitchFamily="34" charset="0"/>
              </a:rPr>
              <a:t>Storyboard/Wireframes (UI flows) – part of assessment 4</a:t>
            </a:r>
          </a:p>
        </p:txBody>
      </p:sp>
      <p:sp>
        <p:nvSpPr>
          <p:cNvPr id="40962" name="Rectangle 1027">
            <a:extLst>
              <a:ext uri="{FF2B5EF4-FFF2-40B4-BE49-F238E27FC236}">
                <a16:creationId xmlns:a16="http://schemas.microsoft.com/office/drawing/2014/main" id="{EFF49354-25F5-48A0-B854-8A35E530048E}"/>
              </a:ext>
            </a:extLst>
          </p:cNvPr>
          <p:cNvSpPr>
            <a:spLocks noGrp="1" noChangeArrowheads="1"/>
          </p:cNvSpPr>
          <p:nvPr>
            <p:ph idx="1"/>
          </p:nvPr>
        </p:nvSpPr>
        <p:spPr>
          <a:xfrm>
            <a:off x="814016" y="1716630"/>
            <a:ext cx="10539784" cy="5256212"/>
          </a:xfrm>
        </p:spPr>
        <p:txBody>
          <a:bodyPr>
            <a:normAutofit/>
          </a:bodyPr>
          <a:lstStyle/>
          <a:p>
            <a:pPr>
              <a:defRPr/>
            </a:pPr>
            <a:r>
              <a:rPr lang="en-US" altLang="en-US" sz="2400" b="1" dirty="0">
                <a:latin typeface="Aptos Display" panose="020B0004020202020204" pitchFamily="34" charset="0"/>
              </a:rPr>
              <a:t>UI flows or storyboarding (wireframes)</a:t>
            </a:r>
            <a:r>
              <a:rPr lang="en-US" altLang="en-US" sz="2400" dirty="0">
                <a:latin typeface="Aptos Display" panose="020B0004020202020204" pitchFamily="34" charset="0"/>
              </a:rPr>
              <a:t>: </a:t>
            </a:r>
            <a:r>
              <a:rPr lang="en-AU" altLang="en-US" sz="2400" dirty="0">
                <a:latin typeface="Aptos Display" panose="020B0004020202020204" pitchFamily="34" charset="0"/>
              </a:rPr>
              <a:t>A storyboard is a series of drawings used mostly for </a:t>
            </a:r>
            <a:r>
              <a:rPr lang="en-AU" altLang="en-US" sz="2400" b="1" dirty="0">
                <a:latin typeface="Aptos Display" panose="020B0004020202020204" pitchFamily="34" charset="0"/>
              </a:rPr>
              <a:t>identifying user interfaces</a:t>
            </a:r>
            <a:r>
              <a:rPr lang="en-AU" altLang="en-US" sz="2400" dirty="0">
                <a:latin typeface="Aptos Display" panose="020B0004020202020204" pitchFamily="34" charset="0"/>
              </a:rPr>
              <a:t>; </a:t>
            </a:r>
            <a:r>
              <a:rPr lang="en-US" altLang="en-US" sz="2400" dirty="0">
                <a:latin typeface="Aptos Display" panose="020B0004020202020204" pitchFamily="34" charset="0"/>
              </a:rPr>
              <a:t>screens that the software will display are drawn.</a:t>
            </a:r>
          </a:p>
          <a:p>
            <a:pPr>
              <a:defRPr/>
            </a:pPr>
            <a:r>
              <a:rPr lang="en-US" sz="2400" dirty="0">
                <a:latin typeface="Aptos Display" panose="020B0004020202020204" pitchFamily="34" charset="0"/>
              </a:rPr>
              <a:t>User interface-flow diagrams (Storyboards/Wireframes) offer a high-level view of the interface of a system, you can quickly gain an understanding of </a:t>
            </a:r>
            <a:r>
              <a:rPr lang="en-US" sz="2400" b="1" dirty="0">
                <a:latin typeface="Aptos Display" panose="020B0004020202020204" pitchFamily="34" charset="0"/>
              </a:rPr>
              <a:t>how the system is expected to work</a:t>
            </a:r>
            <a:r>
              <a:rPr lang="en-US" sz="2400" dirty="0">
                <a:latin typeface="Aptos Display" panose="020B0004020202020204" pitchFamily="34" charset="0"/>
              </a:rPr>
              <a:t>. You can then </a:t>
            </a:r>
            <a:r>
              <a:rPr lang="en-US" sz="2400" b="1" dirty="0">
                <a:latin typeface="Aptos Display" panose="020B0004020202020204" pitchFamily="34" charset="0"/>
              </a:rPr>
              <a:t>validate the overall flow</a:t>
            </a:r>
            <a:r>
              <a:rPr lang="en-US" sz="2400" dirty="0">
                <a:latin typeface="Aptos Display" panose="020B0004020202020204" pitchFamily="34" charset="0"/>
              </a:rPr>
              <a:t> of your application's user interface. For example, does the flow make sense? </a:t>
            </a:r>
          </a:p>
          <a:p>
            <a:pPr lvl="1">
              <a:defRPr/>
            </a:pPr>
            <a:r>
              <a:rPr lang="en-US" sz="2400" dirty="0">
                <a:latin typeface="Aptos Display" panose="020B0004020202020204" pitchFamily="34" charset="0"/>
              </a:rPr>
              <a:t>User interface-flow diagrams are used to </a:t>
            </a:r>
            <a:r>
              <a:rPr lang="en-US" sz="2400" b="1" dirty="0">
                <a:latin typeface="Aptos Display" panose="020B0004020202020204" pitchFamily="34" charset="0"/>
              </a:rPr>
              <a:t>model the interactions</a:t>
            </a:r>
            <a:r>
              <a:rPr lang="en-US" sz="2400" dirty="0">
                <a:latin typeface="Aptos Display" panose="020B0004020202020204" pitchFamily="34" charset="0"/>
              </a:rPr>
              <a:t> that users have with your software, as defined in a single use case. </a:t>
            </a:r>
          </a:p>
          <a:p>
            <a:pPr lvl="1">
              <a:defRPr/>
            </a:pPr>
            <a:r>
              <a:rPr lang="en-US" sz="2400" dirty="0">
                <a:latin typeface="Aptos Display" panose="020B0004020202020204" pitchFamily="34" charset="0"/>
              </a:rPr>
              <a:t>They also enable you to gain a </a:t>
            </a:r>
            <a:r>
              <a:rPr lang="en-US" sz="2400" b="1" dirty="0">
                <a:latin typeface="Aptos Display" panose="020B0004020202020204" pitchFamily="34" charset="0"/>
              </a:rPr>
              <a:t>high-level overview of the user interface </a:t>
            </a:r>
            <a:r>
              <a:rPr lang="en-US" sz="2400" dirty="0">
                <a:latin typeface="Aptos Display" panose="020B0004020202020204" pitchFamily="34" charset="0"/>
              </a:rPr>
              <a:t>for your application. </a:t>
            </a:r>
          </a:p>
        </p:txBody>
      </p:sp>
      <p:sp>
        <p:nvSpPr>
          <p:cNvPr id="2" name="Footer Placeholder 1">
            <a:extLst>
              <a:ext uri="{FF2B5EF4-FFF2-40B4-BE49-F238E27FC236}">
                <a16:creationId xmlns:a16="http://schemas.microsoft.com/office/drawing/2014/main" id="{EB348D73-A1D0-4600-95B4-F0BDD3627845}"/>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5533339D-27C1-4573-AFF0-BA924B117172}"/>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27</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28E7BDE-0574-40EC-8322-4A51520B71A0}"/>
              </a:ext>
            </a:extLst>
          </p:cNvPr>
          <p:cNvSpPr>
            <a:spLocks noGrp="1" noChangeArrowheads="1"/>
          </p:cNvSpPr>
          <p:nvPr>
            <p:ph type="title"/>
          </p:nvPr>
        </p:nvSpPr>
        <p:spPr>
          <a:xfrm>
            <a:off x="1055440" y="188640"/>
            <a:ext cx="9652679" cy="685800"/>
          </a:xfrm>
        </p:spPr>
        <p:txBody>
          <a:bodyPr>
            <a:normAutofit fontScale="90000"/>
          </a:bodyPr>
          <a:lstStyle/>
          <a:p>
            <a:pPr eaLnBrk="1" hangingPunct="1"/>
            <a:r>
              <a:rPr lang="en-AU" altLang="en-US" dirty="0">
                <a:latin typeface="Aptos Display" panose="020B0004020202020204" pitchFamily="34" charset="0"/>
              </a:rPr>
              <a:t>Advantages &amp; Disadvantages of prototype </a:t>
            </a:r>
            <a:endParaRPr lang="en-GB" altLang="en-US" dirty="0">
              <a:latin typeface="Aptos Display" panose="020B0004020202020204" pitchFamily="34" charset="0"/>
            </a:endParaRPr>
          </a:p>
        </p:txBody>
      </p:sp>
      <p:sp>
        <p:nvSpPr>
          <p:cNvPr id="61443" name="Rectangle 3">
            <a:extLst>
              <a:ext uri="{FF2B5EF4-FFF2-40B4-BE49-F238E27FC236}">
                <a16:creationId xmlns:a16="http://schemas.microsoft.com/office/drawing/2014/main" id="{3EAB9289-DF6B-4698-957C-5CBA440C04ED}"/>
              </a:ext>
            </a:extLst>
          </p:cNvPr>
          <p:cNvSpPr>
            <a:spLocks noGrp="1" noChangeArrowheads="1"/>
          </p:cNvSpPr>
          <p:nvPr>
            <p:ph idx="1"/>
          </p:nvPr>
        </p:nvSpPr>
        <p:spPr>
          <a:xfrm>
            <a:off x="885824" y="1124745"/>
            <a:ext cx="10754792" cy="5661025"/>
          </a:xfrm>
        </p:spPr>
        <p:txBody>
          <a:bodyPr>
            <a:normAutofit/>
          </a:bodyPr>
          <a:lstStyle/>
          <a:p>
            <a:pPr marL="457200" indent="-457200">
              <a:lnSpc>
                <a:spcPct val="90000"/>
              </a:lnSpc>
              <a:buNone/>
            </a:pPr>
            <a:r>
              <a:rPr lang="en-AU" altLang="en-US" sz="2400" b="1" dirty="0"/>
              <a:t>Advantages </a:t>
            </a:r>
          </a:p>
          <a:p>
            <a:pPr>
              <a:lnSpc>
                <a:spcPct val="90000"/>
              </a:lnSpc>
              <a:buFont typeface="Wingdings" panose="05000000000000000000" pitchFamily="2" charset="2"/>
              <a:buChar char="ü"/>
            </a:pPr>
            <a:r>
              <a:rPr lang="en-AU" altLang="en-US" sz="2400" b="1" dirty="0">
                <a:latin typeface="Aptos Display" panose="020B0004020202020204" pitchFamily="34" charset="0"/>
              </a:rPr>
              <a:t>a</a:t>
            </a:r>
            <a:r>
              <a:rPr lang="en-US" altLang="en-US" sz="2400" dirty="0" err="1">
                <a:latin typeface="Aptos Display" panose="020B0004020202020204" pitchFamily="34" charset="0"/>
              </a:rPr>
              <a:t>llows</a:t>
            </a:r>
            <a:r>
              <a:rPr lang="en-US" altLang="en-US" sz="2400" dirty="0">
                <a:latin typeface="Aptos Display" panose="020B0004020202020204" pitchFamily="34" charset="0"/>
              </a:rPr>
              <a:t> for </a:t>
            </a:r>
            <a:r>
              <a:rPr lang="en-US" altLang="en-US" sz="2400" b="1" dirty="0">
                <a:latin typeface="Aptos Display" panose="020B0004020202020204" pitchFamily="34" charset="0"/>
              </a:rPr>
              <a:t>early user interaction and feedback. </a:t>
            </a:r>
            <a:r>
              <a:rPr lang="en-US" altLang="en-US" sz="2400" dirty="0">
                <a:latin typeface="Aptos Display" panose="020B0004020202020204" pitchFamily="34" charset="0"/>
              </a:rPr>
              <a:t> </a:t>
            </a:r>
          </a:p>
          <a:p>
            <a:pPr>
              <a:lnSpc>
                <a:spcPct val="90000"/>
              </a:lnSpc>
              <a:buFont typeface="Wingdings" panose="05000000000000000000" pitchFamily="2" charset="2"/>
              <a:buChar char="ü"/>
            </a:pPr>
            <a:r>
              <a:rPr lang="en-US" altLang="en-US" sz="2400" dirty="0">
                <a:latin typeface="Aptos Display" panose="020B0004020202020204" pitchFamily="34" charset="0"/>
              </a:rPr>
              <a:t>Supports users who are more comfortable and effective at articulating their needs by using pictures, as prototyping lets them “</a:t>
            </a:r>
            <a:r>
              <a:rPr lang="en-US" altLang="en-US" sz="2400" b="1" dirty="0">
                <a:latin typeface="Aptos Display" panose="020B0004020202020204" pitchFamily="34" charset="0"/>
              </a:rPr>
              <a:t>see” the future system’s interface.</a:t>
            </a:r>
          </a:p>
          <a:p>
            <a:pPr>
              <a:lnSpc>
                <a:spcPct val="90000"/>
              </a:lnSpc>
              <a:buFont typeface="Wingdings" panose="05000000000000000000" pitchFamily="2" charset="2"/>
              <a:buChar char="ü"/>
            </a:pPr>
            <a:r>
              <a:rPr lang="en-AU" altLang="en-US" sz="2400" dirty="0">
                <a:latin typeface="Aptos Display" panose="020B0004020202020204" pitchFamily="34" charset="0"/>
              </a:rPr>
              <a:t>A </a:t>
            </a:r>
            <a:r>
              <a:rPr lang="en-US" altLang="en-US" sz="2400" dirty="0">
                <a:latin typeface="Aptos Display" panose="020B0004020202020204" pitchFamily="34" charset="0"/>
              </a:rPr>
              <a:t>vehicle for designers and developers to learn about the users’ interface needs and to evolve system requirements.</a:t>
            </a:r>
            <a:br>
              <a:rPr lang="en-US" altLang="en-US" sz="2400" dirty="0">
                <a:latin typeface="Aptos Display" panose="020B0004020202020204" pitchFamily="34" charset="0"/>
              </a:rPr>
            </a:br>
            <a:endParaRPr lang="en-US" altLang="en-US" sz="2400" dirty="0">
              <a:latin typeface="Aptos Display" panose="020B0004020202020204" pitchFamily="34" charset="0"/>
            </a:endParaRPr>
          </a:p>
          <a:p>
            <a:pPr marL="457200" indent="-457200">
              <a:lnSpc>
                <a:spcPct val="90000"/>
              </a:lnSpc>
              <a:buNone/>
            </a:pPr>
            <a:r>
              <a:rPr lang="en-US" altLang="en-US" sz="2400" b="1" dirty="0">
                <a:latin typeface="Aptos Display" panose="020B0004020202020204" pitchFamily="34" charset="0"/>
              </a:rPr>
              <a:t>Disadvantages </a:t>
            </a:r>
          </a:p>
          <a:p>
            <a:pPr>
              <a:lnSpc>
                <a:spcPct val="90000"/>
              </a:lnSpc>
              <a:spcBef>
                <a:spcPts val="0"/>
              </a:spcBef>
              <a:buFont typeface="Courier New" panose="02070309020205020404" pitchFamily="49" charset="0"/>
              <a:buChar char="o"/>
            </a:pPr>
            <a:r>
              <a:rPr lang="en-US" altLang="en-US" sz="2400" dirty="0">
                <a:latin typeface="Aptos Display" panose="020B0004020202020204" pitchFamily="34" charset="0"/>
              </a:rPr>
              <a:t>Depending on the complexity of the target system, using prototyping to elicit requirements can take </a:t>
            </a:r>
            <a:r>
              <a:rPr lang="en-US" altLang="en-US" sz="2400" b="1" dirty="0">
                <a:latin typeface="Aptos Display" panose="020B0004020202020204" pitchFamily="34" charset="0"/>
              </a:rPr>
              <a:t>considerable time.</a:t>
            </a:r>
            <a:r>
              <a:rPr lang="en-US" altLang="en-US" sz="2400" dirty="0">
                <a:latin typeface="Aptos Display" panose="020B0004020202020204" pitchFamily="34" charset="0"/>
              </a:rPr>
              <a:t> </a:t>
            </a:r>
          </a:p>
          <a:p>
            <a:pPr marL="0" indent="0">
              <a:lnSpc>
                <a:spcPct val="90000"/>
              </a:lnSpc>
              <a:spcBef>
                <a:spcPts val="0"/>
              </a:spcBef>
              <a:buNone/>
            </a:pPr>
            <a:endParaRPr lang="en-AU" altLang="en-US" sz="2400" dirty="0">
              <a:latin typeface="Aptos Display" panose="020B0004020202020204" pitchFamily="34" charset="0"/>
            </a:endParaRPr>
          </a:p>
          <a:p>
            <a:pPr>
              <a:lnSpc>
                <a:spcPct val="90000"/>
              </a:lnSpc>
              <a:spcBef>
                <a:spcPts val="0"/>
              </a:spcBef>
              <a:buFont typeface="Courier New" panose="02070309020205020404" pitchFamily="49" charset="0"/>
              <a:buChar char="o"/>
            </a:pPr>
            <a:r>
              <a:rPr lang="en-US" altLang="en-US" sz="2400" dirty="0">
                <a:latin typeface="Aptos Display" panose="020B0004020202020204" pitchFamily="34" charset="0"/>
              </a:rPr>
              <a:t>A prototype may lead users to develop </a:t>
            </a:r>
            <a:r>
              <a:rPr lang="en-US" altLang="en-US" sz="2400" b="1" dirty="0">
                <a:latin typeface="Aptos Display" panose="020B0004020202020204" pitchFamily="34" charset="0"/>
              </a:rPr>
              <a:t>unrealistic expectations </a:t>
            </a:r>
            <a:r>
              <a:rPr lang="en-US" altLang="en-US" sz="2400" dirty="0">
                <a:latin typeface="Aptos Display" panose="020B0004020202020204" pitchFamily="34" charset="0"/>
              </a:rPr>
              <a:t>regarding the delivered system’s performance, completion date, reliability and usability characteristics. This is because an elaborated, detailed prototype can look a lot like a functional system. </a:t>
            </a:r>
          </a:p>
        </p:txBody>
      </p:sp>
      <p:sp>
        <p:nvSpPr>
          <p:cNvPr id="2" name="Footer Placeholder 1">
            <a:extLst>
              <a:ext uri="{FF2B5EF4-FFF2-40B4-BE49-F238E27FC236}">
                <a16:creationId xmlns:a16="http://schemas.microsoft.com/office/drawing/2014/main" id="{A396500E-2FBC-49E8-80DD-40944BA663F2}"/>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477AA8DC-D4DB-4A4C-A10F-9D6AFB0FB5FA}"/>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28</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026">
            <a:extLst>
              <a:ext uri="{FF2B5EF4-FFF2-40B4-BE49-F238E27FC236}">
                <a16:creationId xmlns:a16="http://schemas.microsoft.com/office/drawing/2014/main" id="{24EF53A5-57D6-4D58-92C7-628BEAF632AA}"/>
              </a:ext>
            </a:extLst>
          </p:cNvPr>
          <p:cNvSpPr>
            <a:spLocks noGrp="1" noChangeArrowheads="1"/>
          </p:cNvSpPr>
          <p:nvPr>
            <p:ph type="title"/>
          </p:nvPr>
        </p:nvSpPr>
        <p:spPr>
          <a:xfrm>
            <a:off x="901959" y="252534"/>
            <a:ext cx="10873208" cy="1088528"/>
          </a:xfrm>
        </p:spPr>
        <p:txBody>
          <a:bodyPr>
            <a:normAutofit/>
          </a:bodyPr>
          <a:lstStyle/>
          <a:p>
            <a:r>
              <a:rPr lang="en-US" altLang="en-US" sz="3400" dirty="0"/>
              <a:t>Requirements Elicitation Techniques –</a:t>
            </a:r>
            <a:r>
              <a:rPr lang="en-US" altLang="en-US" sz="3400" b="1" dirty="0"/>
              <a:t> </a:t>
            </a:r>
            <a:br>
              <a:rPr lang="en-US" altLang="en-US" sz="3400" b="1" dirty="0"/>
            </a:br>
            <a:r>
              <a:rPr lang="en-US" altLang="en-US" sz="3400" b="1" dirty="0"/>
              <a:t>Requirements </a:t>
            </a:r>
            <a:r>
              <a:rPr lang="en-US" altLang="en-US" sz="3800" b="1" dirty="0"/>
              <a:t>Workshop (Focus Groups)</a:t>
            </a:r>
          </a:p>
        </p:txBody>
      </p:sp>
      <p:sp>
        <p:nvSpPr>
          <p:cNvPr id="62466" name="Rectangle 3">
            <a:extLst>
              <a:ext uri="{FF2B5EF4-FFF2-40B4-BE49-F238E27FC236}">
                <a16:creationId xmlns:a16="http://schemas.microsoft.com/office/drawing/2014/main" id="{BB014099-CE6C-4FAD-AF80-233E0AB55B85}"/>
              </a:ext>
            </a:extLst>
          </p:cNvPr>
          <p:cNvSpPr>
            <a:spLocks noGrp="1" noChangeArrowheads="1"/>
          </p:cNvSpPr>
          <p:nvPr>
            <p:ph idx="1"/>
          </p:nvPr>
        </p:nvSpPr>
        <p:spPr>
          <a:xfrm>
            <a:off x="191344" y="1749425"/>
            <a:ext cx="11017224" cy="4972050"/>
          </a:xfrm>
        </p:spPr>
        <p:txBody>
          <a:bodyPr>
            <a:normAutofit/>
          </a:bodyPr>
          <a:lstStyle/>
          <a:p>
            <a:pPr marL="457200" indent="-457200">
              <a:lnSpc>
                <a:spcPct val="80000"/>
              </a:lnSpc>
              <a:spcBef>
                <a:spcPts val="600"/>
              </a:spcBef>
            </a:pPr>
            <a:r>
              <a:rPr lang="en-AU" altLang="en-US" sz="2400" dirty="0"/>
              <a:t>A technique used to expedite requirements elicitation, also referred to as “Joint Application Development” or “focused groups”.</a:t>
            </a:r>
          </a:p>
          <a:p>
            <a:pPr marL="457200" indent="-457200">
              <a:lnSpc>
                <a:spcPct val="80000"/>
              </a:lnSpc>
              <a:spcBef>
                <a:spcPts val="600"/>
              </a:spcBef>
            </a:pPr>
            <a:endParaRPr lang="en-AU" altLang="en-US" sz="2400" dirty="0"/>
          </a:p>
          <a:p>
            <a:pPr marL="457200" indent="-457200">
              <a:lnSpc>
                <a:spcPct val="80000"/>
              </a:lnSpc>
              <a:spcBef>
                <a:spcPts val="600"/>
              </a:spcBef>
            </a:pPr>
            <a:r>
              <a:rPr lang="en-AU" altLang="en-US" sz="2400" dirty="0"/>
              <a:t>The objective is to compress all of the activities involved in other fact finding techniques into a shorter series of workshop sessions with users and project team members.</a:t>
            </a:r>
          </a:p>
          <a:p>
            <a:pPr marL="457200" indent="-457200">
              <a:lnSpc>
                <a:spcPct val="80000"/>
              </a:lnSpc>
              <a:spcBef>
                <a:spcPts val="600"/>
              </a:spcBef>
            </a:pPr>
            <a:endParaRPr lang="en-AU" altLang="en-US" sz="2400" dirty="0"/>
          </a:p>
          <a:p>
            <a:pPr marL="457200" indent="-457200">
              <a:lnSpc>
                <a:spcPct val="80000"/>
              </a:lnSpc>
              <a:spcBef>
                <a:spcPts val="600"/>
              </a:spcBef>
            </a:pPr>
            <a:r>
              <a:rPr lang="en-AU" altLang="en-US" sz="2400" dirty="0"/>
              <a:t>These sessions are usually conducted in special rooms with supporting facilities: overhead projector, a white board, flip charts, adequate workspace for the participants.</a:t>
            </a:r>
            <a:r>
              <a:rPr lang="en-AU" altLang="en-US" sz="2800" dirty="0"/>
              <a:t> </a:t>
            </a:r>
            <a:endParaRPr lang="en-GB" altLang="en-US" sz="2800" dirty="0"/>
          </a:p>
        </p:txBody>
      </p:sp>
      <p:sp>
        <p:nvSpPr>
          <p:cNvPr id="2" name="Footer Placeholder 1">
            <a:extLst>
              <a:ext uri="{FF2B5EF4-FFF2-40B4-BE49-F238E27FC236}">
                <a16:creationId xmlns:a16="http://schemas.microsoft.com/office/drawing/2014/main" id="{1E7BE17A-E0EA-4186-ACB6-4B2723324395}"/>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E36D105F-707C-4B38-8AAB-7507BA610C9E}"/>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29</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B5BB1CB2-661D-4080-86D3-2173E3968F95}"/>
              </a:ext>
            </a:extLst>
          </p:cNvPr>
          <p:cNvSpPr>
            <a:spLocks noGrp="1" noChangeArrowheads="1"/>
          </p:cNvSpPr>
          <p:nvPr>
            <p:ph type="title"/>
          </p:nvPr>
        </p:nvSpPr>
        <p:spPr/>
        <p:txBody>
          <a:bodyPr/>
          <a:lstStyle/>
          <a:p>
            <a:r>
              <a:rPr lang="en-US" altLang="en-US" dirty="0">
                <a:latin typeface="Aptos Display" panose="020B0004020202020204" pitchFamily="34" charset="0"/>
              </a:rPr>
              <a:t>Topics</a:t>
            </a:r>
            <a:r>
              <a:rPr lang="en-US" altLang="en-US" b="1" dirty="0">
                <a:latin typeface="Aptos Display" panose="020B0004020202020204" pitchFamily="34" charset="0"/>
              </a:rPr>
              <a:t> </a:t>
            </a:r>
          </a:p>
        </p:txBody>
      </p:sp>
      <p:sp>
        <p:nvSpPr>
          <p:cNvPr id="7171" name="Rectangle 1027">
            <a:extLst>
              <a:ext uri="{FF2B5EF4-FFF2-40B4-BE49-F238E27FC236}">
                <a16:creationId xmlns:a16="http://schemas.microsoft.com/office/drawing/2014/main" id="{63CBAE27-68D3-4A5C-ABFC-DF123C442527}"/>
              </a:ext>
            </a:extLst>
          </p:cNvPr>
          <p:cNvSpPr>
            <a:spLocks noGrp="1" noChangeArrowheads="1"/>
          </p:cNvSpPr>
          <p:nvPr>
            <p:ph idx="1"/>
          </p:nvPr>
        </p:nvSpPr>
        <p:spPr>
          <a:xfrm>
            <a:off x="838200" y="1869977"/>
            <a:ext cx="9248576" cy="4770089"/>
          </a:xfrm>
        </p:spPr>
        <p:txBody>
          <a:bodyPr/>
          <a:lstStyle/>
          <a:p>
            <a:pPr>
              <a:spcAft>
                <a:spcPts val="600"/>
              </a:spcAft>
            </a:pPr>
            <a:r>
              <a:rPr lang="en-US" altLang="en-US" dirty="0">
                <a:latin typeface="Aptos Display" panose="020B0004020202020204" pitchFamily="34" charset="0"/>
              </a:rPr>
              <a:t>Requirements Elicitation Process </a:t>
            </a:r>
          </a:p>
          <a:p>
            <a:pPr>
              <a:spcBef>
                <a:spcPts val="1200"/>
              </a:spcBef>
            </a:pPr>
            <a:r>
              <a:rPr lang="en-US" altLang="en-US" dirty="0">
                <a:latin typeface="Aptos Display" panose="020B0004020202020204" pitchFamily="34" charset="0"/>
              </a:rPr>
              <a:t>Techniques for eliciting requirements</a:t>
            </a:r>
          </a:p>
          <a:p>
            <a:pPr lvl="1"/>
            <a:r>
              <a:rPr lang="en-US" altLang="en-US" sz="2800" dirty="0">
                <a:latin typeface="Aptos Display" panose="020B0004020202020204" pitchFamily="34" charset="0"/>
              </a:rPr>
              <a:t>Interview</a:t>
            </a:r>
          </a:p>
          <a:p>
            <a:pPr lvl="1"/>
            <a:r>
              <a:rPr lang="en-US" altLang="en-US" sz="2800" dirty="0">
                <a:latin typeface="Aptos Display" panose="020B0004020202020204" pitchFamily="34" charset="0"/>
              </a:rPr>
              <a:t>Questionnaires/Survey</a:t>
            </a:r>
          </a:p>
          <a:p>
            <a:pPr lvl="1"/>
            <a:r>
              <a:rPr lang="en-US" altLang="en-US" sz="2800" dirty="0">
                <a:latin typeface="Aptos Display" panose="020B0004020202020204" pitchFamily="34" charset="0"/>
              </a:rPr>
              <a:t>Observation</a:t>
            </a:r>
          </a:p>
          <a:p>
            <a:pPr lvl="1"/>
            <a:r>
              <a:rPr lang="en-US" altLang="en-US" sz="2800" dirty="0">
                <a:latin typeface="Aptos Display" panose="020B0004020202020204" pitchFamily="34" charset="0"/>
              </a:rPr>
              <a:t>Prototyping with ‘Wireframes’</a:t>
            </a:r>
          </a:p>
          <a:p>
            <a:pPr lvl="1"/>
            <a:r>
              <a:rPr lang="en-US" altLang="en-US" sz="2800" dirty="0">
                <a:latin typeface="Aptos Display" panose="020B0004020202020204" pitchFamily="34" charset="0"/>
              </a:rPr>
              <a:t>Requirements Workshop</a:t>
            </a:r>
          </a:p>
          <a:p>
            <a:pPr lvl="1"/>
            <a:endParaRPr lang="en-US" altLang="en-US" sz="2000" dirty="0"/>
          </a:p>
        </p:txBody>
      </p:sp>
      <p:sp>
        <p:nvSpPr>
          <p:cNvPr id="2" name="Footer Placeholder 1">
            <a:extLst>
              <a:ext uri="{FF2B5EF4-FFF2-40B4-BE49-F238E27FC236}">
                <a16:creationId xmlns:a16="http://schemas.microsoft.com/office/drawing/2014/main" id="{4C178FB9-7A18-4431-9462-F1B87F743F1D}"/>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15BCA641-0C1D-422B-97E9-4A29EB070DD7}"/>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5893BE6-C44A-4FED-9D33-14B67D82790A}"/>
              </a:ext>
            </a:extLst>
          </p:cNvPr>
          <p:cNvSpPr>
            <a:spLocks noGrp="1" noChangeArrowheads="1"/>
          </p:cNvSpPr>
          <p:nvPr>
            <p:ph type="title"/>
          </p:nvPr>
        </p:nvSpPr>
        <p:spPr>
          <a:xfrm>
            <a:off x="921767" y="228600"/>
            <a:ext cx="9990775" cy="914400"/>
          </a:xfrm>
        </p:spPr>
        <p:txBody>
          <a:bodyPr/>
          <a:lstStyle/>
          <a:p>
            <a:pPr eaLnBrk="1" hangingPunct="1"/>
            <a:r>
              <a:rPr lang="en-GB" altLang="en-US" dirty="0">
                <a:latin typeface="Aptos Display" panose="020B0004020202020204" pitchFamily="34" charset="0"/>
              </a:rPr>
              <a:t>Requirements Workshop Fundamentals</a:t>
            </a:r>
          </a:p>
        </p:txBody>
      </p:sp>
      <p:sp>
        <p:nvSpPr>
          <p:cNvPr id="64515" name="Rectangle 3">
            <a:extLst>
              <a:ext uri="{FF2B5EF4-FFF2-40B4-BE49-F238E27FC236}">
                <a16:creationId xmlns:a16="http://schemas.microsoft.com/office/drawing/2014/main" id="{DB92C451-A772-4CA8-8D98-85BA8F100C26}"/>
              </a:ext>
            </a:extLst>
          </p:cNvPr>
          <p:cNvSpPr>
            <a:spLocks noGrp="1" noChangeArrowheads="1"/>
          </p:cNvSpPr>
          <p:nvPr>
            <p:ph idx="1"/>
          </p:nvPr>
        </p:nvSpPr>
        <p:spPr>
          <a:xfrm>
            <a:off x="839416" y="1340768"/>
            <a:ext cx="10513168" cy="4864223"/>
          </a:xfrm>
        </p:spPr>
        <p:txBody>
          <a:bodyPr>
            <a:normAutofit/>
          </a:bodyPr>
          <a:lstStyle/>
          <a:p>
            <a:pPr marL="457200" indent="-457200">
              <a:lnSpc>
                <a:spcPct val="90000"/>
              </a:lnSpc>
              <a:spcAft>
                <a:spcPts val="600"/>
              </a:spcAft>
            </a:pPr>
            <a:r>
              <a:rPr lang="en-US" altLang="en-US" sz="2800" dirty="0">
                <a:latin typeface="Aptos Display" panose="020B0004020202020204" pitchFamily="34" charset="0"/>
              </a:rPr>
              <a:t>A workshop may be used to </a:t>
            </a:r>
            <a:r>
              <a:rPr lang="en-US" altLang="en-US" sz="2800" b="1" dirty="0">
                <a:latin typeface="Aptos Display" panose="020B0004020202020204" pitchFamily="34" charset="0"/>
              </a:rPr>
              <a:t>scope, discover, define, refine, update, prioritize</a:t>
            </a:r>
            <a:r>
              <a:rPr lang="en-US" altLang="en-US" sz="2800" dirty="0">
                <a:latin typeface="Aptos Display" panose="020B0004020202020204" pitchFamily="34" charset="0"/>
              </a:rPr>
              <a:t> and reach closure on </a:t>
            </a:r>
            <a:r>
              <a:rPr lang="en-US" altLang="en-US" sz="2800" b="1" dirty="0">
                <a:latin typeface="Aptos Display" panose="020B0004020202020204" pitchFamily="34" charset="0"/>
              </a:rPr>
              <a:t>requirements</a:t>
            </a:r>
            <a:r>
              <a:rPr lang="en-US" altLang="en-US" sz="2800" dirty="0">
                <a:latin typeface="Aptos Display" panose="020B0004020202020204" pitchFamily="34" charset="0"/>
              </a:rPr>
              <a:t> for the target system.</a:t>
            </a:r>
          </a:p>
          <a:p>
            <a:pPr marL="457200" indent="-457200">
              <a:lnSpc>
                <a:spcPct val="90000"/>
              </a:lnSpc>
              <a:spcAft>
                <a:spcPts val="600"/>
              </a:spcAft>
            </a:pPr>
            <a:r>
              <a:rPr lang="en-US" altLang="en-US" sz="2800" dirty="0">
                <a:latin typeface="Aptos Display" panose="020B0004020202020204" pitchFamily="34" charset="0"/>
              </a:rPr>
              <a:t>A workshop may be used to </a:t>
            </a:r>
            <a:r>
              <a:rPr lang="en-US" altLang="en-US" sz="2800" b="1" dirty="0">
                <a:latin typeface="Aptos Display" panose="020B0004020202020204" pitchFamily="34" charset="0"/>
              </a:rPr>
              <a:t>generate ideas for new features or products</a:t>
            </a:r>
            <a:r>
              <a:rPr lang="en-US" altLang="en-US" sz="2800" dirty="0">
                <a:latin typeface="Aptos Display" panose="020B0004020202020204" pitchFamily="34" charset="0"/>
              </a:rPr>
              <a:t>, to reach consensus on a topic or conflicting views, or to review requirements. </a:t>
            </a:r>
          </a:p>
          <a:p>
            <a:pPr marL="457200" indent="-457200">
              <a:lnSpc>
                <a:spcPct val="90000"/>
              </a:lnSpc>
              <a:spcAft>
                <a:spcPts val="600"/>
              </a:spcAft>
            </a:pPr>
            <a:r>
              <a:rPr lang="en-GB" altLang="en-US" sz="2800" dirty="0">
                <a:latin typeface="Aptos Display" panose="020B0004020202020204" pitchFamily="34" charset="0"/>
              </a:rPr>
              <a:t>Organised process: uses techniques such as brainstorming, top-down analysis, etc.</a:t>
            </a:r>
          </a:p>
          <a:p>
            <a:pPr marL="457200" indent="-457200">
              <a:lnSpc>
                <a:spcPct val="90000"/>
              </a:lnSpc>
              <a:spcAft>
                <a:spcPts val="600"/>
              </a:spcAft>
            </a:pPr>
            <a:r>
              <a:rPr lang="en-GB" altLang="en-US" sz="2800" dirty="0">
                <a:latin typeface="Aptos Display" panose="020B0004020202020204" pitchFamily="34" charset="0"/>
              </a:rPr>
              <a:t>Documented approach: output of each session is documented in such a way to make it easy to read and understand and agree upon.</a:t>
            </a:r>
          </a:p>
        </p:txBody>
      </p:sp>
      <p:sp>
        <p:nvSpPr>
          <p:cNvPr id="2" name="Footer Placeholder 1">
            <a:extLst>
              <a:ext uri="{FF2B5EF4-FFF2-40B4-BE49-F238E27FC236}">
                <a16:creationId xmlns:a16="http://schemas.microsoft.com/office/drawing/2014/main" id="{CBE5CCEC-CB4A-4187-A93C-B0092C299711}"/>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1BE97F66-AD85-4476-AE94-BAF9F278EE73}"/>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30</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593807F-AAEA-46EE-9141-07D3E52DA60B}"/>
              </a:ext>
            </a:extLst>
          </p:cNvPr>
          <p:cNvSpPr>
            <a:spLocks noGrp="1" noChangeArrowheads="1"/>
          </p:cNvSpPr>
          <p:nvPr>
            <p:ph type="title"/>
          </p:nvPr>
        </p:nvSpPr>
        <p:spPr>
          <a:xfrm>
            <a:off x="926232" y="228600"/>
            <a:ext cx="10016068" cy="990600"/>
          </a:xfrm>
        </p:spPr>
        <p:txBody>
          <a:bodyPr/>
          <a:lstStyle/>
          <a:p>
            <a:pPr eaLnBrk="1" hangingPunct="1"/>
            <a:r>
              <a:rPr lang="en-GB" altLang="en-US" dirty="0">
                <a:latin typeface="Aptos Display" panose="020B0004020202020204" pitchFamily="34" charset="0"/>
              </a:rPr>
              <a:t>Requirements Workshop Guidelines</a:t>
            </a:r>
          </a:p>
        </p:txBody>
      </p:sp>
      <p:sp>
        <p:nvSpPr>
          <p:cNvPr id="65539" name="Rectangle 3">
            <a:extLst>
              <a:ext uri="{FF2B5EF4-FFF2-40B4-BE49-F238E27FC236}">
                <a16:creationId xmlns:a16="http://schemas.microsoft.com/office/drawing/2014/main" id="{53E184D1-B4D9-437B-8D95-FEA34ED5907E}"/>
              </a:ext>
            </a:extLst>
          </p:cNvPr>
          <p:cNvSpPr>
            <a:spLocks noGrp="1" noChangeArrowheads="1"/>
          </p:cNvSpPr>
          <p:nvPr>
            <p:ph idx="1"/>
          </p:nvPr>
        </p:nvSpPr>
        <p:spPr>
          <a:xfrm>
            <a:off x="1054020" y="1719266"/>
            <a:ext cx="10539784" cy="5472608"/>
          </a:xfrm>
        </p:spPr>
        <p:txBody>
          <a:bodyPr>
            <a:normAutofit/>
          </a:bodyPr>
          <a:lstStyle/>
          <a:p>
            <a:pPr marL="457200" indent="-457200"/>
            <a:r>
              <a:rPr lang="en-GB" altLang="en-US" sz="2800" dirty="0">
                <a:latin typeface="Aptos Display" panose="020B0004020202020204" pitchFamily="34" charset="0"/>
              </a:rPr>
              <a:t>Participants must be selected carefully representing different classes of stakeholders.</a:t>
            </a:r>
          </a:p>
          <a:p>
            <a:pPr marL="457200" indent="-457200"/>
            <a:r>
              <a:rPr lang="en-US" altLang="en-US" sz="2800" dirty="0">
                <a:latin typeface="Aptos Display" panose="020B0004020202020204" pitchFamily="34" charset="0"/>
              </a:rPr>
              <a:t>Ensure that all stakeholders participate and have their input heard.</a:t>
            </a:r>
            <a:endParaRPr lang="en-GB" altLang="en-US" sz="2800" dirty="0">
              <a:latin typeface="Aptos Display" panose="020B0004020202020204" pitchFamily="34" charset="0"/>
            </a:endParaRPr>
          </a:p>
          <a:p>
            <a:pPr marL="457200" indent="-457200"/>
            <a:r>
              <a:rPr lang="en-GB" altLang="en-US" sz="2800" dirty="0">
                <a:latin typeface="Aptos Display" panose="020B0004020202020204" pitchFamily="34" charset="0"/>
              </a:rPr>
              <a:t>Must have a skilled facilitator (you as a BA).</a:t>
            </a:r>
          </a:p>
          <a:p>
            <a:pPr marL="457200" indent="-457200"/>
            <a:r>
              <a:rPr lang="en-GB" altLang="en-US" sz="2800" dirty="0">
                <a:latin typeface="Aptos Display" panose="020B0004020202020204" pitchFamily="34" charset="0"/>
              </a:rPr>
              <a:t>You should remain neutral and promote discussion.</a:t>
            </a:r>
          </a:p>
          <a:p>
            <a:pPr marL="457200" indent="-457200"/>
            <a:r>
              <a:rPr lang="en-GB" altLang="en-US" sz="2800" dirty="0">
                <a:latin typeface="Aptos Display" panose="020B0004020202020204" pitchFamily="34" charset="0"/>
              </a:rPr>
              <a:t>Meeting room should have all the necessary facilities and the environment be conducive to hold effective meetings</a:t>
            </a:r>
          </a:p>
          <a:p>
            <a:pPr marL="457200" indent="-457200"/>
            <a:r>
              <a:rPr lang="en-GB" altLang="en-US" sz="2800" dirty="0">
                <a:latin typeface="Aptos Display" panose="020B0004020202020204" pitchFamily="34" charset="0"/>
              </a:rPr>
              <a:t>Need visual aids (e.g. flip charts, whiteboard, large screens, GUI)</a:t>
            </a:r>
          </a:p>
          <a:p>
            <a:pPr marL="457200" indent="-457200"/>
            <a:endParaRPr lang="en-GB" altLang="en-US" sz="2800" dirty="0"/>
          </a:p>
        </p:txBody>
      </p:sp>
      <p:sp>
        <p:nvSpPr>
          <p:cNvPr id="2" name="Footer Placeholder 1">
            <a:extLst>
              <a:ext uri="{FF2B5EF4-FFF2-40B4-BE49-F238E27FC236}">
                <a16:creationId xmlns:a16="http://schemas.microsoft.com/office/drawing/2014/main" id="{65503E3C-C0CB-4DA2-89A2-9BE0EE160C8B}"/>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64F5446B-45BB-4921-A0B2-C7861AED1C8F}"/>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31</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1026">
            <a:extLst>
              <a:ext uri="{FF2B5EF4-FFF2-40B4-BE49-F238E27FC236}">
                <a16:creationId xmlns:a16="http://schemas.microsoft.com/office/drawing/2014/main" id="{619B5AE6-C91C-4301-AB80-D2905D6F7743}"/>
              </a:ext>
            </a:extLst>
          </p:cNvPr>
          <p:cNvSpPr>
            <a:spLocks noGrp="1" noChangeArrowheads="1"/>
          </p:cNvSpPr>
          <p:nvPr>
            <p:ph type="title"/>
          </p:nvPr>
        </p:nvSpPr>
        <p:spPr>
          <a:xfrm>
            <a:off x="911424" y="228600"/>
            <a:ext cx="9721851" cy="792336"/>
          </a:xfrm>
        </p:spPr>
        <p:txBody>
          <a:bodyPr/>
          <a:lstStyle/>
          <a:p>
            <a:r>
              <a:rPr lang="en-US" altLang="en-US" sz="3400" dirty="0">
                <a:latin typeface="Aptos Display" panose="020B0004020202020204" pitchFamily="34" charset="0"/>
              </a:rPr>
              <a:t>Requirements Workshop</a:t>
            </a:r>
          </a:p>
        </p:txBody>
      </p:sp>
      <p:sp>
        <p:nvSpPr>
          <p:cNvPr id="66562" name="Rectangle 1027">
            <a:extLst>
              <a:ext uri="{FF2B5EF4-FFF2-40B4-BE49-F238E27FC236}">
                <a16:creationId xmlns:a16="http://schemas.microsoft.com/office/drawing/2014/main" id="{E7A7378E-96B3-4AA6-A970-F02717FED511}"/>
              </a:ext>
            </a:extLst>
          </p:cNvPr>
          <p:cNvSpPr>
            <a:spLocks noGrp="1" noChangeArrowheads="1"/>
          </p:cNvSpPr>
          <p:nvPr>
            <p:ph idx="1"/>
          </p:nvPr>
        </p:nvSpPr>
        <p:spPr/>
        <p:txBody>
          <a:bodyPr>
            <a:normAutofit lnSpcReduction="10000"/>
          </a:bodyPr>
          <a:lstStyle/>
          <a:p>
            <a:r>
              <a:rPr lang="en-US" altLang="en-US" sz="2400" dirty="0">
                <a:latin typeface="Aptos Display" panose="020B0004020202020204" pitchFamily="34" charset="0"/>
              </a:rPr>
              <a:t>Goal and Agenda</a:t>
            </a:r>
          </a:p>
          <a:p>
            <a:pPr lvl="1"/>
            <a:r>
              <a:rPr lang="en-US" altLang="en-US" sz="2000" dirty="0">
                <a:latin typeface="Aptos Display" panose="020B0004020202020204" pitchFamily="34" charset="0"/>
              </a:rPr>
              <a:t>Elicitation, Review, Sign Off workshops</a:t>
            </a:r>
          </a:p>
          <a:p>
            <a:r>
              <a:rPr lang="en-US" altLang="en-US" sz="2400" dirty="0">
                <a:latin typeface="Aptos Display" panose="020B0004020202020204" pitchFamily="34" charset="0"/>
              </a:rPr>
              <a:t>Who…10-15 people max.</a:t>
            </a:r>
          </a:p>
          <a:p>
            <a:r>
              <a:rPr lang="en-US" altLang="en-US" sz="2400" dirty="0">
                <a:latin typeface="Aptos Display" panose="020B0004020202020204" pitchFamily="34" charset="0"/>
              </a:rPr>
              <a:t>Location and time </a:t>
            </a:r>
          </a:p>
          <a:p>
            <a:r>
              <a:rPr lang="en-US" altLang="en-US" sz="2400" dirty="0">
                <a:latin typeface="Aptos Display" panose="020B0004020202020204" pitchFamily="34" charset="0"/>
              </a:rPr>
              <a:t>Facilitator</a:t>
            </a:r>
          </a:p>
          <a:p>
            <a:r>
              <a:rPr lang="en-US" altLang="en-US" sz="2400" dirty="0">
                <a:latin typeface="Aptos Display" panose="020B0004020202020204" pitchFamily="34" charset="0"/>
              </a:rPr>
              <a:t>Subscriber</a:t>
            </a:r>
          </a:p>
          <a:p>
            <a:r>
              <a:rPr lang="en-US" altLang="en-US" sz="2400" dirty="0">
                <a:latin typeface="Aptos Display" panose="020B0004020202020204" pitchFamily="34" charset="0"/>
              </a:rPr>
              <a:t>Tools</a:t>
            </a:r>
          </a:p>
          <a:p>
            <a:r>
              <a:rPr lang="en-US" altLang="en-US" sz="2400" dirty="0">
                <a:latin typeface="Aptos Display" panose="020B0004020202020204" pitchFamily="34" charset="0"/>
              </a:rPr>
              <a:t>Food</a:t>
            </a:r>
          </a:p>
          <a:p>
            <a:r>
              <a:rPr lang="en-US" altLang="en-US" sz="2400" dirty="0">
                <a:latin typeface="Aptos Display" panose="020B0004020202020204" pitchFamily="34" charset="0"/>
              </a:rPr>
              <a:t>Ice breaker</a:t>
            </a:r>
          </a:p>
          <a:p>
            <a:r>
              <a:rPr lang="en-US" altLang="en-US" sz="2400" dirty="0">
                <a:latin typeface="Aptos Display" panose="020B0004020202020204" pitchFamily="34" charset="0"/>
              </a:rPr>
              <a:t>Follow-up</a:t>
            </a:r>
          </a:p>
          <a:p>
            <a:endParaRPr lang="en-US" altLang="en-US" sz="4000" b="1" i="1" dirty="0"/>
          </a:p>
        </p:txBody>
      </p:sp>
      <p:sp>
        <p:nvSpPr>
          <p:cNvPr id="2" name="Footer Placeholder 1">
            <a:extLst>
              <a:ext uri="{FF2B5EF4-FFF2-40B4-BE49-F238E27FC236}">
                <a16:creationId xmlns:a16="http://schemas.microsoft.com/office/drawing/2014/main" id="{04A22C32-C81F-4562-831F-D62EA929C01F}"/>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152E58B1-A550-4DA7-A03F-CFE45344846A}"/>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32</a:t>
            </a:fld>
            <a:endParaRPr lang="en-US" altLang="en-US" dirty="0">
              <a:solidFill>
                <a:srgbClr val="1CADE4"/>
              </a:solidFill>
              <a:latin typeface="Calibri" panose="020F0502020204030204"/>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C34AE70-B9DA-48B5-96CA-6147D93BDAA8}"/>
              </a:ext>
            </a:extLst>
          </p:cNvPr>
          <p:cNvSpPr>
            <a:spLocks noGrp="1" noChangeArrowheads="1"/>
          </p:cNvSpPr>
          <p:nvPr>
            <p:ph type="title"/>
          </p:nvPr>
        </p:nvSpPr>
        <p:spPr>
          <a:xfrm>
            <a:off x="838200" y="136525"/>
            <a:ext cx="9955073" cy="838200"/>
          </a:xfrm>
        </p:spPr>
        <p:txBody>
          <a:bodyPr/>
          <a:lstStyle/>
          <a:p>
            <a:pPr eaLnBrk="1" hangingPunct="1"/>
            <a:r>
              <a:rPr lang="en-AU" altLang="en-US" dirty="0">
                <a:latin typeface="Aptos Display" panose="020B0004020202020204" pitchFamily="34" charset="0"/>
              </a:rPr>
              <a:t>Advantages &amp; Disadvantages of Workshop </a:t>
            </a:r>
            <a:endParaRPr lang="en-GB" altLang="en-US" dirty="0">
              <a:latin typeface="Aptos Display" panose="020B0004020202020204" pitchFamily="34" charset="0"/>
            </a:endParaRPr>
          </a:p>
        </p:txBody>
      </p:sp>
      <p:sp>
        <p:nvSpPr>
          <p:cNvPr id="68611" name="Rectangle 3">
            <a:extLst>
              <a:ext uri="{FF2B5EF4-FFF2-40B4-BE49-F238E27FC236}">
                <a16:creationId xmlns:a16="http://schemas.microsoft.com/office/drawing/2014/main" id="{746A99AB-126D-4D1B-B520-CF6B187EBC21}"/>
              </a:ext>
            </a:extLst>
          </p:cNvPr>
          <p:cNvSpPr>
            <a:spLocks noGrp="1" noChangeArrowheads="1"/>
          </p:cNvSpPr>
          <p:nvPr>
            <p:ph idx="1"/>
          </p:nvPr>
        </p:nvSpPr>
        <p:spPr>
          <a:xfrm>
            <a:off x="415136" y="811734"/>
            <a:ext cx="10801200" cy="5544616"/>
          </a:xfrm>
        </p:spPr>
        <p:txBody>
          <a:bodyPr>
            <a:normAutofit fontScale="92500" lnSpcReduction="20000"/>
          </a:bodyPr>
          <a:lstStyle/>
          <a:p>
            <a:pPr marL="36000" indent="0">
              <a:lnSpc>
                <a:spcPct val="70000"/>
              </a:lnSpc>
              <a:spcAft>
                <a:spcPts val="600"/>
              </a:spcAft>
              <a:buNone/>
            </a:pPr>
            <a:endParaRPr lang="en-AU" altLang="en-US" sz="2600" b="1" dirty="0">
              <a:latin typeface="Aptos Display" panose="020B0004020202020204" pitchFamily="34" charset="0"/>
            </a:endParaRPr>
          </a:p>
          <a:p>
            <a:pPr marL="36000" indent="0">
              <a:lnSpc>
                <a:spcPct val="70000"/>
              </a:lnSpc>
              <a:spcAft>
                <a:spcPts val="600"/>
              </a:spcAft>
              <a:buNone/>
            </a:pPr>
            <a:r>
              <a:rPr lang="en-AU" altLang="en-US" sz="2600" b="1" dirty="0">
                <a:latin typeface="Aptos Display" panose="020B0004020202020204" pitchFamily="34" charset="0"/>
              </a:rPr>
              <a:t>Advantages </a:t>
            </a:r>
          </a:p>
          <a:p>
            <a:pPr marL="493200" indent="-457200">
              <a:lnSpc>
                <a:spcPct val="70000"/>
              </a:lnSpc>
              <a:spcAft>
                <a:spcPts val="600"/>
              </a:spcAft>
              <a:buFont typeface="Wingdings" panose="05000000000000000000" pitchFamily="2" charset="2"/>
              <a:buChar char="ü"/>
            </a:pPr>
            <a:endParaRPr lang="en-AU" altLang="en-US" sz="2600" dirty="0">
              <a:latin typeface="Aptos Display" panose="020B0004020202020204" pitchFamily="34" charset="0"/>
            </a:endParaRPr>
          </a:p>
          <a:p>
            <a:pPr marL="493200" indent="-457200">
              <a:lnSpc>
                <a:spcPct val="70000"/>
              </a:lnSpc>
              <a:spcAft>
                <a:spcPts val="600"/>
              </a:spcAft>
              <a:buFont typeface="Wingdings" panose="05000000000000000000" pitchFamily="2" charset="2"/>
              <a:buChar char="ü"/>
            </a:pPr>
            <a:r>
              <a:rPr lang="en-AU" altLang="en-US" sz="2600" dirty="0">
                <a:latin typeface="Aptos Display" panose="020B0004020202020204" pitchFamily="34" charset="0"/>
              </a:rPr>
              <a:t>Workshop sessions are very successful in </a:t>
            </a:r>
            <a:r>
              <a:rPr lang="en-AU" altLang="en-US" sz="2600" b="1" dirty="0">
                <a:latin typeface="Aptos Display" panose="020B0004020202020204" pitchFamily="34" charset="0"/>
              </a:rPr>
              <a:t>reducing project development efforts and shortening the schedule</a:t>
            </a:r>
            <a:r>
              <a:rPr lang="en-AU" altLang="en-US" sz="2600" dirty="0">
                <a:latin typeface="Aptos Display" panose="020B0004020202020204" pitchFamily="34" charset="0"/>
              </a:rPr>
              <a:t>. </a:t>
            </a:r>
          </a:p>
          <a:p>
            <a:pPr marL="493200" indent="-457200">
              <a:lnSpc>
                <a:spcPct val="70000"/>
              </a:lnSpc>
              <a:spcAft>
                <a:spcPts val="600"/>
              </a:spcAft>
              <a:buFont typeface="Wingdings" panose="05000000000000000000" pitchFamily="2" charset="2"/>
              <a:buChar char="ü"/>
            </a:pPr>
            <a:r>
              <a:rPr lang="en-AU" altLang="en-US" sz="2600" dirty="0">
                <a:latin typeface="Aptos Display" panose="020B0004020202020204" pitchFamily="34" charset="0"/>
              </a:rPr>
              <a:t>Used</a:t>
            </a:r>
            <a:r>
              <a:rPr lang="en-US" altLang="en-US" sz="2600" dirty="0">
                <a:latin typeface="Aptos Display" panose="020B0004020202020204" pitchFamily="34" charset="0"/>
              </a:rPr>
              <a:t> to </a:t>
            </a:r>
            <a:r>
              <a:rPr lang="en-US" altLang="en-US" sz="2600" b="1" dirty="0">
                <a:latin typeface="Aptos Display" panose="020B0004020202020204" pitchFamily="34" charset="0"/>
              </a:rPr>
              <a:t>generate ideas </a:t>
            </a:r>
            <a:r>
              <a:rPr lang="en-US" altLang="en-US" sz="2600" dirty="0">
                <a:latin typeface="Aptos Display" panose="020B0004020202020204" pitchFamily="34" charset="0"/>
              </a:rPr>
              <a:t>for new features or products.</a:t>
            </a:r>
          </a:p>
          <a:p>
            <a:pPr marL="493200" indent="-457200">
              <a:lnSpc>
                <a:spcPct val="70000"/>
              </a:lnSpc>
              <a:spcAft>
                <a:spcPts val="600"/>
              </a:spcAft>
              <a:buFont typeface="Wingdings" panose="05000000000000000000" pitchFamily="2" charset="2"/>
              <a:buChar char="ü"/>
            </a:pPr>
            <a:r>
              <a:rPr lang="en-AU" altLang="en-US" sz="2600" dirty="0">
                <a:latin typeface="Aptos Display" panose="020B0004020202020204" pitchFamily="34" charset="0"/>
              </a:rPr>
              <a:t>T</a:t>
            </a:r>
            <a:r>
              <a:rPr lang="en-US" altLang="en-US" sz="2600" dirty="0">
                <a:latin typeface="Aptos Display" panose="020B0004020202020204" pitchFamily="34" charset="0"/>
              </a:rPr>
              <a:t>o </a:t>
            </a:r>
            <a:r>
              <a:rPr lang="en-US" altLang="en-US" sz="2600" b="1" dirty="0">
                <a:latin typeface="Aptos Display" panose="020B0004020202020204" pitchFamily="34" charset="0"/>
              </a:rPr>
              <a:t>reach consensus </a:t>
            </a:r>
            <a:r>
              <a:rPr lang="en-US" altLang="en-US" sz="2600" dirty="0">
                <a:latin typeface="Aptos Display" panose="020B0004020202020204" pitchFamily="34" charset="0"/>
              </a:rPr>
              <a:t>on a topic or conflicting views.</a:t>
            </a:r>
            <a:endParaRPr lang="en-AU" altLang="en-US" sz="2600" dirty="0">
              <a:latin typeface="Aptos Display" panose="020B0004020202020204" pitchFamily="34" charset="0"/>
            </a:endParaRPr>
          </a:p>
          <a:p>
            <a:pPr marL="493200" indent="-457200">
              <a:lnSpc>
                <a:spcPct val="70000"/>
              </a:lnSpc>
              <a:spcAft>
                <a:spcPts val="600"/>
              </a:spcAft>
              <a:buFont typeface="Wingdings" panose="05000000000000000000" pitchFamily="2" charset="2"/>
              <a:buChar char="ü"/>
            </a:pPr>
            <a:r>
              <a:rPr lang="en-GB" altLang="en-US" sz="2600" dirty="0">
                <a:latin typeface="Aptos Display" panose="020B0004020202020204" pitchFamily="34" charset="0"/>
              </a:rPr>
              <a:t>Is able to gauge reaction to stimulus material (e.g. storyboards, screenshots).</a:t>
            </a:r>
          </a:p>
          <a:p>
            <a:pPr marL="493200" indent="-457200">
              <a:lnSpc>
                <a:spcPct val="70000"/>
              </a:lnSpc>
              <a:spcAft>
                <a:spcPts val="600"/>
              </a:spcAft>
              <a:buFont typeface="Wingdings" panose="05000000000000000000" pitchFamily="2" charset="2"/>
              <a:buChar char="ü"/>
            </a:pPr>
            <a:r>
              <a:rPr lang="en-US" altLang="en-US" sz="2600" dirty="0">
                <a:latin typeface="Aptos Display" panose="020B0004020202020204" pitchFamily="34" charset="0"/>
              </a:rPr>
              <a:t>A requirements workshop provides a </a:t>
            </a:r>
            <a:r>
              <a:rPr lang="en-US" altLang="en-US" sz="2600" b="1" dirty="0">
                <a:latin typeface="Aptos Display" panose="020B0004020202020204" pitchFamily="34" charset="0"/>
              </a:rPr>
              <a:t>means for stakeholders to collaborate</a:t>
            </a:r>
            <a:r>
              <a:rPr lang="en-US" altLang="en-US" sz="2600" dirty="0">
                <a:latin typeface="Aptos Display" panose="020B0004020202020204" pitchFamily="34" charset="0"/>
              </a:rPr>
              <a:t>, make decisions and </a:t>
            </a:r>
            <a:r>
              <a:rPr lang="en-US" altLang="en-US" sz="2600" b="1" dirty="0">
                <a:latin typeface="Aptos Display" panose="020B0004020202020204" pitchFamily="34" charset="0"/>
              </a:rPr>
              <a:t>gain a mutual understanding of requirements.</a:t>
            </a:r>
            <a:r>
              <a:rPr lang="en-US" altLang="en-US" sz="2600" dirty="0">
                <a:latin typeface="Aptos Display" panose="020B0004020202020204" pitchFamily="34" charset="0"/>
              </a:rPr>
              <a:t> </a:t>
            </a:r>
            <a:br>
              <a:rPr lang="en-US" altLang="en-US" sz="2600" dirty="0">
                <a:latin typeface="Aptos Display" panose="020B0004020202020204" pitchFamily="34" charset="0"/>
              </a:rPr>
            </a:br>
            <a:endParaRPr lang="en-US" altLang="en-US" sz="2600" dirty="0">
              <a:latin typeface="Aptos Display" panose="020B0004020202020204" pitchFamily="34" charset="0"/>
            </a:endParaRPr>
          </a:p>
          <a:p>
            <a:pPr marL="36000" indent="0">
              <a:lnSpc>
                <a:spcPct val="70000"/>
              </a:lnSpc>
              <a:spcAft>
                <a:spcPts val="600"/>
              </a:spcAft>
              <a:buNone/>
            </a:pPr>
            <a:r>
              <a:rPr lang="en-GB" altLang="en-US" sz="2600" b="1" dirty="0">
                <a:latin typeface="Aptos Display" panose="020B0004020202020204" pitchFamily="34" charset="0"/>
              </a:rPr>
              <a:t>Disadvantages </a:t>
            </a:r>
          </a:p>
          <a:p>
            <a:pPr marL="493200" indent="-457200">
              <a:lnSpc>
                <a:spcPct val="70000"/>
              </a:lnSpc>
              <a:spcAft>
                <a:spcPts val="600"/>
              </a:spcAft>
              <a:buFont typeface="Courier New" panose="02070309020205020404" pitchFamily="49" charset="0"/>
              <a:buChar char="o"/>
            </a:pPr>
            <a:r>
              <a:rPr lang="en-AU" altLang="en-US" sz="2600" dirty="0">
                <a:latin typeface="Aptos Display" panose="020B0004020202020204" pitchFamily="34" charset="0"/>
              </a:rPr>
              <a:t>Risk involved in speeding up the decisions. Sometimes the decisions made about the requirements are not optimal.</a:t>
            </a:r>
          </a:p>
          <a:p>
            <a:pPr marL="493200" indent="-457200">
              <a:lnSpc>
                <a:spcPct val="70000"/>
              </a:lnSpc>
              <a:spcAft>
                <a:spcPts val="600"/>
              </a:spcAft>
              <a:buFont typeface="Courier New" panose="02070309020205020404" pitchFamily="49" charset="0"/>
              <a:buChar char="o"/>
            </a:pPr>
            <a:r>
              <a:rPr lang="en-AU" altLang="en-US" sz="2600" dirty="0">
                <a:latin typeface="Aptos Display" panose="020B0004020202020204" pitchFamily="34" charset="0"/>
              </a:rPr>
              <a:t>May suffer from </a:t>
            </a:r>
            <a:r>
              <a:rPr lang="en-AU" altLang="en-US" sz="2600" b="1" dirty="0">
                <a:latin typeface="Aptos Display" panose="020B0004020202020204" pitchFamily="34" charset="0"/>
              </a:rPr>
              <a:t>dominance</a:t>
            </a:r>
            <a:r>
              <a:rPr lang="en-AU" altLang="en-US" sz="2600" dirty="0">
                <a:latin typeface="Aptos Display" panose="020B0004020202020204" pitchFamily="34" charset="0"/>
              </a:rPr>
              <a:t>.</a:t>
            </a:r>
          </a:p>
          <a:p>
            <a:pPr marL="493200" indent="-457200">
              <a:lnSpc>
                <a:spcPct val="70000"/>
              </a:lnSpc>
              <a:spcAft>
                <a:spcPts val="600"/>
              </a:spcAft>
              <a:buFont typeface="Courier New" panose="02070309020205020404" pitchFamily="49" charset="0"/>
              <a:buChar char="o"/>
            </a:pPr>
            <a:r>
              <a:rPr lang="en-AU" altLang="en-US" sz="2600" dirty="0">
                <a:latin typeface="Aptos Display" panose="020B0004020202020204" pitchFamily="34" charset="0"/>
              </a:rPr>
              <a:t>At times, details are inappropriately defined or missed altogether.</a:t>
            </a:r>
            <a:endParaRPr lang="en-GB" altLang="en-US" sz="2800" dirty="0">
              <a:latin typeface="Aptos Display" panose="020B0004020202020204" pitchFamily="34" charset="0"/>
            </a:endParaRPr>
          </a:p>
        </p:txBody>
      </p:sp>
      <p:sp>
        <p:nvSpPr>
          <p:cNvPr id="2" name="Footer Placeholder 1">
            <a:extLst>
              <a:ext uri="{FF2B5EF4-FFF2-40B4-BE49-F238E27FC236}">
                <a16:creationId xmlns:a16="http://schemas.microsoft.com/office/drawing/2014/main" id="{4841D5AC-C513-4CD2-A8F3-C25098F9F7D1}"/>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2D4268A1-C238-4D1B-8E19-98929235CAB2}"/>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33</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6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861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611">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86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a:extLst>
              <a:ext uri="{FF2B5EF4-FFF2-40B4-BE49-F238E27FC236}">
                <a16:creationId xmlns:a16="http://schemas.microsoft.com/office/drawing/2014/main" id="{9E58BBB6-CFF3-437B-991E-B029B7FBFED3}"/>
              </a:ext>
            </a:extLst>
          </p:cNvPr>
          <p:cNvSpPr>
            <a:spLocks noGrp="1" noChangeArrowheads="1"/>
          </p:cNvSpPr>
          <p:nvPr>
            <p:ph type="title"/>
          </p:nvPr>
        </p:nvSpPr>
        <p:spPr>
          <a:xfrm>
            <a:off x="913385" y="269776"/>
            <a:ext cx="10079159" cy="1143000"/>
          </a:xfrm>
        </p:spPr>
        <p:txBody>
          <a:bodyPr/>
          <a:lstStyle/>
          <a:p>
            <a:r>
              <a:rPr lang="en-US" altLang="en-US" dirty="0">
                <a:latin typeface="Aptos Display" panose="020B0004020202020204" pitchFamily="34" charset="0"/>
              </a:rPr>
              <a:t>Summary of elicitation techniques</a:t>
            </a:r>
          </a:p>
        </p:txBody>
      </p:sp>
      <p:sp>
        <p:nvSpPr>
          <p:cNvPr id="70659" name="Rectangle 1027">
            <a:extLst>
              <a:ext uri="{FF2B5EF4-FFF2-40B4-BE49-F238E27FC236}">
                <a16:creationId xmlns:a16="http://schemas.microsoft.com/office/drawing/2014/main" id="{092A472E-7CAA-4942-88E5-8ACDD62220DB}"/>
              </a:ext>
            </a:extLst>
          </p:cNvPr>
          <p:cNvSpPr>
            <a:spLocks noGrp="1" noChangeArrowheads="1"/>
          </p:cNvSpPr>
          <p:nvPr>
            <p:ph idx="1"/>
          </p:nvPr>
        </p:nvSpPr>
        <p:spPr>
          <a:xfrm>
            <a:off x="840632" y="1535809"/>
            <a:ext cx="10513168" cy="5185666"/>
          </a:xfrm>
        </p:spPr>
        <p:txBody>
          <a:bodyPr/>
          <a:lstStyle/>
          <a:p>
            <a:pPr marL="0" indent="0">
              <a:buNone/>
            </a:pPr>
            <a:r>
              <a:rPr lang="en-US" altLang="en-US" sz="2800" dirty="0">
                <a:latin typeface="Aptos Display" panose="020B0004020202020204" pitchFamily="34" charset="0"/>
              </a:rPr>
              <a:t>Techniques for eliciting requirements</a:t>
            </a:r>
          </a:p>
          <a:p>
            <a:pPr marL="0" indent="0">
              <a:buNone/>
            </a:pPr>
            <a:endParaRPr lang="en-US" altLang="en-US" sz="2800" dirty="0">
              <a:latin typeface="Aptos Display" panose="020B0004020202020204" pitchFamily="34" charset="0"/>
            </a:endParaRPr>
          </a:p>
          <a:p>
            <a:pPr lvl="1"/>
            <a:r>
              <a:rPr lang="en-US" altLang="en-US" sz="2400" dirty="0">
                <a:latin typeface="Aptos Display" panose="020B0004020202020204" pitchFamily="34" charset="0"/>
              </a:rPr>
              <a:t>Interviews</a:t>
            </a:r>
          </a:p>
          <a:p>
            <a:pPr lvl="1"/>
            <a:r>
              <a:rPr lang="en-US" altLang="en-US" sz="2400" dirty="0">
                <a:latin typeface="Aptos Display" panose="020B0004020202020204" pitchFamily="34" charset="0"/>
              </a:rPr>
              <a:t>Questionnaires/Survey</a:t>
            </a:r>
          </a:p>
          <a:p>
            <a:pPr lvl="1"/>
            <a:r>
              <a:rPr lang="en-US" altLang="en-US" sz="2400" dirty="0">
                <a:latin typeface="Aptos Display" panose="020B0004020202020204" pitchFamily="34" charset="0"/>
              </a:rPr>
              <a:t>Observation</a:t>
            </a:r>
          </a:p>
          <a:p>
            <a:pPr lvl="1"/>
            <a:r>
              <a:rPr lang="en-US" altLang="en-US" sz="2400" dirty="0">
                <a:latin typeface="Aptos Display" panose="020B0004020202020204" pitchFamily="34" charset="0"/>
              </a:rPr>
              <a:t>Prototypes with Wireframes</a:t>
            </a:r>
          </a:p>
          <a:p>
            <a:pPr lvl="1"/>
            <a:r>
              <a:rPr lang="en-US" altLang="en-US" sz="2400" dirty="0">
                <a:latin typeface="Aptos Display" panose="020B0004020202020204" pitchFamily="34" charset="0"/>
              </a:rPr>
              <a:t>Requirements Workshops</a:t>
            </a:r>
          </a:p>
          <a:p>
            <a:pPr marL="457200" lvl="1" indent="0">
              <a:buNone/>
            </a:pPr>
            <a:endParaRPr lang="en-US" altLang="en-US" sz="2400" dirty="0">
              <a:latin typeface="Aptos Display" panose="020B0004020202020204" pitchFamily="34" charset="0"/>
            </a:endParaRPr>
          </a:p>
          <a:p>
            <a:pPr marL="457200" lvl="1" indent="0">
              <a:buNone/>
            </a:pPr>
            <a:endParaRPr lang="en-US" altLang="en-US" sz="2400" dirty="0"/>
          </a:p>
        </p:txBody>
      </p:sp>
      <p:sp>
        <p:nvSpPr>
          <p:cNvPr id="2" name="Footer Placeholder 1">
            <a:extLst>
              <a:ext uri="{FF2B5EF4-FFF2-40B4-BE49-F238E27FC236}">
                <a16:creationId xmlns:a16="http://schemas.microsoft.com/office/drawing/2014/main" id="{A19B1732-37AC-4E1B-ACDC-4158E0998720}"/>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E7EA4269-544A-4BAA-A686-9324A13F3B03}"/>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34</a:t>
            </a:fld>
            <a:endParaRPr lang="en-US" altLang="en-US" dirty="0">
              <a:solidFill>
                <a:srgbClr val="1CADE4"/>
              </a:solidFill>
              <a:latin typeface="Calibri" panose="020F0502020204030204"/>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018" y="2085180"/>
            <a:ext cx="10945216" cy="4247562"/>
          </a:xfrm>
        </p:spPr>
        <p:txBody>
          <a:bodyPr/>
          <a:lstStyle/>
          <a:p>
            <a:r>
              <a:rPr lang="en-US" dirty="0"/>
              <a:t>Functional requirements</a:t>
            </a:r>
          </a:p>
          <a:p>
            <a:pPr marL="0" indent="0">
              <a:buNone/>
            </a:pPr>
            <a:r>
              <a:rPr lang="en-US" sz="2800" dirty="0"/>
              <a:t>Does the ATM need to have a proof of transaction system?</a:t>
            </a:r>
          </a:p>
          <a:p>
            <a:pPr marL="0" indent="0">
              <a:buNone/>
            </a:pPr>
            <a:r>
              <a:rPr lang="en-US" sz="2800" dirty="0"/>
              <a:t> ATM should print receipts as a record of transactions</a:t>
            </a:r>
          </a:p>
          <a:p>
            <a:pPr marL="0" indent="0">
              <a:buNone/>
            </a:pPr>
            <a:endParaRPr lang="en-US" sz="2800" dirty="0"/>
          </a:p>
          <a:p>
            <a:r>
              <a:rPr lang="en-US" sz="2800" dirty="0"/>
              <a:t>Nonfunctional requirements</a:t>
            </a:r>
          </a:p>
          <a:p>
            <a:pPr marL="0" indent="0">
              <a:buNone/>
            </a:pPr>
            <a:r>
              <a:rPr lang="en-US" sz="2800" dirty="0"/>
              <a:t>How fast will the processing speed be?</a:t>
            </a:r>
          </a:p>
          <a:p>
            <a:pPr marL="0" indent="0">
              <a:buNone/>
            </a:pPr>
            <a:r>
              <a:rPr lang="en-US" sz="2800" dirty="0"/>
              <a:t>We want to keep all interactions with the ATM under 2-3 minutes, no noticeable slow down even with large transactions/withdrawals</a:t>
            </a:r>
          </a:p>
          <a:p>
            <a:endParaRPr lang="en-AU" sz="2800"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cs typeface="+mn-cs"/>
              </a:rPr>
              <a:t>31269 Business Requirements Modelling</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AU"/>
            </a:defPPr>
            <a:lvl1pPr algn="r" rtl="0" eaLnBrk="0" fontAlgn="base" hangingPunct="0">
              <a:spcBef>
                <a:spcPct val="0"/>
              </a:spcBef>
              <a:spcAft>
                <a:spcPct val="0"/>
              </a:spcAft>
              <a:defRPr sz="1200" kern="1200">
                <a:solidFill>
                  <a:schemeClr val="tx1">
                    <a:tint val="75000"/>
                  </a:schemeClr>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defTabSz="457200">
              <a:defRPr/>
            </a:pPr>
            <a:fld id="{A36A9270-4C83-4B4B-9091-A6F80FF3B7E1}" type="slidenum">
              <a:rPr lang="en-US" altLang="en-US" smtClean="0">
                <a:solidFill>
                  <a:srgbClr val="1CADE4"/>
                </a:solidFill>
                <a:cs typeface="+mn-cs"/>
              </a:rPr>
              <a:pPr defTabSz="457200">
                <a:defRPr/>
              </a:pPr>
              <a:t>35</a:t>
            </a:fld>
            <a:endParaRPr lang="en-US" altLang="en-US">
              <a:solidFill>
                <a:srgbClr val="1CADE4"/>
              </a:solidFill>
              <a:cs typeface="+mn-cs"/>
            </a:endParaRPr>
          </a:p>
        </p:txBody>
      </p:sp>
      <p:sp>
        <p:nvSpPr>
          <p:cNvPr id="7" name="TextBox 6">
            <a:extLst>
              <a:ext uri="{FF2B5EF4-FFF2-40B4-BE49-F238E27FC236}">
                <a16:creationId xmlns:a16="http://schemas.microsoft.com/office/drawing/2014/main" id="{DB46EF9A-6B55-D94C-DB53-9DB1BEDE7D55}"/>
              </a:ext>
            </a:extLst>
          </p:cNvPr>
          <p:cNvSpPr txBox="1"/>
          <p:nvPr/>
        </p:nvSpPr>
        <p:spPr>
          <a:xfrm>
            <a:off x="712765" y="1519397"/>
            <a:ext cx="6094268" cy="369332"/>
          </a:xfrm>
          <a:prstGeom prst="rect">
            <a:avLst/>
          </a:prstGeom>
          <a:noFill/>
        </p:spPr>
        <p:txBody>
          <a:bodyPr wrap="square">
            <a:spAutoFit/>
          </a:bodyPr>
          <a:lstStyle/>
          <a:p>
            <a:r>
              <a:rPr lang="en-US"/>
              <a:t>Examples Questions/answers to elicit FR and NFR  </a:t>
            </a:r>
            <a:endParaRPr lang="en-US" dirty="0"/>
          </a:p>
        </p:txBody>
      </p:sp>
      <p:pic>
        <p:nvPicPr>
          <p:cNvPr id="2" name="Picture 1">
            <a:extLst>
              <a:ext uri="{FF2B5EF4-FFF2-40B4-BE49-F238E27FC236}">
                <a16:creationId xmlns:a16="http://schemas.microsoft.com/office/drawing/2014/main" id="{79F674D9-DD13-7707-728E-F562AF435778}"/>
              </a:ext>
            </a:extLst>
          </p:cNvPr>
          <p:cNvPicPr>
            <a:picLocks noChangeAspect="1"/>
          </p:cNvPicPr>
          <p:nvPr/>
        </p:nvPicPr>
        <p:blipFill>
          <a:blip r:embed="rId2"/>
          <a:stretch>
            <a:fillRect/>
          </a:stretch>
        </p:blipFill>
        <p:spPr>
          <a:xfrm>
            <a:off x="828664" y="476807"/>
            <a:ext cx="10766469" cy="1322947"/>
          </a:xfrm>
          <a:prstGeom prst="rect">
            <a:avLst/>
          </a:prstGeom>
        </p:spPr>
      </p:pic>
      <p:sp>
        <p:nvSpPr>
          <p:cNvPr id="8" name="TextBox 7">
            <a:extLst>
              <a:ext uri="{FF2B5EF4-FFF2-40B4-BE49-F238E27FC236}">
                <a16:creationId xmlns:a16="http://schemas.microsoft.com/office/drawing/2014/main" id="{45A187D8-5F39-872D-B293-242103205FE1}"/>
              </a:ext>
            </a:extLst>
          </p:cNvPr>
          <p:cNvSpPr txBox="1"/>
          <p:nvPr/>
        </p:nvSpPr>
        <p:spPr>
          <a:xfrm>
            <a:off x="6002312" y="869969"/>
            <a:ext cx="6097554" cy="369332"/>
          </a:xfrm>
          <a:prstGeom prst="rect">
            <a:avLst/>
          </a:prstGeom>
          <a:noFill/>
        </p:spPr>
        <p:txBody>
          <a:bodyPr wrap="square">
            <a:spAutoFit/>
          </a:bodyPr>
          <a:lstStyle/>
          <a:p>
            <a:r>
              <a:rPr lang="en-AU" dirty="0"/>
              <a:t>(will discuss further  in the lecture) </a:t>
            </a:r>
          </a:p>
        </p:txBody>
      </p:sp>
      <p:sp>
        <p:nvSpPr>
          <p:cNvPr id="6" name="TextBox 5">
            <a:extLst>
              <a:ext uri="{FF2B5EF4-FFF2-40B4-BE49-F238E27FC236}">
                <a16:creationId xmlns:a16="http://schemas.microsoft.com/office/drawing/2014/main" id="{587B8626-24C4-CECB-817D-CF8094302679}"/>
              </a:ext>
            </a:extLst>
          </p:cNvPr>
          <p:cNvSpPr txBox="1"/>
          <p:nvPr/>
        </p:nvSpPr>
        <p:spPr>
          <a:xfrm>
            <a:off x="395679" y="134663"/>
            <a:ext cx="10194566" cy="646331"/>
          </a:xfrm>
          <a:prstGeom prst="rect">
            <a:avLst/>
          </a:prstGeom>
          <a:solidFill>
            <a:schemeClr val="accent4">
              <a:lumMod val="60000"/>
              <a:lumOff val="40000"/>
            </a:schemeClr>
          </a:solidFill>
        </p:spPr>
        <p:txBody>
          <a:bodyPr wrap="square" rtlCol="0">
            <a:spAutoFit/>
          </a:bodyPr>
          <a:lstStyle/>
          <a:p>
            <a:r>
              <a:rPr lang="en-GB" sz="3600" dirty="0"/>
              <a:t>Using interview technique to elicit requirements </a:t>
            </a:r>
            <a:endParaRPr lang="en-AU" sz="3600" dirty="0"/>
          </a:p>
        </p:txBody>
      </p:sp>
    </p:spTree>
    <p:extLst>
      <p:ext uri="{BB962C8B-B14F-4D97-AF65-F5344CB8AC3E}">
        <p14:creationId xmlns:p14="http://schemas.microsoft.com/office/powerpoint/2010/main" val="1646120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 requirements statements</a:t>
            </a:r>
          </a:p>
        </p:txBody>
      </p:sp>
      <p:sp>
        <p:nvSpPr>
          <p:cNvPr id="3" name="Content Placeholder 2"/>
          <p:cNvSpPr>
            <a:spLocks noGrp="1"/>
          </p:cNvSpPr>
          <p:nvPr>
            <p:ph idx="1"/>
          </p:nvPr>
        </p:nvSpPr>
        <p:spPr>
          <a:xfrm>
            <a:off x="263352" y="1845734"/>
            <a:ext cx="10892328" cy="4979176"/>
          </a:xfrm>
        </p:spPr>
        <p:txBody>
          <a:bodyPr>
            <a:normAutofit/>
          </a:bodyPr>
          <a:lstStyle/>
          <a:p>
            <a:pPr marL="457200" indent="-457200">
              <a:buFont typeface="+mj-lt"/>
              <a:buAutoNum type="arabicPeriod"/>
            </a:pPr>
            <a:r>
              <a:rPr lang="en-US" sz="3200" dirty="0"/>
              <a:t>The ATM must allow users to withdraw, deposit, view their account balance and transfer money. </a:t>
            </a:r>
            <a:r>
              <a:rPr lang="en-US" sz="3200" dirty="0">
                <a:highlight>
                  <a:srgbClr val="FFFF00"/>
                </a:highlight>
              </a:rPr>
              <a:t>Functional requirement statement</a:t>
            </a:r>
          </a:p>
          <a:p>
            <a:pPr marL="457200" indent="-457200">
              <a:buFont typeface="+mj-lt"/>
              <a:buAutoNum type="arabicPeriod"/>
            </a:pPr>
            <a:endParaRPr lang="en-US" sz="3200" dirty="0"/>
          </a:p>
          <a:p>
            <a:pPr marL="457200" indent="-457200">
              <a:buFont typeface="+mj-lt"/>
              <a:buAutoNum type="arabicPeriod"/>
            </a:pPr>
            <a:r>
              <a:rPr lang="en-US" sz="3200" dirty="0"/>
              <a:t>The ATM should have a touchscreen and pin pad interface, and all actions should be processed and performed in under 2 minutes </a:t>
            </a:r>
            <a:r>
              <a:rPr lang="en-US" sz="3200" dirty="0">
                <a:highlight>
                  <a:srgbClr val="FFFF00"/>
                </a:highlight>
              </a:rPr>
              <a:t>Non functional requirement statement</a:t>
            </a:r>
            <a:endParaRPr lang="en-AU" sz="3200" dirty="0">
              <a:highlight>
                <a:srgbClr val="FFFF00"/>
              </a:highlight>
            </a:endParaRP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cs typeface="+mn-cs"/>
              </a:rPr>
              <a:t>31269 Business Requirements Modelling</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AU"/>
            </a:defPPr>
            <a:lvl1pPr algn="r" rtl="0" eaLnBrk="0" fontAlgn="base" hangingPunct="0">
              <a:spcBef>
                <a:spcPct val="0"/>
              </a:spcBef>
              <a:spcAft>
                <a:spcPct val="0"/>
              </a:spcAft>
              <a:defRPr sz="1200" kern="1200">
                <a:solidFill>
                  <a:schemeClr val="tx1">
                    <a:tint val="75000"/>
                  </a:schemeClr>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defTabSz="457200">
              <a:defRPr/>
            </a:pPr>
            <a:fld id="{A36A9270-4C83-4B4B-9091-A6F80FF3B7E1}" type="slidenum">
              <a:rPr lang="en-US" altLang="en-US" smtClean="0">
                <a:solidFill>
                  <a:srgbClr val="1CADE4"/>
                </a:solidFill>
                <a:cs typeface="+mn-cs"/>
              </a:rPr>
              <a:pPr defTabSz="457200">
                <a:defRPr/>
              </a:pPr>
              <a:t>36</a:t>
            </a:fld>
            <a:endParaRPr lang="en-US" altLang="en-US">
              <a:solidFill>
                <a:srgbClr val="1CADE4"/>
              </a:solidFill>
              <a:cs typeface="+mn-cs"/>
            </a:endParaRPr>
          </a:p>
        </p:txBody>
      </p:sp>
      <p:sp>
        <p:nvSpPr>
          <p:cNvPr id="7" name="TextBox 6">
            <a:extLst>
              <a:ext uri="{FF2B5EF4-FFF2-40B4-BE49-F238E27FC236}">
                <a16:creationId xmlns:a16="http://schemas.microsoft.com/office/drawing/2014/main" id="{10AB84E9-8F96-9271-E366-83ABAB77005C}"/>
              </a:ext>
            </a:extLst>
          </p:cNvPr>
          <p:cNvSpPr txBox="1"/>
          <p:nvPr/>
        </p:nvSpPr>
        <p:spPr>
          <a:xfrm>
            <a:off x="8777774" y="771722"/>
            <a:ext cx="6097554" cy="369332"/>
          </a:xfrm>
          <a:prstGeom prst="rect">
            <a:avLst/>
          </a:prstGeom>
          <a:noFill/>
        </p:spPr>
        <p:txBody>
          <a:bodyPr wrap="square">
            <a:spAutoFit/>
          </a:bodyPr>
          <a:lstStyle/>
          <a:p>
            <a:r>
              <a:rPr lang="en-AU" dirty="0"/>
              <a:t>(will discuss further in the lecture) </a:t>
            </a:r>
          </a:p>
        </p:txBody>
      </p:sp>
    </p:spTree>
    <p:extLst>
      <p:ext uri="{BB962C8B-B14F-4D97-AF65-F5344CB8AC3E}">
        <p14:creationId xmlns:p14="http://schemas.microsoft.com/office/powerpoint/2010/main" val="3005462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3F6A-1A42-7DEE-22AD-8AD7AF8B7375}"/>
              </a:ext>
            </a:extLst>
          </p:cNvPr>
          <p:cNvSpPr>
            <a:spLocks noGrp="1"/>
          </p:cNvSpPr>
          <p:nvPr>
            <p:ph type="title"/>
          </p:nvPr>
        </p:nvSpPr>
        <p:spPr>
          <a:xfrm>
            <a:off x="498410" y="780994"/>
            <a:ext cx="10515600" cy="1054315"/>
          </a:xfrm>
        </p:spPr>
        <p:txBody>
          <a:bodyPr/>
          <a:lstStyle/>
          <a:p>
            <a:r>
              <a:rPr lang="en-GB" dirty="0"/>
              <a:t>Example ATM System </a:t>
            </a:r>
            <a:endParaRPr lang="en-AU" dirty="0"/>
          </a:p>
        </p:txBody>
      </p:sp>
      <p:pic>
        <p:nvPicPr>
          <p:cNvPr id="6" name="Content Placeholder 5">
            <a:extLst>
              <a:ext uri="{FF2B5EF4-FFF2-40B4-BE49-F238E27FC236}">
                <a16:creationId xmlns:a16="http://schemas.microsoft.com/office/drawing/2014/main" id="{696DB513-E340-D369-E6C2-D16AA14B6B13}"/>
              </a:ext>
            </a:extLst>
          </p:cNvPr>
          <p:cNvPicPr>
            <a:picLocks noGrp="1" noChangeAspect="1"/>
          </p:cNvPicPr>
          <p:nvPr>
            <p:ph idx="1"/>
          </p:nvPr>
        </p:nvPicPr>
        <p:blipFill>
          <a:blip r:embed="rId2"/>
          <a:stretch>
            <a:fillRect/>
          </a:stretch>
        </p:blipFill>
        <p:spPr>
          <a:xfrm>
            <a:off x="6018245" y="2584248"/>
            <a:ext cx="5943600" cy="3791581"/>
          </a:xfrm>
          <a:prstGeom prst="rect">
            <a:avLst/>
          </a:prstGeom>
        </p:spPr>
      </p:pic>
      <p:sp>
        <p:nvSpPr>
          <p:cNvPr id="4" name="Footer Placeholder 3">
            <a:extLst>
              <a:ext uri="{FF2B5EF4-FFF2-40B4-BE49-F238E27FC236}">
                <a16:creationId xmlns:a16="http://schemas.microsoft.com/office/drawing/2014/main" id="{76F41C82-AE56-FB06-2193-713CD145B969}"/>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p>
        </p:txBody>
      </p:sp>
      <p:sp>
        <p:nvSpPr>
          <p:cNvPr id="5" name="Slide Number Placeholder 4">
            <a:extLst>
              <a:ext uri="{FF2B5EF4-FFF2-40B4-BE49-F238E27FC236}">
                <a16:creationId xmlns:a16="http://schemas.microsoft.com/office/drawing/2014/main" id="{A1806AA4-5447-52CB-79D0-8E1ADC0811CE}"/>
              </a:ext>
            </a:extLst>
          </p:cNvPr>
          <p:cNvSpPr>
            <a:spLocks noGrp="1"/>
          </p:cNvSpPr>
          <p:nvPr>
            <p:ph type="sldNum" sz="quarter" idx="11"/>
          </p:nvPr>
        </p:nvSpPr>
        <p:spPr/>
        <p:txBody>
          <a:bodyPr/>
          <a:lstStyle/>
          <a:p>
            <a:pPr defTabSz="457200">
              <a:defRPr/>
            </a:pPr>
            <a:r>
              <a:rPr lang="en-US" altLang="en-US">
                <a:solidFill>
                  <a:srgbClr val="1CADE4"/>
                </a:solidFill>
                <a:cs typeface="+mn-cs"/>
              </a:rPr>
              <a:t>Slide </a:t>
            </a:r>
            <a:fld id="{F47BE3D9-793E-43AF-AE56-9AF17DC25390}" type="slidenum">
              <a:rPr lang="en-US" altLang="en-US" smtClean="0">
                <a:solidFill>
                  <a:srgbClr val="1CADE4"/>
                </a:solidFill>
                <a:cs typeface="+mn-cs"/>
              </a:rPr>
              <a:pPr defTabSz="457200">
                <a:defRPr/>
              </a:pPr>
              <a:t>37</a:t>
            </a:fld>
            <a:endParaRPr lang="en-US" altLang="en-US">
              <a:solidFill>
                <a:srgbClr val="1CADE4"/>
              </a:solidFill>
              <a:cs typeface="+mn-cs"/>
            </a:endParaRPr>
          </a:p>
        </p:txBody>
      </p:sp>
      <p:pic>
        <p:nvPicPr>
          <p:cNvPr id="9" name="Picture 8">
            <a:extLst>
              <a:ext uri="{FF2B5EF4-FFF2-40B4-BE49-F238E27FC236}">
                <a16:creationId xmlns:a16="http://schemas.microsoft.com/office/drawing/2014/main" id="{51933E26-36DB-593A-F81E-04566A9B0808}"/>
              </a:ext>
            </a:extLst>
          </p:cNvPr>
          <p:cNvPicPr>
            <a:picLocks noChangeAspect="1"/>
          </p:cNvPicPr>
          <p:nvPr/>
        </p:nvPicPr>
        <p:blipFill>
          <a:blip r:embed="rId3"/>
          <a:stretch>
            <a:fillRect/>
          </a:stretch>
        </p:blipFill>
        <p:spPr>
          <a:xfrm>
            <a:off x="1102140" y="2584248"/>
            <a:ext cx="4473328" cy="3706251"/>
          </a:xfrm>
          <a:prstGeom prst="rect">
            <a:avLst/>
          </a:prstGeom>
        </p:spPr>
      </p:pic>
      <p:sp>
        <p:nvSpPr>
          <p:cNvPr id="10" name="TextBox 9">
            <a:extLst>
              <a:ext uri="{FF2B5EF4-FFF2-40B4-BE49-F238E27FC236}">
                <a16:creationId xmlns:a16="http://schemas.microsoft.com/office/drawing/2014/main" id="{94CA04DD-3341-5D31-4F92-509520DC63C5}"/>
              </a:ext>
            </a:extLst>
          </p:cNvPr>
          <p:cNvSpPr txBox="1"/>
          <p:nvPr/>
        </p:nvSpPr>
        <p:spPr>
          <a:xfrm>
            <a:off x="2012942" y="2181991"/>
            <a:ext cx="1411156" cy="369332"/>
          </a:xfrm>
          <a:prstGeom prst="rect">
            <a:avLst/>
          </a:prstGeom>
          <a:noFill/>
        </p:spPr>
        <p:txBody>
          <a:bodyPr wrap="none" rtlCol="0">
            <a:spAutoFit/>
          </a:bodyPr>
          <a:lstStyle/>
          <a:p>
            <a:r>
              <a:rPr lang="en-GB" dirty="0"/>
              <a:t>Login screen </a:t>
            </a:r>
            <a:endParaRPr lang="en-AU" dirty="0"/>
          </a:p>
        </p:txBody>
      </p:sp>
      <p:pic>
        <p:nvPicPr>
          <p:cNvPr id="11" name="Picture 10">
            <a:extLst>
              <a:ext uri="{FF2B5EF4-FFF2-40B4-BE49-F238E27FC236}">
                <a16:creationId xmlns:a16="http://schemas.microsoft.com/office/drawing/2014/main" id="{369F0306-C942-18C8-C4E8-02D6C3B85DBA}"/>
              </a:ext>
            </a:extLst>
          </p:cNvPr>
          <p:cNvPicPr>
            <a:picLocks noChangeAspect="1"/>
          </p:cNvPicPr>
          <p:nvPr/>
        </p:nvPicPr>
        <p:blipFill>
          <a:blip r:embed="rId4"/>
          <a:stretch>
            <a:fillRect/>
          </a:stretch>
        </p:blipFill>
        <p:spPr>
          <a:xfrm>
            <a:off x="6096000" y="1113651"/>
            <a:ext cx="4652865" cy="499915"/>
          </a:xfrm>
          <a:prstGeom prst="rect">
            <a:avLst/>
          </a:prstGeom>
        </p:spPr>
      </p:pic>
      <p:sp>
        <p:nvSpPr>
          <p:cNvPr id="7" name="TextBox 6">
            <a:extLst>
              <a:ext uri="{FF2B5EF4-FFF2-40B4-BE49-F238E27FC236}">
                <a16:creationId xmlns:a16="http://schemas.microsoft.com/office/drawing/2014/main" id="{57F057A1-B0AD-E7BC-036B-EDE105F42A14}"/>
              </a:ext>
            </a:extLst>
          </p:cNvPr>
          <p:cNvSpPr txBox="1"/>
          <p:nvPr/>
        </p:nvSpPr>
        <p:spPr>
          <a:xfrm>
            <a:off x="498410" y="218296"/>
            <a:ext cx="11195180" cy="646331"/>
          </a:xfrm>
          <a:prstGeom prst="rect">
            <a:avLst/>
          </a:prstGeom>
          <a:solidFill>
            <a:schemeClr val="accent4">
              <a:lumMod val="60000"/>
              <a:lumOff val="40000"/>
            </a:schemeClr>
          </a:solidFill>
        </p:spPr>
        <p:txBody>
          <a:bodyPr wrap="square" rtlCol="0">
            <a:spAutoFit/>
          </a:bodyPr>
          <a:lstStyle/>
          <a:p>
            <a:r>
              <a:rPr lang="en-GB" sz="3600" dirty="0"/>
              <a:t>Using prototype technique to elicit requirements </a:t>
            </a:r>
            <a:endParaRPr lang="en-AU" sz="3600" dirty="0"/>
          </a:p>
        </p:txBody>
      </p:sp>
    </p:spTree>
    <p:extLst>
      <p:ext uri="{BB962C8B-B14F-4D97-AF65-F5344CB8AC3E}">
        <p14:creationId xmlns:p14="http://schemas.microsoft.com/office/powerpoint/2010/main" val="1414798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8001" y="2040355"/>
            <a:ext cx="4859427" cy="3452751"/>
          </a:xfrm>
          <a:prstGeom prst="rect">
            <a:avLst/>
          </a:prstGeom>
        </p:spPr>
      </p:pic>
      <p:pic>
        <p:nvPicPr>
          <p:cNvPr id="5" name="Picture 4"/>
          <p:cNvPicPr>
            <a:picLocks noChangeAspect="1"/>
          </p:cNvPicPr>
          <p:nvPr/>
        </p:nvPicPr>
        <p:blipFill>
          <a:blip r:embed="rId3"/>
          <a:stretch>
            <a:fillRect/>
          </a:stretch>
        </p:blipFill>
        <p:spPr>
          <a:xfrm>
            <a:off x="4713637" y="1754875"/>
            <a:ext cx="7206097" cy="4023709"/>
          </a:xfrm>
          <a:prstGeom prst="rect">
            <a:avLst/>
          </a:prstGeom>
        </p:spPr>
      </p:pic>
      <p:pic>
        <p:nvPicPr>
          <p:cNvPr id="2" name="Picture 1">
            <a:extLst>
              <a:ext uri="{FF2B5EF4-FFF2-40B4-BE49-F238E27FC236}">
                <a16:creationId xmlns:a16="http://schemas.microsoft.com/office/drawing/2014/main" id="{4AAE2CD9-5C97-0785-85A8-92378658DBCD}"/>
              </a:ext>
            </a:extLst>
          </p:cNvPr>
          <p:cNvPicPr>
            <a:picLocks noChangeAspect="1"/>
          </p:cNvPicPr>
          <p:nvPr/>
        </p:nvPicPr>
        <p:blipFill>
          <a:blip r:embed="rId4"/>
          <a:stretch>
            <a:fillRect/>
          </a:stretch>
        </p:blipFill>
        <p:spPr>
          <a:xfrm>
            <a:off x="787410" y="182167"/>
            <a:ext cx="10766469" cy="1182727"/>
          </a:xfrm>
          <a:prstGeom prst="rect">
            <a:avLst/>
          </a:prstGeom>
        </p:spPr>
      </p:pic>
    </p:spTree>
    <p:extLst>
      <p:ext uri="{BB962C8B-B14F-4D97-AF65-F5344CB8AC3E}">
        <p14:creationId xmlns:p14="http://schemas.microsoft.com/office/powerpoint/2010/main" val="662152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7C61CE-7AD8-4552-0DD7-64577307A31A}"/>
              </a:ext>
            </a:extLst>
          </p:cNvPr>
          <p:cNvSpPr>
            <a:spLocks noGrp="1"/>
          </p:cNvSpPr>
          <p:nvPr>
            <p:ph idx="1"/>
          </p:nvPr>
        </p:nvSpPr>
        <p:spPr>
          <a:xfrm>
            <a:off x="574722" y="2004662"/>
            <a:ext cx="10755809" cy="3961531"/>
          </a:xfrm>
        </p:spPr>
        <p:txBody>
          <a:bodyPr/>
          <a:lstStyle/>
          <a:p>
            <a:pPr marL="0" indent="0">
              <a:buNone/>
            </a:pPr>
            <a:r>
              <a:rPr lang="en-US" dirty="0"/>
              <a:t>Case Study BB (</a:t>
            </a:r>
            <a:r>
              <a:rPr lang="en-AU" dirty="0">
                <a:effectLst/>
                <a:latin typeface="Arial" panose="020B0604020202020204" pitchFamily="34" charset="0"/>
              </a:rPr>
              <a:t>‘Bookish Bliss’ Case study)</a:t>
            </a:r>
            <a:endParaRPr lang="en-US" dirty="0"/>
          </a:p>
          <a:p>
            <a:endParaRPr lang="en-AU" dirty="0"/>
          </a:p>
        </p:txBody>
      </p:sp>
      <p:sp>
        <p:nvSpPr>
          <p:cNvPr id="4" name="Footer Placeholder 3">
            <a:extLst>
              <a:ext uri="{FF2B5EF4-FFF2-40B4-BE49-F238E27FC236}">
                <a16:creationId xmlns:a16="http://schemas.microsoft.com/office/drawing/2014/main" id="{82592C72-6DB3-5197-6FC4-60B8276133FE}"/>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p>
        </p:txBody>
      </p:sp>
      <p:sp>
        <p:nvSpPr>
          <p:cNvPr id="5" name="Slide Number Placeholder 4">
            <a:extLst>
              <a:ext uri="{FF2B5EF4-FFF2-40B4-BE49-F238E27FC236}">
                <a16:creationId xmlns:a16="http://schemas.microsoft.com/office/drawing/2014/main" id="{20038272-7239-4FFF-C4C9-C0B11B7827A6}"/>
              </a:ext>
            </a:extLst>
          </p:cNvPr>
          <p:cNvSpPr>
            <a:spLocks noGrp="1"/>
          </p:cNvSpPr>
          <p:nvPr>
            <p:ph type="sldNum" sz="quarter" idx="11"/>
          </p:nvPr>
        </p:nvSpPr>
        <p:spPr/>
        <p:txBody>
          <a:bodyPr/>
          <a:lstStyle/>
          <a:p>
            <a:pPr defTabSz="457200">
              <a:defRPr/>
            </a:pPr>
            <a:r>
              <a:rPr lang="en-US" altLang="en-US">
                <a:solidFill>
                  <a:srgbClr val="1CADE4"/>
                </a:solidFill>
                <a:cs typeface="+mn-cs"/>
              </a:rPr>
              <a:t>Slide </a:t>
            </a:r>
            <a:fld id="{F47BE3D9-793E-43AF-AE56-9AF17DC25390}" type="slidenum">
              <a:rPr lang="en-US" altLang="en-US" smtClean="0">
                <a:solidFill>
                  <a:srgbClr val="1CADE4"/>
                </a:solidFill>
                <a:cs typeface="+mn-cs"/>
              </a:rPr>
              <a:pPr defTabSz="457200">
                <a:defRPr/>
              </a:pPr>
              <a:t>39</a:t>
            </a:fld>
            <a:endParaRPr lang="en-US" altLang="en-US">
              <a:solidFill>
                <a:srgbClr val="1CADE4"/>
              </a:solidFill>
              <a:cs typeface="+mn-cs"/>
            </a:endParaRPr>
          </a:p>
        </p:txBody>
      </p:sp>
      <p:sp>
        <p:nvSpPr>
          <p:cNvPr id="6" name="Title 1">
            <a:extLst>
              <a:ext uri="{FF2B5EF4-FFF2-40B4-BE49-F238E27FC236}">
                <a16:creationId xmlns:a16="http://schemas.microsoft.com/office/drawing/2014/main" id="{6A949851-05B4-4EA6-040B-FA958F077614}"/>
              </a:ext>
            </a:extLst>
          </p:cNvPr>
          <p:cNvSpPr txBox="1">
            <a:spLocks/>
          </p:cNvSpPr>
          <p:nvPr/>
        </p:nvSpPr>
        <p:spPr>
          <a:xfrm>
            <a:off x="315686" y="270588"/>
            <a:ext cx="11876314" cy="1069089"/>
          </a:xfrm>
          <a:prstGeom prst="rect">
            <a:avLst/>
          </a:prstGeom>
          <a:solidFill>
            <a:srgbClr val="FF3399"/>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a:t>Unlock Your Potential: Tips for Tutorial Success</a:t>
            </a:r>
            <a:br>
              <a:rPr lang="en-GB" b="1"/>
            </a:br>
            <a:r>
              <a:rPr lang="en-AU">
                <a:latin typeface="Aptos Display" panose="020B0004020202020204" pitchFamily="34" charset="0"/>
              </a:rPr>
              <a:t>(in the lecture)  </a:t>
            </a:r>
            <a:endParaRPr lang="en-AU" dirty="0">
              <a:latin typeface="Aptos Display" panose="020B0004020202020204" pitchFamily="34" charset="0"/>
            </a:endParaRPr>
          </a:p>
        </p:txBody>
      </p:sp>
    </p:spTree>
    <p:extLst>
      <p:ext uri="{BB962C8B-B14F-4D97-AF65-F5344CB8AC3E}">
        <p14:creationId xmlns:p14="http://schemas.microsoft.com/office/powerpoint/2010/main" val="218076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8367828-46B8-4C18-83C2-6D78A7679EAA}"/>
              </a:ext>
            </a:extLst>
          </p:cNvPr>
          <p:cNvSpPr>
            <a:spLocks noGrp="1" noChangeArrowheads="1"/>
          </p:cNvSpPr>
          <p:nvPr>
            <p:ph type="title"/>
          </p:nvPr>
        </p:nvSpPr>
        <p:spPr>
          <a:xfrm>
            <a:off x="911424" y="152400"/>
            <a:ext cx="8013328" cy="914400"/>
          </a:xfrm>
        </p:spPr>
        <p:txBody>
          <a:bodyPr/>
          <a:lstStyle/>
          <a:p>
            <a:pPr eaLnBrk="1" hangingPunct="1"/>
            <a:r>
              <a:rPr lang="en-AU" altLang="en-US" dirty="0">
                <a:latin typeface="Aptos Display" panose="020B0004020202020204" pitchFamily="34" charset="0"/>
              </a:rPr>
              <a:t>Requirements Process</a:t>
            </a:r>
          </a:p>
        </p:txBody>
      </p:sp>
      <p:sp>
        <p:nvSpPr>
          <p:cNvPr id="2" name="Footer Placeholder 1">
            <a:extLst>
              <a:ext uri="{FF2B5EF4-FFF2-40B4-BE49-F238E27FC236}">
                <a16:creationId xmlns:a16="http://schemas.microsoft.com/office/drawing/2014/main" id="{AC670291-7092-49C4-B807-7B64B66A6FEC}"/>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2B30197A-862A-4FCD-87EC-32BCCB40A149}"/>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4</a:t>
            </a:fld>
            <a:endParaRPr lang="en-US" altLang="en-US" dirty="0">
              <a:solidFill>
                <a:srgbClr val="1CADE4"/>
              </a:solidFill>
              <a:latin typeface="Calibri" panose="020F0502020204030204"/>
              <a:cs typeface="+mn-cs"/>
            </a:endParaRPr>
          </a:p>
        </p:txBody>
      </p:sp>
      <p:pic>
        <p:nvPicPr>
          <p:cNvPr id="5" name="Picture 4">
            <a:extLst>
              <a:ext uri="{FF2B5EF4-FFF2-40B4-BE49-F238E27FC236}">
                <a16:creationId xmlns:a16="http://schemas.microsoft.com/office/drawing/2014/main" id="{59958567-6BF4-6499-2C2D-7A28D84059FB}"/>
              </a:ext>
            </a:extLst>
          </p:cNvPr>
          <p:cNvPicPr>
            <a:picLocks noChangeAspect="1"/>
          </p:cNvPicPr>
          <p:nvPr/>
        </p:nvPicPr>
        <p:blipFill>
          <a:blip r:embed="rId3"/>
          <a:stretch>
            <a:fillRect/>
          </a:stretch>
        </p:blipFill>
        <p:spPr>
          <a:xfrm>
            <a:off x="2956288" y="1252539"/>
            <a:ext cx="6279424" cy="435292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98053-E427-6510-396C-75E55D80F0DE}"/>
              </a:ext>
            </a:extLst>
          </p:cNvPr>
          <p:cNvSpPr>
            <a:spLocks noGrp="1"/>
          </p:cNvSpPr>
          <p:nvPr>
            <p:ph idx="1"/>
          </p:nvPr>
        </p:nvSpPr>
        <p:spPr/>
        <p:txBody>
          <a:bodyPr/>
          <a:lstStyle/>
          <a:p>
            <a:endParaRPr lang="en-AU" dirty="0"/>
          </a:p>
        </p:txBody>
      </p:sp>
      <p:sp>
        <p:nvSpPr>
          <p:cNvPr id="4" name="Footer Placeholder 3">
            <a:extLst>
              <a:ext uri="{FF2B5EF4-FFF2-40B4-BE49-F238E27FC236}">
                <a16:creationId xmlns:a16="http://schemas.microsoft.com/office/drawing/2014/main" id="{3FC52A3F-BA15-AAB7-64DD-48C052B84FF7}"/>
              </a:ext>
            </a:extLst>
          </p:cNvPr>
          <p:cNvSpPr>
            <a:spLocks noGrp="1"/>
          </p:cNvSpPr>
          <p:nvPr>
            <p:ph type="ftr" sz="quarter" idx="10"/>
          </p:nvPr>
        </p:nvSpPr>
        <p:spPr/>
        <p:txBody>
          <a:bodyPr/>
          <a:lstStyle/>
          <a:p>
            <a:pPr defTabSz="457200">
              <a:defRPr/>
            </a:pPr>
            <a:r>
              <a:rPr lang="en-US">
                <a:solidFill>
                  <a:prstClr val="black">
                    <a:tint val="75000"/>
                  </a:prstClr>
                </a:solidFill>
                <a:cs typeface="+mn-cs"/>
              </a:rPr>
              <a:t>31269 Business Requirements Modelling</a:t>
            </a:r>
          </a:p>
        </p:txBody>
      </p:sp>
      <p:sp>
        <p:nvSpPr>
          <p:cNvPr id="5" name="Slide Number Placeholder 4">
            <a:extLst>
              <a:ext uri="{FF2B5EF4-FFF2-40B4-BE49-F238E27FC236}">
                <a16:creationId xmlns:a16="http://schemas.microsoft.com/office/drawing/2014/main" id="{8F6DAB47-5592-AD73-A35E-81DD878C6896}"/>
              </a:ext>
            </a:extLst>
          </p:cNvPr>
          <p:cNvSpPr>
            <a:spLocks noGrp="1"/>
          </p:cNvSpPr>
          <p:nvPr>
            <p:ph type="sldNum" sz="quarter" idx="11"/>
          </p:nvPr>
        </p:nvSpPr>
        <p:spPr/>
        <p:txBody>
          <a:bodyPr/>
          <a:lstStyle/>
          <a:p>
            <a:pPr defTabSz="457200">
              <a:defRPr/>
            </a:pPr>
            <a:r>
              <a:rPr lang="en-US" altLang="en-US">
                <a:solidFill>
                  <a:srgbClr val="1CADE4"/>
                </a:solidFill>
                <a:cs typeface="+mn-cs"/>
              </a:rPr>
              <a:t>Slide </a:t>
            </a:r>
            <a:fld id="{F47BE3D9-793E-43AF-AE56-9AF17DC25390}" type="slidenum">
              <a:rPr lang="en-US" altLang="en-US" smtClean="0">
                <a:solidFill>
                  <a:srgbClr val="1CADE4"/>
                </a:solidFill>
                <a:cs typeface="+mn-cs"/>
              </a:rPr>
              <a:pPr defTabSz="457200">
                <a:defRPr/>
              </a:pPr>
              <a:t>40</a:t>
            </a:fld>
            <a:endParaRPr lang="en-US" altLang="en-US">
              <a:solidFill>
                <a:srgbClr val="1CADE4"/>
              </a:solidFill>
              <a:cs typeface="+mn-cs"/>
            </a:endParaRPr>
          </a:p>
        </p:txBody>
      </p:sp>
      <p:sp>
        <p:nvSpPr>
          <p:cNvPr id="6" name="Title 1">
            <a:extLst>
              <a:ext uri="{FF2B5EF4-FFF2-40B4-BE49-F238E27FC236}">
                <a16:creationId xmlns:a16="http://schemas.microsoft.com/office/drawing/2014/main" id="{C770C622-B58C-E533-13E4-57FE4B2BE7FE}"/>
              </a:ext>
            </a:extLst>
          </p:cNvPr>
          <p:cNvSpPr>
            <a:spLocks noGrp="1"/>
          </p:cNvSpPr>
          <p:nvPr>
            <p:ph type="title"/>
          </p:nvPr>
        </p:nvSpPr>
        <p:spPr>
          <a:xfrm>
            <a:off x="812800" y="188913"/>
            <a:ext cx="10755313" cy="725487"/>
          </a:xfrm>
          <a:blipFill>
            <a:blip r:embed="rId2"/>
            <a:tile tx="0" ty="0" sx="100000" sy="100000" flip="none" algn="tl"/>
          </a:blipFill>
          <a:ln>
            <a:solidFill>
              <a:schemeClr val="accent5">
                <a:lumMod val="40000"/>
                <a:lumOff val="60000"/>
              </a:schemeClr>
            </a:solidFill>
          </a:ln>
        </p:spPr>
        <p:txBody>
          <a:bodyPr/>
          <a:lstStyle/>
          <a:p>
            <a:pPr algn="ctr"/>
            <a:r>
              <a:rPr lang="en-AU" b="1" dirty="0"/>
              <a:t>Q &amp; A</a:t>
            </a:r>
          </a:p>
        </p:txBody>
      </p:sp>
    </p:spTree>
    <p:extLst>
      <p:ext uri="{BB962C8B-B14F-4D97-AF65-F5344CB8AC3E}">
        <p14:creationId xmlns:p14="http://schemas.microsoft.com/office/powerpoint/2010/main" val="682597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E7008-C308-31C3-0534-E9F81002707E}"/>
              </a:ext>
            </a:extLst>
          </p:cNvPr>
          <p:cNvSpPr>
            <a:spLocks noGrp="1"/>
          </p:cNvSpPr>
          <p:nvPr>
            <p:ph idx="1"/>
          </p:nvPr>
        </p:nvSpPr>
        <p:spPr/>
        <p:txBody>
          <a:bodyPr/>
          <a:lstStyle/>
          <a:p>
            <a:pPr marL="0" indent="0">
              <a:buNone/>
            </a:pPr>
            <a:r>
              <a:rPr lang="en-AU" altLang="en-US" sz="3200" dirty="0"/>
              <a:t>Process Modelling</a:t>
            </a:r>
            <a:endParaRPr lang="en-AU" dirty="0"/>
          </a:p>
        </p:txBody>
      </p:sp>
      <p:sp>
        <p:nvSpPr>
          <p:cNvPr id="5" name="Slide Number Placeholder 4">
            <a:extLst>
              <a:ext uri="{FF2B5EF4-FFF2-40B4-BE49-F238E27FC236}">
                <a16:creationId xmlns:a16="http://schemas.microsoft.com/office/drawing/2014/main" id="{5E051BE8-EB38-495F-B932-D2BBEC7BE6B2}"/>
              </a:ext>
            </a:extLst>
          </p:cNvPr>
          <p:cNvSpPr>
            <a:spLocks noGrp="1"/>
          </p:cNvSpPr>
          <p:nvPr>
            <p:ph type="sldNum" sz="quarter" idx="11"/>
          </p:nvPr>
        </p:nvSpPr>
        <p:spPr/>
        <p:txBody>
          <a:bodyPr/>
          <a:lstStyle/>
          <a:p>
            <a:pPr defTabSz="457200">
              <a:defRPr/>
            </a:pPr>
            <a:r>
              <a:rPr lang="en-US" altLang="en-US">
                <a:solidFill>
                  <a:srgbClr val="1CADE4"/>
                </a:solidFill>
                <a:cs typeface="+mn-cs"/>
              </a:rPr>
              <a:t>Slide </a:t>
            </a:r>
            <a:fld id="{F47BE3D9-793E-43AF-AE56-9AF17DC25390}" type="slidenum">
              <a:rPr lang="en-US" altLang="en-US" smtClean="0">
                <a:solidFill>
                  <a:srgbClr val="1CADE4"/>
                </a:solidFill>
                <a:cs typeface="+mn-cs"/>
              </a:rPr>
              <a:pPr defTabSz="457200">
                <a:defRPr/>
              </a:pPr>
              <a:t>41</a:t>
            </a:fld>
            <a:endParaRPr lang="en-US" altLang="en-US">
              <a:solidFill>
                <a:srgbClr val="1CADE4"/>
              </a:solidFill>
              <a:cs typeface="+mn-cs"/>
            </a:endParaRPr>
          </a:p>
        </p:txBody>
      </p:sp>
      <p:sp>
        <p:nvSpPr>
          <p:cNvPr id="6" name="Title 1">
            <a:extLst>
              <a:ext uri="{FF2B5EF4-FFF2-40B4-BE49-F238E27FC236}">
                <a16:creationId xmlns:a16="http://schemas.microsoft.com/office/drawing/2014/main" id="{5DC92EEA-A0CB-9C01-D70C-3E9B23CCA924}"/>
              </a:ext>
            </a:extLst>
          </p:cNvPr>
          <p:cNvSpPr>
            <a:spLocks noGrp="1"/>
          </p:cNvSpPr>
          <p:nvPr>
            <p:ph type="title"/>
          </p:nvPr>
        </p:nvSpPr>
        <p:spPr>
          <a:xfrm>
            <a:off x="838200" y="478162"/>
            <a:ext cx="10755313" cy="725487"/>
          </a:xfrm>
        </p:spPr>
        <p:txBody>
          <a:bodyPr/>
          <a:lstStyle/>
          <a:p>
            <a:r>
              <a:rPr lang="en-AU" b="1" dirty="0"/>
              <a:t>NEXT WEEK</a:t>
            </a:r>
          </a:p>
        </p:txBody>
      </p:sp>
    </p:spTree>
    <p:extLst>
      <p:ext uri="{BB962C8B-B14F-4D97-AF65-F5344CB8AC3E}">
        <p14:creationId xmlns:p14="http://schemas.microsoft.com/office/powerpoint/2010/main" val="19103859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E0C196-7F50-350D-BCDC-84C7E449E72F}"/>
              </a:ext>
            </a:extLst>
          </p:cNvPr>
          <p:cNvSpPr txBox="1">
            <a:spLocks/>
          </p:cNvSpPr>
          <p:nvPr/>
        </p:nvSpPr>
        <p:spPr bwMode="auto">
          <a:xfrm>
            <a:off x="1991544" y="3717032"/>
            <a:ext cx="7234101" cy="1220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defTabSz="457200" rtl="0" fontAlgn="base">
              <a:spcBef>
                <a:spcPct val="0"/>
              </a:spcBef>
              <a:spcAft>
                <a:spcPct val="0"/>
              </a:spcAft>
              <a:buClr>
                <a:schemeClr val="accent1"/>
              </a:buClr>
              <a:buFont typeface="Wingdings 3" panose="05040102010807070707" pitchFamily="18" charset="2"/>
              <a:buNone/>
              <a:defRPr lang="en-AU" sz="3400" kern="1200" smtClean="0">
                <a:solidFill>
                  <a:schemeClr val="bg1"/>
                </a:solidFill>
                <a:effectLst/>
                <a:latin typeface="Arial" panose="020B0604020202020204" pitchFamily="34" charset="0"/>
                <a:ea typeface="+mj-ea"/>
                <a:cs typeface="Arial" panose="020B0604020202020204" pitchFamily="34" charset="0"/>
              </a:defRPr>
            </a:lvl1pPr>
            <a:lvl2pPr algn="l" defTabSz="457200" rtl="0" fontAlgn="base">
              <a:spcBef>
                <a:spcPct val="0"/>
              </a:spcBef>
              <a:spcAft>
                <a:spcPct val="0"/>
              </a:spcAft>
              <a:defRPr sz="3600">
                <a:solidFill>
                  <a:schemeClr val="accent1"/>
                </a:solidFill>
                <a:latin typeface="Calibri" panose="020F0502020204030204" pitchFamily="34" charset="0"/>
              </a:defRPr>
            </a:lvl2pPr>
            <a:lvl3pPr algn="l" defTabSz="457200" rtl="0" fontAlgn="base">
              <a:spcBef>
                <a:spcPct val="0"/>
              </a:spcBef>
              <a:spcAft>
                <a:spcPct val="0"/>
              </a:spcAft>
              <a:defRPr sz="3600">
                <a:solidFill>
                  <a:schemeClr val="accent1"/>
                </a:solidFill>
                <a:latin typeface="Calibri" panose="020F0502020204030204" pitchFamily="34" charset="0"/>
              </a:defRPr>
            </a:lvl3pPr>
            <a:lvl4pPr algn="l" defTabSz="457200" rtl="0" fontAlgn="base">
              <a:spcBef>
                <a:spcPct val="0"/>
              </a:spcBef>
              <a:spcAft>
                <a:spcPct val="0"/>
              </a:spcAft>
              <a:defRPr sz="3600">
                <a:solidFill>
                  <a:schemeClr val="accent1"/>
                </a:solidFill>
                <a:latin typeface="Calibri" panose="020F0502020204030204" pitchFamily="34" charset="0"/>
              </a:defRPr>
            </a:lvl4pPr>
            <a:lvl5pPr algn="l" defTabSz="457200" rtl="0" fontAlgn="base">
              <a:spcBef>
                <a:spcPct val="0"/>
              </a:spcBef>
              <a:spcAft>
                <a:spcPct val="0"/>
              </a:spcAft>
              <a:defRPr sz="3600">
                <a:solidFill>
                  <a:schemeClr val="accent1"/>
                </a:solidFill>
                <a:latin typeface="Calibri" panose="020F0502020204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eaLnBrk="1" hangingPunct="1"/>
            <a:r>
              <a:rPr lang="en-AU" dirty="0"/>
              <a:t>Thank you </a:t>
            </a:r>
          </a:p>
        </p:txBody>
      </p:sp>
    </p:spTree>
    <p:extLst>
      <p:ext uri="{BB962C8B-B14F-4D97-AF65-F5344CB8AC3E}">
        <p14:creationId xmlns:p14="http://schemas.microsoft.com/office/powerpoint/2010/main" val="376361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1FB3A7E-363A-4AB2-AC20-A1DEE277345A}"/>
              </a:ext>
            </a:extLst>
          </p:cNvPr>
          <p:cNvSpPr>
            <a:spLocks noGrp="1" noChangeArrowheads="1"/>
          </p:cNvSpPr>
          <p:nvPr>
            <p:ph type="title"/>
          </p:nvPr>
        </p:nvSpPr>
        <p:spPr/>
        <p:txBody>
          <a:bodyPr/>
          <a:lstStyle/>
          <a:p>
            <a:pPr eaLnBrk="1" hangingPunct="1"/>
            <a:r>
              <a:rPr lang="en-US" altLang="en-US" dirty="0">
                <a:latin typeface="Aptos Display" panose="020B0004020202020204" pitchFamily="34" charset="0"/>
              </a:rPr>
              <a:t>Requirements Elicitation Process</a:t>
            </a:r>
          </a:p>
        </p:txBody>
      </p:sp>
      <p:sp>
        <p:nvSpPr>
          <p:cNvPr id="11267" name="Rectangle 3">
            <a:extLst>
              <a:ext uri="{FF2B5EF4-FFF2-40B4-BE49-F238E27FC236}">
                <a16:creationId xmlns:a16="http://schemas.microsoft.com/office/drawing/2014/main" id="{F6490C89-895F-4E93-BF91-A3E45C14AE92}"/>
              </a:ext>
            </a:extLst>
          </p:cNvPr>
          <p:cNvSpPr>
            <a:spLocks noGrp="1" noChangeArrowheads="1"/>
          </p:cNvSpPr>
          <p:nvPr>
            <p:ph idx="1"/>
          </p:nvPr>
        </p:nvSpPr>
        <p:spPr>
          <a:xfrm>
            <a:off x="875420" y="1844675"/>
            <a:ext cx="10441160" cy="4648200"/>
          </a:xfrm>
        </p:spPr>
        <p:txBody>
          <a:bodyPr>
            <a:normAutofit/>
          </a:bodyPr>
          <a:lstStyle/>
          <a:p>
            <a:pPr marL="457200" indent="-457200"/>
            <a:r>
              <a:rPr lang="en-US" altLang="en-US" sz="2800" dirty="0">
                <a:latin typeface="Aptos Display" panose="020B0004020202020204" pitchFamily="34" charset="0"/>
              </a:rPr>
              <a:t>The following activities could be included in any requirements elicitation process:</a:t>
            </a:r>
          </a:p>
          <a:p>
            <a:pPr marL="1027113" lvl="1" indent="-455613"/>
            <a:r>
              <a:rPr lang="en-US" altLang="en-US" sz="2400" dirty="0">
                <a:latin typeface="Aptos Display" panose="020B0004020202020204" pitchFamily="34" charset="0"/>
              </a:rPr>
              <a:t>Understanding the </a:t>
            </a:r>
            <a:r>
              <a:rPr lang="en-US" altLang="en-US" sz="2400" u="sng" dirty="0">
                <a:latin typeface="Aptos Display" panose="020B0004020202020204" pitchFamily="34" charset="0"/>
              </a:rPr>
              <a:t>application domain &amp; the properties of the existing system</a:t>
            </a:r>
          </a:p>
          <a:p>
            <a:pPr marL="1027113" lvl="1" indent="-455613"/>
            <a:r>
              <a:rPr lang="en-US" altLang="en-US" sz="2400" dirty="0">
                <a:latin typeface="Aptos Display" panose="020B0004020202020204" pitchFamily="34" charset="0"/>
              </a:rPr>
              <a:t>Identifying the </a:t>
            </a:r>
            <a:r>
              <a:rPr lang="en-US" altLang="en-US" sz="2400" u="sng" dirty="0">
                <a:latin typeface="Aptos Display" panose="020B0004020202020204" pitchFamily="34" charset="0"/>
              </a:rPr>
              <a:t>sources of requirements</a:t>
            </a:r>
          </a:p>
          <a:p>
            <a:pPr marL="1027113" lvl="1" indent="-455613"/>
            <a:r>
              <a:rPr lang="en-US" altLang="en-US" sz="2400" dirty="0">
                <a:latin typeface="Aptos Display" panose="020B0004020202020204" pitchFamily="34" charset="0"/>
              </a:rPr>
              <a:t>Identifying and analyzing all the </a:t>
            </a:r>
            <a:r>
              <a:rPr lang="en-US" altLang="en-US" sz="2400" u="sng" dirty="0">
                <a:latin typeface="Aptos Display" panose="020B0004020202020204" pitchFamily="34" charset="0"/>
              </a:rPr>
              <a:t>relevant stakeholders</a:t>
            </a:r>
            <a:endParaRPr lang="en-US" altLang="en-US" sz="2400" dirty="0">
              <a:latin typeface="Aptos Display" panose="020B0004020202020204" pitchFamily="34" charset="0"/>
            </a:endParaRPr>
          </a:p>
          <a:p>
            <a:pPr marL="1027113" lvl="1" indent="-455613"/>
            <a:r>
              <a:rPr lang="en-US" altLang="en-US" sz="2400" dirty="0">
                <a:latin typeface="Aptos Display" panose="020B0004020202020204" pitchFamily="34" charset="0"/>
              </a:rPr>
              <a:t>Selecting the </a:t>
            </a:r>
            <a:r>
              <a:rPr lang="en-US" altLang="en-US" sz="2400" u="sng" dirty="0">
                <a:latin typeface="Aptos Display" panose="020B0004020202020204" pitchFamily="34" charset="0"/>
              </a:rPr>
              <a:t>approaches, techniques and tools</a:t>
            </a:r>
            <a:r>
              <a:rPr lang="en-US" altLang="en-US" sz="2400" dirty="0">
                <a:latin typeface="Aptos Display" panose="020B0004020202020204" pitchFamily="34" charset="0"/>
              </a:rPr>
              <a:t> for elicitation</a:t>
            </a:r>
          </a:p>
          <a:p>
            <a:pPr marL="1027113" lvl="1" indent="-455613"/>
            <a:r>
              <a:rPr lang="en-US" altLang="en-US" sz="2400" dirty="0">
                <a:latin typeface="Aptos Display" panose="020B0004020202020204" pitchFamily="34" charset="0"/>
              </a:rPr>
              <a:t>Eliciting the requirements from the stakeholders and other sources using the selected techniques, approaches and tools</a:t>
            </a:r>
          </a:p>
        </p:txBody>
      </p:sp>
      <p:sp>
        <p:nvSpPr>
          <p:cNvPr id="2" name="Footer Placeholder 1">
            <a:extLst>
              <a:ext uri="{FF2B5EF4-FFF2-40B4-BE49-F238E27FC236}">
                <a16:creationId xmlns:a16="http://schemas.microsoft.com/office/drawing/2014/main" id="{72A0DC09-84F2-4CA3-B1F9-90D0583B2F7B}"/>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11D4FBDB-688B-4F60-9FF1-1835A56B5599}"/>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5</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7AAD6DB-4A0A-495F-865F-6464CC5CF0B0}"/>
              </a:ext>
            </a:extLst>
          </p:cNvPr>
          <p:cNvSpPr>
            <a:spLocks noGrp="1" noChangeArrowheads="1"/>
          </p:cNvSpPr>
          <p:nvPr>
            <p:ph type="title"/>
          </p:nvPr>
        </p:nvSpPr>
        <p:spPr>
          <a:xfrm>
            <a:off x="911424" y="210344"/>
            <a:ext cx="8568952" cy="914400"/>
          </a:xfrm>
        </p:spPr>
        <p:txBody>
          <a:bodyPr/>
          <a:lstStyle/>
          <a:p>
            <a:pPr eaLnBrk="1" hangingPunct="1"/>
            <a:r>
              <a:rPr lang="en-AU" altLang="en-US" dirty="0">
                <a:latin typeface="Aptos Display" panose="020B0004020202020204" pitchFamily="34" charset="0"/>
              </a:rPr>
              <a:t>Present versus Future system</a:t>
            </a:r>
          </a:p>
        </p:txBody>
      </p:sp>
      <p:sp>
        <p:nvSpPr>
          <p:cNvPr id="12291" name="Rectangle 3">
            <a:extLst>
              <a:ext uri="{FF2B5EF4-FFF2-40B4-BE49-F238E27FC236}">
                <a16:creationId xmlns:a16="http://schemas.microsoft.com/office/drawing/2014/main" id="{72D4F594-11AF-405C-866B-927F0009BF49}"/>
              </a:ext>
            </a:extLst>
          </p:cNvPr>
          <p:cNvSpPr>
            <a:spLocks noGrp="1" noChangeArrowheads="1"/>
          </p:cNvSpPr>
          <p:nvPr>
            <p:ph idx="1"/>
          </p:nvPr>
        </p:nvSpPr>
        <p:spPr>
          <a:xfrm>
            <a:off x="911424" y="1593911"/>
            <a:ext cx="10518134" cy="5666928"/>
          </a:xfrm>
        </p:spPr>
        <p:txBody>
          <a:bodyPr/>
          <a:lstStyle/>
          <a:p>
            <a:pPr marL="457200" indent="-457200"/>
            <a:r>
              <a:rPr lang="en-AU" altLang="en-US" sz="2400" dirty="0">
                <a:latin typeface="Aptos Display" panose="020B0004020202020204" pitchFamily="34" charset="0"/>
              </a:rPr>
              <a:t>Get a clear understanding of </a:t>
            </a:r>
          </a:p>
          <a:p>
            <a:pPr marL="1027113" lvl="1" indent="-455613"/>
            <a:r>
              <a:rPr lang="en-AU" altLang="en-US" sz="2400" dirty="0">
                <a:latin typeface="Aptos Display" panose="020B0004020202020204" pitchFamily="34" charset="0"/>
              </a:rPr>
              <a:t>The overall objectives of the enterprise</a:t>
            </a:r>
          </a:p>
          <a:p>
            <a:pPr marL="1027113" lvl="1" indent="-455613"/>
            <a:r>
              <a:rPr lang="en-AU" altLang="en-US" sz="2400" dirty="0">
                <a:latin typeface="Aptos Display" panose="020B0004020202020204" pitchFamily="34" charset="0"/>
              </a:rPr>
              <a:t>What do individual users of the system want to achieve in their job</a:t>
            </a:r>
          </a:p>
          <a:p>
            <a:pPr marL="457200" indent="-457200"/>
            <a:r>
              <a:rPr lang="en-AU" altLang="en-US" sz="2400" dirty="0">
                <a:latin typeface="Aptos Display" panose="020B0004020202020204" pitchFamily="34" charset="0"/>
              </a:rPr>
              <a:t>Understand</a:t>
            </a:r>
          </a:p>
          <a:p>
            <a:pPr marL="1027113" lvl="1" indent="-455613"/>
            <a:r>
              <a:rPr lang="en-AU" altLang="en-US" sz="2400" dirty="0">
                <a:latin typeface="Aptos Display" panose="020B0004020202020204" pitchFamily="34" charset="0"/>
              </a:rPr>
              <a:t>How the business is operating at </a:t>
            </a:r>
            <a:r>
              <a:rPr lang="en-AU" altLang="en-US" sz="2400" u="sng" dirty="0">
                <a:latin typeface="Aptos Display" panose="020B0004020202020204" pitchFamily="34" charset="0"/>
              </a:rPr>
              <a:t>present</a:t>
            </a:r>
          </a:p>
          <a:p>
            <a:pPr marL="1027113" lvl="1" indent="-455613"/>
            <a:r>
              <a:rPr lang="en-AU" altLang="en-US" sz="2400" dirty="0">
                <a:latin typeface="Aptos Display" panose="020B0004020202020204" pitchFamily="34" charset="0"/>
              </a:rPr>
              <a:t>How people are working right </a:t>
            </a:r>
            <a:r>
              <a:rPr lang="en-AU" altLang="en-US" sz="2400" u="sng" dirty="0">
                <a:latin typeface="Aptos Display" panose="020B0004020202020204" pitchFamily="34" charset="0"/>
              </a:rPr>
              <a:t>now</a:t>
            </a:r>
            <a:r>
              <a:rPr lang="en-AU" altLang="en-US" sz="2400" dirty="0">
                <a:latin typeface="Aptos Display" panose="020B0004020202020204" pitchFamily="34" charset="0"/>
              </a:rPr>
              <a:t> and </a:t>
            </a:r>
            <a:r>
              <a:rPr lang="en-AU" altLang="en-US" sz="2400" b="1" dirty="0">
                <a:latin typeface="Aptos Display" panose="020B0004020202020204" pitchFamily="34" charset="0"/>
              </a:rPr>
              <a:t>what they cannot do </a:t>
            </a:r>
            <a:r>
              <a:rPr lang="en-AU" altLang="en-US" sz="2400" dirty="0">
                <a:latin typeface="Aptos Display" panose="020B0004020202020204" pitchFamily="34" charset="0"/>
              </a:rPr>
              <a:t>with the existing system</a:t>
            </a:r>
            <a:endParaRPr lang="en-AU" altLang="en-US" sz="2400" u="sng" dirty="0">
              <a:latin typeface="Aptos Display" panose="020B0004020202020204" pitchFamily="34" charset="0"/>
            </a:endParaRPr>
          </a:p>
          <a:p>
            <a:pPr marL="1027113" lvl="1" indent="-455613"/>
            <a:r>
              <a:rPr lang="en-AU" altLang="en-US" sz="2400" dirty="0">
                <a:latin typeface="Aptos Display" panose="020B0004020202020204" pitchFamily="34" charset="0"/>
              </a:rPr>
              <a:t>The </a:t>
            </a:r>
            <a:r>
              <a:rPr lang="en-AU" altLang="en-US" sz="2400" b="1" dirty="0">
                <a:latin typeface="Aptos Display" panose="020B0004020202020204" pitchFamily="34" charset="0"/>
              </a:rPr>
              <a:t>problems </a:t>
            </a:r>
            <a:r>
              <a:rPr lang="en-AU" altLang="en-US" sz="2400" dirty="0">
                <a:latin typeface="Aptos Display" panose="020B0004020202020204" pitchFamily="34" charset="0"/>
              </a:rPr>
              <a:t>with</a:t>
            </a:r>
            <a:r>
              <a:rPr lang="en-AU" altLang="en-US" sz="2400" b="1" dirty="0">
                <a:latin typeface="Aptos Display" panose="020B0004020202020204" pitchFamily="34" charset="0"/>
              </a:rPr>
              <a:t> and inadequacies</a:t>
            </a:r>
            <a:r>
              <a:rPr lang="en-AU" altLang="en-US" sz="2400" dirty="0">
                <a:latin typeface="Aptos Display" panose="020B0004020202020204" pitchFamily="34" charset="0"/>
              </a:rPr>
              <a:t> of the current system</a:t>
            </a:r>
            <a:endParaRPr lang="en-AU" altLang="en-US" sz="2400" u="sng" dirty="0">
              <a:latin typeface="Aptos Display" panose="020B0004020202020204" pitchFamily="34" charset="0"/>
            </a:endParaRPr>
          </a:p>
          <a:p>
            <a:pPr marL="457200" indent="-457200">
              <a:spcBef>
                <a:spcPts val="600"/>
              </a:spcBef>
            </a:pPr>
            <a:endParaRPr lang="en-AU" altLang="en-US" sz="2400" dirty="0">
              <a:latin typeface="Aptos Display" panose="020B0004020202020204" pitchFamily="34" charset="0"/>
            </a:endParaRPr>
          </a:p>
          <a:p>
            <a:pPr marL="457200" indent="-457200">
              <a:spcBef>
                <a:spcPts val="600"/>
              </a:spcBef>
            </a:pPr>
            <a:r>
              <a:rPr lang="en-AU" altLang="en-US" sz="2400" dirty="0">
                <a:latin typeface="Aptos Display" panose="020B0004020202020204" pitchFamily="34" charset="0"/>
              </a:rPr>
              <a:t>Hence, discover the “new requirements”</a:t>
            </a:r>
          </a:p>
        </p:txBody>
      </p:sp>
      <p:sp>
        <p:nvSpPr>
          <p:cNvPr id="2" name="Footer Placeholder 1">
            <a:extLst>
              <a:ext uri="{FF2B5EF4-FFF2-40B4-BE49-F238E27FC236}">
                <a16:creationId xmlns:a16="http://schemas.microsoft.com/office/drawing/2014/main" id="{0B344653-08C1-4849-A801-37551AF456C9}"/>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B55ECE82-74BC-4E0F-8540-CBB77E4F6AE0}"/>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6</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026">
            <a:extLst>
              <a:ext uri="{FF2B5EF4-FFF2-40B4-BE49-F238E27FC236}">
                <a16:creationId xmlns:a16="http://schemas.microsoft.com/office/drawing/2014/main" id="{3468D081-6C00-41E9-9B47-29BC1DCCE8FD}"/>
              </a:ext>
            </a:extLst>
          </p:cNvPr>
          <p:cNvSpPr>
            <a:spLocks noGrp="1" noChangeArrowheads="1"/>
          </p:cNvSpPr>
          <p:nvPr>
            <p:ph type="title"/>
          </p:nvPr>
        </p:nvSpPr>
        <p:spPr>
          <a:xfrm>
            <a:off x="946110" y="481077"/>
            <a:ext cx="10549204" cy="832916"/>
          </a:xfrm>
        </p:spPr>
        <p:txBody>
          <a:bodyPr>
            <a:normAutofit fontScale="90000"/>
          </a:bodyPr>
          <a:lstStyle/>
          <a:p>
            <a:r>
              <a:rPr lang="en-US" altLang="en-US" dirty="0">
                <a:latin typeface="Aptos Display" panose="020B0004020202020204" pitchFamily="34" charset="0"/>
              </a:rPr>
              <a:t>Requirements Elicitation Techniques - </a:t>
            </a:r>
            <a:r>
              <a:rPr lang="en-US" altLang="en-US" b="1" dirty="0">
                <a:latin typeface="Aptos Display" panose="020B0004020202020204" pitchFamily="34" charset="0"/>
              </a:rPr>
              <a:t>Interview</a:t>
            </a:r>
          </a:p>
        </p:txBody>
      </p:sp>
      <p:sp>
        <p:nvSpPr>
          <p:cNvPr id="16386" name="Rectangle 1027">
            <a:extLst>
              <a:ext uri="{FF2B5EF4-FFF2-40B4-BE49-F238E27FC236}">
                <a16:creationId xmlns:a16="http://schemas.microsoft.com/office/drawing/2014/main" id="{E4A5F5FC-5C8D-4DB1-BD72-5577C6C75712}"/>
              </a:ext>
            </a:extLst>
          </p:cNvPr>
          <p:cNvSpPr>
            <a:spLocks noGrp="1" noChangeArrowheads="1"/>
          </p:cNvSpPr>
          <p:nvPr>
            <p:ph idx="1"/>
          </p:nvPr>
        </p:nvSpPr>
        <p:spPr>
          <a:xfrm>
            <a:off x="771465" y="1827212"/>
            <a:ext cx="10873208" cy="4711700"/>
          </a:xfrm>
        </p:spPr>
        <p:txBody>
          <a:bodyPr>
            <a:normAutofit lnSpcReduction="10000"/>
          </a:bodyPr>
          <a:lstStyle/>
          <a:p>
            <a:pPr marL="360000" indent="-360000">
              <a:spcBef>
                <a:spcPts val="1200"/>
              </a:spcBef>
              <a:spcAft>
                <a:spcPts val="1200"/>
              </a:spcAft>
            </a:pPr>
            <a:r>
              <a:rPr lang="en-US" altLang="en-US" sz="2400" dirty="0">
                <a:latin typeface="Aptos Display" panose="020B0004020202020204" pitchFamily="34" charset="0"/>
              </a:rPr>
              <a:t>An interview is a systematic approach designed to </a:t>
            </a:r>
            <a:r>
              <a:rPr lang="en-US" altLang="en-US" sz="2400" b="1" dirty="0">
                <a:latin typeface="Aptos Display" panose="020B0004020202020204" pitchFamily="34" charset="0"/>
              </a:rPr>
              <a:t>elicit information from a person or group of people</a:t>
            </a:r>
            <a:r>
              <a:rPr lang="en-US" altLang="en-US" sz="2400" dirty="0">
                <a:latin typeface="Aptos Display" panose="020B0004020202020204" pitchFamily="34" charset="0"/>
              </a:rPr>
              <a:t>.</a:t>
            </a:r>
          </a:p>
          <a:p>
            <a:pPr marL="760050" lvl="1" indent="-360000">
              <a:spcBef>
                <a:spcPts val="1200"/>
              </a:spcBef>
              <a:spcAft>
                <a:spcPts val="1200"/>
              </a:spcAft>
            </a:pPr>
            <a:r>
              <a:rPr lang="en-US" altLang="en-US" sz="2400" b="1" dirty="0">
                <a:latin typeface="Aptos Display" panose="020B0004020202020204" pitchFamily="34" charset="0"/>
              </a:rPr>
              <a:t>One-on-one interviews </a:t>
            </a:r>
            <a:r>
              <a:rPr lang="en-US" altLang="en-US" sz="2400" dirty="0">
                <a:latin typeface="Aptos Display" panose="020B0004020202020204" pitchFamily="34" charset="0"/>
              </a:rPr>
              <a:t>are typically most common. </a:t>
            </a:r>
          </a:p>
          <a:p>
            <a:pPr marL="760050" lvl="1" indent="-360000">
              <a:spcBef>
                <a:spcPts val="1200"/>
              </a:spcBef>
              <a:spcAft>
                <a:spcPts val="1200"/>
              </a:spcAft>
            </a:pPr>
            <a:r>
              <a:rPr lang="en-US" altLang="en-US" sz="2400" dirty="0">
                <a:latin typeface="Aptos Display" panose="020B0004020202020204" pitchFamily="34" charset="0"/>
              </a:rPr>
              <a:t>In a </a:t>
            </a:r>
            <a:r>
              <a:rPr lang="en-US" altLang="en-US" sz="2400" b="1" dirty="0">
                <a:latin typeface="Aptos Display" panose="020B0004020202020204" pitchFamily="34" charset="0"/>
              </a:rPr>
              <a:t>group interview </a:t>
            </a:r>
            <a:r>
              <a:rPr lang="en-US" altLang="en-US" sz="2400" dirty="0">
                <a:latin typeface="Aptos Display" panose="020B0004020202020204" pitchFamily="34" charset="0"/>
              </a:rPr>
              <a:t>(with more than one interviewee in attendance) the interviewer must be careful to elicit responses from all attendees.</a:t>
            </a:r>
          </a:p>
          <a:p>
            <a:pPr marL="360000" indent="-360000">
              <a:spcBef>
                <a:spcPts val="1200"/>
              </a:spcBef>
              <a:spcAft>
                <a:spcPts val="1200"/>
              </a:spcAft>
            </a:pPr>
            <a:r>
              <a:rPr lang="en-US" altLang="en-US" sz="2400" dirty="0">
                <a:latin typeface="Aptos Display" panose="020B0004020202020204" pitchFamily="34" charset="0"/>
              </a:rPr>
              <a:t>Interviewer formally or informally </a:t>
            </a:r>
            <a:r>
              <a:rPr lang="en-US" altLang="en-US" sz="2400" b="1" dirty="0">
                <a:latin typeface="Aptos Display" panose="020B0004020202020204" pitchFamily="34" charset="0"/>
              </a:rPr>
              <a:t>directs questions to a stakeholder</a:t>
            </a:r>
            <a:r>
              <a:rPr lang="en-US" altLang="en-US" sz="2400" dirty="0">
                <a:latin typeface="Aptos Display" panose="020B0004020202020204" pitchFamily="34" charset="0"/>
              </a:rPr>
              <a:t>.</a:t>
            </a:r>
          </a:p>
          <a:p>
            <a:pPr marL="760050" lvl="1" indent="-360000">
              <a:spcBef>
                <a:spcPts val="1200"/>
              </a:spcBef>
              <a:spcAft>
                <a:spcPts val="1200"/>
              </a:spcAft>
            </a:pPr>
            <a:r>
              <a:rPr lang="en-AU" altLang="en-US" sz="2400" dirty="0">
                <a:latin typeface="Aptos Display" panose="020B0004020202020204" pitchFamily="34" charset="0"/>
              </a:rPr>
              <a:t>Used to explore issues and can collect some quantitative, but mostly qualitative data.</a:t>
            </a:r>
          </a:p>
          <a:p>
            <a:pPr marL="360000" indent="-360000">
              <a:spcBef>
                <a:spcPts val="1200"/>
              </a:spcBef>
              <a:spcAft>
                <a:spcPts val="1200"/>
              </a:spcAft>
            </a:pPr>
            <a:r>
              <a:rPr lang="en-AU" altLang="en-US" sz="2400" dirty="0">
                <a:latin typeface="Aptos Display" panose="020B0004020202020204" pitchFamily="34" charset="0"/>
              </a:rPr>
              <a:t>Widely used elicitation and fact finding technique and requires the most skill and sensitivity.</a:t>
            </a:r>
          </a:p>
          <a:p>
            <a:pPr marL="360000" indent="-360000">
              <a:spcBef>
                <a:spcPts val="1200"/>
              </a:spcBef>
              <a:spcAft>
                <a:spcPts val="1200"/>
              </a:spcAft>
            </a:pPr>
            <a:endParaRPr lang="en-AU" altLang="en-US" sz="2400" dirty="0"/>
          </a:p>
          <a:p>
            <a:pPr marL="360000" indent="-360000">
              <a:spcBef>
                <a:spcPts val="1200"/>
              </a:spcBef>
              <a:spcAft>
                <a:spcPts val="1200"/>
              </a:spcAft>
            </a:pPr>
            <a:endParaRPr lang="en-US" altLang="en-US" sz="2400" dirty="0"/>
          </a:p>
        </p:txBody>
      </p:sp>
      <p:sp>
        <p:nvSpPr>
          <p:cNvPr id="2" name="Footer Placeholder 1">
            <a:extLst>
              <a:ext uri="{FF2B5EF4-FFF2-40B4-BE49-F238E27FC236}">
                <a16:creationId xmlns:a16="http://schemas.microsoft.com/office/drawing/2014/main" id="{DAF10170-6DAC-453F-AFE4-D14F7BA72844}"/>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98983984-B937-4CAB-B61E-3D8C64F17120}"/>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7</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382252BC-1C20-4B66-89F1-8EC658EBE47D}"/>
              </a:ext>
            </a:extLst>
          </p:cNvPr>
          <p:cNvSpPr>
            <a:spLocks noGrp="1" noChangeArrowheads="1"/>
          </p:cNvSpPr>
          <p:nvPr>
            <p:ph type="title"/>
          </p:nvPr>
        </p:nvSpPr>
        <p:spPr>
          <a:xfrm>
            <a:off x="911424" y="188640"/>
            <a:ext cx="8424936" cy="720080"/>
          </a:xfrm>
        </p:spPr>
        <p:txBody>
          <a:bodyPr>
            <a:normAutofit fontScale="90000"/>
          </a:bodyPr>
          <a:lstStyle/>
          <a:p>
            <a:r>
              <a:rPr lang="en-US" altLang="en-US" sz="3400" dirty="0">
                <a:latin typeface="Aptos Display" panose="020B0004020202020204" pitchFamily="34" charset="0"/>
              </a:rPr>
              <a:t>Requirements Elicitation Techniques - </a:t>
            </a:r>
            <a:r>
              <a:rPr lang="en-US" altLang="en-US" sz="3800" b="1" dirty="0">
                <a:latin typeface="Aptos Display" panose="020B0004020202020204" pitchFamily="34" charset="0"/>
              </a:rPr>
              <a:t>Interview</a:t>
            </a:r>
          </a:p>
        </p:txBody>
      </p:sp>
      <p:sp>
        <p:nvSpPr>
          <p:cNvPr id="18434" name="Rectangle 1027">
            <a:extLst>
              <a:ext uri="{FF2B5EF4-FFF2-40B4-BE49-F238E27FC236}">
                <a16:creationId xmlns:a16="http://schemas.microsoft.com/office/drawing/2014/main" id="{C0D43614-DE83-4B74-B4F3-190AA3C3020E}"/>
              </a:ext>
            </a:extLst>
          </p:cNvPr>
          <p:cNvSpPr>
            <a:spLocks noGrp="1" noChangeArrowheads="1"/>
          </p:cNvSpPr>
          <p:nvPr>
            <p:ph idx="1"/>
          </p:nvPr>
        </p:nvSpPr>
        <p:spPr>
          <a:xfrm>
            <a:off x="686070" y="1621903"/>
            <a:ext cx="11161240" cy="4537594"/>
          </a:xfrm>
        </p:spPr>
        <p:txBody>
          <a:bodyPr/>
          <a:lstStyle/>
          <a:p>
            <a:pPr marL="457200" indent="-457200">
              <a:lnSpc>
                <a:spcPct val="90000"/>
              </a:lnSpc>
              <a:spcAft>
                <a:spcPts val="1200"/>
              </a:spcAft>
            </a:pPr>
            <a:r>
              <a:rPr lang="en-AU" altLang="en-US" sz="2400" dirty="0">
                <a:latin typeface="Aptos Display" panose="020B0004020202020204" pitchFamily="34" charset="0"/>
              </a:rPr>
              <a:t>Requires good planning and preparation, good interpersonal skills and an alert and responsive frame of mind during the interview, and good analysis skills post interview.</a:t>
            </a:r>
          </a:p>
          <a:p>
            <a:pPr marL="457200" indent="-457200">
              <a:lnSpc>
                <a:spcPct val="90000"/>
              </a:lnSpc>
              <a:spcAft>
                <a:spcPts val="1200"/>
              </a:spcAft>
            </a:pPr>
            <a:r>
              <a:rPr lang="en-AU" altLang="en-US" sz="2400" b="1" dirty="0">
                <a:latin typeface="Aptos Display" panose="020B0004020202020204" pitchFamily="34" charset="0"/>
              </a:rPr>
              <a:t>Ensure</a:t>
            </a:r>
            <a:r>
              <a:rPr lang="en-AU" altLang="en-US" sz="2400" dirty="0">
                <a:latin typeface="Aptos Display" panose="020B0004020202020204" pitchFamily="34" charset="0"/>
              </a:rPr>
              <a:t> </a:t>
            </a:r>
            <a:r>
              <a:rPr lang="en-AU" altLang="en-US" sz="2400" b="1" dirty="0">
                <a:latin typeface="Aptos Display" panose="020B0004020202020204" pitchFamily="34" charset="0"/>
              </a:rPr>
              <a:t>that the biases and predispositions</a:t>
            </a:r>
            <a:r>
              <a:rPr lang="en-AU" altLang="en-US" sz="2400" dirty="0">
                <a:latin typeface="Aptos Display" panose="020B0004020202020204" pitchFamily="34" charset="0"/>
              </a:rPr>
              <a:t> </a:t>
            </a:r>
            <a:r>
              <a:rPr lang="en-AU" altLang="en-US" sz="2400" b="1" dirty="0">
                <a:latin typeface="Aptos Display" panose="020B0004020202020204" pitchFamily="34" charset="0"/>
              </a:rPr>
              <a:t>of the interviewer do not interfere </a:t>
            </a:r>
            <a:r>
              <a:rPr lang="en-AU" altLang="en-US" sz="2400" dirty="0">
                <a:latin typeface="Aptos Display" panose="020B0004020202020204" pitchFamily="34" charset="0"/>
              </a:rPr>
              <a:t>with a free exchange of information.</a:t>
            </a:r>
          </a:p>
          <a:p>
            <a:r>
              <a:rPr lang="en-US" altLang="en-US" sz="2400" b="1" dirty="0">
                <a:latin typeface="Aptos Display" panose="020B0004020202020204" pitchFamily="34" charset="0"/>
              </a:rPr>
              <a:t>Structured Interview:</a:t>
            </a:r>
            <a:r>
              <a:rPr lang="en-US" altLang="en-US" sz="2400" dirty="0">
                <a:latin typeface="Aptos Display" panose="020B0004020202020204" pitchFamily="34" charset="0"/>
              </a:rPr>
              <a:t> where the interviewer has a </a:t>
            </a:r>
            <a:r>
              <a:rPr lang="en-US" altLang="en-US" sz="2400" b="1" i="1" dirty="0">
                <a:latin typeface="Aptos Display" panose="020B0004020202020204" pitchFamily="34" charset="0"/>
              </a:rPr>
              <a:t>pre-defined set of questions </a:t>
            </a:r>
            <a:r>
              <a:rPr lang="en-US" altLang="en-US" sz="2400" dirty="0">
                <a:latin typeface="Aptos Display" panose="020B0004020202020204" pitchFamily="34" charset="0"/>
              </a:rPr>
              <a:t>and is looking for answers.</a:t>
            </a:r>
          </a:p>
          <a:p>
            <a:r>
              <a:rPr lang="en-US" altLang="en-US" sz="2400" b="1" dirty="0">
                <a:latin typeface="Aptos Display" panose="020B0004020202020204" pitchFamily="34" charset="0"/>
              </a:rPr>
              <a:t>Unstructured Interview:</a:t>
            </a:r>
            <a:r>
              <a:rPr lang="en-US" altLang="en-US" sz="2400" dirty="0">
                <a:latin typeface="Aptos Display" panose="020B0004020202020204" pitchFamily="34" charset="0"/>
              </a:rPr>
              <a:t> where, without any pre-defined questions, the interviewer and the interviewee </a:t>
            </a:r>
            <a:r>
              <a:rPr lang="en-US" altLang="en-US" sz="2400" b="1" i="1" dirty="0">
                <a:latin typeface="Aptos Display" panose="020B0004020202020204" pitchFamily="34" charset="0"/>
              </a:rPr>
              <a:t>discuss topics of interest </a:t>
            </a:r>
            <a:r>
              <a:rPr lang="en-US" altLang="en-US" sz="2400" dirty="0">
                <a:latin typeface="Aptos Display" panose="020B0004020202020204" pitchFamily="34" charset="0"/>
              </a:rPr>
              <a:t>in an open-ended way.</a:t>
            </a:r>
          </a:p>
          <a:p>
            <a:pPr marL="457200" indent="-457200">
              <a:lnSpc>
                <a:spcPct val="90000"/>
              </a:lnSpc>
              <a:spcAft>
                <a:spcPts val="1200"/>
              </a:spcAft>
            </a:pPr>
            <a:endParaRPr lang="en-GB" altLang="en-US" sz="2400" dirty="0"/>
          </a:p>
        </p:txBody>
      </p:sp>
      <p:sp>
        <p:nvSpPr>
          <p:cNvPr id="2" name="Footer Placeholder 1">
            <a:extLst>
              <a:ext uri="{FF2B5EF4-FFF2-40B4-BE49-F238E27FC236}">
                <a16:creationId xmlns:a16="http://schemas.microsoft.com/office/drawing/2014/main" id="{04BB5EC4-A095-4EB4-BB06-C16C3A38F8D2}"/>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CA0256B7-80C7-4686-BD38-1D133EDB77DF}"/>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8</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510AF6B-65FA-4C50-A99E-69E48F9A6747}"/>
              </a:ext>
            </a:extLst>
          </p:cNvPr>
          <p:cNvSpPr>
            <a:spLocks noGrp="1" noChangeArrowheads="1"/>
          </p:cNvSpPr>
          <p:nvPr>
            <p:ph type="title"/>
          </p:nvPr>
        </p:nvSpPr>
        <p:spPr/>
        <p:txBody>
          <a:bodyPr/>
          <a:lstStyle/>
          <a:p>
            <a:pPr eaLnBrk="1" hangingPunct="1"/>
            <a:r>
              <a:rPr lang="en-AU" altLang="en-US" dirty="0">
                <a:latin typeface="Aptos Display" panose="020B0004020202020204" pitchFamily="34" charset="0"/>
              </a:rPr>
              <a:t>Preparing for interviews</a:t>
            </a:r>
            <a:endParaRPr lang="en-GB" altLang="en-US" dirty="0">
              <a:latin typeface="Aptos Display" panose="020B0004020202020204" pitchFamily="34" charset="0"/>
            </a:endParaRPr>
          </a:p>
        </p:txBody>
      </p:sp>
      <p:sp>
        <p:nvSpPr>
          <p:cNvPr id="23555" name="Rectangle 3">
            <a:extLst>
              <a:ext uri="{FF2B5EF4-FFF2-40B4-BE49-F238E27FC236}">
                <a16:creationId xmlns:a16="http://schemas.microsoft.com/office/drawing/2014/main" id="{C36AFC7C-3709-4EC4-AEB9-E1FC03F8178E}"/>
              </a:ext>
            </a:extLst>
          </p:cNvPr>
          <p:cNvSpPr>
            <a:spLocks noGrp="1" noChangeArrowheads="1"/>
          </p:cNvSpPr>
          <p:nvPr>
            <p:ph idx="1"/>
          </p:nvPr>
        </p:nvSpPr>
        <p:spPr>
          <a:xfrm>
            <a:off x="838200" y="1924540"/>
            <a:ext cx="9649072" cy="4680520"/>
          </a:xfrm>
        </p:spPr>
        <p:txBody>
          <a:bodyPr>
            <a:normAutofit/>
          </a:bodyPr>
          <a:lstStyle/>
          <a:p>
            <a:pPr marL="1027113" lvl="1" indent="-455613"/>
            <a:r>
              <a:rPr lang="en-AU" altLang="en-US" sz="2800" dirty="0">
                <a:latin typeface="Aptos Display" panose="020B0004020202020204" pitchFamily="34" charset="0"/>
              </a:rPr>
              <a:t>Establish the objective for the interview</a:t>
            </a:r>
          </a:p>
          <a:p>
            <a:pPr marL="1027113" lvl="1" indent="-455613"/>
            <a:r>
              <a:rPr lang="en-AU" altLang="en-US" sz="2800" dirty="0">
                <a:latin typeface="Aptos Display" panose="020B0004020202020204" pitchFamily="34" charset="0"/>
              </a:rPr>
              <a:t>Determine relevant stakeholders to be involved</a:t>
            </a:r>
          </a:p>
          <a:p>
            <a:pPr marL="1027113" lvl="1" indent="-455613"/>
            <a:r>
              <a:rPr lang="en-AU" altLang="en-US" sz="2800" dirty="0">
                <a:latin typeface="Aptos Display" panose="020B0004020202020204" pitchFamily="34" charset="0"/>
              </a:rPr>
              <a:t>Determine project team members to participate</a:t>
            </a:r>
          </a:p>
          <a:p>
            <a:pPr marL="1027113" lvl="1" indent="-455613"/>
            <a:r>
              <a:rPr lang="en-AU" altLang="en-US" sz="2800" b="1" dirty="0">
                <a:latin typeface="Aptos Display" panose="020B0004020202020204" pitchFamily="34" charset="0"/>
              </a:rPr>
              <a:t>Build a list of questions and issues to be discussed</a:t>
            </a:r>
          </a:p>
          <a:p>
            <a:pPr marL="1027113" lvl="1" indent="-455613"/>
            <a:r>
              <a:rPr lang="en-AU" altLang="en-US" sz="2800" dirty="0">
                <a:latin typeface="Aptos Display" panose="020B0004020202020204" pitchFamily="34" charset="0"/>
              </a:rPr>
              <a:t>Review related documents and materials</a:t>
            </a:r>
          </a:p>
          <a:p>
            <a:pPr marL="1027113" lvl="1" indent="-455613"/>
            <a:r>
              <a:rPr lang="en-AU" altLang="en-US" sz="2800" dirty="0">
                <a:latin typeface="Aptos Display" panose="020B0004020202020204" pitchFamily="34" charset="0"/>
              </a:rPr>
              <a:t>Set the time and location </a:t>
            </a:r>
          </a:p>
          <a:p>
            <a:pPr marL="1027113" lvl="1" indent="-455613"/>
            <a:r>
              <a:rPr lang="en-AU" altLang="en-US" sz="2800" dirty="0">
                <a:latin typeface="Aptos Display" panose="020B0004020202020204" pitchFamily="34" charset="0"/>
              </a:rPr>
              <a:t>Inform all participants of objective, time and location</a:t>
            </a:r>
            <a:endParaRPr lang="en-GB" altLang="en-US" sz="2800" dirty="0">
              <a:latin typeface="Aptos Display" panose="020B0004020202020204" pitchFamily="34" charset="0"/>
            </a:endParaRPr>
          </a:p>
        </p:txBody>
      </p:sp>
      <p:sp>
        <p:nvSpPr>
          <p:cNvPr id="2" name="Footer Placeholder 1">
            <a:extLst>
              <a:ext uri="{FF2B5EF4-FFF2-40B4-BE49-F238E27FC236}">
                <a16:creationId xmlns:a16="http://schemas.microsoft.com/office/drawing/2014/main" id="{F42EC53A-3A99-478F-A6DF-D35C85774E01}"/>
              </a:ext>
            </a:extLst>
          </p:cNvPr>
          <p:cNvSpPr>
            <a:spLocks noGrp="1"/>
          </p:cNvSpPr>
          <p:nvPr>
            <p:ph type="ftr" sz="quarter" idx="10"/>
          </p:nvPr>
        </p:nvSpPr>
        <p:spPr/>
        <p:txBody>
          <a:bodyPr/>
          <a:lstStyle/>
          <a:p>
            <a:pPr defTabSz="457200">
              <a:defRPr/>
            </a:pPr>
            <a:r>
              <a:rPr lang="en-US" dirty="0">
                <a:solidFill>
                  <a:prstClr val="black">
                    <a:tint val="75000"/>
                  </a:prstClr>
                </a:solidFill>
                <a:cs typeface="+mn-cs"/>
              </a:rPr>
              <a:t>31269 Business Requirements Modelling</a:t>
            </a:r>
          </a:p>
        </p:txBody>
      </p:sp>
      <p:sp>
        <p:nvSpPr>
          <p:cNvPr id="3" name="Slide Number Placeholder 2">
            <a:extLst>
              <a:ext uri="{FF2B5EF4-FFF2-40B4-BE49-F238E27FC236}">
                <a16:creationId xmlns:a16="http://schemas.microsoft.com/office/drawing/2014/main" id="{6AF5B07F-428F-4807-BE8B-D1069C4F751E}"/>
              </a:ext>
            </a:extLst>
          </p:cNvPr>
          <p:cNvSpPr>
            <a:spLocks noGrp="1"/>
          </p:cNvSpPr>
          <p:nvPr>
            <p:ph type="sldNum" sz="quarter" idx="11"/>
          </p:nvPr>
        </p:nvSpPr>
        <p:spPr/>
        <p:txBody>
          <a:bodyPr/>
          <a:lstStyle/>
          <a:p>
            <a:pPr defTabSz="457200">
              <a:defRPr/>
            </a:pPr>
            <a:r>
              <a:rPr lang="en-US" altLang="en-US" dirty="0">
                <a:solidFill>
                  <a:srgbClr val="1CADE4"/>
                </a:solidFill>
                <a:latin typeface="Calibri" panose="020F0502020204030204"/>
                <a:cs typeface="+mn-cs"/>
              </a:rPr>
              <a:t>Slide </a:t>
            </a:r>
            <a:fld id="{F47BE3D9-793E-43AF-AE56-9AF17DC25390}" type="slidenum">
              <a:rPr lang="en-US" altLang="en-US">
                <a:solidFill>
                  <a:srgbClr val="1CADE4"/>
                </a:solidFill>
                <a:latin typeface="Calibri" panose="020F0502020204030204"/>
                <a:cs typeface="+mn-cs"/>
              </a:rPr>
              <a:pPr defTabSz="457200">
                <a:defRPr/>
              </a:pPr>
              <a:t>9</a:t>
            </a:fld>
            <a:endParaRPr lang="en-US" altLang="en-US" dirty="0">
              <a:solidFill>
                <a:srgbClr val="1CADE4"/>
              </a:solidFill>
              <a:latin typeface="Calibri" panose="020F0502020204030204"/>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3522</Words>
  <Application>Microsoft Office PowerPoint</Application>
  <PresentationFormat>Widescreen</PresentationFormat>
  <Paragraphs>419</Paragraphs>
  <Slides>42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Aptos Display</vt:lpstr>
      <vt:lpstr>Arial</vt:lpstr>
      <vt:lpstr>Calibri</vt:lpstr>
      <vt:lpstr>Calibri Light</vt:lpstr>
      <vt:lpstr>Courier New</vt:lpstr>
      <vt:lpstr>Helvetica</vt:lpstr>
      <vt:lpstr>Wingdings</vt:lpstr>
      <vt:lpstr>Office Theme</vt:lpstr>
      <vt:lpstr>Requirements Elicitation</vt:lpstr>
      <vt:lpstr>Objectives</vt:lpstr>
      <vt:lpstr>Topics </vt:lpstr>
      <vt:lpstr>Requirements Process</vt:lpstr>
      <vt:lpstr>Requirements Elicitation Process</vt:lpstr>
      <vt:lpstr>Present versus Future system</vt:lpstr>
      <vt:lpstr>Requirements Elicitation Techniques - Interview</vt:lpstr>
      <vt:lpstr>Requirements Elicitation Techniques - Interview</vt:lpstr>
      <vt:lpstr>Preparing for interviews</vt:lpstr>
      <vt:lpstr>Conducting interviews</vt:lpstr>
      <vt:lpstr>Interview Guidelines </vt:lpstr>
      <vt:lpstr>Interview Approach – the Don’ts</vt:lpstr>
      <vt:lpstr>Open Questions</vt:lpstr>
      <vt:lpstr>Closed Questions</vt:lpstr>
      <vt:lpstr>Probes</vt:lpstr>
      <vt:lpstr>Concluding and evaluating interviews</vt:lpstr>
      <vt:lpstr>Advantages and disadvantages of Interviews</vt:lpstr>
      <vt:lpstr>Requirements Elicitation Techniques – Surveys/Questionnaires</vt:lpstr>
      <vt:lpstr>Types of Questions</vt:lpstr>
      <vt:lpstr>Advantages and disadvantages of Surveys</vt:lpstr>
      <vt:lpstr>Requirements Elicitation Techniques - Observation</vt:lpstr>
      <vt:lpstr>Requirements Elicitation Techniques - Observation</vt:lpstr>
      <vt:lpstr>Guidelines for observation</vt:lpstr>
      <vt:lpstr>Advantages and disadvantages of Observation</vt:lpstr>
      <vt:lpstr>Requirements Elicitation Techniques - Prototype</vt:lpstr>
      <vt:lpstr>Example UI flow: Online banking system</vt:lpstr>
      <vt:lpstr>Storyboard/Wireframes (UI flows) – part of assessment 4</vt:lpstr>
      <vt:lpstr>Advantages &amp; Disadvantages of prototype </vt:lpstr>
      <vt:lpstr>Requirements Elicitation Techniques –  Requirements Workshop (Focus Groups)</vt:lpstr>
      <vt:lpstr>Requirements Workshop Fundamentals</vt:lpstr>
      <vt:lpstr>Requirements Workshop Guidelines</vt:lpstr>
      <vt:lpstr>Requirements Workshop</vt:lpstr>
      <vt:lpstr>Advantages &amp; Disadvantages of Workshop </vt:lpstr>
      <vt:lpstr>Summary of elicitation techniques</vt:lpstr>
      <vt:lpstr>PowerPoint Presentation</vt:lpstr>
      <vt:lpstr>Example requirements statements</vt:lpstr>
      <vt:lpstr>Example ATM System </vt:lpstr>
      <vt:lpstr>PowerPoint Presentation</vt:lpstr>
      <vt:lpstr>PowerPoint Presentation</vt:lpstr>
      <vt:lpstr>Q &amp; A</vt:lpstr>
      <vt:lpstr>NEXT WEEK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Mahira Mohamed Mowjoon</dc:creator>
  <cp:lastModifiedBy>Mahira Mohamed Mowjoon</cp:lastModifiedBy>
  <cp:revision>13</cp:revision>
  <dcterms:created xsi:type="dcterms:W3CDTF">2023-08-17T12:06:25Z</dcterms:created>
  <dcterms:modified xsi:type="dcterms:W3CDTF">2024-08-16T04:47:03Z</dcterms:modified>
</cp:coreProperties>
</file>