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755"/>
    <a:srgbClr val="949A03"/>
    <a:srgbClr val="999808"/>
    <a:srgbClr val="7899D5"/>
    <a:srgbClr val="FF9B57"/>
    <a:srgbClr val="FCA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1614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7D5C-97E2-0BA1-7EBE-312C90B48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C1610-6C02-86AA-1E35-6FE779717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A0912-805F-DA1F-1F70-5B3F6B2F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1C8F-2E76-AC57-A6A7-BED95F34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C6C7-147A-63CB-B76D-15A5B1A8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8ABA-2E78-BCF0-2883-0D207BE6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781C4-87F0-BA86-8F2B-401E197E0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5C78-A28D-DED4-D6FC-94C16A45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D68D-FDE3-756F-90D2-9AC4330A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3F4E-0BCD-5043-1153-6C22B36C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33A4B-6E01-A831-7844-5AA13F66E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4DA2-1507-21E4-1D57-972BDB344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1398-90A3-A6E6-5110-C633590C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BAB-B33E-B5F5-CAD1-0D865D8D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7803-033B-E317-3821-0112967D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66A8-6186-9381-678B-AFFB0F2D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E91C-3418-BDF3-9D81-B457EF47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D711-BDD8-A642-2E74-2E552A86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63A7-6C74-55E6-5764-C655A276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421D-9D42-8080-A63B-7C1F7C3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0DAC-189A-3856-A3EC-F78D6A8D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6036-0E33-7393-6CDB-159184AB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2469-EC22-A843-DD71-082ED0A4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9FA18-BA23-CA9D-88A7-A8D2F57E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82F5-286F-7DA7-FFF0-2EFEE057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F475-6B2B-CBA9-3601-5454A588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BD53-4B43-66DC-CA4B-68F000ED4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7C268-1DD2-84D4-2F53-4B6344392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6C00-BB15-04DC-C0E6-EED36FBF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84698-956C-CBC0-718D-E6585B8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5F5BB-1F3D-5B6C-602D-7C442298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B6B7-116C-42EC-540A-85E1051C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B35E8-BE97-425E-A62D-918DB3D7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08A9A-0D91-C8E2-8FE2-0C54000D0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1EBFB-D997-7D25-679E-5DD5A23A9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72A63-30C4-EB5E-EB1D-142E9908B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84B4D-7EC3-8B57-E0E3-476466A2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C6760-B363-4BC9-8971-70B3BD0B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A04B7-1FD3-2A07-B4E1-DD2612E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A2D1-76BF-7161-9C7C-1937E029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871BB-57F9-EC60-B5FE-5D60E67D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6E87B-512E-3AF1-D20E-DDC5BFB4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2B312-0879-E493-47A5-BC2F21A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DB401-4EAE-91D8-7F2D-7879DDD0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C9B11-CB20-1198-16CC-7FDCBFB0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3052-3907-461F-8CFA-636522A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E47B-1FAF-753B-3AFC-EA699074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550C-46E2-8B1D-83C5-957AF317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0EAE8-51A5-4D32-A6B2-1669BC25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E6EB-A8BD-08EB-7231-CB57F081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E4D8-0E55-AE56-E8AE-8F3E98A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7D475-783F-554F-D6CD-8E667666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2AFC-478F-2D9B-A0A4-30E4AE0E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A71E0-2616-1F20-A219-F51DBBCF8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45650-FC05-35AF-D86A-1193CE59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A6CEC-2565-4A3A-A84B-28DBEC40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B1093-5A18-C1E2-25F9-47EE688F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E406-10EF-4E0D-0AD7-8B80BC16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9EE44-7BD7-7AD4-77E3-32BBA9A0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A705-CAD1-D623-6E08-BDA45E85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1F7C-82B2-5141-AB24-6A58F8F1A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BBE3-28CE-45DC-A3FE-E24FD26402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CE5D-2DE0-6F8E-03F3-CD2AAE53E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3589-7F81-EC9D-37D0-BFA30B300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41E0-EECD-4901-88AE-02178AD8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learn/css/transi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eefrontend.com/css-page-transitions/" TargetMode="External"/><Relationship Id="rId4" Type="http://schemas.openxmlformats.org/officeDocument/2006/relationships/hyperlink" Target="https://www.w3schools.com/css/css3_transitions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transitions.asp" TargetMode="External"/><Relationship Id="rId2" Type="http://schemas.openxmlformats.org/officeDocument/2006/relationships/hyperlink" Target="https://web.dev/learn/css/transition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freefrontend.com/css-page-transi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AAD167D-CE5B-512B-5E31-3AF1CAD9EAD1}"/>
              </a:ext>
            </a:extLst>
          </p:cNvPr>
          <p:cNvSpPr txBox="1">
            <a:spLocks/>
          </p:cNvSpPr>
          <p:nvPr/>
        </p:nvSpPr>
        <p:spPr>
          <a:xfrm>
            <a:off x="4010025" y="4248150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0278" y="3962400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EB01CA-F30E-D313-B9AE-B625BD37213E}"/>
              </a:ext>
            </a:extLst>
          </p:cNvPr>
          <p:cNvSpPr txBox="1">
            <a:spLocks/>
          </p:cNvSpPr>
          <p:nvPr/>
        </p:nvSpPr>
        <p:spPr>
          <a:xfrm>
            <a:off x="3353417" y="4933950"/>
            <a:ext cx="4818408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400" b="1" dirty="0">
                <a:solidFill>
                  <a:schemeClr val="accent4"/>
                </a:solidFill>
                <a:latin typeface="Bebas New"/>
              </a:rPr>
              <a:t>Transitions</a:t>
            </a:r>
            <a:endParaRPr lang="en-US" sz="6600" b="1" dirty="0">
              <a:solidFill>
                <a:schemeClr val="accent4"/>
              </a:solidFill>
              <a:latin typeface="Bebas New"/>
            </a:endParaRPr>
          </a:p>
        </p:txBody>
      </p:sp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450"/>
            <a:ext cx="12192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814CAC-E2D0-BCC5-7DA5-191FCDED886C}"/>
              </a:ext>
            </a:extLst>
          </p:cNvPr>
          <p:cNvSpPr txBox="1">
            <a:spLocks/>
          </p:cNvSpPr>
          <p:nvPr/>
        </p:nvSpPr>
        <p:spPr>
          <a:xfrm>
            <a:off x="3319703" y="2035969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Questions?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10D022-0AD4-44EA-BA38-CC0307E8788A}"/>
              </a:ext>
            </a:extLst>
          </p:cNvPr>
          <p:cNvSpPr txBox="1">
            <a:spLocks/>
          </p:cNvSpPr>
          <p:nvPr/>
        </p:nvSpPr>
        <p:spPr>
          <a:xfrm>
            <a:off x="851863" y="5829301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Uses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F9D4E4-D048-AE26-4BEE-6501DACAD265}"/>
              </a:ext>
            </a:extLst>
          </p:cNvPr>
          <p:cNvSpPr txBox="1">
            <a:spLocks/>
          </p:cNvSpPr>
          <p:nvPr/>
        </p:nvSpPr>
        <p:spPr>
          <a:xfrm>
            <a:off x="714375" y="5529263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History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E012-476A-D8E7-C242-F10E9BDEB8F1}"/>
              </a:ext>
            </a:extLst>
          </p:cNvPr>
          <p:cNvSpPr txBox="1">
            <a:spLocks/>
          </p:cNvSpPr>
          <p:nvPr/>
        </p:nvSpPr>
        <p:spPr>
          <a:xfrm>
            <a:off x="3942725" y="5886450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28" y="5267325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323"/>
            <a:ext cx="12192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3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1253" y="1085850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EB01CA-F30E-D313-B9AE-B625BD37213E}"/>
              </a:ext>
            </a:extLst>
          </p:cNvPr>
          <p:cNvSpPr txBox="1">
            <a:spLocks/>
          </p:cNvSpPr>
          <p:nvPr/>
        </p:nvSpPr>
        <p:spPr>
          <a:xfrm>
            <a:off x="3534392" y="2057400"/>
            <a:ext cx="4818408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400" b="1" dirty="0">
                <a:solidFill>
                  <a:schemeClr val="accent4"/>
                </a:solidFill>
                <a:latin typeface="Bebas New"/>
              </a:rPr>
              <a:t>Transitions</a:t>
            </a:r>
            <a:endParaRPr lang="en-US" sz="6600" b="1" dirty="0">
              <a:solidFill>
                <a:schemeClr val="accent4"/>
              </a:solidFill>
              <a:latin typeface="Bebas New"/>
            </a:endParaRPr>
          </a:p>
        </p:txBody>
      </p:sp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450"/>
            <a:ext cx="12192000" cy="40195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BB52126-06CD-2E62-9F66-0C31D95A2777}"/>
              </a:ext>
            </a:extLst>
          </p:cNvPr>
          <p:cNvSpPr txBox="1">
            <a:spLocks/>
          </p:cNvSpPr>
          <p:nvPr/>
        </p:nvSpPr>
        <p:spPr>
          <a:xfrm>
            <a:off x="8020050" y="238125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</p:spTree>
    <p:extLst>
      <p:ext uri="{BB962C8B-B14F-4D97-AF65-F5344CB8AC3E}">
        <p14:creationId xmlns:p14="http://schemas.microsoft.com/office/powerpoint/2010/main" val="254154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F9D4E4-D048-AE26-4BEE-6501DACAD265}"/>
              </a:ext>
            </a:extLst>
          </p:cNvPr>
          <p:cNvSpPr txBox="1">
            <a:spLocks/>
          </p:cNvSpPr>
          <p:nvPr/>
        </p:nvSpPr>
        <p:spPr>
          <a:xfrm>
            <a:off x="200025" y="304800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History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14D7DA-DB57-86C7-76E3-C0B520543FD4}"/>
              </a:ext>
            </a:extLst>
          </p:cNvPr>
          <p:cNvSpPr txBox="1">
            <a:spLocks/>
          </p:cNvSpPr>
          <p:nvPr/>
        </p:nvSpPr>
        <p:spPr>
          <a:xfrm>
            <a:off x="1323975" y="1333499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Created by Dean Jackson, David Hyatt, and Chris </a:t>
            </a:r>
            <a:r>
              <a:rPr lang="en-US" sz="3600" b="1" dirty="0" err="1">
                <a:solidFill>
                  <a:schemeClr val="bg1"/>
                </a:solidFill>
                <a:latin typeface="Bebas New"/>
              </a:rPr>
              <a:t>Marrin</a:t>
            </a:r>
            <a:r>
              <a:rPr lang="en-US" sz="3600" b="1" dirty="0">
                <a:solidFill>
                  <a:schemeClr val="bg1"/>
                </a:solidFill>
                <a:latin typeface="Bebas New"/>
              </a:rPr>
              <a:t> out of Apple Inc. 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First released in the late 2000’s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Allowed CSS property changes to occur smoothly over a specified duration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Now referred to more as CSS animations after library expansion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E012-476A-D8E7-C242-F10E9BDEB8F1}"/>
              </a:ext>
            </a:extLst>
          </p:cNvPr>
          <p:cNvSpPr txBox="1">
            <a:spLocks/>
          </p:cNvSpPr>
          <p:nvPr/>
        </p:nvSpPr>
        <p:spPr>
          <a:xfrm>
            <a:off x="3942725" y="5886450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28" y="5267325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EB01CA-F30E-D313-B9AE-B625BD37213E}"/>
              </a:ext>
            </a:extLst>
          </p:cNvPr>
          <p:cNvSpPr txBox="1">
            <a:spLocks/>
          </p:cNvSpPr>
          <p:nvPr/>
        </p:nvSpPr>
        <p:spPr>
          <a:xfrm>
            <a:off x="3296267" y="6238875"/>
            <a:ext cx="4818408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400" b="1" dirty="0">
                <a:solidFill>
                  <a:schemeClr val="accent4"/>
                </a:solidFill>
                <a:latin typeface="Bebas New"/>
              </a:rPr>
              <a:t>Transitions</a:t>
            </a:r>
            <a:endParaRPr lang="en-US" sz="6600" b="1" dirty="0">
              <a:solidFill>
                <a:schemeClr val="accent4"/>
              </a:solidFill>
              <a:latin typeface="Bebas New"/>
            </a:endParaRPr>
          </a:p>
        </p:txBody>
      </p:sp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100"/>
            <a:ext cx="12192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0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10D022-0AD4-44EA-BA38-CC0307E8788A}"/>
              </a:ext>
            </a:extLst>
          </p:cNvPr>
          <p:cNvSpPr txBox="1">
            <a:spLocks/>
          </p:cNvSpPr>
          <p:nvPr/>
        </p:nvSpPr>
        <p:spPr>
          <a:xfrm>
            <a:off x="200025" y="304800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Uses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8D26F-3A71-458E-6912-D4F4F5BA3650}"/>
              </a:ext>
            </a:extLst>
          </p:cNvPr>
          <p:cNvSpPr txBox="1">
            <a:spLocks/>
          </p:cNvSpPr>
          <p:nvPr/>
        </p:nvSpPr>
        <p:spPr>
          <a:xfrm>
            <a:off x="1323975" y="1333500"/>
            <a:ext cx="9144000" cy="301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Used to create menus, enhance websites, and provide new avenues of creative freedom when designing your webpages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Allows for darkening on hovers, color changes, filters for images, and even object growth or shrinking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F9D4E4-D048-AE26-4BEE-6501DACAD265}"/>
              </a:ext>
            </a:extLst>
          </p:cNvPr>
          <p:cNvSpPr txBox="1">
            <a:spLocks/>
          </p:cNvSpPr>
          <p:nvPr/>
        </p:nvSpPr>
        <p:spPr>
          <a:xfrm>
            <a:off x="714375" y="5529263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History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14D7DA-DB57-86C7-76E3-C0B520543FD4}"/>
              </a:ext>
            </a:extLst>
          </p:cNvPr>
          <p:cNvSpPr txBox="1">
            <a:spLocks/>
          </p:cNvSpPr>
          <p:nvPr/>
        </p:nvSpPr>
        <p:spPr>
          <a:xfrm>
            <a:off x="1838325" y="6557962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Created by Dean Jackson, David Hyatt, and Chris </a:t>
            </a:r>
            <a:r>
              <a:rPr lang="en-US" sz="3600" b="1" dirty="0" err="1">
                <a:solidFill>
                  <a:schemeClr val="bg1"/>
                </a:solidFill>
                <a:latin typeface="Bebas New"/>
              </a:rPr>
              <a:t>Marrin</a:t>
            </a:r>
            <a:r>
              <a:rPr lang="en-US" sz="3600" b="1" dirty="0">
                <a:solidFill>
                  <a:schemeClr val="bg1"/>
                </a:solidFill>
                <a:latin typeface="Bebas New"/>
              </a:rPr>
              <a:t> out of Apple Inc. 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First released in the late 2000’s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Allowed CSS property changes to occur smoothly over a specified duration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Now referred to more as CSS animations after library expansion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E012-476A-D8E7-C242-F10E9BDEB8F1}"/>
              </a:ext>
            </a:extLst>
          </p:cNvPr>
          <p:cNvSpPr txBox="1">
            <a:spLocks/>
          </p:cNvSpPr>
          <p:nvPr/>
        </p:nvSpPr>
        <p:spPr>
          <a:xfrm>
            <a:off x="3942725" y="5886450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28" y="5267325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EB01CA-F30E-D313-B9AE-B625BD37213E}"/>
              </a:ext>
            </a:extLst>
          </p:cNvPr>
          <p:cNvSpPr txBox="1">
            <a:spLocks/>
          </p:cNvSpPr>
          <p:nvPr/>
        </p:nvSpPr>
        <p:spPr>
          <a:xfrm>
            <a:off x="3296267" y="6238875"/>
            <a:ext cx="4818408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400" b="1" dirty="0">
                <a:solidFill>
                  <a:schemeClr val="accent4"/>
                </a:solidFill>
                <a:latin typeface="Bebas New"/>
              </a:rPr>
              <a:t>Transitions</a:t>
            </a:r>
            <a:endParaRPr lang="en-US" sz="6600" b="1" dirty="0">
              <a:solidFill>
                <a:schemeClr val="accent4"/>
              </a:solidFill>
              <a:latin typeface="Bebas New"/>
            </a:endParaRPr>
          </a:p>
        </p:txBody>
      </p:sp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100"/>
            <a:ext cx="12192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4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FBF6F1-2EF6-84F1-BF2B-F843E6562A5F}"/>
              </a:ext>
            </a:extLst>
          </p:cNvPr>
          <p:cNvSpPr txBox="1">
            <a:spLocks/>
          </p:cNvSpPr>
          <p:nvPr/>
        </p:nvSpPr>
        <p:spPr>
          <a:xfrm>
            <a:off x="1323975" y="6856131"/>
            <a:ext cx="9144000" cy="301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Used to create menus, enhance websites, and provide new avenues of creative freedom when designing your webpages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Allows for darkening on hovers, color changes, filters for images, and even object growth or shrinking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814CAC-E2D0-BCC5-7DA5-191FCDED886C}"/>
              </a:ext>
            </a:extLst>
          </p:cNvPr>
          <p:cNvSpPr txBox="1">
            <a:spLocks/>
          </p:cNvSpPr>
          <p:nvPr/>
        </p:nvSpPr>
        <p:spPr>
          <a:xfrm>
            <a:off x="200025" y="304800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Considerations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87AFCD-7639-7810-D035-A05537F2D00D}"/>
              </a:ext>
            </a:extLst>
          </p:cNvPr>
          <p:cNvSpPr txBox="1">
            <a:spLocks/>
          </p:cNvSpPr>
          <p:nvPr/>
        </p:nvSpPr>
        <p:spPr>
          <a:xfrm>
            <a:off x="1323975" y="1333499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Transitions are NOT for everyone; some people can get motion sick or general discomfort. Fortunately, CSS has a query option for detecting if the user has selected an option for less motion on their device.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10D022-0AD4-44EA-BA38-CC0307E8788A}"/>
              </a:ext>
            </a:extLst>
          </p:cNvPr>
          <p:cNvSpPr txBox="1">
            <a:spLocks/>
          </p:cNvSpPr>
          <p:nvPr/>
        </p:nvSpPr>
        <p:spPr>
          <a:xfrm>
            <a:off x="851863" y="5829301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Uses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F9D4E4-D048-AE26-4BEE-6501DACAD265}"/>
              </a:ext>
            </a:extLst>
          </p:cNvPr>
          <p:cNvSpPr txBox="1">
            <a:spLocks/>
          </p:cNvSpPr>
          <p:nvPr/>
        </p:nvSpPr>
        <p:spPr>
          <a:xfrm>
            <a:off x="714375" y="5529263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History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E012-476A-D8E7-C242-F10E9BDEB8F1}"/>
              </a:ext>
            </a:extLst>
          </p:cNvPr>
          <p:cNvSpPr txBox="1">
            <a:spLocks/>
          </p:cNvSpPr>
          <p:nvPr/>
        </p:nvSpPr>
        <p:spPr>
          <a:xfrm>
            <a:off x="3942725" y="5886450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28" y="5267325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EB01CA-F30E-D313-B9AE-B625BD37213E}"/>
              </a:ext>
            </a:extLst>
          </p:cNvPr>
          <p:cNvSpPr txBox="1">
            <a:spLocks/>
          </p:cNvSpPr>
          <p:nvPr/>
        </p:nvSpPr>
        <p:spPr>
          <a:xfrm>
            <a:off x="3296267" y="6238875"/>
            <a:ext cx="4818408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400" b="1" dirty="0">
                <a:solidFill>
                  <a:schemeClr val="accent4"/>
                </a:solidFill>
                <a:latin typeface="Bebas New"/>
              </a:rPr>
              <a:t>Transitions</a:t>
            </a:r>
            <a:endParaRPr lang="en-US" sz="6600" b="1" dirty="0">
              <a:solidFill>
                <a:schemeClr val="accent4"/>
              </a:solidFill>
              <a:latin typeface="Bebas New"/>
            </a:endParaRPr>
          </a:p>
        </p:txBody>
      </p:sp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8D4A313-8CDC-235A-FC34-67AAB799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1776"/>
            <a:ext cx="12192000" cy="4881564"/>
          </a:xfrm>
          <a:prstGeom prst="rect">
            <a:avLst/>
          </a:prstGeom>
        </p:spPr>
      </p:pic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100"/>
            <a:ext cx="12192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82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814CAC-E2D0-BCC5-7DA5-191FCDED886C}"/>
              </a:ext>
            </a:extLst>
          </p:cNvPr>
          <p:cNvSpPr txBox="1">
            <a:spLocks/>
          </p:cNvSpPr>
          <p:nvPr/>
        </p:nvSpPr>
        <p:spPr>
          <a:xfrm>
            <a:off x="200025" y="304800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Considerations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87AFCD-7639-7810-D035-A05537F2D00D}"/>
              </a:ext>
            </a:extLst>
          </p:cNvPr>
          <p:cNvSpPr txBox="1">
            <a:spLocks/>
          </p:cNvSpPr>
          <p:nvPr/>
        </p:nvSpPr>
        <p:spPr>
          <a:xfrm>
            <a:off x="1323975" y="1333499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Transitions are NOT for everyone; some people can get motion sick or general discomfort. Fortunately, CSS has a query option for detecting if the user has selected an option for less motion on their device.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10D022-0AD4-44EA-BA38-CC0307E8788A}"/>
              </a:ext>
            </a:extLst>
          </p:cNvPr>
          <p:cNvSpPr txBox="1">
            <a:spLocks/>
          </p:cNvSpPr>
          <p:nvPr/>
        </p:nvSpPr>
        <p:spPr>
          <a:xfrm>
            <a:off x="851863" y="5829301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Uses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8D26F-3A71-458E-6912-D4F4F5BA3650}"/>
              </a:ext>
            </a:extLst>
          </p:cNvPr>
          <p:cNvSpPr txBox="1">
            <a:spLocks/>
          </p:cNvSpPr>
          <p:nvPr/>
        </p:nvSpPr>
        <p:spPr>
          <a:xfrm>
            <a:off x="1975813" y="6858000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Used to create menus, enhance websites, and provide new avenues of creative freedom when designing your webpages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Allows for darkening on hovers, filters for images, color changes, and even object growth or shrinking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F9D4E4-D048-AE26-4BEE-6501DACAD265}"/>
              </a:ext>
            </a:extLst>
          </p:cNvPr>
          <p:cNvSpPr txBox="1">
            <a:spLocks/>
          </p:cNvSpPr>
          <p:nvPr/>
        </p:nvSpPr>
        <p:spPr>
          <a:xfrm>
            <a:off x="714375" y="5529263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History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E012-476A-D8E7-C242-F10E9BDEB8F1}"/>
              </a:ext>
            </a:extLst>
          </p:cNvPr>
          <p:cNvSpPr txBox="1">
            <a:spLocks/>
          </p:cNvSpPr>
          <p:nvPr/>
        </p:nvSpPr>
        <p:spPr>
          <a:xfrm>
            <a:off x="3942725" y="5886450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28" y="5267325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EB01CA-F30E-D313-B9AE-B625BD37213E}"/>
              </a:ext>
            </a:extLst>
          </p:cNvPr>
          <p:cNvSpPr txBox="1">
            <a:spLocks/>
          </p:cNvSpPr>
          <p:nvPr/>
        </p:nvSpPr>
        <p:spPr>
          <a:xfrm>
            <a:off x="3296267" y="6238875"/>
            <a:ext cx="4818408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400" b="1" dirty="0">
                <a:solidFill>
                  <a:schemeClr val="accent4"/>
                </a:solidFill>
                <a:latin typeface="Bebas New"/>
              </a:rPr>
              <a:t>Transitions</a:t>
            </a:r>
            <a:endParaRPr lang="en-US" sz="6600" b="1" dirty="0">
              <a:solidFill>
                <a:schemeClr val="accent4"/>
              </a:solidFill>
              <a:latin typeface="Bebas New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851A10F-8CB5-488B-DAC8-2F9FD167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89"/>
            <a:ext cx="12192000" cy="4881564"/>
          </a:xfrm>
          <a:prstGeom prst="rect">
            <a:avLst/>
          </a:prstGeom>
        </p:spPr>
      </p:pic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100"/>
            <a:ext cx="12192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81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814CAC-E2D0-BCC5-7DA5-191FCDED886C}"/>
              </a:ext>
            </a:extLst>
          </p:cNvPr>
          <p:cNvSpPr txBox="1">
            <a:spLocks/>
          </p:cNvSpPr>
          <p:nvPr/>
        </p:nvSpPr>
        <p:spPr>
          <a:xfrm>
            <a:off x="211600" y="8658224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Considerations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87AFCD-7639-7810-D035-A05537F2D00D}"/>
              </a:ext>
            </a:extLst>
          </p:cNvPr>
          <p:cNvSpPr txBox="1">
            <a:spLocks/>
          </p:cNvSpPr>
          <p:nvPr/>
        </p:nvSpPr>
        <p:spPr>
          <a:xfrm>
            <a:off x="1335550" y="9686923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Transitions are NOT for everyone; some people can get motion sick or general discomfort. Fortunately, CSS has a query option for detecting if the user has selected an option for less motion on their device.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10D022-0AD4-44EA-BA38-CC0307E8788A}"/>
              </a:ext>
            </a:extLst>
          </p:cNvPr>
          <p:cNvSpPr txBox="1">
            <a:spLocks/>
          </p:cNvSpPr>
          <p:nvPr/>
        </p:nvSpPr>
        <p:spPr>
          <a:xfrm>
            <a:off x="851863" y="5829301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Uses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8D26F-3A71-458E-6912-D4F4F5BA3650}"/>
              </a:ext>
            </a:extLst>
          </p:cNvPr>
          <p:cNvSpPr txBox="1">
            <a:spLocks/>
          </p:cNvSpPr>
          <p:nvPr/>
        </p:nvSpPr>
        <p:spPr>
          <a:xfrm>
            <a:off x="1975813" y="6858000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Used to create menus, enhance websites, and provide new avenues of creative freedom when designing your webpages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Allows for darkening on hovers, filters for images, color changes, and even object growth or shrinking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F9D4E4-D048-AE26-4BEE-6501DACAD265}"/>
              </a:ext>
            </a:extLst>
          </p:cNvPr>
          <p:cNvSpPr txBox="1">
            <a:spLocks/>
          </p:cNvSpPr>
          <p:nvPr/>
        </p:nvSpPr>
        <p:spPr>
          <a:xfrm>
            <a:off x="714375" y="5529263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History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E012-476A-D8E7-C242-F10E9BDEB8F1}"/>
              </a:ext>
            </a:extLst>
          </p:cNvPr>
          <p:cNvSpPr txBox="1">
            <a:spLocks/>
          </p:cNvSpPr>
          <p:nvPr/>
        </p:nvSpPr>
        <p:spPr>
          <a:xfrm>
            <a:off x="3942725" y="5886450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28" y="5267325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EB01CA-F30E-D313-B9AE-B625BD37213E}"/>
              </a:ext>
            </a:extLst>
          </p:cNvPr>
          <p:cNvSpPr txBox="1">
            <a:spLocks/>
          </p:cNvSpPr>
          <p:nvPr/>
        </p:nvSpPr>
        <p:spPr>
          <a:xfrm>
            <a:off x="3296267" y="6238875"/>
            <a:ext cx="4818408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400" b="1" dirty="0">
                <a:solidFill>
                  <a:schemeClr val="accent4"/>
                </a:solidFill>
                <a:latin typeface="Bebas New"/>
              </a:rPr>
              <a:t>Transitions</a:t>
            </a:r>
            <a:endParaRPr lang="en-US" sz="6600" b="1" dirty="0">
              <a:solidFill>
                <a:schemeClr val="accent4"/>
              </a:solidFill>
              <a:latin typeface="Bebas New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851A10F-8CB5-488B-DAC8-2F9FD167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3193"/>
            <a:ext cx="12192000" cy="4881564"/>
          </a:xfrm>
          <a:prstGeom prst="rect">
            <a:avLst/>
          </a:prstGeom>
        </p:spPr>
      </p:pic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100"/>
            <a:ext cx="12192000" cy="40195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DBBC4A-5B19-3752-ACFC-CE9DB2CDBD91}"/>
              </a:ext>
            </a:extLst>
          </p:cNvPr>
          <p:cNvSpPr txBox="1">
            <a:spLocks/>
          </p:cNvSpPr>
          <p:nvPr/>
        </p:nvSpPr>
        <p:spPr>
          <a:xfrm>
            <a:off x="200025" y="304800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Demo Time!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4C7175-0CAF-59A5-3095-7993124A8BE4}"/>
              </a:ext>
            </a:extLst>
          </p:cNvPr>
          <p:cNvSpPr txBox="1">
            <a:spLocks/>
          </p:cNvSpPr>
          <p:nvPr/>
        </p:nvSpPr>
        <p:spPr>
          <a:xfrm>
            <a:off x="1323975" y="1333499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Here is some examples of a couple cool things you can make with CSS and HTML (and just a pinch of JavaScript)</a:t>
            </a:r>
          </a:p>
        </p:txBody>
      </p:sp>
    </p:spTree>
    <p:extLst>
      <p:ext uri="{BB962C8B-B14F-4D97-AF65-F5344CB8AC3E}">
        <p14:creationId xmlns:p14="http://schemas.microsoft.com/office/powerpoint/2010/main" val="2380258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DBBC4A-5B19-3752-ACFC-CE9DB2CDBD91}"/>
              </a:ext>
            </a:extLst>
          </p:cNvPr>
          <p:cNvSpPr txBox="1">
            <a:spLocks/>
          </p:cNvSpPr>
          <p:nvPr/>
        </p:nvSpPr>
        <p:spPr>
          <a:xfrm>
            <a:off x="211600" y="7825875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Demo Time!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4C7175-0CAF-59A5-3095-7993124A8BE4}"/>
              </a:ext>
            </a:extLst>
          </p:cNvPr>
          <p:cNvSpPr txBox="1">
            <a:spLocks/>
          </p:cNvSpPr>
          <p:nvPr/>
        </p:nvSpPr>
        <p:spPr>
          <a:xfrm>
            <a:off x="1335550" y="8854574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Here is some examples of a couple cool things you can make with CSS and HTML (and just a pinch of JavaScript)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814CAC-E2D0-BCC5-7DA5-191FCDED886C}"/>
              </a:ext>
            </a:extLst>
          </p:cNvPr>
          <p:cNvSpPr txBox="1">
            <a:spLocks/>
          </p:cNvSpPr>
          <p:nvPr/>
        </p:nvSpPr>
        <p:spPr>
          <a:xfrm>
            <a:off x="211600" y="8658224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Considerations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87AFCD-7639-7810-D035-A05537F2D00D}"/>
              </a:ext>
            </a:extLst>
          </p:cNvPr>
          <p:cNvSpPr txBox="1">
            <a:spLocks/>
          </p:cNvSpPr>
          <p:nvPr/>
        </p:nvSpPr>
        <p:spPr>
          <a:xfrm>
            <a:off x="1335550" y="9686923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Transitions are NOT for everyone; some people can get motion sick or general discomfort. Fortunately, CSS has a query option for detecting if the user has selected an option for less motion on their device.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10D022-0AD4-44EA-BA38-CC0307E8788A}"/>
              </a:ext>
            </a:extLst>
          </p:cNvPr>
          <p:cNvSpPr txBox="1">
            <a:spLocks/>
          </p:cNvSpPr>
          <p:nvPr/>
        </p:nvSpPr>
        <p:spPr>
          <a:xfrm>
            <a:off x="851863" y="5829301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Uses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8D26F-3A71-458E-6912-D4F4F5BA3650}"/>
              </a:ext>
            </a:extLst>
          </p:cNvPr>
          <p:cNvSpPr txBox="1">
            <a:spLocks/>
          </p:cNvSpPr>
          <p:nvPr/>
        </p:nvSpPr>
        <p:spPr>
          <a:xfrm>
            <a:off x="1975813" y="6858000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Used to create menus, enhance websites, and provide new avenues of creative freedom when designing your webpages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Allows for darkening on hovers, filters for images, color changes, and even object growth or shrinking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F9D4E4-D048-AE26-4BEE-6501DACAD265}"/>
              </a:ext>
            </a:extLst>
          </p:cNvPr>
          <p:cNvSpPr txBox="1">
            <a:spLocks/>
          </p:cNvSpPr>
          <p:nvPr/>
        </p:nvSpPr>
        <p:spPr>
          <a:xfrm>
            <a:off x="714375" y="5529263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History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E012-476A-D8E7-C242-F10E9BDEB8F1}"/>
              </a:ext>
            </a:extLst>
          </p:cNvPr>
          <p:cNvSpPr txBox="1">
            <a:spLocks/>
          </p:cNvSpPr>
          <p:nvPr/>
        </p:nvSpPr>
        <p:spPr>
          <a:xfrm>
            <a:off x="3942725" y="5886450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28" y="5267325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EB01CA-F30E-D313-B9AE-B625BD37213E}"/>
              </a:ext>
            </a:extLst>
          </p:cNvPr>
          <p:cNvSpPr txBox="1">
            <a:spLocks/>
          </p:cNvSpPr>
          <p:nvPr/>
        </p:nvSpPr>
        <p:spPr>
          <a:xfrm>
            <a:off x="3296267" y="6238875"/>
            <a:ext cx="4818408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400" b="1" dirty="0">
                <a:solidFill>
                  <a:schemeClr val="accent4"/>
                </a:solidFill>
                <a:latin typeface="Bebas New"/>
              </a:rPr>
              <a:t>Transitions</a:t>
            </a:r>
            <a:endParaRPr lang="en-US" sz="6600" b="1" dirty="0">
              <a:solidFill>
                <a:schemeClr val="accent4"/>
              </a:solidFill>
              <a:latin typeface="Bebas New"/>
            </a:endParaRPr>
          </a:p>
        </p:txBody>
      </p:sp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100"/>
            <a:ext cx="12192000" cy="40195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22A46D7-40E0-8775-1481-4353F646923A}"/>
              </a:ext>
            </a:extLst>
          </p:cNvPr>
          <p:cNvSpPr txBox="1">
            <a:spLocks/>
          </p:cNvSpPr>
          <p:nvPr/>
        </p:nvSpPr>
        <p:spPr>
          <a:xfrm>
            <a:off x="200025" y="304800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The End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ADC8A0-646C-C56D-4C0F-97D2C72C5BAD}"/>
              </a:ext>
            </a:extLst>
          </p:cNvPr>
          <p:cNvSpPr txBox="1">
            <a:spLocks/>
          </p:cNvSpPr>
          <p:nvPr/>
        </p:nvSpPr>
        <p:spPr>
          <a:xfrm>
            <a:off x="1335550" y="2117554"/>
            <a:ext cx="9144000" cy="3663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References: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ebas New"/>
                <a:hlinkClick r:id="rId3"/>
              </a:rPr>
              <a:t>https://web.dev/learn/css/transitions</a:t>
            </a:r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ebas New"/>
                <a:hlinkClick r:id="rId4"/>
              </a:rPr>
              <a:t>https://www.w3schools.com/css/css3_transitions.asp</a:t>
            </a:r>
            <a:r>
              <a:rPr lang="en-US" sz="3600" b="1" dirty="0">
                <a:solidFill>
                  <a:schemeClr val="bg1"/>
                </a:solidFill>
                <a:latin typeface="Bebas New"/>
              </a:rPr>
              <a:t> 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ebas New"/>
                <a:hlinkClick r:id="rId5"/>
              </a:rPr>
              <a:t>https://freefrontend.com/css-page-transitions/</a:t>
            </a:r>
            <a:r>
              <a:rPr lang="en-US" sz="3600" b="1" dirty="0">
                <a:solidFill>
                  <a:schemeClr val="bg1"/>
                </a:solidFill>
                <a:latin typeface="Bebas New"/>
              </a:rPr>
              <a:t> </a:t>
            </a:r>
            <a:br>
              <a:rPr lang="en-US" sz="3600" b="1" dirty="0">
                <a:solidFill>
                  <a:schemeClr val="bg1"/>
                </a:solidFill>
                <a:latin typeface="Bebas New"/>
              </a:rPr>
            </a:br>
            <a:endParaRPr lang="en-US" sz="3600" b="1" dirty="0">
              <a:solidFill>
                <a:schemeClr val="bg1"/>
              </a:solidFill>
              <a:latin typeface="Bebas New"/>
            </a:endParaRPr>
          </a:p>
        </p:txBody>
      </p:sp>
    </p:spTree>
    <p:extLst>
      <p:ext uri="{BB962C8B-B14F-4D97-AF65-F5344CB8AC3E}">
        <p14:creationId xmlns:p14="http://schemas.microsoft.com/office/powerpoint/2010/main" val="1207816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0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22A46D7-40E0-8775-1481-4353F646923A}"/>
              </a:ext>
            </a:extLst>
          </p:cNvPr>
          <p:cNvSpPr txBox="1">
            <a:spLocks/>
          </p:cNvSpPr>
          <p:nvPr/>
        </p:nvSpPr>
        <p:spPr>
          <a:xfrm>
            <a:off x="388475" y="6532407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The End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ADC8A0-646C-C56D-4C0F-97D2C72C5BAD}"/>
              </a:ext>
            </a:extLst>
          </p:cNvPr>
          <p:cNvSpPr txBox="1">
            <a:spLocks/>
          </p:cNvSpPr>
          <p:nvPr/>
        </p:nvSpPr>
        <p:spPr>
          <a:xfrm>
            <a:off x="1524000" y="8345161"/>
            <a:ext cx="9144000" cy="3663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References: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ebas New"/>
                <a:hlinkClick r:id="rId2"/>
              </a:rPr>
              <a:t>https://web.dev/learn/css/transitions</a:t>
            </a:r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ebas New"/>
                <a:hlinkClick r:id="rId3"/>
              </a:rPr>
              <a:t>https://www.w3schools.com/css/css3_transitions.asp</a:t>
            </a:r>
            <a:r>
              <a:rPr lang="en-US" sz="3600" b="1" dirty="0">
                <a:solidFill>
                  <a:schemeClr val="bg1"/>
                </a:solidFill>
                <a:latin typeface="Bebas New"/>
              </a:rPr>
              <a:t> 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ebas New"/>
                <a:hlinkClick r:id="rId4"/>
              </a:rPr>
              <a:t>https://freefrontend.com/css-page-transitions/</a:t>
            </a:r>
            <a:r>
              <a:rPr lang="en-US" sz="3600" b="1" dirty="0">
                <a:solidFill>
                  <a:schemeClr val="bg1"/>
                </a:solidFill>
                <a:latin typeface="Bebas New"/>
              </a:rPr>
              <a:t> </a:t>
            </a:r>
            <a:br>
              <a:rPr lang="en-US" sz="3600" b="1" dirty="0">
                <a:solidFill>
                  <a:schemeClr val="bg1"/>
                </a:solidFill>
                <a:latin typeface="Bebas New"/>
              </a:rPr>
            </a:br>
            <a:endParaRPr lang="en-US" sz="3600" b="1" dirty="0">
              <a:solidFill>
                <a:schemeClr val="bg1"/>
              </a:solidFill>
              <a:latin typeface="Bebas New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DBBC4A-5B19-3752-ACFC-CE9DB2CDBD91}"/>
              </a:ext>
            </a:extLst>
          </p:cNvPr>
          <p:cNvSpPr txBox="1">
            <a:spLocks/>
          </p:cNvSpPr>
          <p:nvPr/>
        </p:nvSpPr>
        <p:spPr>
          <a:xfrm>
            <a:off x="211600" y="7825875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Demo Time!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4C7175-0CAF-59A5-3095-7993124A8BE4}"/>
              </a:ext>
            </a:extLst>
          </p:cNvPr>
          <p:cNvSpPr txBox="1">
            <a:spLocks/>
          </p:cNvSpPr>
          <p:nvPr/>
        </p:nvSpPr>
        <p:spPr>
          <a:xfrm>
            <a:off x="1335550" y="8854574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Here is some examples of a couple cool things you can make with CSS and HTML (and just a pinch of JavaScript)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814CAC-E2D0-BCC5-7DA5-191FCDED886C}"/>
              </a:ext>
            </a:extLst>
          </p:cNvPr>
          <p:cNvSpPr txBox="1">
            <a:spLocks/>
          </p:cNvSpPr>
          <p:nvPr/>
        </p:nvSpPr>
        <p:spPr>
          <a:xfrm>
            <a:off x="211600" y="8658224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Considerations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87AFCD-7639-7810-D035-A05537F2D00D}"/>
              </a:ext>
            </a:extLst>
          </p:cNvPr>
          <p:cNvSpPr txBox="1">
            <a:spLocks/>
          </p:cNvSpPr>
          <p:nvPr/>
        </p:nvSpPr>
        <p:spPr>
          <a:xfrm>
            <a:off x="1335550" y="9686923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Transitions are NOT for everyone; some people can get motion sick or general discomfort. Fortunately, CSS has a query option for detecting if the user has selected an option for less motion on their device.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10D022-0AD4-44EA-BA38-CC0307E8788A}"/>
              </a:ext>
            </a:extLst>
          </p:cNvPr>
          <p:cNvSpPr txBox="1">
            <a:spLocks/>
          </p:cNvSpPr>
          <p:nvPr/>
        </p:nvSpPr>
        <p:spPr>
          <a:xfrm>
            <a:off x="851863" y="5829301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Uses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8D26F-3A71-458E-6912-D4F4F5BA3650}"/>
              </a:ext>
            </a:extLst>
          </p:cNvPr>
          <p:cNvSpPr txBox="1">
            <a:spLocks/>
          </p:cNvSpPr>
          <p:nvPr/>
        </p:nvSpPr>
        <p:spPr>
          <a:xfrm>
            <a:off x="1975813" y="6858000"/>
            <a:ext cx="9144000" cy="3381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Used to create menus, enhance websites, and provide new avenues of creative freedom when designing your webpages</a:t>
            </a:r>
          </a:p>
          <a:p>
            <a:pPr algn="l"/>
            <a:endParaRPr lang="en-US" sz="3600" b="1" dirty="0">
              <a:solidFill>
                <a:schemeClr val="bg1"/>
              </a:solidFill>
              <a:latin typeface="Bebas New"/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  <a:latin typeface="Bebas New"/>
              </a:rPr>
              <a:t>Allows for darkening on hovers, filters for images, color changes, and even object growth or shrinking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F9D4E4-D048-AE26-4BEE-6501DACAD265}"/>
              </a:ext>
            </a:extLst>
          </p:cNvPr>
          <p:cNvSpPr txBox="1">
            <a:spLocks/>
          </p:cNvSpPr>
          <p:nvPr/>
        </p:nvSpPr>
        <p:spPr>
          <a:xfrm>
            <a:off x="714375" y="5529263"/>
            <a:ext cx="2924175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History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E012-476A-D8E7-C242-F10E9BDEB8F1}"/>
              </a:ext>
            </a:extLst>
          </p:cNvPr>
          <p:cNvSpPr txBox="1">
            <a:spLocks/>
          </p:cNvSpPr>
          <p:nvPr/>
        </p:nvSpPr>
        <p:spPr>
          <a:xfrm>
            <a:off x="3942725" y="5886450"/>
            <a:ext cx="4171950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  <a:latin typeface="Bebas New"/>
              </a:rPr>
              <a:t>By Mitchell Froelich and Brendan Harrington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FB28-0FDF-8480-70FF-D7BABBC8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28" y="5267325"/>
            <a:ext cx="1684685" cy="123825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CSS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EB01CA-F30E-D313-B9AE-B625BD37213E}"/>
              </a:ext>
            </a:extLst>
          </p:cNvPr>
          <p:cNvSpPr txBox="1">
            <a:spLocks/>
          </p:cNvSpPr>
          <p:nvPr/>
        </p:nvSpPr>
        <p:spPr>
          <a:xfrm>
            <a:off x="3296267" y="6238875"/>
            <a:ext cx="4818408" cy="12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400" b="1" dirty="0">
                <a:solidFill>
                  <a:schemeClr val="accent4"/>
                </a:solidFill>
                <a:latin typeface="Bebas New"/>
              </a:rPr>
              <a:t>Transitions</a:t>
            </a:r>
            <a:endParaRPr lang="en-US" sz="6600" b="1" dirty="0">
              <a:solidFill>
                <a:schemeClr val="accent4"/>
              </a:solidFill>
              <a:latin typeface="Bebas New"/>
            </a:endParaRPr>
          </a:p>
        </p:txBody>
      </p:sp>
      <p:pic>
        <p:nvPicPr>
          <p:cNvPr id="13" name="Picture 12" descr="A aerial view of a city&#10;&#10;Description automatically generated">
            <a:extLst>
              <a:ext uri="{FF2B5EF4-FFF2-40B4-BE49-F238E27FC236}">
                <a16:creationId xmlns:a16="http://schemas.microsoft.com/office/drawing/2014/main" id="{357E9441-D21A-9756-507D-D98A350EA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100"/>
            <a:ext cx="12192000" cy="4019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827D64-DD12-C45F-B24D-EE98C741912A}"/>
              </a:ext>
            </a:extLst>
          </p:cNvPr>
          <p:cNvSpPr txBox="1">
            <a:spLocks/>
          </p:cNvSpPr>
          <p:nvPr/>
        </p:nvSpPr>
        <p:spPr>
          <a:xfrm>
            <a:off x="3082122" y="8018307"/>
            <a:ext cx="555259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Bebas New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3078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771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Bebas New</vt:lpstr>
      <vt:lpstr>Calibri</vt:lpstr>
      <vt:lpstr>Calibri Light</vt:lpstr>
      <vt:lpstr>Wingdings</vt:lpstr>
      <vt:lpstr>Office Theme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Froelich</dc:creator>
  <cp:lastModifiedBy>Mitch Froelich</cp:lastModifiedBy>
  <cp:revision>4</cp:revision>
  <dcterms:created xsi:type="dcterms:W3CDTF">2023-12-05T17:42:42Z</dcterms:created>
  <dcterms:modified xsi:type="dcterms:W3CDTF">2023-12-06T03:42:49Z</dcterms:modified>
</cp:coreProperties>
</file>