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2" r:id="rId6"/>
    <p:sldId id="258" r:id="rId7"/>
    <p:sldId id="260" r:id="rId8"/>
    <p:sldId id="263" r:id="rId9"/>
    <p:sldId id="264" r:id="rId10"/>
    <p:sldId id="267" r:id="rId11"/>
    <p:sldId id="266" r:id="rId12"/>
    <p:sldId id="259" r:id="rId1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2" name="Title 1"/>
          <p:cNvSpPr>
            <a:spLocks noGrp="1"/>
          </p:cNvSpPr>
          <p:nvPr>
            <p:ph type="ctrTitle"/>
          </p:nvPr>
        </p:nvSpPr>
        <p:spPr/>
        <p:txBody>
          <a:bodyPr/>
          <a:p>
            <a:r>
              <a:rPr lang="es-MX" altLang="en-US">
                <a:solidFill>
                  <a:schemeClr val="bg1"/>
                </a:solidFill>
              </a:rPr>
              <a:t>dNomics</a:t>
            </a:r>
            <a:endParaRPr lang="es-MX" altLang="en-US">
              <a:solidFill>
                <a:schemeClr val="bg1"/>
              </a:solidFill>
            </a:endParaRPr>
          </a:p>
        </p:txBody>
      </p:sp>
      <p:sp>
        <p:nvSpPr>
          <p:cNvPr id="3" name="Subtitle 2"/>
          <p:cNvSpPr>
            <a:spLocks noGrp="1"/>
          </p:cNvSpPr>
          <p:nvPr>
            <p:ph type="subTitle" idx="1"/>
          </p:nvPr>
        </p:nvSpPr>
        <p:spPr/>
        <p:txBody>
          <a:bodyPr/>
          <a:p>
            <a:r>
              <a:rPr lang="es-MX" altLang="en-US">
                <a:solidFill>
                  <a:schemeClr val="bg1"/>
                </a:solidFill>
              </a:rPr>
              <a:t>Project approximation</a:t>
            </a:r>
            <a:endParaRPr lang="es-MX" alt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endParaRPr lang="es-ES" altLang="en-US"/>
          </a:p>
        </p:txBody>
      </p:sp>
      <p:sp>
        <p:nvSpPr>
          <p:cNvPr id="3" name="Marcador de posición de contenido 2"/>
          <p:cNvSpPr>
            <a:spLocks noGrp="1"/>
          </p:cNvSpPr>
          <p:nvPr>
            <p:ph idx="1"/>
          </p:nvPr>
        </p:nvSpPr>
        <p:spPr/>
        <p:txBody>
          <a:bodyPr/>
          <a:p>
            <a:endParaRPr lang="es-E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2" name="Title 1"/>
          <p:cNvSpPr>
            <a:spLocks noGrp="1"/>
          </p:cNvSpPr>
          <p:nvPr>
            <p:ph type="title"/>
          </p:nvPr>
        </p:nvSpPr>
        <p:spPr/>
        <p:txBody>
          <a:bodyPr>
            <a:normAutofit fontScale="90000"/>
          </a:bodyPr>
          <a:p>
            <a:r>
              <a:rPr lang="es-MX" altLang="en-US">
                <a:solidFill>
                  <a:schemeClr val="bg1"/>
                </a:solidFill>
              </a:rPr>
              <a:t>What is dNomics</a:t>
            </a:r>
            <a:r>
              <a:rPr lang="en-US" altLang="en-US">
                <a:solidFill>
                  <a:schemeClr val="bg1"/>
                </a:solidFill>
              </a:rPr>
              <a:t>?</a:t>
            </a:r>
            <a:br>
              <a:rPr lang="en-US" altLang="en-US">
                <a:solidFill>
                  <a:schemeClr val="bg1"/>
                </a:solidFill>
              </a:rPr>
            </a:br>
            <a:r>
              <a:rPr lang="es-MX" altLang="en-US">
                <a:solidFill>
                  <a:schemeClr val="bg1"/>
                </a:solidFill>
              </a:rPr>
              <a:t>	</a:t>
            </a:r>
            <a:endParaRPr lang="es-MX" altLang="en-US">
              <a:solidFill>
                <a:schemeClr val="bg1"/>
              </a:solidFill>
            </a:endParaRPr>
          </a:p>
        </p:txBody>
      </p:sp>
      <p:sp>
        <p:nvSpPr>
          <p:cNvPr id="3" name="Content Placeholder 2"/>
          <p:cNvSpPr>
            <a:spLocks noGrp="1"/>
          </p:cNvSpPr>
          <p:nvPr>
            <p:ph idx="1"/>
          </p:nvPr>
        </p:nvSpPr>
        <p:spPr>
          <a:xfrm>
            <a:off x="838200" y="1253490"/>
            <a:ext cx="10515600" cy="4351338"/>
          </a:xfrm>
        </p:spPr>
        <p:txBody>
          <a:bodyPr/>
          <a:p>
            <a:r>
              <a:rPr lang="en-US">
                <a:solidFill>
                  <a:schemeClr val="bg1"/>
                </a:solidFill>
              </a:rPr>
              <a:t>dNomics is an expense managing tool which allows users to create expense reports and address them to a previous created list of particular users or reviewers.</a:t>
            </a:r>
            <a:endParaRPr lang="en-US">
              <a:solidFill>
                <a:schemeClr val="bg1"/>
              </a:solidFill>
            </a:endParaRPr>
          </a:p>
          <a:p>
            <a:r>
              <a:rPr lang="en-US">
                <a:solidFill>
                  <a:schemeClr val="bg1"/>
                </a:solidFill>
              </a:rPr>
              <a:t>This reviewers have the hability of accept or decline the expense report, if the reviewer accept the expense report this will be paid and the user can claim his money into his personal account.</a:t>
            </a:r>
            <a:endParaRPr lang="en-US">
              <a:solidFill>
                <a:schemeClr val="bg1"/>
              </a:solidFill>
            </a:endParaRPr>
          </a:p>
          <a:p>
            <a:r>
              <a:rPr lang="en-US">
                <a:solidFill>
                  <a:schemeClr val="bg1"/>
                </a:solidFill>
              </a:rPr>
              <a:t>dNomics users can fill up the expese report with generic expenses, e.g. Meals, Car Rentals, Airfare or Hotel lodging.</a:t>
            </a:r>
            <a:endParaRPr lang="en-US">
              <a:solidFill>
                <a:schemeClr val="bg1"/>
              </a:solidFill>
            </a:endParaRPr>
          </a:p>
        </p:txBody>
      </p:sp>
      <p:sp>
        <p:nvSpPr>
          <p:cNvPr id="4" name="Oval 3"/>
          <p:cNvSpPr/>
          <p:nvPr/>
        </p:nvSpPr>
        <p:spPr>
          <a:xfrm>
            <a:off x="1021715" y="5116195"/>
            <a:ext cx="756006" cy="72000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sz="1200"/>
              <a:t>User</a:t>
            </a:r>
            <a:endParaRPr lang="en-US" sz="1200"/>
          </a:p>
        </p:txBody>
      </p:sp>
      <p:cxnSp>
        <p:nvCxnSpPr>
          <p:cNvPr id="5" name="Straight Arrow Connector 4"/>
          <p:cNvCxnSpPr/>
          <p:nvPr/>
        </p:nvCxnSpPr>
        <p:spPr>
          <a:xfrm flipV="1">
            <a:off x="1976120" y="5476875"/>
            <a:ext cx="154178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867150" y="4923155"/>
            <a:ext cx="1636395" cy="127698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t>dNomics App</a:t>
            </a:r>
            <a:endParaRPr lang="en-US"/>
          </a:p>
        </p:txBody>
      </p:sp>
      <p:cxnSp>
        <p:nvCxnSpPr>
          <p:cNvPr id="8" name="Straight Arrow Connector 7"/>
          <p:cNvCxnSpPr/>
          <p:nvPr/>
        </p:nvCxnSpPr>
        <p:spPr>
          <a:xfrm flipV="1">
            <a:off x="5664835" y="5476240"/>
            <a:ext cx="171196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664835" y="4937760"/>
            <a:ext cx="1579245" cy="539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664835" y="5474335"/>
            <a:ext cx="1541780" cy="520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 Diagonal Corner Rectangle 10"/>
          <p:cNvSpPr/>
          <p:nvPr/>
        </p:nvSpPr>
        <p:spPr>
          <a:xfrm>
            <a:off x="7646035" y="4705350"/>
            <a:ext cx="1267460" cy="4349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Reviewer 1</a:t>
            </a:r>
            <a:endParaRPr lang="en-US"/>
          </a:p>
        </p:txBody>
      </p:sp>
      <p:sp>
        <p:nvSpPr>
          <p:cNvPr id="12" name="Round Diagonal Corner Rectangle 11"/>
          <p:cNvSpPr/>
          <p:nvPr/>
        </p:nvSpPr>
        <p:spPr>
          <a:xfrm>
            <a:off x="7646035" y="5258435"/>
            <a:ext cx="1267460" cy="4349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Reviewer 2</a:t>
            </a:r>
            <a:endParaRPr lang="en-US"/>
          </a:p>
        </p:txBody>
      </p:sp>
      <p:sp>
        <p:nvSpPr>
          <p:cNvPr id="13" name="Round Diagonal Corner Rectangle 12"/>
          <p:cNvSpPr/>
          <p:nvPr/>
        </p:nvSpPr>
        <p:spPr>
          <a:xfrm>
            <a:off x="7646035" y="5822315"/>
            <a:ext cx="1267460" cy="434975"/>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Reviewer 3</a:t>
            </a:r>
            <a:endParaRPr lang="en-US"/>
          </a:p>
        </p:txBody>
      </p:sp>
      <p:cxnSp>
        <p:nvCxnSpPr>
          <p:cNvPr id="14" name="Straight Arrow Connector 13"/>
          <p:cNvCxnSpPr/>
          <p:nvPr/>
        </p:nvCxnSpPr>
        <p:spPr>
          <a:xfrm>
            <a:off x="9127490" y="4893310"/>
            <a:ext cx="3689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27490" y="5474335"/>
            <a:ext cx="3689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127490" y="5970270"/>
            <a:ext cx="3689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40900" y="4702175"/>
            <a:ext cx="1059180" cy="349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t>Paid</a:t>
            </a:r>
            <a:endParaRPr lang="en-US"/>
          </a:p>
        </p:txBody>
      </p:sp>
      <p:sp>
        <p:nvSpPr>
          <p:cNvPr id="18" name="Rectangle 17"/>
          <p:cNvSpPr/>
          <p:nvPr/>
        </p:nvSpPr>
        <p:spPr>
          <a:xfrm>
            <a:off x="9740900" y="5255260"/>
            <a:ext cx="1059180" cy="3498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Declined</a:t>
            </a:r>
            <a:endParaRPr lang="en-US"/>
          </a:p>
        </p:txBody>
      </p:sp>
      <p:sp>
        <p:nvSpPr>
          <p:cNvPr id="19" name="Rectangle 18"/>
          <p:cNvSpPr/>
          <p:nvPr/>
        </p:nvSpPr>
        <p:spPr>
          <a:xfrm>
            <a:off x="9740900" y="5793105"/>
            <a:ext cx="1059180" cy="34988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t>Paid</a:t>
            </a:r>
            <a:endParaRPr lang="en-US"/>
          </a:p>
        </p:txBody>
      </p:sp>
      <p:sp>
        <p:nvSpPr>
          <p:cNvPr id="7" name="Cuadro de texto 6"/>
          <p:cNvSpPr txBox="1"/>
          <p:nvPr/>
        </p:nvSpPr>
        <p:spPr>
          <a:xfrm>
            <a:off x="1124585" y="6200140"/>
            <a:ext cx="2251075" cy="229870"/>
          </a:xfrm>
          <a:prstGeom prst="rect">
            <a:avLst/>
          </a:prstGeom>
          <a:noFill/>
        </p:spPr>
        <p:txBody>
          <a:bodyPr wrap="square" rtlCol="0">
            <a:spAutoFit/>
          </a:bodyPr>
          <a:p>
            <a:r>
              <a:rPr lang="en-US" altLang="es-ES" sz="900"/>
              <a:t>Life cicle of the expense report</a:t>
            </a:r>
            <a:endParaRPr lang="en-US" altLang="es-ES"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2" name="Title 1"/>
          <p:cNvSpPr>
            <a:spLocks noGrp="1"/>
          </p:cNvSpPr>
          <p:nvPr>
            <p:ph type="title"/>
          </p:nvPr>
        </p:nvSpPr>
        <p:spPr/>
        <p:txBody>
          <a:bodyPr/>
          <a:p>
            <a:r>
              <a:rPr lang="es-MX" altLang="en-US">
                <a:solidFill>
                  <a:schemeClr val="bg1"/>
                </a:solidFill>
                <a:sym typeface="+mn-ea"/>
              </a:rPr>
              <a:t>What is dNomics</a:t>
            </a:r>
            <a:r>
              <a:rPr lang="en-US" altLang="en-US">
                <a:solidFill>
                  <a:schemeClr val="bg1"/>
                </a:solidFill>
                <a:sym typeface="+mn-ea"/>
              </a:rPr>
              <a:t>? -Users</a:t>
            </a:r>
            <a:endParaRPr lang="en-US">
              <a:solidFill>
                <a:schemeClr val="bg1"/>
              </a:solidFill>
            </a:endParaRPr>
          </a:p>
        </p:txBody>
      </p:sp>
      <p:sp>
        <p:nvSpPr>
          <p:cNvPr id="3" name="Content Placeholder 2"/>
          <p:cNvSpPr>
            <a:spLocks noGrp="1"/>
          </p:cNvSpPr>
          <p:nvPr>
            <p:ph idx="1"/>
          </p:nvPr>
        </p:nvSpPr>
        <p:spPr/>
        <p:txBody>
          <a:bodyPr>
            <a:normAutofit lnSpcReduction="10000"/>
          </a:bodyPr>
          <a:p>
            <a:r>
              <a:rPr lang="en-US">
                <a:solidFill>
                  <a:schemeClr val="bg1"/>
                </a:solidFill>
              </a:rPr>
              <a:t>The reviewer/User is a dNomics entity who has a debt with another user, let's say you work on Management and one of your employees has to flight to berlin for a global conference, he will pay all trip expenses with his own money and then he will claim his money in a way.</a:t>
            </a:r>
            <a:endParaRPr lang="en-US">
              <a:solidFill>
                <a:schemeClr val="bg1"/>
              </a:solidFill>
            </a:endParaRPr>
          </a:p>
          <a:p>
            <a:r>
              <a:rPr lang="en-US">
                <a:solidFill>
                  <a:schemeClr val="bg1"/>
                </a:solidFill>
              </a:rPr>
              <a:t> Employee creates an expense report using dNomics, this report is a computed generated report with attached tickets, dates, quantities and amounts.</a:t>
            </a:r>
            <a:endParaRPr lang="en-US">
              <a:solidFill>
                <a:schemeClr val="bg1"/>
              </a:solidFill>
            </a:endParaRPr>
          </a:p>
          <a:p>
            <a:r>
              <a:rPr lang="en-US">
                <a:solidFill>
                  <a:schemeClr val="bg1"/>
                </a:solidFill>
              </a:rPr>
              <a:t>The employee then can send this report via email or dNomis app Notification, if the Reviewers are not using dNomics then the report will be attached in an email in pdf format.</a:t>
            </a:r>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2" name="Title 1"/>
          <p:cNvSpPr>
            <a:spLocks noGrp="1"/>
          </p:cNvSpPr>
          <p:nvPr>
            <p:ph type="title"/>
          </p:nvPr>
        </p:nvSpPr>
        <p:spPr/>
        <p:txBody>
          <a:bodyPr/>
          <a:p>
            <a:r>
              <a:rPr lang="es-MX" altLang="en-US">
                <a:solidFill>
                  <a:schemeClr val="bg1"/>
                </a:solidFill>
                <a:sym typeface="+mn-ea"/>
              </a:rPr>
              <a:t>What is dNomics</a:t>
            </a:r>
            <a:r>
              <a:rPr lang="en-US" altLang="en-US">
                <a:solidFill>
                  <a:schemeClr val="bg1"/>
                </a:solidFill>
                <a:sym typeface="+mn-ea"/>
              </a:rPr>
              <a:t>? - Users</a:t>
            </a:r>
            <a:endParaRPr lang="en-US">
              <a:solidFill>
                <a:schemeClr val="bg1"/>
              </a:solidFill>
            </a:endParaRPr>
          </a:p>
        </p:txBody>
      </p:sp>
      <p:sp>
        <p:nvSpPr>
          <p:cNvPr id="3" name="Content Placeholder 2"/>
          <p:cNvSpPr>
            <a:spLocks noGrp="1"/>
          </p:cNvSpPr>
          <p:nvPr>
            <p:ph idx="1"/>
          </p:nvPr>
        </p:nvSpPr>
        <p:spPr/>
        <p:txBody>
          <a:bodyPr>
            <a:normAutofit lnSpcReduction="10000"/>
          </a:bodyPr>
          <a:p>
            <a:r>
              <a:rPr lang="en-US">
                <a:solidFill>
                  <a:schemeClr val="bg1"/>
                </a:solidFill>
              </a:rPr>
              <a:t>If the Reviewer is using dNomics then he will be able to see his balance (Submitted Expense Reports) and debt (Addressed Expense Reports) in the dasboard.</a:t>
            </a:r>
            <a:endParaRPr lang="en-US">
              <a:solidFill>
                <a:schemeClr val="bg1"/>
              </a:solidFill>
            </a:endParaRPr>
          </a:p>
          <a:p>
            <a:endParaRPr lang="en-US">
              <a:solidFill>
                <a:schemeClr val="bg1"/>
              </a:solidFill>
            </a:endParaRPr>
          </a:p>
          <a:p>
            <a:r>
              <a:rPr lang="en-US">
                <a:solidFill>
                  <a:schemeClr val="bg1"/>
                </a:solidFill>
              </a:rPr>
              <a:t>Reviewer can pay for the expense report.</a:t>
            </a:r>
            <a:endParaRPr lang="en-US">
              <a:solidFill>
                <a:schemeClr val="bg1"/>
              </a:solidFill>
            </a:endParaRPr>
          </a:p>
          <a:p>
            <a:endParaRPr lang="en-US">
              <a:solidFill>
                <a:schemeClr val="bg1"/>
              </a:solidFill>
            </a:endParaRPr>
          </a:p>
          <a:p>
            <a:r>
              <a:rPr lang="en-US">
                <a:solidFill>
                  <a:schemeClr val="bg1"/>
                </a:solidFill>
              </a:rPr>
              <a:t>User can notify reviewer about a new claim. </a:t>
            </a:r>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How does it work? - Expense Report</a:t>
            </a:r>
            <a:endParaRPr lang="en-US">
              <a:solidFill>
                <a:schemeClr val="bg1"/>
              </a:solidFill>
            </a:endParaRPr>
          </a:p>
        </p:txBody>
      </p:sp>
      <p:sp>
        <p:nvSpPr>
          <p:cNvPr id="3" name="Content Placeholder 2"/>
          <p:cNvSpPr>
            <a:spLocks noGrp="1"/>
          </p:cNvSpPr>
          <p:nvPr>
            <p:ph idx="1"/>
          </p:nvPr>
        </p:nvSpPr>
        <p:spPr/>
        <p:txBody>
          <a:bodyPr/>
          <a:p>
            <a:r>
              <a:rPr lang="en-US">
                <a:solidFill>
                  <a:schemeClr val="bg1"/>
                </a:solidFill>
              </a:rPr>
              <a:t>dNomics use a report-based system, each report is a construction of many expenses, this expenses are called report items and the report total is calculated by the sum of those report items, each report item has an individual amount,date and account charged to it.</a:t>
            </a:r>
            <a:endParaRPr lang="en-US">
              <a:solidFill>
                <a:schemeClr val="bg1"/>
              </a:solidFill>
            </a:endParaRPr>
          </a:p>
          <a:p>
            <a:pPr marL="0" indent="0">
              <a:buNone/>
            </a:pPr>
            <a:endParaRPr lang="en-US">
              <a:solidFill>
                <a:schemeClr val="bg1"/>
              </a:solidFill>
            </a:endParaRPr>
          </a:p>
        </p:txBody>
      </p:sp>
      <p:sp>
        <p:nvSpPr>
          <p:cNvPr id="4" name="Rectángulo 3"/>
          <p:cNvSpPr/>
          <p:nvPr/>
        </p:nvSpPr>
        <p:spPr>
          <a:xfrm>
            <a:off x="3413760" y="3523615"/>
            <a:ext cx="2478405" cy="32442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s-ES" altLang="en-US"/>
          </a:p>
        </p:txBody>
      </p:sp>
      <p:sp>
        <p:nvSpPr>
          <p:cNvPr id="5" name="Redondear rectángulo de esquina diagonal 4"/>
          <p:cNvSpPr/>
          <p:nvPr/>
        </p:nvSpPr>
        <p:spPr>
          <a:xfrm>
            <a:off x="3914775" y="3726815"/>
            <a:ext cx="2213610" cy="416560"/>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en-US" altLang="es-ES"/>
              <a:t>Airfare                  $10</a:t>
            </a:r>
            <a:endParaRPr lang="en-US" altLang="es-ES"/>
          </a:p>
        </p:txBody>
      </p:sp>
      <p:sp>
        <p:nvSpPr>
          <p:cNvPr id="6" name="Redondear rectángulo de esquina diagonal 5"/>
          <p:cNvSpPr/>
          <p:nvPr/>
        </p:nvSpPr>
        <p:spPr>
          <a:xfrm>
            <a:off x="3914775" y="4227195"/>
            <a:ext cx="2213610" cy="416560"/>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en-US" altLang="es-ES"/>
              <a:t>Car Rental:          $10</a:t>
            </a:r>
            <a:endParaRPr lang="en-US" altLang="es-ES"/>
          </a:p>
        </p:txBody>
      </p:sp>
      <p:sp>
        <p:nvSpPr>
          <p:cNvPr id="7" name="Redondear rectángulo de esquina diagonal 6"/>
          <p:cNvSpPr/>
          <p:nvPr/>
        </p:nvSpPr>
        <p:spPr>
          <a:xfrm>
            <a:off x="3914775" y="4727575"/>
            <a:ext cx="2213610" cy="416560"/>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en-US" altLang="es-ES"/>
              <a:t>Hotel - Lodging: $10</a:t>
            </a:r>
            <a:endParaRPr lang="en-US" altLang="es-ES"/>
          </a:p>
        </p:txBody>
      </p:sp>
      <p:sp>
        <p:nvSpPr>
          <p:cNvPr id="8" name="Redondear rectángulo de esquina diagonal 7"/>
          <p:cNvSpPr/>
          <p:nvPr/>
        </p:nvSpPr>
        <p:spPr>
          <a:xfrm>
            <a:off x="3914775" y="5219065"/>
            <a:ext cx="2213610" cy="416560"/>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en-US" altLang="es-ES"/>
              <a:t>Breakfast:            $10</a:t>
            </a:r>
            <a:endParaRPr lang="en-US" altLang="es-ES"/>
          </a:p>
        </p:txBody>
      </p:sp>
      <p:sp>
        <p:nvSpPr>
          <p:cNvPr id="9" name="Rectángulo 8"/>
          <p:cNvSpPr/>
          <p:nvPr/>
        </p:nvSpPr>
        <p:spPr>
          <a:xfrm>
            <a:off x="3914775" y="6313805"/>
            <a:ext cx="2138045" cy="3213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en-US" altLang="es-ES"/>
              <a:t>Total :              $40.00</a:t>
            </a:r>
            <a:endParaRPr lang="en-US" alt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How does it work? - Expense Report</a:t>
            </a:r>
            <a:endParaRPr lang="en-US">
              <a:solidFill>
                <a:schemeClr val="bg1"/>
              </a:solidFill>
            </a:endParaRPr>
          </a:p>
        </p:txBody>
      </p:sp>
      <p:sp>
        <p:nvSpPr>
          <p:cNvPr id="3" name="Content Placeholder 2"/>
          <p:cNvSpPr>
            <a:spLocks noGrp="1"/>
          </p:cNvSpPr>
          <p:nvPr>
            <p:ph idx="1"/>
          </p:nvPr>
        </p:nvSpPr>
        <p:spPr/>
        <p:txBody>
          <a:bodyPr>
            <a:normAutofit lnSpcReduction="10000"/>
          </a:bodyPr>
          <a:p>
            <a:r>
              <a:rPr lang="en-US">
                <a:solidFill>
                  <a:schemeClr val="bg1"/>
                </a:solidFill>
              </a:rPr>
              <a:t>When the expense report construction is over this can be submitted or stored in the user's draft, and the dNomics app will render the quanty of draft reports or submitted reports in the Dashboard.</a:t>
            </a:r>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If the report is submitted the app will ask you to select a reviewer through a DropDown widget, if the user has not added any then he will be able to add a new one at this level of the expense report life cicle.</a:t>
            </a:r>
            <a:endParaRPr lang="en-US">
              <a:solidFill>
                <a:schemeClr val="bg1"/>
              </a:solidFill>
            </a:endParaRPr>
          </a:p>
        </p:txBody>
      </p:sp>
      <p:sp>
        <p:nvSpPr>
          <p:cNvPr id="4" name="Rectángulo redondeado 3"/>
          <p:cNvSpPr/>
          <p:nvPr/>
        </p:nvSpPr>
        <p:spPr>
          <a:xfrm>
            <a:off x="3168015" y="3154680"/>
            <a:ext cx="5003165" cy="9169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s-ES" altLang="en-US"/>
          </a:p>
        </p:txBody>
      </p:sp>
      <p:sp>
        <p:nvSpPr>
          <p:cNvPr id="5" name="Rectángulo 4"/>
          <p:cNvSpPr/>
          <p:nvPr/>
        </p:nvSpPr>
        <p:spPr>
          <a:xfrm>
            <a:off x="3290570" y="3239770"/>
            <a:ext cx="1769110" cy="7467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p>
            <a:pPr algn="ctr"/>
            <a:r>
              <a:rPr lang="en-US" altLang="es-ES"/>
              <a:t>Draft</a:t>
            </a:r>
            <a:endParaRPr lang="en-US" altLang="es-ES"/>
          </a:p>
          <a:p>
            <a:pPr algn="ctr"/>
            <a:r>
              <a:rPr lang="en-US" altLang="es-ES"/>
              <a:t>1</a:t>
            </a:r>
            <a:endParaRPr lang="en-US" altLang="es-ES"/>
          </a:p>
        </p:txBody>
      </p:sp>
      <p:sp>
        <p:nvSpPr>
          <p:cNvPr id="6" name="Rectángulo 5"/>
          <p:cNvSpPr/>
          <p:nvPr/>
        </p:nvSpPr>
        <p:spPr>
          <a:xfrm>
            <a:off x="6255385" y="3239770"/>
            <a:ext cx="1769110" cy="7467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p>
            <a:pPr algn="ctr"/>
            <a:r>
              <a:rPr lang="en-US" altLang="es-ES"/>
              <a:t>Submitted</a:t>
            </a:r>
            <a:endParaRPr lang="en-US" altLang="es-ES"/>
          </a:p>
          <a:p>
            <a:pPr algn="ctr"/>
            <a:r>
              <a:rPr lang="en-US" altLang="es-ES"/>
              <a:t>2</a:t>
            </a:r>
            <a:endParaRPr lang="en-US" altLang="es-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How does it work? - Expense Report</a:t>
            </a:r>
            <a:endParaRPr lang="en-US">
              <a:solidFill>
                <a:schemeClr val="bg1"/>
              </a:solidFill>
            </a:endParaRPr>
          </a:p>
        </p:txBody>
      </p:sp>
      <p:sp>
        <p:nvSpPr>
          <p:cNvPr id="3" name="Content Placeholder 2"/>
          <p:cNvSpPr>
            <a:spLocks noGrp="1"/>
          </p:cNvSpPr>
          <p:nvPr>
            <p:ph idx="1"/>
          </p:nvPr>
        </p:nvSpPr>
        <p:spPr/>
        <p:txBody>
          <a:bodyPr>
            <a:normAutofit lnSpcReduction="10000"/>
          </a:bodyPr>
          <a:p>
            <a:r>
              <a:rPr lang="en-US">
                <a:solidFill>
                  <a:schemeClr val="bg1"/>
                </a:solidFill>
              </a:rPr>
              <a:t>Once the Expense Report has been submitted, the Reviewer will be notified and the Reviewer dashboard will render a red negative amount which represents the debt (User's claim)</a:t>
            </a:r>
            <a:endParaRPr lang="en-US">
              <a:solidFill>
                <a:schemeClr val="bg1"/>
              </a:solidFill>
            </a:endParaRPr>
          </a:p>
          <a:p>
            <a:r>
              <a:rPr lang="en-US">
                <a:solidFill>
                  <a:schemeClr val="bg1"/>
                </a:solidFill>
              </a:rPr>
              <a:t>The reviewer can access the expense report via dashboard and he will be able to see two buttons, Decline or Pay.</a:t>
            </a:r>
            <a:endParaRPr lang="en-US">
              <a:solidFill>
                <a:schemeClr val="bg1"/>
              </a:solidFill>
            </a:endParaRPr>
          </a:p>
        </p:txBody>
      </p:sp>
      <p:sp>
        <p:nvSpPr>
          <p:cNvPr id="8" name="Rectángulo 7"/>
          <p:cNvSpPr/>
          <p:nvPr/>
        </p:nvSpPr>
        <p:spPr>
          <a:xfrm>
            <a:off x="3302000" y="3947160"/>
            <a:ext cx="1718310" cy="9118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s-ES"/>
              <a:t>Decline</a:t>
            </a:r>
            <a:endParaRPr lang="en-US" altLang="es-ES"/>
          </a:p>
        </p:txBody>
      </p:sp>
      <p:sp>
        <p:nvSpPr>
          <p:cNvPr id="9" name="Rectángulo 8"/>
          <p:cNvSpPr/>
          <p:nvPr/>
        </p:nvSpPr>
        <p:spPr>
          <a:xfrm>
            <a:off x="5020310" y="3947160"/>
            <a:ext cx="1727200" cy="91186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s-ES"/>
              <a:t>Pay</a:t>
            </a:r>
            <a:endParaRPr lang="en-US" alt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How does it work? - Expense Report</a:t>
            </a:r>
            <a:endParaRPr lang="en-US">
              <a:solidFill>
                <a:schemeClr val="bg1"/>
              </a:solidFill>
            </a:endParaRPr>
          </a:p>
        </p:txBody>
      </p:sp>
      <p:sp>
        <p:nvSpPr>
          <p:cNvPr id="3" name="Content Placeholder 2"/>
          <p:cNvSpPr>
            <a:spLocks noGrp="1"/>
          </p:cNvSpPr>
          <p:nvPr>
            <p:ph idx="1"/>
          </p:nvPr>
        </p:nvSpPr>
        <p:spPr/>
        <p:txBody>
          <a:bodyPr>
            <a:normAutofit lnSpcReduction="10000"/>
          </a:bodyPr>
          <a:p>
            <a:r>
              <a:rPr lang="en-US">
                <a:solidFill>
                  <a:schemeClr val="bg1"/>
                </a:solidFill>
              </a:rPr>
              <a:t>Pay: A notification will be sent to the expense owner and the status of the report will be “Paid”. </a:t>
            </a:r>
            <a:endParaRPr lang="en-US">
              <a:solidFill>
                <a:schemeClr val="bg1"/>
              </a:solidFill>
            </a:endParaRPr>
          </a:p>
          <a:p>
            <a:r>
              <a:rPr lang="en-US">
                <a:solidFill>
                  <a:schemeClr val="bg1"/>
                </a:solidFill>
              </a:rPr>
              <a:t>Decline: A notification will be sent to the expense owner and the status of the report will be “Declined”. </a:t>
            </a:r>
            <a:endParaRPr 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How does it work? - Expense Report</a:t>
            </a:r>
            <a:endParaRPr lang="en-US">
              <a:solidFill>
                <a:schemeClr val="bg1"/>
              </a:solidFill>
            </a:endParaRPr>
          </a:p>
        </p:txBody>
      </p:sp>
      <p:sp>
        <p:nvSpPr>
          <p:cNvPr id="3" name="Content Placeholder 2"/>
          <p:cNvSpPr>
            <a:spLocks noGrp="1"/>
          </p:cNvSpPr>
          <p:nvPr>
            <p:ph idx="1"/>
          </p:nvPr>
        </p:nvSpPr>
        <p:spPr/>
        <p:txBody>
          <a:bodyPr>
            <a:normAutofit lnSpcReduction="10000"/>
          </a:bodyPr>
          <a:p>
            <a:r>
              <a:rPr lang="en-US">
                <a:solidFill>
                  <a:schemeClr val="bg1"/>
                </a:solidFill>
              </a:rPr>
              <a:t>When the Expense Report became “Paid” the Owner will have the hability to confirm his/her payment.</a:t>
            </a:r>
            <a:endParaRPr lang="en-US">
              <a:solidFill>
                <a:schemeClr val="bg1"/>
              </a:solidFill>
            </a:endParaRPr>
          </a:p>
          <a:p>
            <a:r>
              <a:rPr lang="en-US">
                <a:solidFill>
                  <a:schemeClr val="bg1"/>
                </a:solidFill>
              </a:rPr>
              <a:t>A button will be rendered aside the Expense report name with the labeling “Confirm”.</a:t>
            </a:r>
            <a:endParaRPr lang="en-US">
              <a:solidFill>
                <a:schemeClr val="bg1"/>
              </a:solidFill>
            </a:endParaRPr>
          </a:p>
        </p:txBody>
      </p:sp>
      <p:sp>
        <p:nvSpPr>
          <p:cNvPr id="4" name="Rectángulo 3"/>
          <p:cNvSpPr/>
          <p:nvPr/>
        </p:nvSpPr>
        <p:spPr>
          <a:xfrm>
            <a:off x="3215640" y="3582035"/>
            <a:ext cx="5184140" cy="19780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s-ES" altLang="en-US"/>
          </a:p>
        </p:txBody>
      </p:sp>
      <p:sp>
        <p:nvSpPr>
          <p:cNvPr id="5" name="Rectángulo 4"/>
          <p:cNvSpPr/>
          <p:nvPr/>
        </p:nvSpPr>
        <p:spPr>
          <a:xfrm>
            <a:off x="3359785" y="3677920"/>
            <a:ext cx="437769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s-ES"/>
              <a:t>March Expenses $40.00 Paid </a:t>
            </a:r>
            <a:endParaRPr lang="en-US" altLang="es-ES"/>
          </a:p>
        </p:txBody>
      </p:sp>
      <p:sp>
        <p:nvSpPr>
          <p:cNvPr id="6" name="Rectángulo 5"/>
          <p:cNvSpPr/>
          <p:nvPr/>
        </p:nvSpPr>
        <p:spPr>
          <a:xfrm>
            <a:off x="3359785" y="4140835"/>
            <a:ext cx="437769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s-ES">
                <a:sym typeface="+mn-ea"/>
              </a:rPr>
              <a:t>May Expenses     $40.00 Paid</a:t>
            </a:r>
            <a:endParaRPr lang="es-ES" altLang="en-US"/>
          </a:p>
        </p:txBody>
      </p:sp>
      <p:sp>
        <p:nvSpPr>
          <p:cNvPr id="7" name="Rectángulo 6"/>
          <p:cNvSpPr/>
          <p:nvPr/>
        </p:nvSpPr>
        <p:spPr>
          <a:xfrm>
            <a:off x="3359785" y="4575175"/>
            <a:ext cx="437769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s-ES">
                <a:sym typeface="+mn-ea"/>
              </a:rPr>
              <a:t>June Expenses     $40.00 Paid</a:t>
            </a:r>
            <a:endParaRPr lang="es-ES" altLang="en-US"/>
          </a:p>
        </p:txBody>
      </p:sp>
      <p:sp>
        <p:nvSpPr>
          <p:cNvPr id="8" name="Rectángulo 7"/>
          <p:cNvSpPr/>
          <p:nvPr/>
        </p:nvSpPr>
        <p:spPr>
          <a:xfrm>
            <a:off x="3359785" y="5028565"/>
            <a:ext cx="437769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s-ES">
                <a:sym typeface="+mn-ea"/>
              </a:rPr>
              <a:t>July Expenses      $40.00 Paid</a:t>
            </a:r>
            <a:endParaRPr lang="es-ES" altLang="en-US"/>
          </a:p>
        </p:txBody>
      </p:sp>
      <p:sp>
        <p:nvSpPr>
          <p:cNvPr id="9" name="Rectángulo redondeado 8"/>
          <p:cNvSpPr/>
          <p:nvPr/>
        </p:nvSpPr>
        <p:spPr>
          <a:xfrm>
            <a:off x="6364605" y="3754755"/>
            <a:ext cx="1103630" cy="2305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s-ES"/>
              <a:t>Confirm</a:t>
            </a:r>
            <a:endParaRPr lang="en-US" altLang="es-ES"/>
          </a:p>
        </p:txBody>
      </p:sp>
      <p:sp>
        <p:nvSpPr>
          <p:cNvPr id="10" name="Rectángulo redondeado 9"/>
          <p:cNvSpPr/>
          <p:nvPr/>
        </p:nvSpPr>
        <p:spPr>
          <a:xfrm>
            <a:off x="6364605" y="4208145"/>
            <a:ext cx="1103630" cy="2305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s-ES"/>
              <a:t>Confirm</a:t>
            </a:r>
            <a:endParaRPr lang="en-US" altLang="es-ES"/>
          </a:p>
        </p:txBody>
      </p:sp>
      <p:sp>
        <p:nvSpPr>
          <p:cNvPr id="11" name="Rectángulo redondeado 10"/>
          <p:cNvSpPr/>
          <p:nvPr/>
        </p:nvSpPr>
        <p:spPr>
          <a:xfrm>
            <a:off x="6364605" y="4642485"/>
            <a:ext cx="1103630" cy="2305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s-ES"/>
              <a:t>Confirm</a:t>
            </a:r>
            <a:endParaRPr lang="en-US" altLang="es-ES"/>
          </a:p>
        </p:txBody>
      </p:sp>
      <p:sp>
        <p:nvSpPr>
          <p:cNvPr id="12" name="Rectángulo redondeado 11"/>
          <p:cNvSpPr/>
          <p:nvPr/>
        </p:nvSpPr>
        <p:spPr>
          <a:xfrm>
            <a:off x="6364605" y="5095875"/>
            <a:ext cx="1103630" cy="2305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s-ES"/>
              <a:t>Confirm</a:t>
            </a:r>
            <a:endParaRPr lang="en-US" altLang="es-ES"/>
          </a:p>
        </p:txBody>
      </p:sp>
    </p:spTree>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3292</Words>
  <Application>WPS Presentation</Application>
  <PresentationFormat>Widescreen</PresentationFormat>
  <Paragraphs>106</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 Light</vt:lpstr>
      <vt:lpstr>Calibri</vt:lpstr>
      <vt:lpstr>Microsoft YaHei</vt:lpstr>
      <vt:lpstr/>
      <vt:lpstr>Arial Unicode MS</vt:lpstr>
      <vt:lpstr>Segoe Print</vt:lpstr>
      <vt:lpstr>Office Theme</vt:lpstr>
      <vt:lpstr>dNomics</vt:lpstr>
      <vt:lpstr>What is dNomics? 	</vt:lpstr>
      <vt:lpstr>How does it work?</vt:lpstr>
      <vt:lpstr>What is dNomics? - Reviewer</vt:lpstr>
      <vt:lpstr>How does it work?</vt:lpstr>
      <vt:lpstr>How does it work?</vt:lpstr>
      <vt:lpstr>How does it work? - Expense Report</vt:lpstr>
      <vt:lpstr>How does it work? - Expense Report</vt:lpstr>
      <vt:lpstr>How does it work? - Expense Report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dNomics</dc:title>
  <dc:creator>markf</dc:creator>
  <cp:lastModifiedBy>markf</cp:lastModifiedBy>
  <cp:revision>3</cp:revision>
  <dcterms:created xsi:type="dcterms:W3CDTF">2018-11-11T23:43:00Z</dcterms:created>
  <dcterms:modified xsi:type="dcterms:W3CDTF">2018-11-12T00:50:43Z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3082-10.2.0.7549</vt:lpwstr>
  </property>
</Properties>
</file>