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Abril Fatface" panose="02000503000000020003" pitchFamily="2" charset="-94"/>
      <p:regular r:id="rId24"/>
    </p:embeddedFont>
    <p:embeddedFont>
      <p:font typeface="Arimo Bold" panose="020B0604020202020204" charset="0"/>
      <p:regular r:id="rId25"/>
    </p:embeddedFont>
    <p:embeddedFont>
      <p:font typeface="Barlow" panose="00000500000000000000" pitchFamily="2" charset="-94"/>
      <p:regular r:id="rId26"/>
      <p:bold r:id="rId27"/>
      <p:italic r:id="rId28"/>
      <p:boldItalic r:id="rId29"/>
    </p:embeddedFont>
    <p:embeddedFont>
      <p:font typeface="Barlow Bold" panose="00000800000000000000" charset="-94"/>
      <p:regular r:id="rId30"/>
    </p:embeddedFont>
    <p:embeddedFont>
      <p:font typeface="Barlow Condensed" panose="00000506000000000000" pitchFamily="2" charset="-94"/>
      <p:regular r:id="rId31"/>
      <p:bold r:id="rId32"/>
      <p:italic r:id="rId33"/>
      <p:boldItalic r:id="rId34"/>
    </p:embeddedFont>
    <p:embeddedFont>
      <p:font typeface="Barlow Condensed Bold" panose="00000806000000000000" charset="-94"/>
      <p:regular r:id="rId35"/>
    </p:embeddedFont>
    <p:embeddedFont>
      <p:font typeface="Barlow Condensed Italics" panose="020B0604020202020204" charset="-94"/>
      <p:regular r:id="rId36"/>
    </p:embeddedFont>
    <p:embeddedFont>
      <p:font typeface="Barlow Condensed Semi-Bold" panose="020B0604020202020204" charset="-94"/>
      <p:regular r:id="rId37"/>
    </p:embeddedFont>
    <p:embeddedFont>
      <p:font typeface="Barlow Light" panose="00000400000000000000" pitchFamily="2" charset="-94"/>
      <p:regular r:id="rId38"/>
      <p:italic r:id="rId39"/>
    </p:embeddedFont>
    <p:embeddedFont>
      <p:font typeface="Barlow Light Italics" panose="020B0604020202020204" charset="-94"/>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2346325"/>
            <a:ext cx="11113882" cy="1987550"/>
          </a:xfrm>
          <a:prstGeom prst="rect">
            <a:avLst/>
          </a:prstGeom>
        </p:spPr>
        <p:txBody>
          <a:bodyPr lIns="0" tIns="0" rIns="0" bIns="0" rtlCol="0" anchor="t">
            <a:spAutoFit/>
          </a:bodyPr>
          <a:lstStyle/>
          <a:p>
            <a:pPr>
              <a:lnSpc>
                <a:spcPts val="15399"/>
              </a:lnSpc>
            </a:pPr>
            <a:endParaRPr/>
          </a:p>
        </p:txBody>
      </p:sp>
      <p:sp>
        <p:nvSpPr>
          <p:cNvPr id="4" name="TextBox 4"/>
          <p:cNvSpPr txBox="1"/>
          <p:nvPr/>
        </p:nvSpPr>
        <p:spPr>
          <a:xfrm>
            <a:off x="723779" y="2425700"/>
            <a:ext cx="16840442" cy="3949700"/>
          </a:xfrm>
          <a:prstGeom prst="rect">
            <a:avLst/>
          </a:prstGeom>
        </p:spPr>
        <p:txBody>
          <a:bodyPr lIns="0" tIns="0" rIns="0" bIns="0" rtlCol="0" anchor="t">
            <a:spAutoFit/>
          </a:bodyPr>
          <a:lstStyle/>
          <a:p>
            <a:pPr algn="ctr">
              <a:lnSpc>
                <a:spcPts val="15400"/>
              </a:lnSpc>
              <a:spcBef>
                <a:spcPct val="0"/>
              </a:spcBef>
            </a:pPr>
            <a:r>
              <a:rPr lang="en-US" sz="14000">
                <a:solidFill>
                  <a:srgbClr val="FFFFFF"/>
                </a:solidFill>
                <a:latin typeface="Barlow Condensed Semi-Bold"/>
              </a:rPr>
              <a:t>RIDGE REGRESYON ALGORITMASI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12946" y="1901706"/>
            <a:ext cx="8700143" cy="1230702"/>
          </a:xfrm>
          <a:custGeom>
            <a:avLst/>
            <a:gdLst/>
            <a:ahLst/>
            <a:cxnLst/>
            <a:rect l="l" t="t" r="r" b="b"/>
            <a:pathLst>
              <a:path w="8700143" h="1230702">
                <a:moveTo>
                  <a:pt x="0" y="0"/>
                </a:moveTo>
                <a:lnTo>
                  <a:pt x="8700143" y="0"/>
                </a:lnTo>
                <a:lnTo>
                  <a:pt x="8700143" y="1230702"/>
                </a:lnTo>
                <a:lnTo>
                  <a:pt x="0" y="1230702"/>
                </a:lnTo>
                <a:lnTo>
                  <a:pt x="0" y="0"/>
                </a:lnTo>
                <a:close/>
              </a:path>
            </a:pathLst>
          </a:custGeom>
          <a:blipFill>
            <a:blip r:embed="rId2"/>
            <a:stretch>
              <a:fillRect t="-29673" b="-4181"/>
            </a:stretch>
          </a:blipFill>
        </p:spPr>
        <p:txBody>
          <a:bodyPr/>
          <a:lstStyle/>
          <a:p>
            <a:endParaRPr lang="tr-TR"/>
          </a:p>
        </p:txBody>
      </p:sp>
      <p:sp>
        <p:nvSpPr>
          <p:cNvPr id="3" name="Freeform 3"/>
          <p:cNvSpPr/>
          <p:nvPr/>
        </p:nvSpPr>
        <p:spPr>
          <a:xfrm>
            <a:off x="1512946" y="6138214"/>
            <a:ext cx="9996993" cy="1748353"/>
          </a:xfrm>
          <a:custGeom>
            <a:avLst/>
            <a:gdLst/>
            <a:ahLst/>
            <a:cxnLst/>
            <a:rect l="l" t="t" r="r" b="b"/>
            <a:pathLst>
              <a:path w="9996993" h="1748353">
                <a:moveTo>
                  <a:pt x="0" y="0"/>
                </a:moveTo>
                <a:lnTo>
                  <a:pt x="9996993" y="0"/>
                </a:lnTo>
                <a:lnTo>
                  <a:pt x="9996993" y="1748353"/>
                </a:lnTo>
                <a:lnTo>
                  <a:pt x="0" y="1748353"/>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028700" y="962025"/>
            <a:ext cx="5734891"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1.adım: Formül yazıldı.</a:t>
            </a:r>
          </a:p>
        </p:txBody>
      </p:sp>
      <p:sp>
        <p:nvSpPr>
          <p:cNvPr id="5" name="TextBox 5"/>
          <p:cNvSpPr txBox="1"/>
          <p:nvPr/>
        </p:nvSpPr>
        <p:spPr>
          <a:xfrm>
            <a:off x="1028700" y="4456560"/>
            <a:ext cx="7965631"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2.adım: Matrisler formüle uygun bir biçimde yerleştirildi.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641092" y="1812827"/>
            <a:ext cx="9614976" cy="1757921"/>
          </a:xfrm>
          <a:custGeom>
            <a:avLst/>
            <a:gdLst/>
            <a:ahLst/>
            <a:cxnLst/>
            <a:rect l="l" t="t" r="r" b="b"/>
            <a:pathLst>
              <a:path w="9614976" h="1757921">
                <a:moveTo>
                  <a:pt x="0" y="0"/>
                </a:moveTo>
                <a:lnTo>
                  <a:pt x="9614976" y="0"/>
                </a:lnTo>
                <a:lnTo>
                  <a:pt x="9614976" y="1757922"/>
                </a:lnTo>
                <a:lnTo>
                  <a:pt x="0" y="1757922"/>
                </a:lnTo>
                <a:lnTo>
                  <a:pt x="0" y="0"/>
                </a:lnTo>
                <a:close/>
              </a:path>
            </a:pathLst>
          </a:custGeom>
          <a:blipFill>
            <a:blip r:embed="rId2"/>
            <a:stretch>
              <a:fillRect l="-3838"/>
            </a:stretch>
          </a:blipFill>
        </p:spPr>
        <p:txBody>
          <a:bodyPr/>
          <a:lstStyle/>
          <a:p>
            <a:endParaRPr lang="tr-TR"/>
          </a:p>
        </p:txBody>
      </p:sp>
      <p:sp>
        <p:nvSpPr>
          <p:cNvPr id="3" name="Freeform 3"/>
          <p:cNvSpPr/>
          <p:nvPr/>
        </p:nvSpPr>
        <p:spPr>
          <a:xfrm>
            <a:off x="1512946" y="4683327"/>
            <a:ext cx="9743122" cy="1758315"/>
          </a:xfrm>
          <a:custGeom>
            <a:avLst/>
            <a:gdLst/>
            <a:ahLst/>
            <a:cxnLst/>
            <a:rect l="l" t="t" r="r" b="b"/>
            <a:pathLst>
              <a:path w="9743122" h="1758315">
                <a:moveTo>
                  <a:pt x="0" y="0"/>
                </a:moveTo>
                <a:lnTo>
                  <a:pt x="9743122" y="0"/>
                </a:lnTo>
                <a:lnTo>
                  <a:pt x="9743122" y="1758315"/>
                </a:lnTo>
                <a:lnTo>
                  <a:pt x="0" y="1758315"/>
                </a:lnTo>
                <a:lnTo>
                  <a:pt x="0" y="0"/>
                </a:lnTo>
                <a:close/>
              </a:path>
            </a:pathLst>
          </a:custGeom>
          <a:blipFill>
            <a:blip r:embed="rId3"/>
            <a:stretch>
              <a:fillRect l="-4083" b="-5380"/>
            </a:stretch>
          </a:blipFill>
        </p:spPr>
        <p:txBody>
          <a:bodyPr/>
          <a:lstStyle/>
          <a:p>
            <a:endParaRPr lang="tr-TR"/>
          </a:p>
        </p:txBody>
      </p:sp>
      <p:sp>
        <p:nvSpPr>
          <p:cNvPr id="4" name="Freeform 4"/>
          <p:cNvSpPr/>
          <p:nvPr/>
        </p:nvSpPr>
        <p:spPr>
          <a:xfrm>
            <a:off x="1512946" y="7719962"/>
            <a:ext cx="9743122" cy="1758315"/>
          </a:xfrm>
          <a:custGeom>
            <a:avLst/>
            <a:gdLst/>
            <a:ahLst/>
            <a:cxnLst/>
            <a:rect l="l" t="t" r="r" b="b"/>
            <a:pathLst>
              <a:path w="9743122" h="1758315">
                <a:moveTo>
                  <a:pt x="0" y="0"/>
                </a:moveTo>
                <a:lnTo>
                  <a:pt x="9743122" y="0"/>
                </a:lnTo>
                <a:lnTo>
                  <a:pt x="9743122" y="1758315"/>
                </a:lnTo>
                <a:lnTo>
                  <a:pt x="0" y="1758315"/>
                </a:lnTo>
                <a:lnTo>
                  <a:pt x="0" y="0"/>
                </a:lnTo>
                <a:close/>
              </a:path>
            </a:pathLst>
          </a:custGeom>
          <a:blipFill>
            <a:blip r:embed="rId4"/>
            <a:stretch>
              <a:fillRect l="-3193" b="-14916"/>
            </a:stretch>
          </a:blipFill>
        </p:spPr>
        <p:txBody>
          <a:bodyPr/>
          <a:lstStyle/>
          <a:p>
            <a:endParaRPr lang="tr-TR"/>
          </a:p>
        </p:txBody>
      </p:sp>
      <p:sp>
        <p:nvSpPr>
          <p:cNvPr id="5" name="TextBox 5"/>
          <p:cNvSpPr txBox="1"/>
          <p:nvPr/>
        </p:nvSpPr>
        <p:spPr>
          <a:xfrm>
            <a:off x="1028700" y="962025"/>
            <a:ext cx="12587594"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3.adım: İlk matrisin transpozu alındı.</a:t>
            </a:r>
          </a:p>
        </p:txBody>
      </p:sp>
      <p:sp>
        <p:nvSpPr>
          <p:cNvPr id="6" name="TextBox 6"/>
          <p:cNvSpPr txBox="1"/>
          <p:nvPr/>
        </p:nvSpPr>
        <p:spPr>
          <a:xfrm>
            <a:off x="1028700" y="3827924"/>
            <a:ext cx="7403934"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4.adım: İlk iki matris çarpıldı.</a:t>
            </a:r>
          </a:p>
        </p:txBody>
      </p:sp>
      <p:sp>
        <p:nvSpPr>
          <p:cNvPr id="7" name="TextBox 7"/>
          <p:cNvSpPr txBox="1"/>
          <p:nvPr/>
        </p:nvSpPr>
        <p:spPr>
          <a:xfrm>
            <a:off x="1028700" y="6734324"/>
            <a:ext cx="9442091"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5.adım: Birim matris λ hiperparametresi ile çarpıldı.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609237" y="1860000"/>
            <a:ext cx="9716785" cy="2155038"/>
          </a:xfrm>
          <a:custGeom>
            <a:avLst/>
            <a:gdLst/>
            <a:ahLst/>
            <a:cxnLst/>
            <a:rect l="l" t="t" r="r" b="b"/>
            <a:pathLst>
              <a:path w="9716785" h="2155038">
                <a:moveTo>
                  <a:pt x="0" y="0"/>
                </a:moveTo>
                <a:lnTo>
                  <a:pt x="9716784" y="0"/>
                </a:lnTo>
                <a:lnTo>
                  <a:pt x="9716784" y="2155039"/>
                </a:lnTo>
                <a:lnTo>
                  <a:pt x="0" y="2155039"/>
                </a:lnTo>
                <a:lnTo>
                  <a:pt x="0" y="0"/>
                </a:lnTo>
                <a:close/>
              </a:path>
            </a:pathLst>
          </a:custGeom>
          <a:blipFill>
            <a:blip r:embed="rId2"/>
            <a:stretch>
              <a:fillRect t="-2576" b="-2576"/>
            </a:stretch>
          </a:blipFill>
        </p:spPr>
        <p:txBody>
          <a:bodyPr/>
          <a:lstStyle/>
          <a:p>
            <a:endParaRPr lang="tr-TR"/>
          </a:p>
        </p:txBody>
      </p:sp>
      <p:sp>
        <p:nvSpPr>
          <p:cNvPr id="3" name="Freeform 3"/>
          <p:cNvSpPr/>
          <p:nvPr/>
        </p:nvSpPr>
        <p:spPr>
          <a:xfrm>
            <a:off x="1512946" y="5160664"/>
            <a:ext cx="9716453" cy="1633293"/>
          </a:xfrm>
          <a:custGeom>
            <a:avLst/>
            <a:gdLst/>
            <a:ahLst/>
            <a:cxnLst/>
            <a:rect l="l" t="t" r="r" b="b"/>
            <a:pathLst>
              <a:path w="9716453" h="1633293">
                <a:moveTo>
                  <a:pt x="0" y="0"/>
                </a:moveTo>
                <a:lnTo>
                  <a:pt x="9716452" y="0"/>
                </a:lnTo>
                <a:lnTo>
                  <a:pt x="9716452" y="1633293"/>
                </a:lnTo>
                <a:lnTo>
                  <a:pt x="0" y="1633293"/>
                </a:lnTo>
                <a:lnTo>
                  <a:pt x="0" y="0"/>
                </a:lnTo>
                <a:close/>
              </a:path>
            </a:pathLst>
          </a:custGeom>
          <a:blipFill>
            <a:blip r:embed="rId3"/>
            <a:stretch>
              <a:fillRect r="-1588"/>
            </a:stretch>
          </a:blipFill>
        </p:spPr>
        <p:txBody>
          <a:bodyPr/>
          <a:lstStyle/>
          <a:p>
            <a:endParaRPr lang="tr-TR"/>
          </a:p>
        </p:txBody>
      </p:sp>
      <p:sp>
        <p:nvSpPr>
          <p:cNvPr id="4" name="Freeform 4"/>
          <p:cNvSpPr/>
          <p:nvPr/>
        </p:nvSpPr>
        <p:spPr>
          <a:xfrm>
            <a:off x="1512946" y="7887485"/>
            <a:ext cx="9716452" cy="1675996"/>
          </a:xfrm>
          <a:custGeom>
            <a:avLst/>
            <a:gdLst/>
            <a:ahLst/>
            <a:cxnLst/>
            <a:rect l="l" t="t" r="r" b="b"/>
            <a:pathLst>
              <a:path w="9716452" h="1675996">
                <a:moveTo>
                  <a:pt x="0" y="0"/>
                </a:moveTo>
                <a:lnTo>
                  <a:pt x="9716452" y="0"/>
                </a:lnTo>
                <a:lnTo>
                  <a:pt x="9716452" y="1675996"/>
                </a:lnTo>
                <a:lnTo>
                  <a:pt x="0" y="1675996"/>
                </a:lnTo>
                <a:lnTo>
                  <a:pt x="0" y="0"/>
                </a:lnTo>
                <a:close/>
              </a:path>
            </a:pathLst>
          </a:custGeom>
          <a:blipFill>
            <a:blip r:embed="rId4"/>
            <a:stretch>
              <a:fillRect r="-994"/>
            </a:stretch>
          </a:blipFill>
        </p:spPr>
        <p:txBody>
          <a:bodyPr/>
          <a:lstStyle/>
          <a:p>
            <a:endParaRPr lang="tr-TR"/>
          </a:p>
        </p:txBody>
      </p:sp>
      <p:sp>
        <p:nvSpPr>
          <p:cNvPr id="5" name="TextBox 5"/>
          <p:cNvSpPr txBox="1"/>
          <p:nvPr/>
        </p:nvSpPr>
        <p:spPr>
          <a:xfrm>
            <a:off x="1028700" y="962025"/>
            <a:ext cx="7773049"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5.adım: Bir önceki adımda bulunan ilk iki matris toplanıldı.</a:t>
            </a:r>
          </a:p>
        </p:txBody>
      </p:sp>
      <p:sp>
        <p:nvSpPr>
          <p:cNvPr id="6" name="TextBox 6"/>
          <p:cNvSpPr txBox="1"/>
          <p:nvPr/>
        </p:nvSpPr>
        <p:spPr>
          <a:xfrm>
            <a:off x="1028700" y="4314786"/>
            <a:ext cx="6007716"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6.adım: İlk matrisin tersi alındı.</a:t>
            </a:r>
          </a:p>
        </p:txBody>
      </p:sp>
      <p:sp>
        <p:nvSpPr>
          <p:cNvPr id="7" name="TextBox 7"/>
          <p:cNvSpPr txBox="1"/>
          <p:nvPr/>
        </p:nvSpPr>
        <p:spPr>
          <a:xfrm>
            <a:off x="1245294" y="7041607"/>
            <a:ext cx="5791122"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7.adım: İkinci matrisin transpozu alındı.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12946" y="2029461"/>
            <a:ext cx="9470884" cy="2037675"/>
          </a:xfrm>
          <a:custGeom>
            <a:avLst/>
            <a:gdLst/>
            <a:ahLst/>
            <a:cxnLst/>
            <a:rect l="l" t="t" r="r" b="b"/>
            <a:pathLst>
              <a:path w="9470884" h="2037675">
                <a:moveTo>
                  <a:pt x="0" y="0"/>
                </a:moveTo>
                <a:lnTo>
                  <a:pt x="9470884" y="0"/>
                </a:lnTo>
                <a:lnTo>
                  <a:pt x="9470884" y="2037675"/>
                </a:lnTo>
                <a:lnTo>
                  <a:pt x="0" y="2037675"/>
                </a:lnTo>
                <a:lnTo>
                  <a:pt x="0" y="0"/>
                </a:lnTo>
                <a:close/>
              </a:path>
            </a:pathLst>
          </a:custGeom>
          <a:blipFill>
            <a:blip r:embed="rId2"/>
            <a:stretch>
              <a:fillRect/>
            </a:stretch>
          </a:blipFill>
        </p:spPr>
        <p:txBody>
          <a:bodyPr/>
          <a:lstStyle/>
          <a:p>
            <a:endParaRPr lang="tr-TR"/>
          </a:p>
        </p:txBody>
      </p:sp>
      <p:sp>
        <p:nvSpPr>
          <p:cNvPr id="3" name="Freeform 3"/>
          <p:cNvSpPr/>
          <p:nvPr/>
        </p:nvSpPr>
        <p:spPr>
          <a:xfrm>
            <a:off x="1512946" y="5370214"/>
            <a:ext cx="2790833" cy="2021930"/>
          </a:xfrm>
          <a:custGeom>
            <a:avLst/>
            <a:gdLst/>
            <a:ahLst/>
            <a:cxnLst/>
            <a:rect l="l" t="t" r="r" b="b"/>
            <a:pathLst>
              <a:path w="2790833" h="2021930">
                <a:moveTo>
                  <a:pt x="0" y="0"/>
                </a:moveTo>
                <a:lnTo>
                  <a:pt x="2790833" y="0"/>
                </a:lnTo>
                <a:lnTo>
                  <a:pt x="2790833" y="2021930"/>
                </a:lnTo>
                <a:lnTo>
                  <a:pt x="0" y="2021930"/>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028700" y="962025"/>
            <a:ext cx="8752006"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8.adım: Bir önceki adımda bulunan ilk iki matris çarpılmıştır.</a:t>
            </a:r>
          </a:p>
        </p:txBody>
      </p:sp>
      <p:sp>
        <p:nvSpPr>
          <p:cNvPr id="5" name="TextBox 5"/>
          <p:cNvSpPr txBox="1"/>
          <p:nvPr/>
        </p:nvSpPr>
        <p:spPr>
          <a:xfrm>
            <a:off x="1512946" y="4305261"/>
            <a:ext cx="15331885"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9.adım: Kalan matrisler çarpılıp sonuç elde edildi. Düzenleme sonucu olarak cezalandırlmış katsayılar elde edilmiştir.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28700" y="6556404"/>
            <a:ext cx="504825" cy="504825"/>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grpSp>
        <p:nvGrpSpPr>
          <p:cNvPr id="4" name="Group 4"/>
          <p:cNvGrpSpPr>
            <a:grpSpLocks noChangeAspect="1"/>
          </p:cNvGrpSpPr>
          <p:nvPr/>
        </p:nvGrpSpPr>
        <p:grpSpPr>
          <a:xfrm>
            <a:off x="1028700" y="2460972"/>
            <a:ext cx="504825" cy="504825"/>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6" name="Freeform 6"/>
          <p:cNvSpPr/>
          <p:nvPr/>
        </p:nvSpPr>
        <p:spPr>
          <a:xfrm>
            <a:off x="6847301" y="4591050"/>
            <a:ext cx="4593397" cy="1389697"/>
          </a:xfrm>
          <a:custGeom>
            <a:avLst/>
            <a:gdLst/>
            <a:ahLst/>
            <a:cxnLst/>
            <a:rect l="l" t="t" r="r" b="b"/>
            <a:pathLst>
              <a:path w="4593397" h="1389697">
                <a:moveTo>
                  <a:pt x="0" y="0"/>
                </a:moveTo>
                <a:lnTo>
                  <a:pt x="4593398" y="0"/>
                </a:lnTo>
                <a:lnTo>
                  <a:pt x="4593398" y="1389697"/>
                </a:lnTo>
                <a:lnTo>
                  <a:pt x="0" y="1389697"/>
                </a:lnTo>
                <a:lnTo>
                  <a:pt x="0" y="0"/>
                </a:lnTo>
                <a:close/>
              </a:path>
            </a:pathLst>
          </a:custGeom>
          <a:blipFill>
            <a:blip r:embed="rId2"/>
            <a:stretch>
              <a:fillRect t="-699" b="-699"/>
            </a:stretch>
          </a:blipFill>
        </p:spPr>
        <p:txBody>
          <a:bodyPr/>
          <a:lstStyle/>
          <a:p>
            <a:endParaRPr lang="tr-TR"/>
          </a:p>
        </p:txBody>
      </p:sp>
      <p:sp>
        <p:nvSpPr>
          <p:cNvPr id="7" name="Freeform 7"/>
          <p:cNvSpPr/>
          <p:nvPr/>
        </p:nvSpPr>
        <p:spPr>
          <a:xfrm>
            <a:off x="6847522" y="8413038"/>
            <a:ext cx="4592955" cy="1389800"/>
          </a:xfrm>
          <a:custGeom>
            <a:avLst/>
            <a:gdLst/>
            <a:ahLst/>
            <a:cxnLst/>
            <a:rect l="l" t="t" r="r" b="b"/>
            <a:pathLst>
              <a:path w="4592955" h="1389800">
                <a:moveTo>
                  <a:pt x="0" y="0"/>
                </a:moveTo>
                <a:lnTo>
                  <a:pt x="4592956" y="0"/>
                </a:lnTo>
                <a:lnTo>
                  <a:pt x="4592956" y="1389800"/>
                </a:lnTo>
                <a:lnTo>
                  <a:pt x="0" y="1389800"/>
                </a:lnTo>
                <a:lnTo>
                  <a:pt x="0" y="0"/>
                </a:lnTo>
                <a:close/>
              </a:path>
            </a:pathLst>
          </a:custGeom>
          <a:blipFill>
            <a:blip r:embed="rId3"/>
            <a:stretch>
              <a:fillRect l="-356" b="-9336"/>
            </a:stretch>
          </a:blipFill>
        </p:spPr>
        <p:txBody>
          <a:bodyPr/>
          <a:lstStyle/>
          <a:p>
            <a:endParaRPr lang="tr-TR"/>
          </a:p>
        </p:txBody>
      </p:sp>
      <p:sp>
        <p:nvSpPr>
          <p:cNvPr id="8" name="TextBox 8"/>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Ridge Regresyon Algoritması Metrikleri</a:t>
            </a:r>
          </a:p>
        </p:txBody>
      </p:sp>
      <p:sp>
        <p:nvSpPr>
          <p:cNvPr id="9" name="TextBox 9"/>
          <p:cNvSpPr txBox="1"/>
          <p:nvPr/>
        </p:nvSpPr>
        <p:spPr>
          <a:xfrm>
            <a:off x="1884998" y="6451904"/>
            <a:ext cx="8898017"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Bold"/>
              </a:rPr>
              <a:t>Root Mean Squared Error (RMSE)</a:t>
            </a:r>
          </a:p>
        </p:txBody>
      </p:sp>
      <p:sp>
        <p:nvSpPr>
          <p:cNvPr id="10" name="TextBox 10"/>
          <p:cNvSpPr txBox="1"/>
          <p:nvPr/>
        </p:nvSpPr>
        <p:spPr>
          <a:xfrm>
            <a:off x="1884677" y="2419350"/>
            <a:ext cx="9572773" cy="513842"/>
          </a:xfrm>
          <a:prstGeom prst="rect">
            <a:avLst/>
          </a:prstGeom>
        </p:spPr>
        <p:txBody>
          <a:bodyPr lIns="0" tIns="0" rIns="0" bIns="0" rtlCol="0" anchor="t">
            <a:spAutoFit/>
          </a:bodyPr>
          <a:lstStyle/>
          <a:p>
            <a:pPr algn="just">
              <a:lnSpc>
                <a:spcPts val="4228"/>
              </a:lnSpc>
            </a:pPr>
            <a:r>
              <a:rPr lang="en-US" sz="3020">
                <a:solidFill>
                  <a:srgbClr val="FFFFFF"/>
                </a:solidFill>
                <a:latin typeface="Barlow Bold"/>
              </a:rPr>
              <a:t>Mean Squared Error (MSE)</a:t>
            </a:r>
          </a:p>
        </p:txBody>
      </p:sp>
      <p:sp>
        <p:nvSpPr>
          <p:cNvPr id="11" name="TextBox 11"/>
          <p:cNvSpPr txBox="1"/>
          <p:nvPr/>
        </p:nvSpPr>
        <p:spPr>
          <a:xfrm>
            <a:off x="1105538" y="6619269"/>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2</a:t>
            </a:r>
          </a:p>
        </p:txBody>
      </p:sp>
      <p:sp>
        <p:nvSpPr>
          <p:cNvPr id="12" name="TextBox 12"/>
          <p:cNvSpPr txBox="1"/>
          <p:nvPr/>
        </p:nvSpPr>
        <p:spPr>
          <a:xfrm>
            <a:off x="1105538" y="2531100"/>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a:t>
            </a:r>
          </a:p>
        </p:txBody>
      </p:sp>
      <p:sp>
        <p:nvSpPr>
          <p:cNvPr id="13" name="TextBox 13"/>
          <p:cNvSpPr txBox="1"/>
          <p:nvPr/>
        </p:nvSpPr>
        <p:spPr>
          <a:xfrm>
            <a:off x="1884677" y="3086100"/>
            <a:ext cx="15914223" cy="1047242"/>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MSE, bir veri kümesindeki tahmin edilen ve beklenen hedef değerler arasındaki kare farklarının ortalaması alınarak hesaplanır.MSE değeri ne kadar düşükse, modelin tahminleri o kadar iyidir [3]. </a:t>
            </a:r>
          </a:p>
        </p:txBody>
      </p:sp>
      <p:sp>
        <p:nvSpPr>
          <p:cNvPr id="14" name="TextBox 14"/>
          <p:cNvSpPr txBox="1"/>
          <p:nvPr/>
        </p:nvSpPr>
        <p:spPr>
          <a:xfrm>
            <a:off x="1884677" y="7137196"/>
            <a:ext cx="15914223" cy="1047242"/>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RMSE, hataların karelerinin ortalamasının kareköküdür. Hataların orijinal ölçek birimleriyle tutarlı bir ölçüm sağlar. RMSE değeri ne kadar küçükse, modelin tahminleri o kadar iyi kabul edilir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28700" y="2460972"/>
            <a:ext cx="504825" cy="504825"/>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4" name="Freeform 4"/>
          <p:cNvSpPr/>
          <p:nvPr/>
        </p:nvSpPr>
        <p:spPr>
          <a:xfrm>
            <a:off x="6574698" y="5968366"/>
            <a:ext cx="5138603" cy="1389698"/>
          </a:xfrm>
          <a:custGeom>
            <a:avLst/>
            <a:gdLst/>
            <a:ahLst/>
            <a:cxnLst/>
            <a:rect l="l" t="t" r="r" b="b"/>
            <a:pathLst>
              <a:path w="5138603" h="1389698">
                <a:moveTo>
                  <a:pt x="0" y="0"/>
                </a:moveTo>
                <a:lnTo>
                  <a:pt x="5138604" y="0"/>
                </a:lnTo>
                <a:lnTo>
                  <a:pt x="5138604" y="1389697"/>
                </a:lnTo>
                <a:lnTo>
                  <a:pt x="0" y="1389697"/>
                </a:lnTo>
                <a:lnTo>
                  <a:pt x="0" y="0"/>
                </a:lnTo>
                <a:close/>
              </a:path>
            </a:pathLst>
          </a:custGeom>
          <a:blipFill>
            <a:blip r:embed="rId2"/>
            <a:stretch>
              <a:fillRect r="-250"/>
            </a:stretch>
          </a:blipFill>
        </p:spPr>
        <p:txBody>
          <a:bodyPr/>
          <a:lstStyle/>
          <a:p>
            <a:endParaRPr lang="tr-TR"/>
          </a:p>
        </p:txBody>
      </p:sp>
      <p:sp>
        <p:nvSpPr>
          <p:cNvPr id="5" name="TextBox 5"/>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Ridge Regresyon Algoritması Metrikleri</a:t>
            </a:r>
          </a:p>
        </p:txBody>
      </p:sp>
      <p:sp>
        <p:nvSpPr>
          <p:cNvPr id="6" name="TextBox 6"/>
          <p:cNvSpPr txBox="1"/>
          <p:nvPr/>
        </p:nvSpPr>
        <p:spPr>
          <a:xfrm>
            <a:off x="1884677" y="2419350"/>
            <a:ext cx="8401234" cy="513842"/>
          </a:xfrm>
          <a:prstGeom prst="rect">
            <a:avLst/>
          </a:prstGeom>
        </p:spPr>
        <p:txBody>
          <a:bodyPr lIns="0" tIns="0" rIns="0" bIns="0" rtlCol="0" anchor="t">
            <a:spAutoFit/>
          </a:bodyPr>
          <a:lstStyle/>
          <a:p>
            <a:pPr algn="just">
              <a:lnSpc>
                <a:spcPts val="4228"/>
              </a:lnSpc>
            </a:pPr>
            <a:r>
              <a:rPr lang="en-US" sz="3020">
                <a:solidFill>
                  <a:srgbClr val="FFFFFF"/>
                </a:solidFill>
                <a:latin typeface="Barlow Bold"/>
              </a:rPr>
              <a:t>Mean Absolute Error (MAE)</a:t>
            </a:r>
          </a:p>
        </p:txBody>
      </p:sp>
      <p:sp>
        <p:nvSpPr>
          <p:cNvPr id="7" name="TextBox 7"/>
          <p:cNvSpPr txBox="1"/>
          <p:nvPr/>
        </p:nvSpPr>
        <p:spPr>
          <a:xfrm>
            <a:off x="1105538" y="2531100"/>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3</a:t>
            </a:r>
          </a:p>
        </p:txBody>
      </p:sp>
      <p:sp>
        <p:nvSpPr>
          <p:cNvPr id="8" name="TextBox 8"/>
          <p:cNvSpPr txBox="1"/>
          <p:nvPr/>
        </p:nvSpPr>
        <p:spPr>
          <a:xfrm>
            <a:off x="1884998" y="3086100"/>
            <a:ext cx="15914223" cy="2114042"/>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MAE, hataların mutlak değerlerinin ortalamasıdır. Bir dizi tahmindeki hataların ortalama büyüklüğünü, yönlerini dikkate almadan mutlak değer kullanarak  ölçer [4]. Bu, pozitif ve negatif hatalara eşit önem verilmesini sağlar. MAE değeri ne kadar küçükse, modelin tahminleri o kadar iyi kabul edilir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28700" y="2461260"/>
            <a:ext cx="504825" cy="504825"/>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4" name="Freeform 4"/>
          <p:cNvSpPr/>
          <p:nvPr/>
        </p:nvSpPr>
        <p:spPr>
          <a:xfrm>
            <a:off x="7020698" y="5409692"/>
            <a:ext cx="4246603" cy="1661003"/>
          </a:xfrm>
          <a:custGeom>
            <a:avLst/>
            <a:gdLst/>
            <a:ahLst/>
            <a:cxnLst/>
            <a:rect l="l" t="t" r="r" b="b"/>
            <a:pathLst>
              <a:path w="4246603" h="1661003">
                <a:moveTo>
                  <a:pt x="0" y="0"/>
                </a:moveTo>
                <a:lnTo>
                  <a:pt x="4246604" y="0"/>
                </a:lnTo>
                <a:lnTo>
                  <a:pt x="4246604" y="1661003"/>
                </a:lnTo>
                <a:lnTo>
                  <a:pt x="0" y="1661003"/>
                </a:lnTo>
                <a:lnTo>
                  <a:pt x="0" y="0"/>
                </a:lnTo>
                <a:close/>
              </a:path>
            </a:pathLst>
          </a:custGeom>
          <a:blipFill>
            <a:blip r:embed="rId2"/>
            <a:stretch>
              <a:fillRect/>
            </a:stretch>
          </a:blipFill>
        </p:spPr>
        <p:txBody>
          <a:bodyPr/>
          <a:lstStyle/>
          <a:p>
            <a:endParaRPr lang="tr-TR"/>
          </a:p>
        </p:txBody>
      </p:sp>
      <p:sp>
        <p:nvSpPr>
          <p:cNvPr id="5" name="TextBox 5"/>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Ridge Regresyon Algoritması Metrikleri</a:t>
            </a:r>
          </a:p>
        </p:txBody>
      </p:sp>
      <p:sp>
        <p:nvSpPr>
          <p:cNvPr id="6" name="TextBox 6"/>
          <p:cNvSpPr txBox="1"/>
          <p:nvPr/>
        </p:nvSpPr>
        <p:spPr>
          <a:xfrm>
            <a:off x="1884998" y="2419350"/>
            <a:ext cx="8898017"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Bold"/>
              </a:rPr>
              <a:t>R²</a:t>
            </a:r>
          </a:p>
        </p:txBody>
      </p:sp>
      <p:sp>
        <p:nvSpPr>
          <p:cNvPr id="7" name="TextBox 7"/>
          <p:cNvSpPr txBox="1"/>
          <p:nvPr/>
        </p:nvSpPr>
        <p:spPr>
          <a:xfrm>
            <a:off x="1105852" y="2530792"/>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4</a:t>
            </a:r>
          </a:p>
        </p:txBody>
      </p:sp>
      <p:sp>
        <p:nvSpPr>
          <p:cNvPr id="8" name="TextBox 8"/>
          <p:cNvSpPr txBox="1"/>
          <p:nvPr/>
        </p:nvSpPr>
        <p:spPr>
          <a:xfrm>
            <a:off x="1884997" y="3086100"/>
            <a:ext cx="15914223" cy="2114042"/>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R-kare, bağımsız değişkenlerin bağımlı değişkeni ne kadar iyi açıkladığını ölçer. Genellikle varyasyon oranını temsil eder ve 0 ile 1 arasında değer alır. Bu değer ne kadar yüksekse, bağımsız değişkenlerin bağımlı değişken üzerindeki varyansı o kadar iyi açıkladığı anlamına gelir.</a:t>
            </a:r>
          </a:p>
          <a:p>
            <a:pPr algn="just">
              <a:lnSpc>
                <a:spcPts val="4228"/>
              </a:lnSpc>
            </a:pPr>
            <a:endParaRPr lang="en-US" sz="3020">
              <a:solidFill>
                <a:srgbClr val="FFFFFF"/>
              </a:solidFill>
              <a:latin typeface="Barlow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2031130"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Bold"/>
              </a:rPr>
              <a:t>Uygulamada Kullanılan Veri Seti</a:t>
            </a:r>
          </a:p>
        </p:txBody>
      </p:sp>
      <p:sp>
        <p:nvSpPr>
          <p:cNvPr id="3" name="TextBox 3"/>
          <p:cNvSpPr txBox="1"/>
          <p:nvPr/>
        </p:nvSpPr>
        <p:spPr>
          <a:xfrm>
            <a:off x="1028700" y="2881312"/>
            <a:ext cx="16891458" cy="4247653"/>
          </a:xfrm>
          <a:prstGeom prst="rect">
            <a:avLst/>
          </a:prstGeom>
        </p:spPr>
        <p:txBody>
          <a:bodyPr lIns="0" tIns="0" rIns="0" bIns="0" rtlCol="0" anchor="t">
            <a:spAutoFit/>
          </a:bodyPr>
          <a:lstStyle/>
          <a:p>
            <a:pPr algn="just">
              <a:lnSpc>
                <a:spcPts val="4832"/>
              </a:lnSpc>
            </a:pPr>
            <a:r>
              <a:rPr lang="en-US" sz="3020">
                <a:solidFill>
                  <a:srgbClr val="FFFFFF"/>
                </a:solidFill>
                <a:latin typeface="Barlow Light"/>
              </a:rPr>
              <a:t>Uygulama örneğinde Boston House Prices veri seti kullanılmıştır. Veritabanındaki her kayıt Boston'un bir banliyösünü veya kasabasını tanımlamaktadır. Veriler 1970 yılında Boston Standart Metropolitan İstatistik Alanından (SMSA) alınmıştır [5]. Kullanılan veri setinde niteliklerin 13 adeti (CRIM, ZN, INDUS, CHAS, NOX, RM, AGE, DIS, RAD, TAX, PTRATIO, B, LSTAT) bağımsız değişken olarak kullanışmış olup ‘MEDV’ değeri ise bağımlı değişken  olarak kullanılmıştır.</a:t>
            </a:r>
          </a:p>
          <a:p>
            <a:pPr algn="just">
              <a:lnSpc>
                <a:spcPts val="4832"/>
              </a:lnSpc>
            </a:pPr>
            <a:endParaRPr lang="en-US" sz="3020">
              <a:solidFill>
                <a:srgbClr val="FFFFFF"/>
              </a:solidFill>
              <a:latin typeface="Barlow Light"/>
            </a:endParaRPr>
          </a:p>
          <a:p>
            <a:pPr algn="just">
              <a:lnSpc>
                <a:spcPts val="4832"/>
              </a:lnSpc>
              <a:spcBef>
                <a:spcPct val="0"/>
              </a:spcBef>
            </a:pPr>
            <a:endParaRPr lang="en-US" sz="3020">
              <a:solidFill>
                <a:srgbClr val="FFFFFF"/>
              </a:solidFill>
              <a:latin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Veri Setindeki Nitelikler</a:t>
            </a:r>
          </a:p>
        </p:txBody>
      </p:sp>
      <p:sp>
        <p:nvSpPr>
          <p:cNvPr id="3" name="TextBox 3"/>
          <p:cNvSpPr txBox="1"/>
          <p:nvPr/>
        </p:nvSpPr>
        <p:spPr>
          <a:xfrm>
            <a:off x="1723056" y="3205163"/>
            <a:ext cx="12860852"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INDUS : Perakende olmayan  iş alanlarının kasaba başına düşen oranı.</a:t>
            </a:r>
          </a:p>
        </p:txBody>
      </p:sp>
      <p:sp>
        <p:nvSpPr>
          <p:cNvPr id="4" name="TextBox 4"/>
          <p:cNvSpPr txBox="1"/>
          <p:nvPr/>
        </p:nvSpPr>
        <p:spPr>
          <a:xfrm>
            <a:off x="1723056" y="3776408"/>
            <a:ext cx="13000534"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a:rPr>
              <a:t>CHAS : Charles Nehri’ne yakınlık durumu.</a:t>
            </a:r>
          </a:p>
        </p:txBody>
      </p:sp>
      <p:sp>
        <p:nvSpPr>
          <p:cNvPr id="5" name="TextBox 5"/>
          <p:cNvSpPr txBox="1"/>
          <p:nvPr/>
        </p:nvSpPr>
        <p:spPr>
          <a:xfrm>
            <a:off x="1723056" y="60626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DIS : Beş adet bulunan  Boston istihdam merkezine olan ağırlıklı mesafeler.</a:t>
            </a:r>
          </a:p>
        </p:txBody>
      </p:sp>
      <p:sp>
        <p:nvSpPr>
          <p:cNvPr id="6" name="TextBox 6"/>
          <p:cNvSpPr txBox="1"/>
          <p:nvPr/>
        </p:nvSpPr>
        <p:spPr>
          <a:xfrm>
            <a:off x="1723056" y="2061908"/>
            <a:ext cx="9572773" cy="513842"/>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CRIM : Kişi başına düşen suç oranı.</a:t>
            </a:r>
          </a:p>
        </p:txBody>
      </p:sp>
      <p:sp>
        <p:nvSpPr>
          <p:cNvPr id="7" name="TextBox 7"/>
          <p:cNvSpPr txBox="1"/>
          <p:nvPr/>
        </p:nvSpPr>
        <p:spPr>
          <a:xfrm>
            <a:off x="1723056" y="2633408"/>
            <a:ext cx="14679130"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a:rPr>
              <a:t>ZN : 25.000 metrekarenin üzerindeki parseller için imar edilen konut arazilerinin oranı.</a:t>
            </a:r>
          </a:p>
        </p:txBody>
      </p:sp>
      <p:sp>
        <p:nvSpPr>
          <p:cNvPr id="8" name="TextBox 8"/>
          <p:cNvSpPr txBox="1"/>
          <p:nvPr/>
        </p:nvSpPr>
        <p:spPr>
          <a:xfrm>
            <a:off x="1723056" y="4919408"/>
            <a:ext cx="14679130"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RM : Konut başına ortalama oda sayısı.</a:t>
            </a:r>
          </a:p>
        </p:txBody>
      </p:sp>
      <p:sp>
        <p:nvSpPr>
          <p:cNvPr id="9" name="TextBox 9"/>
          <p:cNvSpPr txBox="1"/>
          <p:nvPr/>
        </p:nvSpPr>
        <p:spPr>
          <a:xfrm>
            <a:off x="1723056" y="4348162"/>
            <a:ext cx="11831048" cy="513842"/>
          </a:xfrm>
          <a:prstGeom prst="rect">
            <a:avLst/>
          </a:prstGeom>
        </p:spPr>
        <p:txBody>
          <a:bodyPr lIns="0" tIns="0" rIns="0" bIns="0" rtlCol="0" anchor="t">
            <a:spAutoFit/>
          </a:bodyPr>
          <a:lstStyle/>
          <a:p>
            <a:pPr marL="0" lvl="0" indent="0" algn="just">
              <a:lnSpc>
                <a:spcPts val="4227"/>
              </a:lnSpc>
              <a:spcBef>
                <a:spcPct val="0"/>
              </a:spcBef>
            </a:pPr>
            <a:r>
              <a:rPr lang="en-US" sz="3019">
                <a:solidFill>
                  <a:srgbClr val="FFFFFF"/>
                </a:solidFill>
                <a:latin typeface="Barlow Light"/>
              </a:rPr>
              <a:t>NOX : Nitrik oksit konsantrasyonu (10 milyonda bir parça).</a:t>
            </a:r>
          </a:p>
        </p:txBody>
      </p:sp>
      <p:sp>
        <p:nvSpPr>
          <p:cNvPr id="10" name="TextBox 10"/>
          <p:cNvSpPr txBox="1"/>
          <p:nvPr/>
        </p:nvSpPr>
        <p:spPr>
          <a:xfrm>
            <a:off x="1723056" y="5491162"/>
            <a:ext cx="12640973" cy="513842"/>
          </a:xfrm>
          <a:prstGeom prst="rect">
            <a:avLst/>
          </a:prstGeom>
        </p:spPr>
        <p:txBody>
          <a:bodyPr lIns="0" tIns="0" rIns="0" bIns="0" rtlCol="0" anchor="t">
            <a:spAutoFit/>
          </a:bodyPr>
          <a:lstStyle/>
          <a:p>
            <a:pPr algn="just">
              <a:lnSpc>
                <a:spcPts val="4228"/>
              </a:lnSpc>
            </a:pPr>
            <a:r>
              <a:rPr lang="en-US" sz="3020">
                <a:solidFill>
                  <a:srgbClr val="FFFFFF"/>
                </a:solidFill>
                <a:latin typeface="Barlow"/>
              </a:rPr>
              <a:t>AGE : 1940'tan önce inşa edilen, sahibi tarafından kullanılan birimlerin oranı.</a:t>
            </a:r>
          </a:p>
        </p:txBody>
      </p:sp>
      <p:grpSp>
        <p:nvGrpSpPr>
          <p:cNvPr id="11" name="Group 11"/>
          <p:cNvGrpSpPr>
            <a:grpSpLocks noChangeAspect="1"/>
          </p:cNvGrpSpPr>
          <p:nvPr/>
        </p:nvGrpSpPr>
        <p:grpSpPr>
          <a:xfrm>
            <a:off x="1028700" y="2666492"/>
            <a:ext cx="504825" cy="504825"/>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3" name="TextBox 13"/>
          <p:cNvSpPr txBox="1"/>
          <p:nvPr/>
        </p:nvSpPr>
        <p:spPr>
          <a:xfrm>
            <a:off x="1105538" y="2714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2</a:t>
            </a:r>
          </a:p>
        </p:txBody>
      </p:sp>
      <p:grpSp>
        <p:nvGrpSpPr>
          <p:cNvPr id="14" name="Group 14"/>
          <p:cNvGrpSpPr>
            <a:grpSpLocks noChangeAspect="1"/>
          </p:cNvGrpSpPr>
          <p:nvPr/>
        </p:nvGrpSpPr>
        <p:grpSpPr>
          <a:xfrm>
            <a:off x="1028700" y="3237992"/>
            <a:ext cx="504825" cy="504825"/>
            <a:chOff x="0" y="0"/>
            <a:chExt cx="6355080" cy="6355080"/>
          </a:xfrm>
        </p:grpSpPr>
        <p:sp>
          <p:nvSpPr>
            <p:cNvPr id="15" name="Freeform 1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6" name="TextBox 16"/>
          <p:cNvSpPr txBox="1"/>
          <p:nvPr/>
        </p:nvSpPr>
        <p:spPr>
          <a:xfrm>
            <a:off x="1105538" y="3285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3</a:t>
            </a:r>
          </a:p>
        </p:txBody>
      </p:sp>
      <p:grpSp>
        <p:nvGrpSpPr>
          <p:cNvPr id="17" name="Group 17"/>
          <p:cNvGrpSpPr>
            <a:grpSpLocks noChangeAspect="1"/>
          </p:cNvGrpSpPr>
          <p:nvPr/>
        </p:nvGrpSpPr>
        <p:grpSpPr>
          <a:xfrm>
            <a:off x="1028700" y="3809492"/>
            <a:ext cx="504825" cy="504825"/>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9" name="TextBox 19"/>
          <p:cNvSpPr txBox="1"/>
          <p:nvPr/>
        </p:nvSpPr>
        <p:spPr>
          <a:xfrm>
            <a:off x="1105538" y="3857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4</a:t>
            </a:r>
          </a:p>
        </p:txBody>
      </p:sp>
      <p:grpSp>
        <p:nvGrpSpPr>
          <p:cNvPr id="20" name="Group 20"/>
          <p:cNvGrpSpPr>
            <a:grpSpLocks noChangeAspect="1"/>
          </p:cNvGrpSpPr>
          <p:nvPr/>
        </p:nvGrpSpPr>
        <p:grpSpPr>
          <a:xfrm>
            <a:off x="1028700" y="4380992"/>
            <a:ext cx="504825" cy="504825"/>
            <a:chOff x="0" y="0"/>
            <a:chExt cx="6355080" cy="6355080"/>
          </a:xfrm>
        </p:grpSpPr>
        <p:sp>
          <p:nvSpPr>
            <p:cNvPr id="21" name="Freeform 2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2" name="TextBox 22"/>
          <p:cNvSpPr txBox="1"/>
          <p:nvPr/>
        </p:nvSpPr>
        <p:spPr>
          <a:xfrm>
            <a:off x="1105538" y="4428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5</a:t>
            </a:r>
          </a:p>
        </p:txBody>
      </p:sp>
      <p:grpSp>
        <p:nvGrpSpPr>
          <p:cNvPr id="23" name="Group 23"/>
          <p:cNvGrpSpPr>
            <a:grpSpLocks noChangeAspect="1"/>
          </p:cNvGrpSpPr>
          <p:nvPr/>
        </p:nvGrpSpPr>
        <p:grpSpPr>
          <a:xfrm>
            <a:off x="1028700" y="4952492"/>
            <a:ext cx="504825" cy="504825"/>
            <a:chOff x="0" y="0"/>
            <a:chExt cx="6355080" cy="6355080"/>
          </a:xfrm>
        </p:grpSpPr>
        <p:sp>
          <p:nvSpPr>
            <p:cNvPr id="24" name="Freeform 2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5" name="TextBox 25"/>
          <p:cNvSpPr txBox="1"/>
          <p:nvPr/>
        </p:nvSpPr>
        <p:spPr>
          <a:xfrm>
            <a:off x="1105538" y="5000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6</a:t>
            </a:r>
          </a:p>
        </p:txBody>
      </p:sp>
      <p:grpSp>
        <p:nvGrpSpPr>
          <p:cNvPr id="26" name="Group 26"/>
          <p:cNvGrpSpPr>
            <a:grpSpLocks noChangeAspect="1"/>
          </p:cNvGrpSpPr>
          <p:nvPr/>
        </p:nvGrpSpPr>
        <p:grpSpPr>
          <a:xfrm>
            <a:off x="1028700" y="5523992"/>
            <a:ext cx="504825" cy="504825"/>
            <a:chOff x="0" y="0"/>
            <a:chExt cx="6355080" cy="6355080"/>
          </a:xfrm>
        </p:grpSpPr>
        <p:sp>
          <p:nvSpPr>
            <p:cNvPr id="27" name="Freeform 2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8" name="TextBox 28"/>
          <p:cNvSpPr txBox="1"/>
          <p:nvPr/>
        </p:nvSpPr>
        <p:spPr>
          <a:xfrm>
            <a:off x="1105852" y="5571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7</a:t>
            </a:r>
          </a:p>
        </p:txBody>
      </p:sp>
      <p:grpSp>
        <p:nvGrpSpPr>
          <p:cNvPr id="29" name="Group 29"/>
          <p:cNvGrpSpPr>
            <a:grpSpLocks noChangeAspect="1"/>
          </p:cNvGrpSpPr>
          <p:nvPr/>
        </p:nvGrpSpPr>
        <p:grpSpPr>
          <a:xfrm>
            <a:off x="1028700" y="6095492"/>
            <a:ext cx="504825" cy="504825"/>
            <a:chOff x="0" y="0"/>
            <a:chExt cx="6355080" cy="6355080"/>
          </a:xfrm>
        </p:grpSpPr>
        <p:sp>
          <p:nvSpPr>
            <p:cNvPr id="30" name="Freeform 3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31" name="TextBox 31"/>
          <p:cNvSpPr txBox="1"/>
          <p:nvPr/>
        </p:nvSpPr>
        <p:spPr>
          <a:xfrm>
            <a:off x="1105852" y="6143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8</a:t>
            </a:r>
          </a:p>
        </p:txBody>
      </p:sp>
      <p:grpSp>
        <p:nvGrpSpPr>
          <p:cNvPr id="32" name="Group 32"/>
          <p:cNvGrpSpPr>
            <a:grpSpLocks noChangeAspect="1"/>
          </p:cNvGrpSpPr>
          <p:nvPr/>
        </p:nvGrpSpPr>
        <p:grpSpPr>
          <a:xfrm>
            <a:off x="1028700" y="2094992"/>
            <a:ext cx="504825" cy="504825"/>
            <a:chOff x="0" y="0"/>
            <a:chExt cx="6355080" cy="6355080"/>
          </a:xfrm>
        </p:grpSpPr>
        <p:sp>
          <p:nvSpPr>
            <p:cNvPr id="33" name="Freeform 3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34" name="TextBox 34"/>
          <p:cNvSpPr txBox="1"/>
          <p:nvPr/>
        </p:nvSpPr>
        <p:spPr>
          <a:xfrm>
            <a:off x="1105538" y="2142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a:t>
            </a:r>
          </a:p>
        </p:txBody>
      </p:sp>
      <p:sp>
        <p:nvSpPr>
          <p:cNvPr id="35" name="TextBox 35"/>
          <p:cNvSpPr txBox="1"/>
          <p:nvPr/>
        </p:nvSpPr>
        <p:spPr>
          <a:xfrm>
            <a:off x="1723072" y="66341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RAD : Otoyollara erişilebilirlik endeksi</a:t>
            </a:r>
          </a:p>
        </p:txBody>
      </p:sp>
      <p:grpSp>
        <p:nvGrpSpPr>
          <p:cNvPr id="36" name="Group 36"/>
          <p:cNvGrpSpPr>
            <a:grpSpLocks noChangeAspect="1"/>
          </p:cNvGrpSpPr>
          <p:nvPr/>
        </p:nvGrpSpPr>
        <p:grpSpPr>
          <a:xfrm>
            <a:off x="1028700" y="6666992"/>
            <a:ext cx="504825" cy="504825"/>
            <a:chOff x="0" y="0"/>
            <a:chExt cx="6355080" cy="6355080"/>
          </a:xfrm>
        </p:grpSpPr>
        <p:sp>
          <p:nvSpPr>
            <p:cNvPr id="37" name="Freeform 3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grpSp>
        <p:nvGrpSpPr>
          <p:cNvPr id="38" name="Group 38"/>
          <p:cNvGrpSpPr>
            <a:grpSpLocks noChangeAspect="1"/>
          </p:cNvGrpSpPr>
          <p:nvPr/>
        </p:nvGrpSpPr>
        <p:grpSpPr>
          <a:xfrm>
            <a:off x="1028700" y="7238492"/>
            <a:ext cx="504825" cy="504825"/>
            <a:chOff x="0" y="0"/>
            <a:chExt cx="6355080" cy="6355080"/>
          </a:xfrm>
        </p:grpSpPr>
        <p:sp>
          <p:nvSpPr>
            <p:cNvPr id="39" name="Freeform 3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40" name="TextBox 40"/>
          <p:cNvSpPr txBox="1"/>
          <p:nvPr/>
        </p:nvSpPr>
        <p:spPr>
          <a:xfrm>
            <a:off x="1105852" y="6714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9</a:t>
            </a:r>
          </a:p>
        </p:txBody>
      </p:sp>
      <p:sp>
        <p:nvSpPr>
          <p:cNvPr id="41" name="TextBox 41"/>
          <p:cNvSpPr txBox="1"/>
          <p:nvPr/>
        </p:nvSpPr>
        <p:spPr>
          <a:xfrm>
            <a:off x="1723072" y="72056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TAX : 10.000 $ başına tam değerli emlak vergisi oranı.</a:t>
            </a:r>
          </a:p>
        </p:txBody>
      </p:sp>
      <p:grpSp>
        <p:nvGrpSpPr>
          <p:cNvPr id="42" name="Group 42"/>
          <p:cNvGrpSpPr>
            <a:grpSpLocks noChangeAspect="1"/>
          </p:cNvGrpSpPr>
          <p:nvPr/>
        </p:nvGrpSpPr>
        <p:grpSpPr>
          <a:xfrm>
            <a:off x="1028700" y="7809992"/>
            <a:ext cx="504825" cy="504825"/>
            <a:chOff x="0" y="0"/>
            <a:chExt cx="6355080" cy="6355080"/>
          </a:xfrm>
        </p:grpSpPr>
        <p:sp>
          <p:nvSpPr>
            <p:cNvPr id="43" name="Freeform 4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44" name="TextBox 44"/>
          <p:cNvSpPr txBox="1"/>
          <p:nvPr/>
        </p:nvSpPr>
        <p:spPr>
          <a:xfrm>
            <a:off x="1105852" y="7286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10</a:t>
            </a:r>
          </a:p>
        </p:txBody>
      </p:sp>
      <p:sp>
        <p:nvSpPr>
          <p:cNvPr id="45" name="TextBox 45"/>
          <p:cNvSpPr txBox="1"/>
          <p:nvPr/>
        </p:nvSpPr>
        <p:spPr>
          <a:xfrm>
            <a:off x="1723072" y="77771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PTRATIO : kasabaya göre öğrenci-öğretmen oranı </a:t>
            </a:r>
          </a:p>
        </p:txBody>
      </p:sp>
      <p:grpSp>
        <p:nvGrpSpPr>
          <p:cNvPr id="46" name="Group 46"/>
          <p:cNvGrpSpPr>
            <a:grpSpLocks noChangeAspect="1"/>
          </p:cNvGrpSpPr>
          <p:nvPr/>
        </p:nvGrpSpPr>
        <p:grpSpPr>
          <a:xfrm>
            <a:off x="1029014" y="8381492"/>
            <a:ext cx="504825" cy="504825"/>
            <a:chOff x="0" y="0"/>
            <a:chExt cx="6355080" cy="6355080"/>
          </a:xfrm>
        </p:grpSpPr>
        <p:sp>
          <p:nvSpPr>
            <p:cNvPr id="47" name="Freeform 4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48" name="TextBox 48"/>
          <p:cNvSpPr txBox="1"/>
          <p:nvPr/>
        </p:nvSpPr>
        <p:spPr>
          <a:xfrm>
            <a:off x="1105853" y="7857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11</a:t>
            </a:r>
          </a:p>
        </p:txBody>
      </p:sp>
      <p:sp>
        <p:nvSpPr>
          <p:cNvPr id="49" name="TextBox 49"/>
          <p:cNvSpPr txBox="1"/>
          <p:nvPr/>
        </p:nvSpPr>
        <p:spPr>
          <a:xfrm>
            <a:off x="1719262" y="83486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B : Bhilerin.</a:t>
            </a:r>
          </a:p>
        </p:txBody>
      </p:sp>
      <p:grpSp>
        <p:nvGrpSpPr>
          <p:cNvPr id="50" name="Group 50"/>
          <p:cNvGrpSpPr>
            <a:grpSpLocks noChangeAspect="1"/>
          </p:cNvGrpSpPr>
          <p:nvPr/>
        </p:nvGrpSpPr>
        <p:grpSpPr>
          <a:xfrm>
            <a:off x="1029014" y="8952992"/>
            <a:ext cx="504825" cy="504825"/>
            <a:chOff x="0" y="0"/>
            <a:chExt cx="6355080" cy="6355080"/>
          </a:xfrm>
        </p:grpSpPr>
        <p:sp>
          <p:nvSpPr>
            <p:cNvPr id="51" name="Freeform 5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52" name="TextBox 52"/>
          <p:cNvSpPr txBox="1"/>
          <p:nvPr/>
        </p:nvSpPr>
        <p:spPr>
          <a:xfrm>
            <a:off x="1105538" y="84291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12</a:t>
            </a:r>
          </a:p>
        </p:txBody>
      </p:sp>
      <p:sp>
        <p:nvSpPr>
          <p:cNvPr id="53" name="TextBox 53"/>
          <p:cNvSpPr txBox="1"/>
          <p:nvPr/>
        </p:nvSpPr>
        <p:spPr>
          <a:xfrm>
            <a:off x="1105852" y="9000617"/>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13</a:t>
            </a:r>
          </a:p>
        </p:txBody>
      </p:sp>
      <p:grpSp>
        <p:nvGrpSpPr>
          <p:cNvPr id="54" name="Group 54"/>
          <p:cNvGrpSpPr>
            <a:grpSpLocks noChangeAspect="1"/>
          </p:cNvGrpSpPr>
          <p:nvPr/>
        </p:nvGrpSpPr>
        <p:grpSpPr>
          <a:xfrm>
            <a:off x="1028700" y="9524492"/>
            <a:ext cx="504825" cy="504825"/>
            <a:chOff x="0" y="0"/>
            <a:chExt cx="6355080" cy="6355080"/>
          </a:xfrm>
        </p:grpSpPr>
        <p:sp>
          <p:nvSpPr>
            <p:cNvPr id="55" name="Freeform 5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56" name="TextBox 56"/>
          <p:cNvSpPr txBox="1"/>
          <p:nvPr/>
        </p:nvSpPr>
        <p:spPr>
          <a:xfrm>
            <a:off x="1105853" y="9571673"/>
            <a:ext cx="351149" cy="316945"/>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14</a:t>
            </a:r>
          </a:p>
        </p:txBody>
      </p:sp>
      <p:sp>
        <p:nvSpPr>
          <p:cNvPr id="57" name="TextBox 57"/>
          <p:cNvSpPr txBox="1"/>
          <p:nvPr/>
        </p:nvSpPr>
        <p:spPr>
          <a:xfrm>
            <a:off x="1723072" y="89201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LSAT : Tmdakin</a:t>
            </a:r>
          </a:p>
        </p:txBody>
      </p:sp>
      <p:sp>
        <p:nvSpPr>
          <p:cNvPr id="58" name="TextBox 58"/>
          <p:cNvSpPr txBox="1"/>
          <p:nvPr/>
        </p:nvSpPr>
        <p:spPr>
          <a:xfrm>
            <a:off x="1723072" y="9491662"/>
            <a:ext cx="15914223" cy="513842"/>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MEDV : Sahibi tarafından kullanılan evlerin medyan değeri (bin dolar cinsinden).</a:t>
            </a:r>
          </a:p>
        </p:txBody>
      </p:sp>
      <p:sp>
        <p:nvSpPr>
          <p:cNvPr id="59" name="TextBox 59"/>
          <p:cNvSpPr txBox="1"/>
          <p:nvPr/>
        </p:nvSpPr>
        <p:spPr>
          <a:xfrm>
            <a:off x="6607991" y="1447800"/>
            <a:ext cx="1849176" cy="339725"/>
          </a:xfrm>
          <a:prstGeom prst="rect">
            <a:avLst/>
          </a:prstGeom>
        </p:spPr>
        <p:txBody>
          <a:bodyPr lIns="0" tIns="0" rIns="0" bIns="0" rtlCol="0" anchor="t">
            <a:spAutoFit/>
          </a:bodyPr>
          <a:lstStyle/>
          <a:p>
            <a:pPr algn="ctr">
              <a:lnSpc>
                <a:spcPts val="2800"/>
              </a:lnSpc>
            </a:pPr>
            <a:r>
              <a:rPr lang="en-US" sz="2000">
                <a:solidFill>
                  <a:srgbClr val="FFFFFF"/>
                </a:solidFill>
                <a:latin typeface="Abril Fatface"/>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39305" y="3431813"/>
            <a:ext cx="10036229" cy="2515857"/>
          </a:xfrm>
          <a:custGeom>
            <a:avLst/>
            <a:gdLst/>
            <a:ahLst/>
            <a:cxnLst/>
            <a:rect l="l" t="t" r="r" b="b"/>
            <a:pathLst>
              <a:path w="10036229" h="2515857">
                <a:moveTo>
                  <a:pt x="0" y="0"/>
                </a:moveTo>
                <a:lnTo>
                  <a:pt x="10036229" y="0"/>
                </a:lnTo>
                <a:lnTo>
                  <a:pt x="10036229" y="2515857"/>
                </a:lnTo>
                <a:lnTo>
                  <a:pt x="0" y="2515857"/>
                </a:lnTo>
                <a:lnTo>
                  <a:pt x="0" y="0"/>
                </a:lnTo>
                <a:close/>
              </a:path>
            </a:pathLst>
          </a:custGeom>
          <a:blipFill>
            <a:blip r:embed="rId2"/>
            <a:stretch>
              <a:fillRect/>
            </a:stretch>
          </a:blipFill>
        </p:spPr>
        <p:txBody>
          <a:bodyPr/>
          <a:lstStyle/>
          <a:p>
            <a:endParaRPr lang="tr-TR"/>
          </a:p>
        </p:txBody>
      </p:sp>
      <p:sp>
        <p:nvSpPr>
          <p:cNvPr id="3" name="Freeform 3"/>
          <p:cNvSpPr/>
          <p:nvPr/>
        </p:nvSpPr>
        <p:spPr>
          <a:xfrm>
            <a:off x="1539305" y="7241356"/>
            <a:ext cx="13892822" cy="1654183"/>
          </a:xfrm>
          <a:custGeom>
            <a:avLst/>
            <a:gdLst/>
            <a:ahLst/>
            <a:cxnLst/>
            <a:rect l="l" t="t" r="r" b="b"/>
            <a:pathLst>
              <a:path w="13892822" h="1654183">
                <a:moveTo>
                  <a:pt x="0" y="0"/>
                </a:moveTo>
                <a:lnTo>
                  <a:pt x="13892822" y="0"/>
                </a:lnTo>
                <a:lnTo>
                  <a:pt x="13892822" y="1654183"/>
                </a:lnTo>
                <a:lnTo>
                  <a:pt x="0" y="1654183"/>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Uygulamalı Ridge Regresyon Algoritması</a:t>
            </a:r>
          </a:p>
        </p:txBody>
      </p:sp>
      <p:sp>
        <p:nvSpPr>
          <p:cNvPr id="5" name="TextBox 5"/>
          <p:cNvSpPr txBox="1"/>
          <p:nvPr/>
        </p:nvSpPr>
        <p:spPr>
          <a:xfrm>
            <a:off x="1170520" y="2479313"/>
            <a:ext cx="15481554" cy="6096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1.Parça: Kütüphaneler eklendi.</a:t>
            </a:r>
          </a:p>
        </p:txBody>
      </p:sp>
      <p:sp>
        <p:nvSpPr>
          <p:cNvPr id="6" name="TextBox 6"/>
          <p:cNvSpPr txBox="1"/>
          <p:nvPr/>
        </p:nvSpPr>
        <p:spPr>
          <a:xfrm>
            <a:off x="1170520" y="6290570"/>
            <a:ext cx="15481554" cy="6096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2.Parça: Veri setini yüklendi ve uygun bir şekilde düzenlendi.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170520" y="1131514"/>
            <a:ext cx="12031130" cy="149542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Ridge Regresyon Algoritması Nedir ?</a:t>
            </a:r>
          </a:p>
          <a:p>
            <a:pPr>
              <a:lnSpc>
                <a:spcPts val="5909"/>
              </a:lnSpc>
            </a:pPr>
            <a:endParaRPr lang="en-US" sz="4924">
              <a:solidFill>
                <a:srgbClr val="FFFFFF"/>
              </a:solidFill>
              <a:latin typeface="Barlow Condensed Semi-Bold"/>
            </a:endParaRPr>
          </a:p>
        </p:txBody>
      </p:sp>
      <p:sp>
        <p:nvSpPr>
          <p:cNvPr id="3" name="TextBox 3"/>
          <p:cNvSpPr txBox="1"/>
          <p:nvPr/>
        </p:nvSpPr>
        <p:spPr>
          <a:xfrm>
            <a:off x="1028700" y="2987780"/>
            <a:ext cx="16891458" cy="5472452"/>
          </a:xfrm>
          <a:prstGeom prst="rect">
            <a:avLst/>
          </a:prstGeom>
        </p:spPr>
        <p:txBody>
          <a:bodyPr lIns="0" tIns="0" rIns="0" bIns="0" rtlCol="0" anchor="t">
            <a:spAutoFit/>
          </a:bodyPr>
          <a:lstStyle/>
          <a:p>
            <a:pPr algn="just">
              <a:lnSpc>
                <a:spcPts val="4832"/>
              </a:lnSpc>
            </a:pPr>
            <a:r>
              <a:rPr lang="en-US" sz="3020">
                <a:solidFill>
                  <a:srgbClr val="FFFFFF"/>
                </a:solidFill>
                <a:latin typeface="Barlow Light"/>
              </a:rPr>
              <a:t>Ridge regresyonu, verilerdeki ortak değişkenlerin çoklu bağlantı (multicollinearite) problemini çözmek için klasik bir veri modelleme yöntemidir [1]. Temelde en küçük kareler yöntemine dayanır. Çoklu bağımsız değişkenlerle yapılan regresyon analizlerinde, model verilere aşırı derecede uyum (overfitting) sağlayabilir, yani verilere çok iyi uyarlanabilir. Ancak bu durumda model yeni verilere genellenebilme yeteneği kazanmada zorlanabilir [2]. Bu durumda Ridge regresyon algoritması kullanılarak overfittingi önlenmeye çalışılır.</a:t>
            </a:r>
          </a:p>
          <a:p>
            <a:pPr algn="just">
              <a:lnSpc>
                <a:spcPts val="4832"/>
              </a:lnSpc>
            </a:pPr>
            <a:endParaRPr lang="en-US" sz="3020">
              <a:solidFill>
                <a:srgbClr val="FFFFFF"/>
              </a:solidFill>
              <a:latin typeface="Barlow Light"/>
            </a:endParaRPr>
          </a:p>
          <a:p>
            <a:pPr algn="just">
              <a:lnSpc>
                <a:spcPts val="4832"/>
              </a:lnSpc>
            </a:pPr>
            <a:endParaRPr lang="en-US" sz="3020">
              <a:solidFill>
                <a:srgbClr val="FFFFFF"/>
              </a:solidFill>
              <a:latin typeface="Barlow Light"/>
            </a:endParaRPr>
          </a:p>
          <a:p>
            <a:pPr algn="just">
              <a:lnSpc>
                <a:spcPts val="4832"/>
              </a:lnSpc>
              <a:spcBef>
                <a:spcPct val="0"/>
              </a:spcBef>
            </a:pPr>
            <a:endParaRPr lang="en-US" sz="3020">
              <a:solidFill>
                <a:srgbClr val="FFFFFF"/>
              </a:solidFill>
              <a:latin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39240" y="4006941"/>
            <a:ext cx="10036493" cy="1374402"/>
          </a:xfrm>
          <a:custGeom>
            <a:avLst/>
            <a:gdLst/>
            <a:ahLst/>
            <a:cxnLst/>
            <a:rect l="l" t="t" r="r" b="b"/>
            <a:pathLst>
              <a:path w="10036493" h="1374402">
                <a:moveTo>
                  <a:pt x="0" y="0"/>
                </a:moveTo>
                <a:lnTo>
                  <a:pt x="10036493" y="0"/>
                </a:lnTo>
                <a:lnTo>
                  <a:pt x="10036493" y="1374402"/>
                </a:lnTo>
                <a:lnTo>
                  <a:pt x="0" y="1374402"/>
                </a:lnTo>
                <a:lnTo>
                  <a:pt x="0" y="0"/>
                </a:lnTo>
                <a:close/>
              </a:path>
            </a:pathLst>
          </a:custGeom>
          <a:blipFill>
            <a:blip r:embed="rId2"/>
            <a:stretch>
              <a:fillRect b="-4613"/>
            </a:stretch>
          </a:blipFill>
        </p:spPr>
        <p:txBody>
          <a:bodyPr/>
          <a:lstStyle/>
          <a:p>
            <a:endParaRPr lang="tr-TR"/>
          </a:p>
        </p:txBody>
      </p:sp>
      <p:sp>
        <p:nvSpPr>
          <p:cNvPr id="3" name="Freeform 3"/>
          <p:cNvSpPr/>
          <p:nvPr/>
        </p:nvSpPr>
        <p:spPr>
          <a:xfrm>
            <a:off x="1539240" y="7210143"/>
            <a:ext cx="12183429" cy="2508353"/>
          </a:xfrm>
          <a:custGeom>
            <a:avLst/>
            <a:gdLst/>
            <a:ahLst/>
            <a:cxnLst/>
            <a:rect l="l" t="t" r="r" b="b"/>
            <a:pathLst>
              <a:path w="12183429" h="2508353">
                <a:moveTo>
                  <a:pt x="0" y="0"/>
                </a:moveTo>
                <a:lnTo>
                  <a:pt x="12183429" y="0"/>
                </a:lnTo>
                <a:lnTo>
                  <a:pt x="12183429" y="2508353"/>
                </a:lnTo>
                <a:lnTo>
                  <a:pt x="0" y="2508353"/>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Uygulamalı Ridge Regresyon Algoritması</a:t>
            </a:r>
          </a:p>
        </p:txBody>
      </p:sp>
      <p:sp>
        <p:nvSpPr>
          <p:cNvPr id="5" name="TextBox 5"/>
          <p:cNvSpPr txBox="1"/>
          <p:nvPr/>
        </p:nvSpPr>
        <p:spPr>
          <a:xfrm>
            <a:off x="1170520" y="2482941"/>
            <a:ext cx="15979057" cy="12192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3.Parça: Ridge sınıfından bir nesne oluşturuldu ve bu nesne “ridge_reg” adlı değişkene atandı.</a:t>
            </a:r>
          </a:p>
        </p:txBody>
      </p:sp>
      <p:sp>
        <p:nvSpPr>
          <p:cNvPr id="6" name="TextBox 6"/>
          <p:cNvSpPr txBox="1"/>
          <p:nvPr/>
        </p:nvSpPr>
        <p:spPr>
          <a:xfrm>
            <a:off x="1170520" y="5686143"/>
            <a:ext cx="15979057" cy="12192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4.Parça: Veri kümemize göre  “GridSearchCV” sayesinde verilen hiperparametreler arasından optimum olan parametre seçildi.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39240" y="3451952"/>
            <a:ext cx="10454432" cy="1330223"/>
          </a:xfrm>
          <a:custGeom>
            <a:avLst/>
            <a:gdLst/>
            <a:ahLst/>
            <a:cxnLst/>
            <a:rect l="l" t="t" r="r" b="b"/>
            <a:pathLst>
              <a:path w="10454432" h="1330223">
                <a:moveTo>
                  <a:pt x="0" y="0"/>
                </a:moveTo>
                <a:lnTo>
                  <a:pt x="10454432" y="0"/>
                </a:lnTo>
                <a:lnTo>
                  <a:pt x="10454432" y="1330223"/>
                </a:lnTo>
                <a:lnTo>
                  <a:pt x="0" y="1330223"/>
                </a:lnTo>
                <a:lnTo>
                  <a:pt x="0" y="0"/>
                </a:lnTo>
                <a:close/>
              </a:path>
            </a:pathLst>
          </a:custGeom>
          <a:blipFill>
            <a:blip r:embed="rId2"/>
            <a:stretch>
              <a:fillRect/>
            </a:stretch>
          </a:blipFill>
        </p:spPr>
        <p:txBody>
          <a:bodyPr/>
          <a:lstStyle/>
          <a:p>
            <a:endParaRPr lang="tr-TR"/>
          </a:p>
        </p:txBody>
      </p:sp>
      <p:sp>
        <p:nvSpPr>
          <p:cNvPr id="3" name="Freeform 3"/>
          <p:cNvSpPr/>
          <p:nvPr/>
        </p:nvSpPr>
        <p:spPr>
          <a:xfrm>
            <a:off x="1539240" y="6115050"/>
            <a:ext cx="8582199" cy="3834096"/>
          </a:xfrm>
          <a:custGeom>
            <a:avLst/>
            <a:gdLst/>
            <a:ahLst/>
            <a:cxnLst/>
            <a:rect l="l" t="t" r="r" b="b"/>
            <a:pathLst>
              <a:path w="8582199" h="3834096">
                <a:moveTo>
                  <a:pt x="0" y="0"/>
                </a:moveTo>
                <a:lnTo>
                  <a:pt x="8582199" y="0"/>
                </a:lnTo>
                <a:lnTo>
                  <a:pt x="8582199" y="3834096"/>
                </a:lnTo>
                <a:lnTo>
                  <a:pt x="0" y="3834096"/>
                </a:lnTo>
                <a:lnTo>
                  <a:pt x="0" y="0"/>
                </a:lnTo>
                <a:close/>
              </a:path>
            </a:pathLst>
          </a:custGeom>
          <a:blipFill>
            <a:blip r:embed="rId3"/>
            <a:stretch>
              <a:fillRect t="-952" b="-952"/>
            </a:stretch>
          </a:blipFill>
        </p:spPr>
        <p:txBody>
          <a:bodyPr/>
          <a:lstStyle/>
          <a:p>
            <a:endParaRPr lang="tr-TR"/>
          </a:p>
        </p:txBody>
      </p:sp>
      <p:sp>
        <p:nvSpPr>
          <p:cNvPr id="4" name="Freeform 4"/>
          <p:cNvSpPr/>
          <p:nvPr/>
        </p:nvSpPr>
        <p:spPr>
          <a:xfrm>
            <a:off x="10437465" y="6115050"/>
            <a:ext cx="7413933" cy="3690461"/>
          </a:xfrm>
          <a:custGeom>
            <a:avLst/>
            <a:gdLst/>
            <a:ahLst/>
            <a:cxnLst/>
            <a:rect l="l" t="t" r="r" b="b"/>
            <a:pathLst>
              <a:path w="7413933" h="3690461">
                <a:moveTo>
                  <a:pt x="0" y="0"/>
                </a:moveTo>
                <a:lnTo>
                  <a:pt x="7413934" y="0"/>
                </a:lnTo>
                <a:lnTo>
                  <a:pt x="7413934" y="3690461"/>
                </a:lnTo>
                <a:lnTo>
                  <a:pt x="0" y="3690461"/>
                </a:lnTo>
                <a:lnTo>
                  <a:pt x="0" y="0"/>
                </a:lnTo>
                <a:close/>
              </a:path>
            </a:pathLst>
          </a:custGeom>
          <a:blipFill>
            <a:blip r:embed="rId4"/>
            <a:stretch>
              <a:fillRect l="-384" r="-384"/>
            </a:stretch>
          </a:blipFill>
        </p:spPr>
        <p:txBody>
          <a:bodyPr/>
          <a:lstStyle/>
          <a:p>
            <a:endParaRPr lang="tr-TR"/>
          </a:p>
        </p:txBody>
      </p:sp>
      <p:sp>
        <p:nvSpPr>
          <p:cNvPr id="5" name="TextBox 5"/>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Uygulamalı Ridge Regresyon Algoritması</a:t>
            </a:r>
          </a:p>
        </p:txBody>
      </p:sp>
      <p:sp>
        <p:nvSpPr>
          <p:cNvPr id="6" name="TextBox 6"/>
          <p:cNvSpPr txBox="1"/>
          <p:nvPr/>
        </p:nvSpPr>
        <p:spPr>
          <a:xfrm>
            <a:off x="1170520" y="2480402"/>
            <a:ext cx="15979057" cy="6096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5.Parça: En iyi hiperparametre değeri ile model tekrar eğitildi.</a:t>
            </a:r>
          </a:p>
        </p:txBody>
      </p:sp>
      <p:sp>
        <p:nvSpPr>
          <p:cNvPr id="7" name="TextBox 7"/>
          <p:cNvSpPr txBox="1"/>
          <p:nvPr/>
        </p:nvSpPr>
        <p:spPr>
          <a:xfrm>
            <a:off x="1170520" y="5144125"/>
            <a:ext cx="15979057" cy="609600"/>
          </a:xfrm>
          <a:prstGeom prst="rect">
            <a:avLst/>
          </a:prstGeom>
        </p:spPr>
        <p:txBody>
          <a:bodyPr lIns="0" tIns="0" rIns="0" bIns="0" rtlCol="0" anchor="t">
            <a:spAutoFit/>
          </a:bodyPr>
          <a:lstStyle/>
          <a:p>
            <a:pPr>
              <a:lnSpc>
                <a:spcPts val="4830"/>
              </a:lnSpc>
            </a:pPr>
            <a:r>
              <a:rPr lang="en-US" sz="4025">
                <a:solidFill>
                  <a:srgbClr val="FFFFFF"/>
                </a:solidFill>
                <a:latin typeface="Barlow Condensed"/>
              </a:rPr>
              <a:t>6.Parça: Modelin performans metrikleri hesaplandı. Çıktı değerleri alındı.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978642"/>
            <a:ext cx="3840948" cy="1134493"/>
          </a:xfrm>
          <a:prstGeom prst="rect">
            <a:avLst/>
          </a:prstGeom>
        </p:spPr>
        <p:txBody>
          <a:bodyPr lIns="0" tIns="0" rIns="0" bIns="0" rtlCol="0" anchor="t">
            <a:spAutoFit/>
          </a:bodyPr>
          <a:lstStyle/>
          <a:p>
            <a:pPr algn="ctr">
              <a:lnSpc>
                <a:spcPts val="9067"/>
              </a:lnSpc>
            </a:pPr>
            <a:r>
              <a:rPr lang="en-US" sz="6476">
                <a:solidFill>
                  <a:srgbClr val="FFFFFF"/>
                </a:solidFill>
                <a:latin typeface="Arimo Bold"/>
              </a:rPr>
              <a:t>Kaynakça</a:t>
            </a:r>
          </a:p>
        </p:txBody>
      </p:sp>
      <p:sp>
        <p:nvSpPr>
          <p:cNvPr id="3" name="TextBox 3"/>
          <p:cNvSpPr txBox="1"/>
          <p:nvPr/>
        </p:nvSpPr>
        <p:spPr>
          <a:xfrm>
            <a:off x="1028700" y="2362200"/>
            <a:ext cx="13144500" cy="4434840"/>
          </a:xfrm>
          <a:prstGeom prst="rect">
            <a:avLst/>
          </a:prstGeom>
        </p:spPr>
        <p:txBody>
          <a:bodyPr lIns="0" tIns="0" rIns="0" bIns="0" rtlCol="0" anchor="t">
            <a:spAutoFit/>
          </a:bodyPr>
          <a:lstStyle/>
          <a:p>
            <a:pPr>
              <a:lnSpc>
                <a:spcPts val="3959"/>
              </a:lnSpc>
            </a:pPr>
            <a:r>
              <a:rPr lang="en-US" sz="2400">
                <a:solidFill>
                  <a:srgbClr val="FFFFFF"/>
                </a:solidFill>
                <a:latin typeface="Barlow Light"/>
              </a:rPr>
              <a:t>[1] H. T. AYTEKİN, “MAKİNE ÖĞRENİMİNİN ARAŞTIRMACILARIN VERİ ANALİZİ BAĞLAMINDA POTANSİYEL ÖNEMİ”, Ufuk Üniversitesi Sosyal Bilimler Enstitüsü Dergisi, c. 10, sy. 19, ss. 85–106, 2021</a:t>
            </a:r>
          </a:p>
          <a:p>
            <a:pPr>
              <a:lnSpc>
                <a:spcPts val="3959"/>
              </a:lnSpc>
            </a:pPr>
            <a:r>
              <a:rPr lang="en-US" sz="2400">
                <a:solidFill>
                  <a:srgbClr val="FFFFFF"/>
                </a:solidFill>
                <a:latin typeface="Barlow Light"/>
              </a:rPr>
              <a:t>[2]https://medium.com/@batubilgili1907.bb/ridge-regression-ridge-regresyonu-ae2d491196d6.</a:t>
            </a:r>
          </a:p>
          <a:p>
            <a:pPr>
              <a:lnSpc>
                <a:spcPts val="3959"/>
              </a:lnSpc>
            </a:pPr>
            <a:r>
              <a:rPr lang="en-US" sz="2400">
                <a:solidFill>
                  <a:srgbClr val="FFFFFF"/>
                </a:solidFill>
                <a:latin typeface="Barlow Light"/>
              </a:rPr>
              <a:t>[3]https://machinelearningmastery.com/regression-metrics-for-machine-learning/</a:t>
            </a:r>
          </a:p>
          <a:p>
            <a:pPr>
              <a:lnSpc>
                <a:spcPts val="3959"/>
              </a:lnSpc>
            </a:pPr>
            <a:r>
              <a:rPr lang="en-US" sz="2400">
                <a:solidFill>
                  <a:srgbClr val="FFFFFF"/>
                </a:solidFill>
                <a:latin typeface="Barlow Light"/>
              </a:rPr>
              <a:t>[4]https://resources.eumetrain.org/data/4/451/english/msg/ver_cont_var/uos3/uos3_ko1.htm#:~:text=The%20MAE%20measures%20the%20average,measures%20accuracy%20for%20continuous%20variables.</a:t>
            </a:r>
          </a:p>
          <a:p>
            <a:pPr>
              <a:lnSpc>
                <a:spcPts val="3959"/>
              </a:lnSpc>
            </a:pPr>
            <a:r>
              <a:rPr lang="en-US" sz="2400">
                <a:solidFill>
                  <a:srgbClr val="FFFFFF"/>
                </a:solidFill>
                <a:latin typeface="Barlow Light"/>
              </a:rPr>
              <a:t>[5]https://www.kaggle.com/code/veronicazheng/house-pricing-using-linear-ridge-lasso-regression</a:t>
            </a:r>
          </a:p>
          <a:p>
            <a:pPr>
              <a:lnSpc>
                <a:spcPts val="3959"/>
              </a:lnSpc>
            </a:pPr>
            <a:r>
              <a:rPr lang="en-US" sz="2400">
                <a:solidFill>
                  <a:srgbClr val="FFFFFF"/>
                </a:solidFill>
                <a:latin typeface="Barlow Light"/>
              </a:rPr>
              <a:t>[6]https://predictivemodeler.com/2019/08/19/py-ridge-boston-house-prices/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2031130" cy="149542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Ridge Regresyon Algoritması Nedir ? (Devam)</a:t>
            </a:r>
          </a:p>
          <a:p>
            <a:pPr>
              <a:lnSpc>
                <a:spcPts val="5909"/>
              </a:lnSpc>
            </a:pPr>
            <a:endParaRPr lang="en-US" sz="4924">
              <a:solidFill>
                <a:srgbClr val="FFFFFF"/>
              </a:solidFill>
              <a:latin typeface="Barlow Condensed Semi-Bold"/>
            </a:endParaRPr>
          </a:p>
        </p:txBody>
      </p:sp>
      <p:sp>
        <p:nvSpPr>
          <p:cNvPr id="3" name="TextBox 3"/>
          <p:cNvSpPr txBox="1"/>
          <p:nvPr/>
        </p:nvSpPr>
        <p:spPr>
          <a:xfrm>
            <a:off x="1028700" y="2881755"/>
            <a:ext cx="16891458" cy="3635254"/>
          </a:xfrm>
          <a:prstGeom prst="rect">
            <a:avLst/>
          </a:prstGeom>
        </p:spPr>
        <p:txBody>
          <a:bodyPr lIns="0" tIns="0" rIns="0" bIns="0" rtlCol="0" anchor="t">
            <a:spAutoFit/>
          </a:bodyPr>
          <a:lstStyle/>
          <a:p>
            <a:pPr algn="just">
              <a:lnSpc>
                <a:spcPts val="4832"/>
              </a:lnSpc>
              <a:spcBef>
                <a:spcPct val="0"/>
              </a:spcBef>
            </a:pPr>
            <a:r>
              <a:rPr lang="en-US" sz="3020">
                <a:solidFill>
                  <a:srgbClr val="FFFFFF"/>
                </a:solidFill>
                <a:latin typeface="Barlow Light"/>
              </a:rPr>
              <a:t>Ridge regresyonu, regresyon denklemindeki katsayıları küçültmek için bir cezalandırma terimi (</a:t>
            </a:r>
            <a:r>
              <a:rPr lang="en-US" sz="3020">
                <a:solidFill>
                  <a:srgbClr val="FFFFFF"/>
                </a:solidFill>
                <a:latin typeface="Barlow Light Italics"/>
              </a:rPr>
              <a:t>λ</a:t>
            </a:r>
            <a:r>
              <a:rPr lang="en-US" sz="3020">
                <a:solidFill>
                  <a:srgbClr val="FFFFFF"/>
                </a:solidFill>
                <a:latin typeface="Barlow Light"/>
              </a:rPr>
              <a:t>) kullanılır. Bu cezalandırma terimi, katsayıları sıfıra yaklaştırarak modelin karmaşıklığını azaltır [2]. Ridge regresyonu, hatayı minimize etmenin yanı sıra katsayıları kontrol altında tutarak modelin doğruluğunu ve genelleme yeteneğini artırmak için kullanılır. Bu cezalandırma terimi, ayaralanırken  λ (lambda) adı verilen bir hiperparametre kullanılır. Uygun bir lambda değeri seçerek regresyonun aşırı uyumunu azaltabilir ve daha güvenilir, daha genelleştirilebilir modeller elde edebiliriz.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2031130" cy="904875"/>
          </a:xfrm>
          <a:prstGeom prst="rect">
            <a:avLst/>
          </a:prstGeom>
        </p:spPr>
        <p:txBody>
          <a:bodyPr lIns="0" tIns="0" rIns="0" bIns="0" rtlCol="0" anchor="t">
            <a:spAutoFit/>
          </a:bodyPr>
          <a:lstStyle/>
          <a:p>
            <a:pPr>
              <a:lnSpc>
                <a:spcPts val="7109"/>
              </a:lnSpc>
            </a:pPr>
            <a:r>
              <a:rPr lang="en-US" sz="5924">
                <a:solidFill>
                  <a:srgbClr val="FFFFFF"/>
                </a:solidFill>
                <a:latin typeface="Barlow Condensed Semi-Bold"/>
              </a:rPr>
              <a:t>AVANTAJLARI</a:t>
            </a:r>
          </a:p>
        </p:txBody>
      </p:sp>
      <p:grpSp>
        <p:nvGrpSpPr>
          <p:cNvPr id="3" name="Group 3"/>
          <p:cNvGrpSpPr/>
          <p:nvPr/>
        </p:nvGrpSpPr>
        <p:grpSpPr>
          <a:xfrm>
            <a:off x="1028700" y="2428875"/>
            <a:ext cx="16770521" cy="7681404"/>
            <a:chOff x="0" y="0"/>
            <a:chExt cx="22360694" cy="10241873"/>
          </a:xfrm>
        </p:grpSpPr>
        <p:sp>
          <p:nvSpPr>
            <p:cNvPr id="4" name="TextBox 4"/>
            <p:cNvSpPr txBox="1"/>
            <p:nvPr/>
          </p:nvSpPr>
          <p:spPr>
            <a:xfrm>
              <a:off x="1141730" y="2514600"/>
              <a:ext cx="11864023" cy="666073"/>
            </a:xfrm>
            <a:prstGeom prst="rect">
              <a:avLst/>
            </a:prstGeom>
          </p:spPr>
          <p:txBody>
            <a:bodyPr lIns="0" tIns="0" rIns="0" bIns="0" rtlCol="0" anchor="t">
              <a:spAutoFit/>
            </a:bodyPr>
            <a:lstStyle/>
            <a:p>
              <a:pPr marL="0" lvl="0" indent="0" algn="just">
                <a:lnSpc>
                  <a:spcPts val="4228"/>
                </a:lnSpc>
                <a:spcBef>
                  <a:spcPct val="0"/>
                </a:spcBef>
              </a:pPr>
              <a:r>
                <a:rPr lang="en-US" sz="3020" u="none" strike="noStrike">
                  <a:solidFill>
                    <a:srgbClr val="FFFFFF"/>
                  </a:solidFill>
                  <a:latin typeface="Barlow Light"/>
                </a:rPr>
                <a:t>Bir ceza terimi eklemek aşırı uyumu azaltmaktadır</a:t>
              </a:r>
            </a:p>
          </p:txBody>
        </p:sp>
        <p:sp>
          <p:nvSpPr>
            <p:cNvPr id="5" name="TextBox 5"/>
            <p:cNvSpPr txBox="1"/>
            <p:nvPr/>
          </p:nvSpPr>
          <p:spPr>
            <a:xfrm>
              <a:off x="1141730" y="3784600"/>
              <a:ext cx="17334046" cy="666073"/>
            </a:xfrm>
            <a:prstGeom prst="rect">
              <a:avLst/>
            </a:prstGeom>
          </p:spPr>
          <p:txBody>
            <a:bodyPr lIns="0" tIns="0" rIns="0" bIns="0" rtlCol="0" anchor="t">
              <a:spAutoFit/>
            </a:bodyPr>
            <a:lstStyle/>
            <a:p>
              <a:pPr marL="0" lvl="0" indent="0" algn="just">
                <a:lnSpc>
                  <a:spcPts val="4228"/>
                </a:lnSpc>
                <a:spcBef>
                  <a:spcPct val="0"/>
                </a:spcBef>
              </a:pPr>
              <a:r>
                <a:rPr lang="en-US" sz="3020" u="none" strike="noStrike">
                  <a:solidFill>
                    <a:srgbClr val="FFFFFF"/>
                  </a:solidFill>
                  <a:latin typeface="Barlow Light"/>
                </a:rPr>
                <a:t>Ridge Regresyonu, çoğu değişken yararlı olduğunda en iyi sonucu vermektedir. </a:t>
              </a:r>
            </a:p>
          </p:txBody>
        </p:sp>
        <p:sp>
          <p:nvSpPr>
            <p:cNvPr id="6" name="TextBox 6"/>
            <p:cNvSpPr txBox="1"/>
            <p:nvPr/>
          </p:nvSpPr>
          <p:spPr>
            <a:xfrm>
              <a:off x="1141730" y="8864600"/>
              <a:ext cx="21218964" cy="1377273"/>
            </a:xfrm>
            <a:prstGeom prst="rect">
              <a:avLst/>
            </a:prstGeom>
          </p:spPr>
          <p:txBody>
            <a:bodyPr lIns="0" tIns="0" rIns="0" bIns="0" rtlCol="0" anchor="t">
              <a:spAutoFit/>
            </a:bodyPr>
            <a:lstStyle/>
            <a:p>
              <a:pPr marL="0" lvl="0" indent="0" algn="just">
                <a:lnSpc>
                  <a:spcPts val="4228"/>
                </a:lnSpc>
                <a:spcBef>
                  <a:spcPct val="0"/>
                </a:spcBef>
              </a:pPr>
              <a:r>
                <a:rPr lang="en-US" sz="3020" u="none" strike="noStrike">
                  <a:solidFill>
                    <a:srgbClr val="FFFFFF"/>
                  </a:solidFill>
                  <a:latin typeface="Barlow Light"/>
                </a:rPr>
                <a:t>Eğitim setinden elde edilen tahmin uyumundan biraz daha kötü bir uyumla başlayarak daha iyi uzun vadeli tahminler sağlamaktadır.</a:t>
              </a:r>
            </a:p>
          </p:txBody>
        </p:sp>
        <p:sp>
          <p:nvSpPr>
            <p:cNvPr id="7" name="TextBox 7"/>
            <p:cNvSpPr txBox="1"/>
            <p:nvPr/>
          </p:nvSpPr>
          <p:spPr>
            <a:xfrm>
              <a:off x="1141303" y="-25061"/>
              <a:ext cx="12763698" cy="666073"/>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Katsayı küçülme ile model karmaşıklığını azaltmaktadır.</a:t>
              </a:r>
            </a:p>
          </p:txBody>
        </p:sp>
        <p:sp>
          <p:nvSpPr>
            <p:cNvPr id="8" name="TextBox 8"/>
            <p:cNvSpPr txBox="1"/>
            <p:nvPr/>
          </p:nvSpPr>
          <p:spPr>
            <a:xfrm>
              <a:off x="1141730" y="1244939"/>
              <a:ext cx="12547776" cy="666073"/>
            </a:xfrm>
            <a:prstGeom prst="rect">
              <a:avLst/>
            </a:prstGeom>
          </p:spPr>
          <p:txBody>
            <a:bodyPr lIns="0" tIns="0" rIns="0" bIns="0" rtlCol="0" anchor="t">
              <a:spAutoFit/>
            </a:bodyPr>
            <a:lstStyle/>
            <a:p>
              <a:pPr marL="0" lvl="0" indent="0" algn="just">
                <a:lnSpc>
                  <a:spcPts val="4228"/>
                </a:lnSpc>
                <a:spcBef>
                  <a:spcPct val="0"/>
                </a:spcBef>
              </a:pPr>
              <a:r>
                <a:rPr lang="en-US" sz="3020" u="none" strike="noStrike">
                  <a:solidFill>
                    <a:srgbClr val="FFFFFF"/>
                  </a:solidFill>
                  <a:latin typeface="Barlow Light"/>
                </a:rPr>
                <a:t>Bir modele fazla uymaktan(overfitting) kaçınmaktadır. </a:t>
              </a:r>
            </a:p>
          </p:txBody>
        </p:sp>
        <p:sp>
          <p:nvSpPr>
            <p:cNvPr id="9" name="TextBox 9"/>
            <p:cNvSpPr txBox="1"/>
            <p:nvPr/>
          </p:nvSpPr>
          <p:spPr>
            <a:xfrm>
              <a:off x="1141730" y="6324600"/>
              <a:ext cx="19572173" cy="666073"/>
            </a:xfrm>
            <a:prstGeom prst="rect">
              <a:avLst/>
            </a:prstGeom>
          </p:spPr>
          <p:txBody>
            <a:bodyPr lIns="0" tIns="0" rIns="0" bIns="0" rtlCol="0" anchor="t">
              <a:spAutoFit/>
            </a:bodyPr>
            <a:lstStyle/>
            <a:p>
              <a:pPr marL="0" lvl="0" indent="0" algn="just">
                <a:lnSpc>
                  <a:spcPts val="4228"/>
                </a:lnSpc>
                <a:spcBef>
                  <a:spcPct val="0"/>
                </a:spcBef>
              </a:pPr>
              <a:r>
                <a:rPr lang="en-US" sz="3020" u="none" strike="noStrike">
                  <a:solidFill>
                    <a:srgbClr val="FFFFFF"/>
                  </a:solidFill>
                  <a:latin typeface="Barlow Light"/>
                </a:rPr>
                <a:t>Çok boyutlu verilerle karşılaşıldığında ampirik tanımlanamazlığı ortadan kaldırmaktadır</a:t>
              </a:r>
            </a:p>
          </p:txBody>
        </p:sp>
        <p:sp>
          <p:nvSpPr>
            <p:cNvPr id="10" name="TextBox 10"/>
            <p:cNvSpPr txBox="1"/>
            <p:nvPr/>
          </p:nvSpPr>
          <p:spPr>
            <a:xfrm>
              <a:off x="1141730" y="5054600"/>
              <a:ext cx="15774731" cy="666073"/>
            </a:xfrm>
            <a:prstGeom prst="rect">
              <a:avLst/>
            </a:prstGeom>
          </p:spPr>
          <p:txBody>
            <a:bodyPr lIns="0" tIns="0" rIns="0" bIns="0" rtlCol="0" anchor="t">
              <a:spAutoFit/>
            </a:bodyPr>
            <a:lstStyle/>
            <a:p>
              <a:pPr marL="0" lvl="0" indent="0" algn="just">
                <a:lnSpc>
                  <a:spcPts val="4227"/>
                </a:lnSpc>
                <a:spcBef>
                  <a:spcPct val="0"/>
                </a:spcBef>
              </a:pPr>
              <a:r>
                <a:rPr lang="en-US" sz="3019" u="none" strike="noStrike">
                  <a:solidFill>
                    <a:srgbClr val="FFFFFF"/>
                  </a:solidFill>
                  <a:latin typeface="Barlow Light"/>
                </a:rPr>
                <a:t>Modelin genelleştirilebilirliğini artırır.</a:t>
              </a:r>
            </a:p>
          </p:txBody>
        </p:sp>
        <p:sp>
          <p:nvSpPr>
            <p:cNvPr id="11" name="TextBox 11"/>
            <p:cNvSpPr txBox="1"/>
            <p:nvPr/>
          </p:nvSpPr>
          <p:spPr>
            <a:xfrm>
              <a:off x="1141730" y="7594600"/>
              <a:ext cx="16854630" cy="666073"/>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Ceza terimi, bir çözüm bulabileceğimizi garanti etmektedir. </a:t>
              </a:r>
            </a:p>
          </p:txBody>
        </p:sp>
        <p:grpSp>
          <p:nvGrpSpPr>
            <p:cNvPr id="12" name="Group 12"/>
            <p:cNvGrpSpPr>
              <a:grpSpLocks noChangeAspect="1"/>
            </p:cNvGrpSpPr>
            <p:nvPr/>
          </p:nvGrpSpPr>
          <p:grpSpPr>
            <a:xfrm>
              <a:off x="0" y="1270000"/>
              <a:ext cx="673100" cy="673100"/>
              <a:chOff x="0" y="0"/>
              <a:chExt cx="6355080" cy="6355080"/>
            </a:xfrm>
          </p:grpSpPr>
          <p:sp>
            <p:nvSpPr>
              <p:cNvPr id="13" name="Freeform 1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4" name="TextBox 14"/>
            <p:cNvSpPr txBox="1"/>
            <p:nvPr/>
          </p:nvSpPr>
          <p:spPr>
            <a:xfrm>
              <a:off x="102451" y="137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2</a:t>
              </a:r>
            </a:p>
          </p:txBody>
        </p:sp>
        <p:grpSp>
          <p:nvGrpSpPr>
            <p:cNvPr id="15" name="Group 15"/>
            <p:cNvGrpSpPr>
              <a:grpSpLocks noChangeAspect="1"/>
            </p:cNvGrpSpPr>
            <p:nvPr/>
          </p:nvGrpSpPr>
          <p:grpSpPr>
            <a:xfrm>
              <a:off x="0" y="2540000"/>
              <a:ext cx="673100" cy="673100"/>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7" name="TextBox 17"/>
            <p:cNvSpPr txBox="1"/>
            <p:nvPr/>
          </p:nvSpPr>
          <p:spPr>
            <a:xfrm>
              <a:off x="102451" y="264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3</a:t>
              </a:r>
            </a:p>
          </p:txBody>
        </p:sp>
        <p:grpSp>
          <p:nvGrpSpPr>
            <p:cNvPr id="18" name="Group 18"/>
            <p:cNvGrpSpPr>
              <a:grpSpLocks noChangeAspect="1"/>
            </p:cNvGrpSpPr>
            <p:nvPr/>
          </p:nvGrpSpPr>
          <p:grpSpPr>
            <a:xfrm>
              <a:off x="0" y="3810000"/>
              <a:ext cx="673100" cy="673100"/>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0" name="TextBox 20"/>
            <p:cNvSpPr txBox="1"/>
            <p:nvPr/>
          </p:nvSpPr>
          <p:spPr>
            <a:xfrm>
              <a:off x="102451" y="391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4</a:t>
              </a:r>
            </a:p>
          </p:txBody>
        </p:sp>
        <p:grpSp>
          <p:nvGrpSpPr>
            <p:cNvPr id="21" name="Group 21"/>
            <p:cNvGrpSpPr>
              <a:grpSpLocks noChangeAspect="1"/>
            </p:cNvGrpSpPr>
            <p:nvPr/>
          </p:nvGrpSpPr>
          <p:grpSpPr>
            <a:xfrm>
              <a:off x="0" y="5080000"/>
              <a:ext cx="673100" cy="673100"/>
              <a:chOff x="0" y="0"/>
              <a:chExt cx="6355080" cy="6355080"/>
            </a:xfrm>
          </p:grpSpPr>
          <p:sp>
            <p:nvSpPr>
              <p:cNvPr id="22" name="Freeform 2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3" name="TextBox 23"/>
            <p:cNvSpPr txBox="1"/>
            <p:nvPr/>
          </p:nvSpPr>
          <p:spPr>
            <a:xfrm>
              <a:off x="102451" y="518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5</a:t>
              </a:r>
            </a:p>
          </p:txBody>
        </p:sp>
        <p:grpSp>
          <p:nvGrpSpPr>
            <p:cNvPr id="24" name="Group 24"/>
            <p:cNvGrpSpPr>
              <a:grpSpLocks noChangeAspect="1"/>
            </p:cNvGrpSpPr>
            <p:nvPr/>
          </p:nvGrpSpPr>
          <p:grpSpPr>
            <a:xfrm>
              <a:off x="0" y="6350000"/>
              <a:ext cx="673100" cy="673100"/>
              <a:chOff x="0" y="0"/>
              <a:chExt cx="6355080" cy="6355080"/>
            </a:xfrm>
          </p:grpSpPr>
          <p:sp>
            <p:nvSpPr>
              <p:cNvPr id="25" name="Freeform 2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6" name="TextBox 26"/>
            <p:cNvSpPr txBox="1"/>
            <p:nvPr/>
          </p:nvSpPr>
          <p:spPr>
            <a:xfrm>
              <a:off x="102451" y="645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6</a:t>
              </a:r>
            </a:p>
          </p:txBody>
        </p:sp>
        <p:grpSp>
          <p:nvGrpSpPr>
            <p:cNvPr id="27" name="Group 27"/>
            <p:cNvGrpSpPr>
              <a:grpSpLocks noChangeAspect="1"/>
            </p:cNvGrpSpPr>
            <p:nvPr/>
          </p:nvGrpSpPr>
          <p:grpSpPr>
            <a:xfrm>
              <a:off x="0" y="7620000"/>
              <a:ext cx="673100" cy="673100"/>
              <a:chOff x="0" y="0"/>
              <a:chExt cx="6355080" cy="6355080"/>
            </a:xfrm>
          </p:grpSpPr>
          <p:sp>
            <p:nvSpPr>
              <p:cNvPr id="28" name="Freeform 2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9" name="TextBox 29"/>
            <p:cNvSpPr txBox="1"/>
            <p:nvPr/>
          </p:nvSpPr>
          <p:spPr>
            <a:xfrm>
              <a:off x="102451" y="772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7</a:t>
              </a:r>
            </a:p>
          </p:txBody>
        </p:sp>
        <p:grpSp>
          <p:nvGrpSpPr>
            <p:cNvPr id="30" name="Group 30"/>
            <p:cNvGrpSpPr>
              <a:grpSpLocks noChangeAspect="1"/>
            </p:cNvGrpSpPr>
            <p:nvPr/>
          </p:nvGrpSpPr>
          <p:grpSpPr>
            <a:xfrm>
              <a:off x="0" y="8890000"/>
              <a:ext cx="673100" cy="673100"/>
              <a:chOff x="0" y="0"/>
              <a:chExt cx="6355080" cy="6355080"/>
            </a:xfrm>
          </p:grpSpPr>
          <p:sp>
            <p:nvSpPr>
              <p:cNvPr id="31" name="Freeform 3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32" name="TextBox 32"/>
            <p:cNvSpPr txBox="1"/>
            <p:nvPr/>
          </p:nvSpPr>
          <p:spPr>
            <a:xfrm>
              <a:off x="102451" y="899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8</a:t>
              </a:r>
            </a:p>
          </p:txBody>
        </p:sp>
        <p:grpSp>
          <p:nvGrpSpPr>
            <p:cNvPr id="33" name="Group 33"/>
            <p:cNvGrpSpPr>
              <a:grpSpLocks noChangeAspect="1"/>
            </p:cNvGrpSpPr>
            <p:nvPr/>
          </p:nvGrpSpPr>
          <p:grpSpPr>
            <a:xfrm>
              <a:off x="0" y="0"/>
              <a:ext cx="673100" cy="673100"/>
              <a:chOff x="0" y="0"/>
              <a:chExt cx="6355080" cy="6355080"/>
            </a:xfrm>
          </p:grpSpPr>
          <p:sp>
            <p:nvSpPr>
              <p:cNvPr id="34" name="Freeform 3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35" name="TextBox 35"/>
            <p:cNvSpPr txBox="1"/>
            <p:nvPr/>
          </p:nvSpPr>
          <p:spPr>
            <a:xfrm>
              <a:off x="102451" y="10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a:t>
              </a:r>
            </a:p>
          </p:txBody>
        </p:sp>
      </p:grpSp>
      <p:sp>
        <p:nvSpPr>
          <p:cNvPr id="36" name="TextBox 36"/>
          <p:cNvSpPr txBox="1"/>
          <p:nvPr/>
        </p:nvSpPr>
        <p:spPr>
          <a:xfrm>
            <a:off x="3886216" y="1438275"/>
            <a:ext cx="1849176" cy="339725"/>
          </a:xfrm>
          <a:prstGeom prst="rect">
            <a:avLst/>
          </a:prstGeom>
        </p:spPr>
        <p:txBody>
          <a:bodyPr lIns="0" tIns="0" rIns="0" bIns="0" rtlCol="0" anchor="t">
            <a:spAutoFit/>
          </a:bodyPr>
          <a:lstStyle/>
          <a:p>
            <a:pPr algn="ctr">
              <a:lnSpc>
                <a:spcPts val="2800"/>
              </a:lnSpc>
            </a:pPr>
            <a:r>
              <a:rPr lang="en-US" sz="2000">
                <a:solidFill>
                  <a:srgbClr val="FFFFFF"/>
                </a:solidFill>
                <a:latin typeface="Abril Fatface"/>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DEZAVANTAJLARI</a:t>
            </a:r>
          </a:p>
        </p:txBody>
      </p:sp>
      <p:grpSp>
        <p:nvGrpSpPr>
          <p:cNvPr id="3" name="Group 3"/>
          <p:cNvGrpSpPr/>
          <p:nvPr/>
        </p:nvGrpSpPr>
        <p:grpSpPr>
          <a:xfrm>
            <a:off x="1028700" y="2460972"/>
            <a:ext cx="16770521" cy="6219825"/>
            <a:chOff x="0" y="0"/>
            <a:chExt cx="22360694" cy="8293100"/>
          </a:xfrm>
        </p:grpSpPr>
        <p:sp>
          <p:nvSpPr>
            <p:cNvPr id="4" name="TextBox 4"/>
            <p:cNvSpPr txBox="1"/>
            <p:nvPr/>
          </p:nvSpPr>
          <p:spPr>
            <a:xfrm>
              <a:off x="1141730" y="2514600"/>
              <a:ext cx="11864023"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Önyargıyı arttırmaktadır.</a:t>
              </a:r>
            </a:p>
          </p:txBody>
        </p:sp>
        <p:sp>
          <p:nvSpPr>
            <p:cNvPr id="5" name="TextBox 5"/>
            <p:cNvSpPr txBox="1"/>
            <p:nvPr/>
          </p:nvSpPr>
          <p:spPr>
            <a:xfrm>
              <a:off x="1141730" y="3784600"/>
              <a:ext cx="17334046"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En iyi λ (hiper parametre) değerini seçme gerekliliği vardır.</a:t>
              </a:r>
            </a:p>
          </p:txBody>
        </p:sp>
        <p:sp>
          <p:nvSpPr>
            <p:cNvPr id="6" name="TextBox 6"/>
            <p:cNvSpPr txBox="1"/>
            <p:nvPr/>
          </p:nvSpPr>
          <p:spPr>
            <a:xfrm>
              <a:off x="1141303" y="-25061"/>
              <a:ext cx="12763698" cy="666073"/>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Hesaplama açısından pahalıdır.</a:t>
              </a:r>
            </a:p>
          </p:txBody>
        </p:sp>
        <p:sp>
          <p:nvSpPr>
            <p:cNvPr id="7" name="TextBox 7"/>
            <p:cNvSpPr txBox="1"/>
            <p:nvPr/>
          </p:nvSpPr>
          <p:spPr>
            <a:xfrm>
              <a:off x="1141730" y="1244939"/>
              <a:ext cx="12547776"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Varyansı önyargı ile değiştirmektedir.</a:t>
              </a:r>
            </a:p>
          </p:txBody>
        </p:sp>
        <p:sp>
          <p:nvSpPr>
            <p:cNvPr id="8" name="TextBox 8"/>
            <p:cNvSpPr txBox="1"/>
            <p:nvPr/>
          </p:nvSpPr>
          <p:spPr>
            <a:xfrm>
              <a:off x="1141730" y="6324600"/>
              <a:ext cx="19572173"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Nihai modeldeki tüm öngörücüleri içermektedir.</a:t>
              </a:r>
            </a:p>
          </p:txBody>
        </p:sp>
        <p:sp>
          <p:nvSpPr>
            <p:cNvPr id="9" name="TextBox 9"/>
            <p:cNvSpPr txBox="1"/>
            <p:nvPr/>
          </p:nvSpPr>
          <p:spPr>
            <a:xfrm>
              <a:off x="1141730" y="5054600"/>
              <a:ext cx="15774731" cy="666073"/>
            </a:xfrm>
            <a:prstGeom prst="rect">
              <a:avLst/>
            </a:prstGeom>
          </p:spPr>
          <p:txBody>
            <a:bodyPr lIns="0" tIns="0" rIns="0" bIns="0" rtlCol="0" anchor="t">
              <a:spAutoFit/>
            </a:bodyPr>
            <a:lstStyle/>
            <a:p>
              <a:pPr marL="0" lvl="0" indent="0" algn="just">
                <a:lnSpc>
                  <a:spcPts val="4227"/>
                </a:lnSpc>
                <a:spcBef>
                  <a:spcPct val="0"/>
                </a:spcBef>
              </a:pPr>
              <a:r>
                <a:rPr lang="en-US" sz="3019">
                  <a:solidFill>
                    <a:srgbClr val="FFFFFF"/>
                  </a:solidFill>
                  <a:latin typeface="Barlow Light"/>
                </a:rPr>
                <a:t>Model yorumlama yeteneği düşüktür.</a:t>
              </a:r>
            </a:p>
          </p:txBody>
        </p:sp>
        <p:sp>
          <p:nvSpPr>
            <p:cNvPr id="10" name="TextBox 10"/>
            <p:cNvSpPr txBox="1"/>
            <p:nvPr/>
          </p:nvSpPr>
          <p:spPr>
            <a:xfrm>
              <a:off x="1141730" y="7594600"/>
              <a:ext cx="21218964" cy="666073"/>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Katsayıları sıfıra doğru küçültmektedir.</a:t>
              </a:r>
            </a:p>
          </p:txBody>
        </p:sp>
        <p:grpSp>
          <p:nvGrpSpPr>
            <p:cNvPr id="11" name="Group 11"/>
            <p:cNvGrpSpPr>
              <a:grpSpLocks noChangeAspect="1"/>
            </p:cNvGrpSpPr>
            <p:nvPr/>
          </p:nvGrpSpPr>
          <p:grpSpPr>
            <a:xfrm>
              <a:off x="0" y="1270000"/>
              <a:ext cx="673100" cy="673100"/>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3" name="TextBox 13"/>
            <p:cNvSpPr txBox="1"/>
            <p:nvPr/>
          </p:nvSpPr>
          <p:spPr>
            <a:xfrm>
              <a:off x="102451" y="137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2</a:t>
              </a:r>
            </a:p>
          </p:txBody>
        </p:sp>
        <p:grpSp>
          <p:nvGrpSpPr>
            <p:cNvPr id="14" name="Group 14"/>
            <p:cNvGrpSpPr>
              <a:grpSpLocks noChangeAspect="1"/>
            </p:cNvGrpSpPr>
            <p:nvPr/>
          </p:nvGrpSpPr>
          <p:grpSpPr>
            <a:xfrm>
              <a:off x="0" y="2540000"/>
              <a:ext cx="673100" cy="673100"/>
              <a:chOff x="0" y="0"/>
              <a:chExt cx="6355080" cy="6355080"/>
            </a:xfrm>
          </p:grpSpPr>
          <p:sp>
            <p:nvSpPr>
              <p:cNvPr id="15" name="Freeform 1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6" name="TextBox 16"/>
            <p:cNvSpPr txBox="1"/>
            <p:nvPr/>
          </p:nvSpPr>
          <p:spPr>
            <a:xfrm>
              <a:off x="102451" y="264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3</a:t>
              </a:r>
            </a:p>
          </p:txBody>
        </p:sp>
        <p:grpSp>
          <p:nvGrpSpPr>
            <p:cNvPr id="17" name="Group 17"/>
            <p:cNvGrpSpPr>
              <a:grpSpLocks noChangeAspect="1"/>
            </p:cNvGrpSpPr>
            <p:nvPr/>
          </p:nvGrpSpPr>
          <p:grpSpPr>
            <a:xfrm>
              <a:off x="0" y="3810000"/>
              <a:ext cx="673100" cy="673100"/>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9" name="TextBox 19"/>
            <p:cNvSpPr txBox="1"/>
            <p:nvPr/>
          </p:nvSpPr>
          <p:spPr>
            <a:xfrm>
              <a:off x="102451" y="391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4</a:t>
              </a:r>
            </a:p>
          </p:txBody>
        </p:sp>
        <p:grpSp>
          <p:nvGrpSpPr>
            <p:cNvPr id="20" name="Group 20"/>
            <p:cNvGrpSpPr>
              <a:grpSpLocks noChangeAspect="1"/>
            </p:cNvGrpSpPr>
            <p:nvPr/>
          </p:nvGrpSpPr>
          <p:grpSpPr>
            <a:xfrm>
              <a:off x="0" y="5080000"/>
              <a:ext cx="673100" cy="673100"/>
              <a:chOff x="0" y="0"/>
              <a:chExt cx="6355080" cy="6355080"/>
            </a:xfrm>
          </p:grpSpPr>
          <p:sp>
            <p:nvSpPr>
              <p:cNvPr id="21" name="Freeform 2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2" name="TextBox 22"/>
            <p:cNvSpPr txBox="1"/>
            <p:nvPr/>
          </p:nvSpPr>
          <p:spPr>
            <a:xfrm>
              <a:off x="102451" y="518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5</a:t>
              </a:r>
            </a:p>
          </p:txBody>
        </p:sp>
        <p:grpSp>
          <p:nvGrpSpPr>
            <p:cNvPr id="23" name="Group 23"/>
            <p:cNvGrpSpPr>
              <a:grpSpLocks noChangeAspect="1"/>
            </p:cNvGrpSpPr>
            <p:nvPr/>
          </p:nvGrpSpPr>
          <p:grpSpPr>
            <a:xfrm>
              <a:off x="0" y="6350000"/>
              <a:ext cx="673100" cy="673100"/>
              <a:chOff x="0" y="0"/>
              <a:chExt cx="6355080" cy="6355080"/>
            </a:xfrm>
          </p:grpSpPr>
          <p:sp>
            <p:nvSpPr>
              <p:cNvPr id="24" name="Freeform 2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5" name="TextBox 25"/>
            <p:cNvSpPr txBox="1"/>
            <p:nvPr/>
          </p:nvSpPr>
          <p:spPr>
            <a:xfrm>
              <a:off x="102451" y="645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6</a:t>
              </a:r>
            </a:p>
          </p:txBody>
        </p:sp>
        <p:grpSp>
          <p:nvGrpSpPr>
            <p:cNvPr id="26" name="Group 26"/>
            <p:cNvGrpSpPr>
              <a:grpSpLocks noChangeAspect="1"/>
            </p:cNvGrpSpPr>
            <p:nvPr/>
          </p:nvGrpSpPr>
          <p:grpSpPr>
            <a:xfrm>
              <a:off x="0" y="7620000"/>
              <a:ext cx="673100" cy="673100"/>
              <a:chOff x="0" y="0"/>
              <a:chExt cx="6355080" cy="6355080"/>
            </a:xfrm>
          </p:grpSpPr>
          <p:sp>
            <p:nvSpPr>
              <p:cNvPr id="27" name="Freeform 2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8" name="TextBox 28"/>
            <p:cNvSpPr txBox="1"/>
            <p:nvPr/>
          </p:nvSpPr>
          <p:spPr>
            <a:xfrm>
              <a:off x="102451" y="772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7</a:t>
              </a:r>
            </a:p>
          </p:txBody>
        </p:sp>
        <p:grpSp>
          <p:nvGrpSpPr>
            <p:cNvPr id="29" name="Group 29"/>
            <p:cNvGrpSpPr>
              <a:grpSpLocks noChangeAspect="1"/>
            </p:cNvGrpSpPr>
            <p:nvPr/>
          </p:nvGrpSpPr>
          <p:grpSpPr>
            <a:xfrm>
              <a:off x="0" y="0"/>
              <a:ext cx="673100" cy="673100"/>
              <a:chOff x="0" y="0"/>
              <a:chExt cx="6355080" cy="6355080"/>
            </a:xfrm>
          </p:grpSpPr>
          <p:sp>
            <p:nvSpPr>
              <p:cNvPr id="30" name="Freeform 3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31" name="TextBox 31"/>
            <p:cNvSpPr txBox="1"/>
            <p:nvPr/>
          </p:nvSpPr>
          <p:spPr>
            <a:xfrm>
              <a:off x="102451" y="10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a:t>
              </a:r>
            </a:p>
          </p:txBody>
        </p:sp>
      </p:grpSp>
      <p:sp>
        <p:nvSpPr>
          <p:cNvPr id="32" name="TextBox 32"/>
          <p:cNvSpPr txBox="1"/>
          <p:nvPr/>
        </p:nvSpPr>
        <p:spPr>
          <a:xfrm>
            <a:off x="4970249" y="1447800"/>
            <a:ext cx="1849176" cy="339725"/>
          </a:xfrm>
          <a:prstGeom prst="rect">
            <a:avLst/>
          </a:prstGeom>
        </p:spPr>
        <p:txBody>
          <a:bodyPr lIns="0" tIns="0" rIns="0" bIns="0" rtlCol="0" anchor="t">
            <a:spAutoFit/>
          </a:bodyPr>
          <a:lstStyle/>
          <a:p>
            <a:pPr algn="ctr">
              <a:lnSpc>
                <a:spcPts val="2800"/>
              </a:lnSpc>
            </a:pPr>
            <a:r>
              <a:rPr lang="en-US" sz="2000">
                <a:solidFill>
                  <a:srgbClr val="FFFFFF"/>
                </a:solidFill>
                <a:latin typeface="Abril Fatface"/>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460972"/>
            <a:ext cx="13856832" cy="4314825"/>
            <a:chOff x="0" y="0"/>
            <a:chExt cx="18475776" cy="5753100"/>
          </a:xfrm>
        </p:grpSpPr>
        <p:sp>
          <p:nvSpPr>
            <p:cNvPr id="3" name="TextBox 3"/>
            <p:cNvSpPr txBox="1"/>
            <p:nvPr/>
          </p:nvSpPr>
          <p:spPr>
            <a:xfrm>
              <a:off x="1141730" y="2514600"/>
              <a:ext cx="11864023"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Müşteri segmentasyonu.</a:t>
              </a:r>
            </a:p>
          </p:txBody>
        </p:sp>
        <p:sp>
          <p:nvSpPr>
            <p:cNvPr id="4" name="TextBox 4"/>
            <p:cNvSpPr txBox="1"/>
            <p:nvPr/>
          </p:nvSpPr>
          <p:spPr>
            <a:xfrm>
              <a:off x="1141730" y="3784600"/>
              <a:ext cx="17334046"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Finansal modelleme.</a:t>
              </a:r>
            </a:p>
          </p:txBody>
        </p:sp>
        <p:sp>
          <p:nvSpPr>
            <p:cNvPr id="5" name="TextBox 5"/>
            <p:cNvSpPr txBox="1"/>
            <p:nvPr/>
          </p:nvSpPr>
          <p:spPr>
            <a:xfrm>
              <a:off x="1141303" y="-25061"/>
              <a:ext cx="12763698" cy="666073"/>
            </a:xfrm>
            <a:prstGeom prst="rect">
              <a:avLst/>
            </a:prstGeom>
          </p:spPr>
          <p:txBody>
            <a:bodyPr lIns="0" tIns="0" rIns="0" bIns="0" rtlCol="0" anchor="t">
              <a:spAutoFit/>
            </a:bodyPr>
            <a:lstStyle/>
            <a:p>
              <a:pPr algn="just">
                <a:lnSpc>
                  <a:spcPts val="4228"/>
                </a:lnSpc>
              </a:pPr>
              <a:r>
                <a:rPr lang="en-US" sz="3020">
                  <a:solidFill>
                    <a:srgbClr val="FFFFFF"/>
                  </a:solidFill>
                  <a:latin typeface="Barlow Light"/>
                </a:rPr>
                <a:t>Risk analizi.</a:t>
              </a:r>
            </a:p>
          </p:txBody>
        </p:sp>
        <p:sp>
          <p:nvSpPr>
            <p:cNvPr id="6" name="TextBox 6"/>
            <p:cNvSpPr txBox="1"/>
            <p:nvPr/>
          </p:nvSpPr>
          <p:spPr>
            <a:xfrm>
              <a:off x="1141730" y="1244939"/>
              <a:ext cx="12547776" cy="666073"/>
            </a:xfrm>
            <a:prstGeom prst="rect">
              <a:avLst/>
            </a:prstGeom>
          </p:spPr>
          <p:txBody>
            <a:bodyPr lIns="0" tIns="0" rIns="0" bIns="0" rtlCol="0" anchor="t">
              <a:spAutoFit/>
            </a:bodyPr>
            <a:lstStyle/>
            <a:p>
              <a:pPr marL="0" lvl="0" indent="0" algn="just">
                <a:lnSpc>
                  <a:spcPts val="4228"/>
                </a:lnSpc>
                <a:spcBef>
                  <a:spcPct val="0"/>
                </a:spcBef>
              </a:pPr>
              <a:r>
                <a:rPr lang="en-US" sz="3020">
                  <a:solidFill>
                    <a:srgbClr val="FFFFFF"/>
                  </a:solidFill>
                  <a:latin typeface="Barlow Light"/>
                </a:rPr>
                <a:t>Satış tahmini.</a:t>
              </a:r>
            </a:p>
          </p:txBody>
        </p:sp>
        <p:sp>
          <p:nvSpPr>
            <p:cNvPr id="7" name="TextBox 7"/>
            <p:cNvSpPr txBox="1"/>
            <p:nvPr/>
          </p:nvSpPr>
          <p:spPr>
            <a:xfrm>
              <a:off x="1141730" y="5054600"/>
              <a:ext cx="15774731" cy="666073"/>
            </a:xfrm>
            <a:prstGeom prst="rect">
              <a:avLst/>
            </a:prstGeom>
          </p:spPr>
          <p:txBody>
            <a:bodyPr lIns="0" tIns="0" rIns="0" bIns="0" rtlCol="0" anchor="t">
              <a:spAutoFit/>
            </a:bodyPr>
            <a:lstStyle/>
            <a:p>
              <a:pPr marL="0" lvl="0" indent="0" algn="just">
                <a:lnSpc>
                  <a:spcPts val="4227"/>
                </a:lnSpc>
                <a:spcBef>
                  <a:spcPct val="0"/>
                </a:spcBef>
              </a:pPr>
              <a:r>
                <a:rPr lang="en-US" sz="3019">
                  <a:solidFill>
                    <a:srgbClr val="FFFFFF"/>
                  </a:solidFill>
                  <a:latin typeface="Barlow Light"/>
                </a:rPr>
                <a:t>Biyoistatistik ve Epidemiyoloji</a:t>
              </a:r>
            </a:p>
          </p:txBody>
        </p:sp>
        <p:grpSp>
          <p:nvGrpSpPr>
            <p:cNvPr id="8" name="Group 8"/>
            <p:cNvGrpSpPr>
              <a:grpSpLocks noChangeAspect="1"/>
            </p:cNvGrpSpPr>
            <p:nvPr/>
          </p:nvGrpSpPr>
          <p:grpSpPr>
            <a:xfrm>
              <a:off x="0" y="1270000"/>
              <a:ext cx="673100" cy="673100"/>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0" name="TextBox 10"/>
            <p:cNvSpPr txBox="1"/>
            <p:nvPr/>
          </p:nvSpPr>
          <p:spPr>
            <a:xfrm>
              <a:off x="102451" y="137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2</a:t>
              </a:r>
            </a:p>
          </p:txBody>
        </p:sp>
        <p:grpSp>
          <p:nvGrpSpPr>
            <p:cNvPr id="11" name="Group 11"/>
            <p:cNvGrpSpPr>
              <a:grpSpLocks noChangeAspect="1"/>
            </p:cNvGrpSpPr>
            <p:nvPr/>
          </p:nvGrpSpPr>
          <p:grpSpPr>
            <a:xfrm>
              <a:off x="0" y="2540000"/>
              <a:ext cx="673100" cy="673100"/>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3" name="TextBox 13"/>
            <p:cNvSpPr txBox="1"/>
            <p:nvPr/>
          </p:nvSpPr>
          <p:spPr>
            <a:xfrm>
              <a:off x="102451" y="264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3</a:t>
              </a:r>
            </a:p>
          </p:txBody>
        </p:sp>
        <p:grpSp>
          <p:nvGrpSpPr>
            <p:cNvPr id="14" name="Group 14"/>
            <p:cNvGrpSpPr>
              <a:grpSpLocks noChangeAspect="1"/>
            </p:cNvGrpSpPr>
            <p:nvPr/>
          </p:nvGrpSpPr>
          <p:grpSpPr>
            <a:xfrm>
              <a:off x="0" y="3810000"/>
              <a:ext cx="673100" cy="673100"/>
              <a:chOff x="0" y="0"/>
              <a:chExt cx="6355080" cy="6355080"/>
            </a:xfrm>
          </p:grpSpPr>
          <p:sp>
            <p:nvSpPr>
              <p:cNvPr id="15" name="Freeform 1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6" name="TextBox 16"/>
            <p:cNvSpPr txBox="1"/>
            <p:nvPr/>
          </p:nvSpPr>
          <p:spPr>
            <a:xfrm>
              <a:off x="102451" y="391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4</a:t>
              </a:r>
            </a:p>
          </p:txBody>
        </p:sp>
        <p:grpSp>
          <p:nvGrpSpPr>
            <p:cNvPr id="17" name="Group 17"/>
            <p:cNvGrpSpPr>
              <a:grpSpLocks noChangeAspect="1"/>
            </p:cNvGrpSpPr>
            <p:nvPr/>
          </p:nvGrpSpPr>
          <p:grpSpPr>
            <a:xfrm>
              <a:off x="0" y="5080000"/>
              <a:ext cx="673100" cy="673100"/>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19" name="TextBox 19"/>
            <p:cNvSpPr txBox="1"/>
            <p:nvPr/>
          </p:nvSpPr>
          <p:spPr>
            <a:xfrm>
              <a:off x="102451" y="518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5</a:t>
              </a:r>
            </a:p>
          </p:txBody>
        </p:sp>
        <p:grpSp>
          <p:nvGrpSpPr>
            <p:cNvPr id="20" name="Group 20"/>
            <p:cNvGrpSpPr>
              <a:grpSpLocks noChangeAspect="1"/>
            </p:cNvGrpSpPr>
            <p:nvPr/>
          </p:nvGrpSpPr>
          <p:grpSpPr>
            <a:xfrm>
              <a:off x="0" y="0"/>
              <a:ext cx="673100" cy="673100"/>
              <a:chOff x="0" y="0"/>
              <a:chExt cx="6355080" cy="6355080"/>
            </a:xfrm>
          </p:grpSpPr>
          <p:sp>
            <p:nvSpPr>
              <p:cNvPr id="21" name="Freeform 2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tr-TR"/>
              </a:p>
            </p:txBody>
          </p:sp>
        </p:grpSp>
        <p:sp>
          <p:nvSpPr>
            <p:cNvPr id="22" name="TextBox 22"/>
            <p:cNvSpPr txBox="1"/>
            <p:nvPr/>
          </p:nvSpPr>
          <p:spPr>
            <a:xfrm>
              <a:off x="102451" y="109378"/>
              <a:ext cx="468198" cy="406718"/>
            </a:xfrm>
            <a:prstGeom prst="rect">
              <a:avLst/>
            </a:prstGeom>
          </p:spPr>
          <p:txBody>
            <a:bodyPr lIns="0" tIns="0" rIns="0" bIns="0" rtlCol="0" anchor="t">
              <a:spAutoFit/>
            </a:bodyPr>
            <a:lstStyle/>
            <a:p>
              <a:pPr algn="ctr">
                <a:lnSpc>
                  <a:spcPts val="2500"/>
                </a:lnSpc>
              </a:pPr>
              <a:r>
                <a:rPr lang="en-US" sz="1785">
                  <a:solidFill>
                    <a:srgbClr val="FFFFFF"/>
                  </a:solidFill>
                  <a:latin typeface="Barlow Condensed Semi-Bold"/>
                </a:rPr>
                <a:t>1</a:t>
              </a:r>
            </a:p>
          </p:txBody>
        </p:sp>
      </p:grpSp>
      <p:sp>
        <p:nvSpPr>
          <p:cNvPr id="23" name="Freeform 23"/>
          <p:cNvSpPr/>
          <p:nvPr/>
        </p:nvSpPr>
        <p:spPr>
          <a:xfrm>
            <a:off x="14377252" y="635140"/>
            <a:ext cx="2273613" cy="2253719"/>
          </a:xfrm>
          <a:custGeom>
            <a:avLst/>
            <a:gdLst/>
            <a:ahLst/>
            <a:cxnLst/>
            <a:rect l="l" t="t" r="r" b="b"/>
            <a:pathLst>
              <a:path w="2273613" h="2253719">
                <a:moveTo>
                  <a:pt x="0" y="0"/>
                </a:moveTo>
                <a:lnTo>
                  <a:pt x="2273613" y="0"/>
                </a:lnTo>
                <a:lnTo>
                  <a:pt x="2273613" y="2253719"/>
                </a:lnTo>
                <a:lnTo>
                  <a:pt x="0" y="22537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24" name="Freeform 24"/>
          <p:cNvSpPr/>
          <p:nvPr/>
        </p:nvSpPr>
        <p:spPr>
          <a:xfrm>
            <a:off x="3136254" y="7828836"/>
            <a:ext cx="2878292" cy="2047185"/>
          </a:xfrm>
          <a:custGeom>
            <a:avLst/>
            <a:gdLst/>
            <a:ahLst/>
            <a:cxnLst/>
            <a:rect l="l" t="t" r="r" b="b"/>
            <a:pathLst>
              <a:path w="2878292" h="2047185">
                <a:moveTo>
                  <a:pt x="0" y="0"/>
                </a:moveTo>
                <a:lnTo>
                  <a:pt x="2878292" y="0"/>
                </a:lnTo>
                <a:lnTo>
                  <a:pt x="2878292" y="2047185"/>
                </a:lnTo>
                <a:lnTo>
                  <a:pt x="0" y="20471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25" name="Freeform 25"/>
          <p:cNvSpPr/>
          <p:nvPr/>
        </p:nvSpPr>
        <p:spPr>
          <a:xfrm>
            <a:off x="11371520" y="3949709"/>
            <a:ext cx="2381613" cy="2387582"/>
          </a:xfrm>
          <a:custGeom>
            <a:avLst/>
            <a:gdLst/>
            <a:ahLst/>
            <a:cxnLst/>
            <a:rect l="l" t="t" r="r" b="b"/>
            <a:pathLst>
              <a:path w="2381613" h="2387582">
                <a:moveTo>
                  <a:pt x="0" y="0"/>
                </a:moveTo>
                <a:lnTo>
                  <a:pt x="2381614" y="0"/>
                </a:lnTo>
                <a:lnTo>
                  <a:pt x="2381614" y="2387582"/>
                </a:lnTo>
                <a:lnTo>
                  <a:pt x="0" y="2387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26" name="Freeform 26"/>
          <p:cNvSpPr/>
          <p:nvPr/>
        </p:nvSpPr>
        <p:spPr>
          <a:xfrm>
            <a:off x="8672704" y="7415117"/>
            <a:ext cx="2534024" cy="2534024"/>
          </a:xfrm>
          <a:custGeom>
            <a:avLst/>
            <a:gdLst/>
            <a:ahLst/>
            <a:cxnLst/>
            <a:rect l="l" t="t" r="r" b="b"/>
            <a:pathLst>
              <a:path w="2534024" h="2534024">
                <a:moveTo>
                  <a:pt x="0" y="0"/>
                </a:moveTo>
                <a:lnTo>
                  <a:pt x="2534025" y="0"/>
                </a:lnTo>
                <a:lnTo>
                  <a:pt x="2534025" y="2534025"/>
                </a:lnTo>
                <a:lnTo>
                  <a:pt x="0" y="25340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tr-TR"/>
          </a:p>
        </p:txBody>
      </p:sp>
      <p:sp>
        <p:nvSpPr>
          <p:cNvPr id="27" name="Freeform 27"/>
          <p:cNvSpPr/>
          <p:nvPr/>
        </p:nvSpPr>
        <p:spPr>
          <a:xfrm>
            <a:off x="15084572" y="7407996"/>
            <a:ext cx="2541897" cy="2548268"/>
          </a:xfrm>
          <a:custGeom>
            <a:avLst/>
            <a:gdLst/>
            <a:ahLst/>
            <a:cxnLst/>
            <a:rect l="l" t="t" r="r" b="b"/>
            <a:pathLst>
              <a:path w="2541897" h="2548268">
                <a:moveTo>
                  <a:pt x="0" y="0"/>
                </a:moveTo>
                <a:lnTo>
                  <a:pt x="2541897" y="0"/>
                </a:lnTo>
                <a:lnTo>
                  <a:pt x="2541897" y="2548267"/>
                </a:lnTo>
                <a:lnTo>
                  <a:pt x="0" y="25482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tr-TR"/>
          </a:p>
        </p:txBody>
      </p:sp>
      <p:sp>
        <p:nvSpPr>
          <p:cNvPr id="28" name="TextBox 28"/>
          <p:cNvSpPr txBox="1"/>
          <p:nvPr/>
        </p:nvSpPr>
        <p:spPr>
          <a:xfrm>
            <a:off x="1028700" y="1028700"/>
            <a:ext cx="12031130" cy="914400"/>
          </a:xfrm>
          <a:prstGeom prst="rect">
            <a:avLst/>
          </a:prstGeom>
        </p:spPr>
        <p:txBody>
          <a:bodyPr lIns="0" tIns="0" rIns="0" bIns="0" rtlCol="0" anchor="t">
            <a:spAutoFit/>
          </a:bodyPr>
          <a:lstStyle/>
          <a:p>
            <a:pPr>
              <a:lnSpc>
                <a:spcPts val="7229"/>
              </a:lnSpc>
            </a:pPr>
            <a:r>
              <a:rPr lang="en-US" sz="6024">
                <a:solidFill>
                  <a:srgbClr val="FFFFFF"/>
                </a:solidFill>
                <a:latin typeface="Barlow Condensed Semi-Bold"/>
              </a:rPr>
              <a:t>KULLANIM ALANLARI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3991821" y="2391016"/>
            <a:ext cx="10304359" cy="1902343"/>
          </a:xfrm>
          <a:custGeom>
            <a:avLst/>
            <a:gdLst/>
            <a:ahLst/>
            <a:cxnLst/>
            <a:rect l="l" t="t" r="r" b="b"/>
            <a:pathLst>
              <a:path w="10304359" h="1902343">
                <a:moveTo>
                  <a:pt x="0" y="0"/>
                </a:moveTo>
                <a:lnTo>
                  <a:pt x="10304358" y="0"/>
                </a:lnTo>
                <a:lnTo>
                  <a:pt x="10304358" y="1902344"/>
                </a:lnTo>
                <a:lnTo>
                  <a:pt x="0" y="1902344"/>
                </a:lnTo>
                <a:lnTo>
                  <a:pt x="0" y="0"/>
                </a:lnTo>
                <a:close/>
              </a:path>
            </a:pathLst>
          </a:custGeom>
          <a:blipFill>
            <a:blip r:embed="rId2"/>
            <a:stretch>
              <a:fillRect/>
            </a:stretch>
          </a:blipFill>
        </p:spPr>
        <p:txBody>
          <a:bodyPr/>
          <a:lstStyle/>
          <a:p>
            <a:endParaRPr lang="tr-TR"/>
          </a:p>
        </p:txBody>
      </p:sp>
      <p:sp>
        <p:nvSpPr>
          <p:cNvPr id="3" name="Freeform 3"/>
          <p:cNvSpPr/>
          <p:nvPr/>
        </p:nvSpPr>
        <p:spPr>
          <a:xfrm>
            <a:off x="3991821" y="5143500"/>
            <a:ext cx="10304359" cy="1457631"/>
          </a:xfrm>
          <a:custGeom>
            <a:avLst/>
            <a:gdLst/>
            <a:ahLst/>
            <a:cxnLst/>
            <a:rect l="l" t="t" r="r" b="b"/>
            <a:pathLst>
              <a:path w="10304359" h="1457631">
                <a:moveTo>
                  <a:pt x="0" y="0"/>
                </a:moveTo>
                <a:lnTo>
                  <a:pt x="10304358" y="0"/>
                </a:lnTo>
                <a:lnTo>
                  <a:pt x="10304358" y="1457631"/>
                </a:lnTo>
                <a:lnTo>
                  <a:pt x="0" y="1457631"/>
                </a:lnTo>
                <a:lnTo>
                  <a:pt x="0" y="0"/>
                </a:lnTo>
                <a:close/>
              </a:path>
            </a:pathLst>
          </a:custGeom>
          <a:blipFill>
            <a:blip r:embed="rId3"/>
            <a:stretch>
              <a:fillRect t="-29673" b="-4181"/>
            </a:stretch>
          </a:blipFill>
        </p:spPr>
        <p:txBody>
          <a:bodyPr/>
          <a:lstStyle/>
          <a:p>
            <a:endParaRPr lang="tr-TR"/>
          </a:p>
        </p:txBody>
      </p:sp>
      <p:sp>
        <p:nvSpPr>
          <p:cNvPr id="4" name="TextBox 4"/>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Bold"/>
              </a:rPr>
              <a:t>Matematiksel Formülasyonu</a:t>
            </a:r>
          </a:p>
        </p:txBody>
      </p:sp>
      <p:sp>
        <p:nvSpPr>
          <p:cNvPr id="5" name="TextBox 5"/>
          <p:cNvSpPr txBox="1"/>
          <p:nvPr/>
        </p:nvSpPr>
        <p:spPr>
          <a:xfrm>
            <a:off x="1028700" y="7097972"/>
            <a:ext cx="16230600" cy="2160328"/>
          </a:xfrm>
          <a:prstGeom prst="rect">
            <a:avLst/>
          </a:prstGeom>
        </p:spPr>
        <p:txBody>
          <a:bodyPr lIns="0" tIns="0" rIns="0" bIns="0" rtlCol="0" anchor="t">
            <a:spAutoFit/>
          </a:bodyPr>
          <a:lstStyle/>
          <a:p>
            <a:pPr algn="just">
              <a:lnSpc>
                <a:spcPts val="4301"/>
              </a:lnSpc>
              <a:spcBef>
                <a:spcPct val="0"/>
              </a:spcBef>
            </a:pPr>
            <a:r>
              <a:rPr lang="en-US" sz="3072" dirty="0">
                <a:solidFill>
                  <a:srgbClr val="FFFFFF"/>
                </a:solidFill>
                <a:latin typeface="Barlow Condensed"/>
              </a:rPr>
              <a:t> Ridge </a:t>
            </a:r>
            <a:r>
              <a:rPr lang="en-US" sz="3072" dirty="0" err="1">
                <a:solidFill>
                  <a:srgbClr val="FFFFFF"/>
                </a:solidFill>
                <a:latin typeface="Barlow Condensed"/>
              </a:rPr>
              <a:t>regresyonu</a:t>
            </a:r>
            <a:r>
              <a:rPr lang="en-US" sz="3072" dirty="0">
                <a:solidFill>
                  <a:srgbClr val="FFFFFF"/>
                </a:solidFill>
                <a:latin typeface="Barlow Condensed"/>
              </a:rPr>
              <a:t>, </a:t>
            </a:r>
            <a:r>
              <a:rPr lang="en-US" sz="3072" dirty="0" err="1">
                <a:solidFill>
                  <a:srgbClr val="FFFFFF"/>
                </a:solidFill>
                <a:latin typeface="Barlow Condensed"/>
              </a:rPr>
              <a:t>regresyon</a:t>
            </a:r>
            <a:r>
              <a:rPr lang="en-US" sz="3072" dirty="0">
                <a:solidFill>
                  <a:srgbClr val="FFFFFF"/>
                </a:solidFill>
                <a:latin typeface="Barlow Condensed"/>
              </a:rPr>
              <a:t> </a:t>
            </a:r>
            <a:r>
              <a:rPr lang="en-US" sz="3072" dirty="0" err="1">
                <a:solidFill>
                  <a:srgbClr val="FFFFFF"/>
                </a:solidFill>
                <a:latin typeface="Barlow Condensed"/>
              </a:rPr>
              <a:t>denklemindeki</a:t>
            </a:r>
            <a:r>
              <a:rPr lang="en-US" sz="3072" dirty="0">
                <a:solidFill>
                  <a:srgbClr val="FFFFFF"/>
                </a:solidFill>
                <a:latin typeface="Barlow Condensed"/>
              </a:rPr>
              <a:t> </a:t>
            </a:r>
            <a:r>
              <a:rPr lang="en-US" sz="3072" dirty="0" err="1">
                <a:solidFill>
                  <a:srgbClr val="FFFFFF"/>
                </a:solidFill>
                <a:latin typeface="Barlow Condensed"/>
              </a:rPr>
              <a:t>katsayıları</a:t>
            </a:r>
            <a:r>
              <a:rPr lang="en-US" sz="3072" dirty="0">
                <a:solidFill>
                  <a:srgbClr val="FFFFFF"/>
                </a:solidFill>
                <a:latin typeface="Barlow Condensed"/>
              </a:rPr>
              <a:t> </a:t>
            </a:r>
            <a:r>
              <a:rPr lang="en-US" sz="3072" dirty="0" err="1">
                <a:solidFill>
                  <a:srgbClr val="FFFFFF"/>
                </a:solidFill>
                <a:latin typeface="Barlow Condensed"/>
              </a:rPr>
              <a:t>küçültmek</a:t>
            </a:r>
            <a:r>
              <a:rPr lang="en-US" sz="3072" dirty="0">
                <a:solidFill>
                  <a:srgbClr val="FFFFFF"/>
                </a:solidFill>
                <a:latin typeface="Barlow Condensed"/>
              </a:rPr>
              <a:t> </a:t>
            </a:r>
            <a:r>
              <a:rPr lang="en-US" sz="3072" dirty="0" err="1">
                <a:solidFill>
                  <a:srgbClr val="FFFFFF"/>
                </a:solidFill>
                <a:latin typeface="Barlow Condensed"/>
              </a:rPr>
              <a:t>için</a:t>
            </a:r>
            <a:r>
              <a:rPr lang="en-US" sz="3072" dirty="0">
                <a:solidFill>
                  <a:srgbClr val="FFFFFF"/>
                </a:solidFill>
                <a:latin typeface="Barlow Condensed"/>
              </a:rPr>
              <a:t> </a:t>
            </a:r>
            <a:r>
              <a:rPr lang="en-US" sz="3072" dirty="0" err="1">
                <a:solidFill>
                  <a:srgbClr val="FFFFFF"/>
                </a:solidFill>
                <a:latin typeface="Barlow Condensed"/>
              </a:rPr>
              <a:t>bir</a:t>
            </a:r>
            <a:r>
              <a:rPr lang="en-US" sz="3072" dirty="0">
                <a:solidFill>
                  <a:srgbClr val="FFFFFF"/>
                </a:solidFill>
                <a:latin typeface="Barlow Condensed"/>
              </a:rPr>
              <a:t> </a:t>
            </a:r>
            <a:r>
              <a:rPr lang="en-US" sz="3072" dirty="0" err="1">
                <a:solidFill>
                  <a:srgbClr val="FFFFFF"/>
                </a:solidFill>
                <a:latin typeface="Barlow Condensed"/>
              </a:rPr>
              <a:t>cezalandırma</a:t>
            </a:r>
            <a:r>
              <a:rPr lang="en-US" sz="3072" dirty="0">
                <a:solidFill>
                  <a:srgbClr val="FFFFFF"/>
                </a:solidFill>
                <a:latin typeface="Barlow Condensed"/>
              </a:rPr>
              <a:t> </a:t>
            </a:r>
            <a:r>
              <a:rPr lang="en-US" sz="3072" dirty="0" err="1">
                <a:solidFill>
                  <a:srgbClr val="FFFFFF"/>
                </a:solidFill>
                <a:latin typeface="Barlow Condensed"/>
              </a:rPr>
              <a:t>terimi</a:t>
            </a:r>
            <a:r>
              <a:rPr lang="en-US" sz="3072" dirty="0">
                <a:solidFill>
                  <a:srgbClr val="FFFFFF"/>
                </a:solidFill>
                <a:latin typeface="Barlow Condensed"/>
              </a:rPr>
              <a:t> </a:t>
            </a:r>
            <a:r>
              <a:rPr lang="en-US" sz="3072" dirty="0" err="1">
                <a:solidFill>
                  <a:srgbClr val="FFFFFF"/>
                </a:solidFill>
                <a:latin typeface="Barlow Condensed"/>
              </a:rPr>
              <a:t>kullanılır</a:t>
            </a:r>
            <a:r>
              <a:rPr lang="en-US" sz="3072" dirty="0">
                <a:solidFill>
                  <a:srgbClr val="FFFFFF"/>
                </a:solidFill>
                <a:latin typeface="Barlow Condensed"/>
              </a:rPr>
              <a:t> . Bu </a:t>
            </a:r>
            <a:r>
              <a:rPr lang="en-US" sz="3072" dirty="0" err="1">
                <a:solidFill>
                  <a:srgbClr val="FFFFFF"/>
                </a:solidFill>
                <a:latin typeface="Barlow Condensed"/>
              </a:rPr>
              <a:t>cezalandırma</a:t>
            </a:r>
            <a:r>
              <a:rPr lang="en-US" sz="3072" dirty="0">
                <a:solidFill>
                  <a:srgbClr val="FFFFFF"/>
                </a:solidFill>
                <a:latin typeface="Barlow Condensed"/>
              </a:rPr>
              <a:t> </a:t>
            </a:r>
            <a:r>
              <a:rPr lang="en-US" sz="3072" dirty="0" err="1">
                <a:solidFill>
                  <a:srgbClr val="FFFFFF"/>
                </a:solidFill>
                <a:latin typeface="Barlow Condensed"/>
              </a:rPr>
              <a:t>terimi</a:t>
            </a:r>
            <a:r>
              <a:rPr lang="en-US" sz="3072" dirty="0">
                <a:solidFill>
                  <a:srgbClr val="FFFFFF"/>
                </a:solidFill>
                <a:latin typeface="Barlow Condensed"/>
              </a:rPr>
              <a:t>, </a:t>
            </a:r>
            <a:r>
              <a:rPr lang="en-US" sz="3072" dirty="0" err="1">
                <a:solidFill>
                  <a:srgbClr val="FFFFFF"/>
                </a:solidFill>
                <a:latin typeface="Barlow Condensed"/>
              </a:rPr>
              <a:t>katsayıları</a:t>
            </a:r>
            <a:r>
              <a:rPr lang="en-US" sz="3072" dirty="0">
                <a:solidFill>
                  <a:srgbClr val="FFFFFF"/>
                </a:solidFill>
                <a:latin typeface="Barlow Condensed"/>
              </a:rPr>
              <a:t> </a:t>
            </a:r>
            <a:r>
              <a:rPr lang="en-US" sz="3072" dirty="0" err="1">
                <a:solidFill>
                  <a:srgbClr val="FFFFFF"/>
                </a:solidFill>
                <a:latin typeface="Barlow Condensed"/>
              </a:rPr>
              <a:t>sıfıra</a:t>
            </a:r>
            <a:r>
              <a:rPr lang="en-US" sz="3072" dirty="0">
                <a:solidFill>
                  <a:srgbClr val="FFFFFF"/>
                </a:solidFill>
                <a:latin typeface="Barlow Condensed"/>
              </a:rPr>
              <a:t> </a:t>
            </a:r>
            <a:r>
              <a:rPr lang="en-US" sz="3072" dirty="0" err="1">
                <a:solidFill>
                  <a:srgbClr val="FFFFFF"/>
                </a:solidFill>
                <a:latin typeface="Barlow Condensed"/>
              </a:rPr>
              <a:t>yaklaştırarak</a:t>
            </a:r>
            <a:r>
              <a:rPr lang="en-US" sz="3072" dirty="0">
                <a:solidFill>
                  <a:srgbClr val="FFFFFF"/>
                </a:solidFill>
                <a:latin typeface="Barlow Condensed"/>
              </a:rPr>
              <a:t> </a:t>
            </a:r>
            <a:r>
              <a:rPr lang="en-US" sz="3072" dirty="0" err="1">
                <a:solidFill>
                  <a:srgbClr val="FFFFFF"/>
                </a:solidFill>
                <a:latin typeface="Barlow Condensed"/>
              </a:rPr>
              <a:t>modelin</a:t>
            </a:r>
            <a:r>
              <a:rPr lang="en-US" sz="3072" dirty="0">
                <a:solidFill>
                  <a:srgbClr val="FFFFFF"/>
                </a:solidFill>
                <a:latin typeface="Barlow Condensed"/>
              </a:rPr>
              <a:t> </a:t>
            </a:r>
            <a:r>
              <a:rPr lang="en-US" sz="3072" dirty="0" err="1">
                <a:solidFill>
                  <a:srgbClr val="FFFFFF"/>
                </a:solidFill>
                <a:latin typeface="Barlow Condensed"/>
              </a:rPr>
              <a:t>karmaşıklığını</a:t>
            </a:r>
            <a:r>
              <a:rPr lang="en-US" sz="3072" dirty="0">
                <a:solidFill>
                  <a:srgbClr val="FFFFFF"/>
                </a:solidFill>
                <a:latin typeface="Barlow Condensed"/>
              </a:rPr>
              <a:t> </a:t>
            </a:r>
            <a:r>
              <a:rPr lang="en-US" sz="3072" dirty="0" err="1">
                <a:solidFill>
                  <a:srgbClr val="FFFFFF"/>
                </a:solidFill>
                <a:latin typeface="Barlow Condensed"/>
              </a:rPr>
              <a:t>azaltır</a:t>
            </a:r>
            <a:r>
              <a:rPr lang="en-US" sz="3072" dirty="0">
                <a:solidFill>
                  <a:srgbClr val="FFFFFF"/>
                </a:solidFill>
                <a:latin typeface="Barlow Condensed"/>
              </a:rPr>
              <a:t>. Bu </a:t>
            </a:r>
            <a:r>
              <a:rPr lang="en-US" sz="3072" dirty="0" err="1">
                <a:solidFill>
                  <a:srgbClr val="FFFFFF"/>
                </a:solidFill>
                <a:latin typeface="Barlow Condensed"/>
              </a:rPr>
              <a:t>ceza</a:t>
            </a:r>
            <a:r>
              <a:rPr lang="en-US" sz="3072" dirty="0">
                <a:solidFill>
                  <a:srgbClr val="FFFFFF"/>
                </a:solidFill>
                <a:latin typeface="Barlow Condensed"/>
              </a:rPr>
              <a:t> </a:t>
            </a:r>
            <a:r>
              <a:rPr lang="en-US" sz="3072" dirty="0" err="1">
                <a:solidFill>
                  <a:srgbClr val="FFFFFF"/>
                </a:solidFill>
                <a:latin typeface="Barlow Condensed"/>
              </a:rPr>
              <a:t>terimi</a:t>
            </a:r>
            <a:r>
              <a:rPr lang="en-US" sz="3072" dirty="0">
                <a:solidFill>
                  <a:srgbClr val="FFFFFF"/>
                </a:solidFill>
                <a:latin typeface="Barlow Condensed"/>
              </a:rPr>
              <a:t> λ </a:t>
            </a:r>
            <a:r>
              <a:rPr lang="en-US" sz="3072" dirty="0" err="1">
                <a:solidFill>
                  <a:srgbClr val="FFFFFF"/>
                </a:solidFill>
                <a:latin typeface="Barlow Condensed"/>
              </a:rPr>
              <a:t>ile</a:t>
            </a:r>
            <a:r>
              <a:rPr lang="en-US" sz="3072" dirty="0">
                <a:solidFill>
                  <a:srgbClr val="FFFFFF"/>
                </a:solidFill>
                <a:latin typeface="Barlow Condensed"/>
              </a:rPr>
              <a:t> </a:t>
            </a:r>
            <a:r>
              <a:rPr lang="en-US" sz="3072" dirty="0" err="1">
                <a:solidFill>
                  <a:srgbClr val="FFFFFF"/>
                </a:solidFill>
                <a:latin typeface="Barlow Condensed"/>
              </a:rPr>
              <a:t>gösterilir</a:t>
            </a:r>
            <a:r>
              <a:rPr lang="en-US" sz="3072" dirty="0">
                <a:solidFill>
                  <a:srgbClr val="FFFFFF"/>
                </a:solidFill>
                <a:latin typeface="Barlow Condensed"/>
              </a:rPr>
              <a:t>. </a:t>
            </a:r>
            <a:r>
              <a:rPr lang="en-US" sz="3072" dirty="0" err="1">
                <a:solidFill>
                  <a:srgbClr val="FFFFFF"/>
                </a:solidFill>
                <a:latin typeface="Barlow Condensed"/>
              </a:rPr>
              <a:t>Eğer</a:t>
            </a:r>
            <a:r>
              <a:rPr lang="en-US" sz="3072" dirty="0">
                <a:solidFill>
                  <a:srgbClr val="FFFFFF"/>
                </a:solidFill>
                <a:latin typeface="Barlow Condensed"/>
              </a:rPr>
              <a:t> </a:t>
            </a:r>
            <a:r>
              <a:rPr lang="en-US" sz="3072" dirty="0">
                <a:solidFill>
                  <a:srgbClr val="FFFFFF"/>
                </a:solidFill>
                <a:latin typeface="Barlow Condensed Italics"/>
              </a:rPr>
              <a:t>λ</a:t>
            </a:r>
            <a:r>
              <a:rPr lang="en-US" sz="3072" dirty="0">
                <a:solidFill>
                  <a:srgbClr val="FFFFFF"/>
                </a:solidFill>
                <a:latin typeface="Barlow Condensed"/>
              </a:rPr>
              <a:t> </a:t>
            </a:r>
            <a:r>
              <a:rPr lang="en-US" sz="3072" dirty="0" err="1">
                <a:solidFill>
                  <a:srgbClr val="FFFFFF"/>
                </a:solidFill>
                <a:latin typeface="Barlow Condensed"/>
              </a:rPr>
              <a:t>sıfır</a:t>
            </a:r>
            <a:r>
              <a:rPr lang="en-US" sz="3072" dirty="0">
                <a:solidFill>
                  <a:srgbClr val="FFFFFF"/>
                </a:solidFill>
                <a:latin typeface="Barlow Condensed"/>
              </a:rPr>
              <a:t> </a:t>
            </a:r>
            <a:r>
              <a:rPr lang="en-US" sz="3072" dirty="0" err="1">
                <a:solidFill>
                  <a:srgbClr val="FFFFFF"/>
                </a:solidFill>
                <a:latin typeface="Barlow Condensed"/>
              </a:rPr>
              <a:t>olursa</a:t>
            </a:r>
            <a:r>
              <a:rPr lang="en-US" sz="3072" dirty="0">
                <a:solidFill>
                  <a:srgbClr val="FFFFFF"/>
                </a:solidFill>
                <a:latin typeface="Barlow Condensed"/>
              </a:rPr>
              <a:t> ridge </a:t>
            </a:r>
            <a:r>
              <a:rPr lang="en-US" sz="3072" dirty="0" err="1">
                <a:solidFill>
                  <a:srgbClr val="FFFFFF"/>
                </a:solidFill>
                <a:latin typeface="Barlow Condensed"/>
              </a:rPr>
              <a:t>regresyonu</a:t>
            </a:r>
            <a:r>
              <a:rPr lang="en-US" sz="3072" dirty="0">
                <a:solidFill>
                  <a:srgbClr val="FFFFFF"/>
                </a:solidFill>
                <a:latin typeface="Barlow Condensed"/>
              </a:rPr>
              <a:t>, </a:t>
            </a:r>
            <a:r>
              <a:rPr lang="en-US" sz="3072" dirty="0" err="1">
                <a:solidFill>
                  <a:srgbClr val="FFFFFF"/>
                </a:solidFill>
                <a:latin typeface="Barlow Condensed"/>
              </a:rPr>
              <a:t>lineer</a:t>
            </a:r>
            <a:r>
              <a:rPr lang="en-US" sz="3072" dirty="0">
                <a:solidFill>
                  <a:srgbClr val="FFFFFF"/>
                </a:solidFill>
                <a:latin typeface="Barlow Condensed"/>
              </a:rPr>
              <a:t> </a:t>
            </a:r>
            <a:r>
              <a:rPr lang="en-US" sz="3072" dirty="0" err="1">
                <a:solidFill>
                  <a:srgbClr val="FFFFFF"/>
                </a:solidFill>
                <a:latin typeface="Barlow Condensed"/>
              </a:rPr>
              <a:t>regresyona</a:t>
            </a:r>
            <a:r>
              <a:rPr lang="en-US" sz="3072" dirty="0">
                <a:solidFill>
                  <a:srgbClr val="FFFFFF"/>
                </a:solidFill>
                <a:latin typeface="Barlow Condensed"/>
              </a:rPr>
              <a:t> </a:t>
            </a:r>
            <a:r>
              <a:rPr lang="en-US" sz="3072" dirty="0" err="1">
                <a:solidFill>
                  <a:srgbClr val="FFFFFF"/>
                </a:solidFill>
                <a:latin typeface="Barlow Condensed"/>
              </a:rPr>
              <a:t>dönüşür</a:t>
            </a:r>
            <a:r>
              <a:rPr lang="en-US" sz="3072" dirty="0">
                <a:solidFill>
                  <a:srgbClr val="FFFFFF"/>
                </a:solidFill>
                <a:latin typeface="Barlow Condensed"/>
              </a:rPr>
              <a:t>. Ridge </a:t>
            </a:r>
            <a:r>
              <a:rPr lang="en-US" sz="3072" dirty="0" err="1">
                <a:solidFill>
                  <a:srgbClr val="FFFFFF"/>
                </a:solidFill>
                <a:latin typeface="Barlow Condensed"/>
              </a:rPr>
              <a:t>regresyonunun</a:t>
            </a:r>
            <a:r>
              <a:rPr lang="en-US" sz="3072" dirty="0">
                <a:solidFill>
                  <a:srgbClr val="FFFFFF"/>
                </a:solidFill>
                <a:latin typeface="Barlow Condensed"/>
              </a:rPr>
              <a:t> </a:t>
            </a:r>
            <a:r>
              <a:rPr lang="en-US" sz="3072" dirty="0" err="1">
                <a:solidFill>
                  <a:srgbClr val="FFFFFF"/>
                </a:solidFill>
                <a:latin typeface="Barlow Condensed"/>
              </a:rPr>
              <a:t>temel</a:t>
            </a:r>
            <a:r>
              <a:rPr lang="en-US" sz="3072" dirty="0">
                <a:solidFill>
                  <a:srgbClr val="FFFFFF"/>
                </a:solidFill>
                <a:latin typeface="Barlow Condensed"/>
              </a:rPr>
              <a:t> </a:t>
            </a:r>
            <a:r>
              <a:rPr lang="en-US" sz="3072" dirty="0" err="1">
                <a:solidFill>
                  <a:srgbClr val="FFFFFF"/>
                </a:solidFill>
                <a:latin typeface="Barlow Condensed"/>
              </a:rPr>
              <a:t>amacı</a:t>
            </a:r>
            <a:r>
              <a:rPr lang="en-US" sz="3072" dirty="0">
                <a:solidFill>
                  <a:srgbClr val="FFFFFF"/>
                </a:solidFill>
                <a:latin typeface="Barlow Condensed"/>
              </a:rPr>
              <a:t>, </a:t>
            </a:r>
            <a:r>
              <a:rPr lang="en-US" sz="3072" dirty="0" err="1">
                <a:solidFill>
                  <a:srgbClr val="FFFFFF"/>
                </a:solidFill>
                <a:latin typeface="Barlow Condensed"/>
              </a:rPr>
              <a:t>aşırı</a:t>
            </a:r>
            <a:r>
              <a:rPr lang="en-US" sz="3072" dirty="0">
                <a:solidFill>
                  <a:srgbClr val="FFFFFF"/>
                </a:solidFill>
                <a:latin typeface="Barlow Condensed"/>
              </a:rPr>
              <a:t> </a:t>
            </a:r>
            <a:r>
              <a:rPr lang="en-US" sz="3072" dirty="0" err="1">
                <a:solidFill>
                  <a:srgbClr val="FFFFFF"/>
                </a:solidFill>
                <a:latin typeface="Barlow Condensed"/>
              </a:rPr>
              <a:t>öğrenmeyi</a:t>
            </a:r>
            <a:r>
              <a:rPr lang="en-US" sz="3072" dirty="0">
                <a:solidFill>
                  <a:srgbClr val="FFFFFF"/>
                </a:solidFill>
                <a:latin typeface="Barlow Condensed"/>
              </a:rPr>
              <a:t> (overfitting) </a:t>
            </a:r>
            <a:r>
              <a:rPr lang="en-US" sz="3072" dirty="0" err="1">
                <a:solidFill>
                  <a:srgbClr val="FFFFFF"/>
                </a:solidFill>
                <a:latin typeface="Barlow Condensed"/>
              </a:rPr>
              <a:t>kontrol</a:t>
            </a:r>
            <a:r>
              <a:rPr lang="en-US" sz="3072" dirty="0">
                <a:solidFill>
                  <a:srgbClr val="FFFFFF"/>
                </a:solidFill>
                <a:latin typeface="Barlow Condensed"/>
              </a:rPr>
              <a:t> </a:t>
            </a:r>
            <a:r>
              <a:rPr lang="en-US" sz="3072" dirty="0" err="1">
                <a:solidFill>
                  <a:srgbClr val="FFFFFF"/>
                </a:solidFill>
                <a:latin typeface="Barlow Condensed"/>
              </a:rPr>
              <a:t>engellemek</a:t>
            </a:r>
            <a:r>
              <a:rPr lang="en-US" sz="3072" dirty="0">
                <a:solidFill>
                  <a:srgbClr val="FFFFFF"/>
                </a:solidFill>
                <a:latin typeface="Barlow Condensed"/>
              </a:rPr>
              <a:t> </a:t>
            </a:r>
            <a:r>
              <a:rPr lang="en-US" sz="3072" dirty="0" err="1">
                <a:solidFill>
                  <a:srgbClr val="FFFFFF"/>
                </a:solidFill>
                <a:latin typeface="Barlow Condensed"/>
              </a:rPr>
              <a:t>ve</a:t>
            </a:r>
            <a:r>
              <a:rPr lang="en-US" sz="3072" dirty="0">
                <a:solidFill>
                  <a:srgbClr val="FFFFFF"/>
                </a:solidFill>
                <a:latin typeface="Barlow Condensed"/>
              </a:rPr>
              <a:t> </a:t>
            </a:r>
            <a:r>
              <a:rPr lang="en-US" sz="3072" dirty="0" err="1">
                <a:solidFill>
                  <a:srgbClr val="FFFFFF"/>
                </a:solidFill>
                <a:latin typeface="Barlow Condensed"/>
              </a:rPr>
              <a:t>modelin</a:t>
            </a:r>
            <a:r>
              <a:rPr lang="en-US" sz="3072" dirty="0">
                <a:solidFill>
                  <a:srgbClr val="FFFFFF"/>
                </a:solidFill>
                <a:latin typeface="Barlow Condensed"/>
              </a:rPr>
              <a:t> </a:t>
            </a:r>
            <a:r>
              <a:rPr lang="en-US" sz="3072" dirty="0" err="1">
                <a:solidFill>
                  <a:srgbClr val="FFFFFF"/>
                </a:solidFill>
                <a:latin typeface="Barlow Condensed"/>
              </a:rPr>
              <a:t>genelleme</a:t>
            </a:r>
            <a:r>
              <a:rPr lang="en-US" sz="3072" dirty="0">
                <a:solidFill>
                  <a:srgbClr val="FFFFFF"/>
                </a:solidFill>
                <a:latin typeface="Barlow Condensed"/>
              </a:rPr>
              <a:t> </a:t>
            </a:r>
            <a:r>
              <a:rPr lang="en-US" sz="3072" dirty="0" err="1">
                <a:solidFill>
                  <a:srgbClr val="FFFFFF"/>
                </a:solidFill>
                <a:latin typeface="Barlow Condensed"/>
              </a:rPr>
              <a:t>yeteneğini</a:t>
            </a:r>
            <a:r>
              <a:rPr lang="en-US" sz="3072" dirty="0">
                <a:solidFill>
                  <a:srgbClr val="FFFFFF"/>
                </a:solidFill>
                <a:latin typeface="Barlow Condensed"/>
              </a:rPr>
              <a:t> </a:t>
            </a:r>
            <a:r>
              <a:rPr lang="en-US" sz="3072" dirty="0" err="1">
                <a:solidFill>
                  <a:srgbClr val="FFFFFF"/>
                </a:solidFill>
                <a:latin typeface="Barlow Condensed"/>
              </a:rPr>
              <a:t>artırmaktır</a:t>
            </a:r>
            <a:r>
              <a:rPr lang="en-US" sz="3072" dirty="0">
                <a:solidFill>
                  <a:srgbClr val="FFFFFF"/>
                </a:solidFill>
                <a:latin typeface="Barlow Condensed"/>
              </a:rPr>
              <a:t>.</a:t>
            </a:r>
          </a:p>
        </p:txBody>
      </p:sp>
      <p:sp>
        <p:nvSpPr>
          <p:cNvPr id="6" name="TextBox 6"/>
          <p:cNvSpPr txBox="1"/>
          <p:nvPr/>
        </p:nvSpPr>
        <p:spPr>
          <a:xfrm>
            <a:off x="5048845" y="4387540"/>
            <a:ext cx="8190309" cy="531553"/>
          </a:xfrm>
          <a:prstGeom prst="rect">
            <a:avLst/>
          </a:prstGeom>
        </p:spPr>
        <p:txBody>
          <a:bodyPr lIns="0" tIns="0" rIns="0" bIns="0" rtlCol="0" anchor="t">
            <a:spAutoFit/>
          </a:bodyPr>
          <a:lstStyle/>
          <a:p>
            <a:pPr algn="just">
              <a:lnSpc>
                <a:spcPts val="4301"/>
              </a:lnSpc>
              <a:spcBef>
                <a:spcPct val="0"/>
              </a:spcBef>
            </a:pPr>
            <a:r>
              <a:rPr lang="en-US" sz="3072">
                <a:solidFill>
                  <a:srgbClr val="FFFFFF"/>
                </a:solidFill>
                <a:latin typeface="Barlow Condensed"/>
              </a:rPr>
              <a:t>Bu formül minimize edilerek aşağıdaki denklemi elde ederiz.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dirty="0" err="1">
                <a:solidFill>
                  <a:srgbClr val="FFFFFF"/>
                </a:solidFill>
                <a:latin typeface="Barlow Condensed Bold"/>
              </a:rPr>
              <a:t>Matematiksel</a:t>
            </a:r>
            <a:r>
              <a:rPr lang="en-US" sz="4924" dirty="0">
                <a:solidFill>
                  <a:srgbClr val="FFFFFF"/>
                </a:solidFill>
                <a:latin typeface="Barlow Condensed Bold"/>
              </a:rPr>
              <a:t> </a:t>
            </a:r>
            <a:r>
              <a:rPr lang="en-US" sz="4924" dirty="0" err="1">
                <a:solidFill>
                  <a:srgbClr val="FFFFFF"/>
                </a:solidFill>
                <a:latin typeface="Barlow Condensed Bold"/>
              </a:rPr>
              <a:t>Formülasyonu</a:t>
            </a:r>
            <a:endParaRPr lang="en-US" sz="4924" dirty="0">
              <a:solidFill>
                <a:srgbClr val="FFFFFF"/>
              </a:solidFill>
              <a:latin typeface="Barlow Condensed Bold"/>
            </a:endParaRPr>
          </a:p>
        </p:txBody>
      </p:sp>
      <p:sp>
        <p:nvSpPr>
          <p:cNvPr id="3" name="TextBox 3"/>
          <p:cNvSpPr txBox="1"/>
          <p:nvPr/>
        </p:nvSpPr>
        <p:spPr>
          <a:xfrm>
            <a:off x="1170520" y="2095500"/>
            <a:ext cx="16471327" cy="5417878"/>
          </a:xfrm>
          <a:prstGeom prst="rect">
            <a:avLst/>
          </a:prstGeom>
        </p:spPr>
        <p:txBody>
          <a:bodyPr lIns="0" tIns="0" rIns="0" bIns="0" rtlCol="0" anchor="t">
            <a:spAutoFit/>
          </a:bodyPr>
          <a:lstStyle/>
          <a:p>
            <a:pPr>
              <a:lnSpc>
                <a:spcPts val="4301"/>
              </a:lnSpc>
            </a:pPr>
            <a:r>
              <a:rPr lang="en-US" sz="3072" dirty="0">
                <a:solidFill>
                  <a:srgbClr val="FFFFFF"/>
                </a:solidFill>
                <a:latin typeface="Barlow Condensed Bold"/>
              </a:rPr>
              <a:t>1.Transpoz (X^T):</a:t>
            </a:r>
            <a:r>
              <a:rPr lang="en-US" sz="3072" dirty="0">
                <a:solidFill>
                  <a:srgbClr val="FFFFFF"/>
                </a:solidFill>
                <a:latin typeface="Barlow Condensed"/>
              </a:rPr>
              <a:t> Ridge </a:t>
            </a:r>
            <a:r>
              <a:rPr lang="en-US" sz="3072" dirty="0" err="1">
                <a:solidFill>
                  <a:srgbClr val="FFFFFF"/>
                </a:solidFill>
                <a:latin typeface="Barlow Condensed"/>
              </a:rPr>
              <a:t>regresyonunda</a:t>
            </a:r>
            <a:r>
              <a:rPr lang="en-US" sz="3072" dirty="0">
                <a:solidFill>
                  <a:srgbClr val="FFFFFF"/>
                </a:solidFill>
                <a:latin typeface="Barlow Condensed"/>
              </a:rPr>
              <a:t> </a:t>
            </a:r>
            <a:r>
              <a:rPr lang="en-US" sz="3072" dirty="0" err="1">
                <a:solidFill>
                  <a:srgbClr val="FFFFFF"/>
                </a:solidFill>
                <a:latin typeface="Barlow Condensed"/>
              </a:rPr>
              <a:t>kullanılan</a:t>
            </a:r>
            <a:r>
              <a:rPr lang="en-US" sz="3072" dirty="0">
                <a:solidFill>
                  <a:srgbClr val="FFFFFF"/>
                </a:solidFill>
                <a:latin typeface="Barlow Condensed"/>
              </a:rPr>
              <a:t> </a:t>
            </a:r>
            <a:r>
              <a:rPr lang="en-US" sz="3072" dirty="0" err="1">
                <a:solidFill>
                  <a:srgbClr val="FFFFFF"/>
                </a:solidFill>
                <a:latin typeface="Barlow Condensed"/>
              </a:rPr>
              <a:t>formülde</a:t>
            </a:r>
            <a:r>
              <a:rPr lang="en-US" sz="3072" dirty="0">
                <a:solidFill>
                  <a:srgbClr val="FFFFFF"/>
                </a:solidFill>
                <a:latin typeface="Barlow Condensed"/>
              </a:rPr>
              <a:t> </a:t>
            </a:r>
            <a:r>
              <a:rPr lang="en-US" sz="3072" dirty="0" err="1">
                <a:solidFill>
                  <a:srgbClr val="FFFFFF"/>
                </a:solidFill>
                <a:latin typeface="Barlow Condensed"/>
              </a:rPr>
              <a:t>transpoz</a:t>
            </a:r>
            <a:r>
              <a:rPr lang="en-US" sz="3072" dirty="0">
                <a:solidFill>
                  <a:srgbClr val="FFFFFF"/>
                </a:solidFill>
                <a:latin typeface="Barlow Condensed"/>
              </a:rPr>
              <a:t> </a:t>
            </a:r>
            <a:r>
              <a:rPr lang="en-US" sz="3072" dirty="0" err="1">
                <a:solidFill>
                  <a:srgbClr val="FFFFFF"/>
                </a:solidFill>
                <a:latin typeface="Barlow Condensed"/>
              </a:rPr>
              <a:t>işlemi</a:t>
            </a:r>
            <a:r>
              <a:rPr lang="en-US" sz="3072" dirty="0">
                <a:solidFill>
                  <a:srgbClr val="FFFFFF"/>
                </a:solidFill>
                <a:latin typeface="Barlow Condensed"/>
              </a:rPr>
              <a:t>, </a:t>
            </a:r>
            <a:r>
              <a:rPr lang="en-US" sz="3072" dirty="0" err="1">
                <a:solidFill>
                  <a:srgbClr val="FFFFFF"/>
                </a:solidFill>
                <a:latin typeface="Barlow Condensed"/>
              </a:rPr>
              <a:t>özellik</a:t>
            </a:r>
            <a:r>
              <a:rPr lang="en-US" sz="3072" dirty="0">
                <a:solidFill>
                  <a:srgbClr val="FFFFFF"/>
                </a:solidFill>
                <a:latin typeface="Barlow Condensed"/>
              </a:rPr>
              <a:t> </a:t>
            </a:r>
            <a:r>
              <a:rPr lang="en-US" sz="3072" dirty="0" err="1">
                <a:solidFill>
                  <a:srgbClr val="FFFFFF"/>
                </a:solidFill>
                <a:latin typeface="Barlow Condensed"/>
              </a:rPr>
              <a:t>matrisi</a:t>
            </a:r>
            <a:r>
              <a:rPr lang="en-US" sz="3072" dirty="0">
                <a:solidFill>
                  <a:srgbClr val="FFFFFF"/>
                </a:solidFill>
                <a:latin typeface="Barlow Condensed"/>
              </a:rPr>
              <a:t> X </a:t>
            </a:r>
            <a:r>
              <a:rPr lang="en-US" sz="3072" dirty="0" err="1">
                <a:solidFill>
                  <a:srgbClr val="FFFFFF"/>
                </a:solidFill>
                <a:latin typeface="Barlow Condensed"/>
              </a:rPr>
              <a:t>ile</a:t>
            </a:r>
            <a:r>
              <a:rPr lang="en-US" sz="3072" dirty="0">
                <a:solidFill>
                  <a:srgbClr val="FFFFFF"/>
                </a:solidFill>
                <a:latin typeface="Barlow Condensed"/>
              </a:rPr>
              <a:t> </a:t>
            </a:r>
            <a:r>
              <a:rPr lang="en-US" sz="3072" dirty="0" err="1">
                <a:solidFill>
                  <a:srgbClr val="FFFFFF"/>
                </a:solidFill>
                <a:latin typeface="Barlow Condensed"/>
              </a:rPr>
              <a:t>çarpma</a:t>
            </a:r>
            <a:r>
              <a:rPr lang="en-US" sz="3072" dirty="0">
                <a:solidFill>
                  <a:srgbClr val="FFFFFF"/>
                </a:solidFill>
                <a:latin typeface="Barlow Condensed"/>
              </a:rPr>
              <a:t> </a:t>
            </a:r>
            <a:r>
              <a:rPr lang="en-US" sz="3072" dirty="0" err="1">
                <a:solidFill>
                  <a:srgbClr val="FFFFFF"/>
                </a:solidFill>
                <a:latin typeface="Barlow Condensed"/>
              </a:rPr>
              <a:t>işlemi</a:t>
            </a:r>
            <a:r>
              <a:rPr lang="en-US" sz="3072" dirty="0">
                <a:solidFill>
                  <a:srgbClr val="FFFFFF"/>
                </a:solidFill>
                <a:latin typeface="Barlow Condensed"/>
              </a:rPr>
              <a:t> </a:t>
            </a:r>
            <a:r>
              <a:rPr lang="en-US" sz="3072" dirty="0" err="1">
                <a:solidFill>
                  <a:srgbClr val="FFFFFF"/>
                </a:solidFill>
                <a:latin typeface="Barlow Condensed"/>
              </a:rPr>
              <a:t>sırasında</a:t>
            </a:r>
            <a:r>
              <a:rPr lang="en-US" sz="3072" dirty="0">
                <a:solidFill>
                  <a:srgbClr val="FFFFFF"/>
                </a:solidFill>
                <a:latin typeface="Barlow Condensed"/>
              </a:rPr>
              <a:t> </a:t>
            </a:r>
            <a:r>
              <a:rPr lang="en-US" sz="3072" dirty="0" err="1">
                <a:solidFill>
                  <a:srgbClr val="FFFFFF"/>
                </a:solidFill>
                <a:latin typeface="Barlow Condensed"/>
              </a:rPr>
              <a:t>kullanılır</a:t>
            </a:r>
            <a:r>
              <a:rPr lang="en-US" sz="3072" dirty="0">
                <a:solidFill>
                  <a:srgbClr val="FFFFFF"/>
                </a:solidFill>
                <a:latin typeface="Barlow Condensed"/>
              </a:rPr>
              <a:t>. Bu </a:t>
            </a:r>
            <a:r>
              <a:rPr lang="en-US" sz="3072" dirty="0" err="1">
                <a:solidFill>
                  <a:srgbClr val="FFFFFF"/>
                </a:solidFill>
                <a:latin typeface="Barlow Condensed"/>
              </a:rPr>
              <a:t>transpoz</a:t>
            </a:r>
            <a:r>
              <a:rPr lang="en-US" sz="3072" dirty="0">
                <a:solidFill>
                  <a:srgbClr val="FFFFFF"/>
                </a:solidFill>
                <a:latin typeface="Barlow Condensed"/>
              </a:rPr>
              <a:t>, </a:t>
            </a:r>
            <a:r>
              <a:rPr lang="en-US" sz="3072" dirty="0" err="1">
                <a:solidFill>
                  <a:srgbClr val="FFFFFF"/>
                </a:solidFill>
                <a:latin typeface="Barlow Condensed"/>
              </a:rPr>
              <a:t>matris</a:t>
            </a:r>
            <a:r>
              <a:rPr lang="en-US" sz="3072" dirty="0">
                <a:solidFill>
                  <a:srgbClr val="FFFFFF"/>
                </a:solidFill>
                <a:latin typeface="Barlow Condensed"/>
              </a:rPr>
              <a:t> </a:t>
            </a:r>
            <a:r>
              <a:rPr lang="en-US" sz="3072" dirty="0" err="1">
                <a:solidFill>
                  <a:srgbClr val="FFFFFF"/>
                </a:solidFill>
                <a:latin typeface="Barlow Condensed"/>
              </a:rPr>
              <a:t>çarpımı</a:t>
            </a:r>
            <a:r>
              <a:rPr lang="en-US" sz="3072" dirty="0">
                <a:solidFill>
                  <a:srgbClr val="FFFFFF"/>
                </a:solidFill>
                <a:latin typeface="Barlow Condensed"/>
              </a:rPr>
              <a:t> </a:t>
            </a:r>
            <a:r>
              <a:rPr lang="en-US" sz="3072" dirty="0" err="1">
                <a:solidFill>
                  <a:srgbClr val="FFFFFF"/>
                </a:solidFill>
                <a:latin typeface="Barlow Condensed"/>
              </a:rPr>
              <a:t>işleminin</a:t>
            </a:r>
            <a:r>
              <a:rPr lang="en-US" sz="3072" dirty="0">
                <a:solidFill>
                  <a:srgbClr val="FFFFFF"/>
                </a:solidFill>
                <a:latin typeface="Barlow Condensed"/>
              </a:rPr>
              <a:t> </a:t>
            </a:r>
            <a:r>
              <a:rPr lang="en-US" sz="3072" dirty="0" err="1">
                <a:solidFill>
                  <a:srgbClr val="FFFFFF"/>
                </a:solidFill>
                <a:latin typeface="Barlow Condensed"/>
              </a:rPr>
              <a:t>boyutlarını</a:t>
            </a:r>
            <a:r>
              <a:rPr lang="en-US" sz="3072" dirty="0">
                <a:solidFill>
                  <a:srgbClr val="FFFFFF"/>
                </a:solidFill>
                <a:latin typeface="Barlow Condensed"/>
              </a:rPr>
              <a:t> </a:t>
            </a:r>
            <a:r>
              <a:rPr lang="en-US" sz="3072" dirty="0" err="1">
                <a:solidFill>
                  <a:srgbClr val="FFFFFF"/>
                </a:solidFill>
                <a:latin typeface="Barlow Condensed"/>
              </a:rPr>
              <a:t>uygun</a:t>
            </a:r>
            <a:r>
              <a:rPr lang="en-US" sz="3072" dirty="0">
                <a:solidFill>
                  <a:srgbClr val="FFFFFF"/>
                </a:solidFill>
                <a:latin typeface="Barlow Condensed"/>
              </a:rPr>
              <a:t> hale </a:t>
            </a:r>
            <a:r>
              <a:rPr lang="en-US" sz="3072" dirty="0" err="1">
                <a:solidFill>
                  <a:srgbClr val="FFFFFF"/>
                </a:solidFill>
                <a:latin typeface="Barlow Condensed"/>
              </a:rPr>
              <a:t>getirir</a:t>
            </a:r>
            <a:r>
              <a:rPr lang="en-US" sz="3072" dirty="0">
                <a:solidFill>
                  <a:srgbClr val="FFFFFF"/>
                </a:solidFill>
                <a:latin typeface="Barlow Condensed"/>
              </a:rPr>
              <a:t>. Ridge </a:t>
            </a:r>
            <a:r>
              <a:rPr lang="en-US" sz="3072" dirty="0" err="1">
                <a:solidFill>
                  <a:srgbClr val="FFFFFF"/>
                </a:solidFill>
                <a:latin typeface="Barlow Condensed"/>
              </a:rPr>
              <a:t>regresyonunda</a:t>
            </a:r>
            <a:r>
              <a:rPr lang="en-US" sz="3072" dirty="0">
                <a:solidFill>
                  <a:srgbClr val="FFFFFF"/>
                </a:solidFill>
                <a:latin typeface="Barlow Condensed"/>
              </a:rPr>
              <a:t>, </a:t>
            </a:r>
            <a:r>
              <a:rPr lang="en-US" sz="3072" dirty="0" err="1">
                <a:solidFill>
                  <a:srgbClr val="FFFFFF"/>
                </a:solidFill>
                <a:latin typeface="Barlow Condensed"/>
              </a:rPr>
              <a:t>katsayıları</a:t>
            </a:r>
            <a:r>
              <a:rPr lang="en-US" sz="3072" dirty="0">
                <a:solidFill>
                  <a:srgbClr val="FFFFFF"/>
                </a:solidFill>
                <a:latin typeface="Barlow Condensed"/>
              </a:rPr>
              <a:t> </a:t>
            </a:r>
            <a:r>
              <a:rPr lang="en-US" sz="3072" dirty="0" err="1">
                <a:solidFill>
                  <a:srgbClr val="FFFFFF"/>
                </a:solidFill>
                <a:latin typeface="Barlow Condensed"/>
              </a:rPr>
              <a:t>hesaplarken</a:t>
            </a:r>
            <a:r>
              <a:rPr lang="en-US" sz="3072" dirty="0">
                <a:solidFill>
                  <a:srgbClr val="FFFFFF"/>
                </a:solidFill>
                <a:latin typeface="Barlow Condensed"/>
              </a:rPr>
              <a:t> </a:t>
            </a:r>
            <a:r>
              <a:rPr lang="en-US" sz="3072" dirty="0" err="1">
                <a:solidFill>
                  <a:srgbClr val="FFFFFF"/>
                </a:solidFill>
                <a:latin typeface="Barlow Condensed"/>
              </a:rPr>
              <a:t>özellik</a:t>
            </a:r>
            <a:r>
              <a:rPr lang="en-US" sz="3072" dirty="0">
                <a:solidFill>
                  <a:srgbClr val="FFFFFF"/>
                </a:solidFill>
                <a:latin typeface="Barlow Condensed"/>
              </a:rPr>
              <a:t> </a:t>
            </a:r>
            <a:r>
              <a:rPr lang="en-US" sz="3072" dirty="0" err="1">
                <a:solidFill>
                  <a:srgbClr val="FFFFFF"/>
                </a:solidFill>
                <a:latin typeface="Barlow Condensed"/>
              </a:rPr>
              <a:t>matrisi</a:t>
            </a:r>
            <a:r>
              <a:rPr lang="en-US" sz="3072" dirty="0">
                <a:solidFill>
                  <a:srgbClr val="FFFFFF"/>
                </a:solidFill>
                <a:latin typeface="Barlow Condensed"/>
              </a:rPr>
              <a:t> X </a:t>
            </a:r>
            <a:r>
              <a:rPr lang="en-US" sz="3072" dirty="0" err="1">
                <a:solidFill>
                  <a:srgbClr val="FFFFFF"/>
                </a:solidFill>
                <a:latin typeface="Barlow Condensed"/>
              </a:rPr>
              <a:t>ile</a:t>
            </a:r>
            <a:r>
              <a:rPr lang="en-US" sz="3072" dirty="0">
                <a:solidFill>
                  <a:srgbClr val="FFFFFF"/>
                </a:solidFill>
                <a:latin typeface="Barlow Condensed"/>
              </a:rPr>
              <a:t> </a:t>
            </a:r>
            <a:r>
              <a:rPr lang="en-US" sz="3072" dirty="0" err="1">
                <a:solidFill>
                  <a:srgbClr val="FFFFFF"/>
                </a:solidFill>
                <a:latin typeface="Barlow Condensed"/>
              </a:rPr>
              <a:t>çarpma</a:t>
            </a:r>
            <a:r>
              <a:rPr lang="en-US" sz="3072" dirty="0">
                <a:solidFill>
                  <a:srgbClr val="FFFFFF"/>
                </a:solidFill>
                <a:latin typeface="Barlow Condensed"/>
              </a:rPr>
              <a:t> </a:t>
            </a:r>
            <a:r>
              <a:rPr lang="en-US" sz="3072" dirty="0" err="1">
                <a:solidFill>
                  <a:srgbClr val="FFFFFF"/>
                </a:solidFill>
                <a:latin typeface="Barlow Condensed"/>
              </a:rPr>
              <a:t>işlemini</a:t>
            </a:r>
            <a:r>
              <a:rPr lang="en-US" sz="3072" dirty="0">
                <a:solidFill>
                  <a:srgbClr val="FFFFFF"/>
                </a:solidFill>
                <a:latin typeface="Barlow Condensed"/>
              </a:rPr>
              <a:t> </a:t>
            </a:r>
            <a:r>
              <a:rPr lang="en-US" sz="3072" dirty="0" err="1">
                <a:solidFill>
                  <a:srgbClr val="FFFFFF"/>
                </a:solidFill>
                <a:latin typeface="Barlow Condensed"/>
              </a:rPr>
              <a:t>gerçekleştirirken</a:t>
            </a:r>
            <a:r>
              <a:rPr lang="en-US" sz="3072" dirty="0">
                <a:solidFill>
                  <a:srgbClr val="FFFFFF"/>
                </a:solidFill>
                <a:latin typeface="Barlow Condensed"/>
              </a:rPr>
              <a:t> </a:t>
            </a:r>
            <a:r>
              <a:rPr lang="en-US" sz="3072" dirty="0" err="1">
                <a:solidFill>
                  <a:srgbClr val="FFFFFF"/>
                </a:solidFill>
                <a:latin typeface="Barlow Condensed"/>
              </a:rPr>
              <a:t>transpoz</a:t>
            </a:r>
            <a:r>
              <a:rPr lang="en-US" sz="3072" dirty="0">
                <a:solidFill>
                  <a:srgbClr val="FFFFFF"/>
                </a:solidFill>
                <a:latin typeface="Barlow Condensed"/>
              </a:rPr>
              <a:t> </a:t>
            </a:r>
            <a:r>
              <a:rPr lang="en-US" sz="3072" dirty="0" err="1">
                <a:solidFill>
                  <a:srgbClr val="FFFFFF"/>
                </a:solidFill>
                <a:latin typeface="Barlow Condensed"/>
              </a:rPr>
              <a:t>alınması</a:t>
            </a:r>
            <a:r>
              <a:rPr lang="en-US" sz="3072" dirty="0">
                <a:solidFill>
                  <a:srgbClr val="FFFFFF"/>
                </a:solidFill>
                <a:latin typeface="Barlow Condensed"/>
              </a:rPr>
              <a:t> </a:t>
            </a:r>
            <a:r>
              <a:rPr lang="en-US" sz="3072" dirty="0" err="1">
                <a:solidFill>
                  <a:srgbClr val="FFFFFF"/>
                </a:solidFill>
                <a:latin typeface="Barlow Condensed"/>
              </a:rPr>
              <a:t>gerekir</a:t>
            </a:r>
            <a:r>
              <a:rPr lang="en-US" sz="3072" dirty="0">
                <a:solidFill>
                  <a:srgbClr val="FFFFFF"/>
                </a:solidFill>
                <a:latin typeface="Barlow Condensed"/>
              </a:rPr>
              <a:t>. </a:t>
            </a:r>
          </a:p>
          <a:p>
            <a:pPr>
              <a:lnSpc>
                <a:spcPts val="4301"/>
              </a:lnSpc>
            </a:pPr>
            <a:endParaRPr lang="en-US" sz="3072" dirty="0">
              <a:solidFill>
                <a:srgbClr val="FFFFFF"/>
              </a:solidFill>
              <a:latin typeface="Barlow Condensed"/>
            </a:endParaRPr>
          </a:p>
          <a:p>
            <a:pPr>
              <a:lnSpc>
                <a:spcPts val="4301"/>
              </a:lnSpc>
            </a:pPr>
            <a:r>
              <a:rPr lang="en-US" sz="3072" dirty="0">
                <a:solidFill>
                  <a:srgbClr val="FFFFFF"/>
                </a:solidFill>
                <a:latin typeface="Barlow Condensed Bold"/>
              </a:rPr>
              <a:t>2.Ters Alma (inverse): </a:t>
            </a:r>
            <a:r>
              <a:rPr lang="en-US" sz="3072" dirty="0" err="1">
                <a:solidFill>
                  <a:srgbClr val="FFFFFF"/>
                </a:solidFill>
                <a:latin typeface="Barlow Condensed"/>
              </a:rPr>
              <a:t>Ters</a:t>
            </a:r>
            <a:r>
              <a:rPr lang="en-US" sz="3072" dirty="0">
                <a:solidFill>
                  <a:srgbClr val="FFFFFF"/>
                </a:solidFill>
                <a:latin typeface="Barlow Condensed"/>
              </a:rPr>
              <a:t> alma </a:t>
            </a:r>
            <a:r>
              <a:rPr lang="en-US" sz="3072" dirty="0" err="1">
                <a:solidFill>
                  <a:srgbClr val="FFFFFF"/>
                </a:solidFill>
                <a:latin typeface="Barlow Condensed"/>
              </a:rPr>
              <a:t>işlemi</a:t>
            </a:r>
            <a:r>
              <a:rPr lang="en-US" sz="3072" dirty="0">
                <a:solidFill>
                  <a:srgbClr val="FFFFFF"/>
                </a:solidFill>
                <a:latin typeface="Barlow Condensed"/>
              </a:rPr>
              <a:t>, ridge </a:t>
            </a:r>
            <a:r>
              <a:rPr lang="en-US" sz="3072" dirty="0" err="1">
                <a:solidFill>
                  <a:srgbClr val="FFFFFF"/>
                </a:solidFill>
                <a:latin typeface="Barlow Condensed"/>
              </a:rPr>
              <a:t>regresyonundaki</a:t>
            </a:r>
            <a:r>
              <a:rPr lang="en-US" sz="3072" dirty="0">
                <a:solidFill>
                  <a:srgbClr val="FFFFFF"/>
                </a:solidFill>
                <a:latin typeface="Barlow Condensed"/>
              </a:rPr>
              <a:t> </a:t>
            </a:r>
            <a:r>
              <a:rPr lang="en-US" sz="3072" dirty="0" err="1">
                <a:solidFill>
                  <a:srgbClr val="FFFFFF"/>
                </a:solidFill>
                <a:latin typeface="Barlow Condensed"/>
              </a:rPr>
              <a:t>ceza</a:t>
            </a:r>
            <a:r>
              <a:rPr lang="en-US" sz="3072" dirty="0">
                <a:solidFill>
                  <a:srgbClr val="FFFFFF"/>
                </a:solidFill>
                <a:latin typeface="Barlow Condensed"/>
              </a:rPr>
              <a:t> </a:t>
            </a:r>
            <a:r>
              <a:rPr lang="en-US" sz="3072" dirty="0" err="1">
                <a:solidFill>
                  <a:srgbClr val="FFFFFF"/>
                </a:solidFill>
                <a:latin typeface="Barlow Condensed"/>
              </a:rPr>
              <a:t>terimi</a:t>
            </a:r>
            <a:r>
              <a:rPr lang="en-US" sz="3072" dirty="0">
                <a:solidFill>
                  <a:srgbClr val="FFFFFF"/>
                </a:solidFill>
                <a:latin typeface="Barlow Condensed"/>
              </a:rPr>
              <a:t> </a:t>
            </a:r>
            <a:r>
              <a:rPr lang="en-US" sz="3072" dirty="0" err="1">
                <a:solidFill>
                  <a:srgbClr val="FFFFFF"/>
                </a:solidFill>
                <a:latin typeface="Barlow Condensed"/>
              </a:rPr>
              <a:t>ile</a:t>
            </a:r>
            <a:r>
              <a:rPr lang="en-US" sz="3072" dirty="0">
                <a:solidFill>
                  <a:srgbClr val="FFFFFF"/>
                </a:solidFill>
                <a:latin typeface="Barlow Condensed"/>
              </a:rPr>
              <a:t> </a:t>
            </a:r>
            <a:r>
              <a:rPr lang="en-US" sz="3072" dirty="0" err="1">
                <a:solidFill>
                  <a:srgbClr val="FFFFFF"/>
                </a:solidFill>
                <a:latin typeface="Barlow Condensed"/>
              </a:rPr>
              <a:t>ilgili</a:t>
            </a:r>
            <a:r>
              <a:rPr lang="en-US" sz="3072" dirty="0">
                <a:solidFill>
                  <a:srgbClr val="FFFFFF"/>
                </a:solidFill>
                <a:latin typeface="Barlow Condensed"/>
              </a:rPr>
              <a:t> </a:t>
            </a:r>
            <a:r>
              <a:rPr lang="en-US" sz="3072" dirty="0" err="1">
                <a:solidFill>
                  <a:srgbClr val="FFFFFF"/>
                </a:solidFill>
                <a:latin typeface="Barlow Condensed"/>
              </a:rPr>
              <a:t>bir</a:t>
            </a:r>
            <a:r>
              <a:rPr lang="en-US" sz="3072" dirty="0">
                <a:solidFill>
                  <a:srgbClr val="FFFFFF"/>
                </a:solidFill>
                <a:latin typeface="Barlow Condensed"/>
              </a:rPr>
              <a:t> </a:t>
            </a:r>
            <a:r>
              <a:rPr lang="en-US" sz="3072" dirty="0" err="1">
                <a:solidFill>
                  <a:srgbClr val="FFFFFF"/>
                </a:solidFill>
                <a:latin typeface="Barlow Condensed"/>
              </a:rPr>
              <a:t>düzeltme</a:t>
            </a:r>
            <a:r>
              <a:rPr lang="en-US" sz="3072" dirty="0">
                <a:solidFill>
                  <a:srgbClr val="FFFFFF"/>
                </a:solidFill>
                <a:latin typeface="Barlow Condensed"/>
              </a:rPr>
              <a:t> </a:t>
            </a:r>
            <a:r>
              <a:rPr lang="en-US" sz="3072" dirty="0" err="1">
                <a:solidFill>
                  <a:srgbClr val="FFFFFF"/>
                </a:solidFill>
                <a:latin typeface="Barlow Condensed"/>
              </a:rPr>
              <a:t>sağlar</a:t>
            </a:r>
            <a:r>
              <a:rPr lang="en-US" sz="3072" dirty="0">
                <a:solidFill>
                  <a:srgbClr val="FFFFFF"/>
                </a:solidFill>
                <a:latin typeface="Barlow Condensed"/>
              </a:rPr>
              <a:t>. </a:t>
            </a:r>
            <a:r>
              <a:rPr lang="en-US" sz="3072" dirty="0" err="1">
                <a:solidFill>
                  <a:srgbClr val="FFFFFF"/>
                </a:solidFill>
                <a:latin typeface="Barlow Condensed"/>
              </a:rPr>
              <a:t>Ters</a:t>
            </a:r>
            <a:r>
              <a:rPr lang="en-US" sz="3072" dirty="0">
                <a:solidFill>
                  <a:srgbClr val="FFFFFF"/>
                </a:solidFill>
                <a:latin typeface="Barlow Condensed"/>
              </a:rPr>
              <a:t> alma </a:t>
            </a:r>
            <a:r>
              <a:rPr lang="en-US" sz="3072" dirty="0" err="1">
                <a:solidFill>
                  <a:srgbClr val="FFFFFF"/>
                </a:solidFill>
                <a:latin typeface="Barlow Condensed"/>
              </a:rPr>
              <a:t>işlemi</a:t>
            </a:r>
            <a:r>
              <a:rPr lang="en-US" sz="3072" dirty="0">
                <a:solidFill>
                  <a:srgbClr val="FFFFFF"/>
                </a:solidFill>
                <a:latin typeface="Barlow Condensed"/>
              </a:rPr>
              <a:t>, </a:t>
            </a:r>
            <a:r>
              <a:rPr lang="en-US" sz="3072" dirty="0" err="1">
                <a:solidFill>
                  <a:srgbClr val="FFFFFF"/>
                </a:solidFill>
                <a:latin typeface="Barlow Condensed"/>
              </a:rPr>
              <a:t>bu</a:t>
            </a:r>
            <a:r>
              <a:rPr lang="en-US" sz="3072" dirty="0">
                <a:solidFill>
                  <a:srgbClr val="FFFFFF"/>
                </a:solidFill>
                <a:latin typeface="Barlow Condensed"/>
              </a:rPr>
              <a:t> </a:t>
            </a:r>
            <a:r>
              <a:rPr lang="en-US" sz="3072" dirty="0" err="1">
                <a:solidFill>
                  <a:srgbClr val="FFFFFF"/>
                </a:solidFill>
                <a:latin typeface="Barlow Condensed"/>
              </a:rPr>
              <a:t>ceza</a:t>
            </a:r>
            <a:r>
              <a:rPr lang="en-US" sz="3072" dirty="0">
                <a:solidFill>
                  <a:srgbClr val="FFFFFF"/>
                </a:solidFill>
                <a:latin typeface="Barlow Condensed"/>
              </a:rPr>
              <a:t> </a:t>
            </a:r>
            <a:r>
              <a:rPr lang="en-US" sz="3072" dirty="0" err="1">
                <a:solidFill>
                  <a:srgbClr val="FFFFFF"/>
                </a:solidFill>
                <a:latin typeface="Barlow Condensed"/>
              </a:rPr>
              <a:t>teriminin</a:t>
            </a:r>
            <a:r>
              <a:rPr lang="en-US" sz="3072" dirty="0">
                <a:solidFill>
                  <a:srgbClr val="FFFFFF"/>
                </a:solidFill>
                <a:latin typeface="Barlow Condensed"/>
              </a:rPr>
              <a:t> </a:t>
            </a:r>
            <a:r>
              <a:rPr lang="en-US" sz="3072" dirty="0" err="1">
                <a:solidFill>
                  <a:srgbClr val="FFFFFF"/>
                </a:solidFill>
                <a:latin typeface="Barlow Condensed"/>
              </a:rPr>
              <a:t>etkisini</a:t>
            </a:r>
            <a:r>
              <a:rPr lang="en-US" sz="3072" dirty="0">
                <a:solidFill>
                  <a:srgbClr val="FFFFFF"/>
                </a:solidFill>
                <a:latin typeface="Barlow Condensed"/>
              </a:rPr>
              <a:t> </a:t>
            </a:r>
            <a:r>
              <a:rPr lang="en-US" sz="3072" dirty="0" err="1">
                <a:solidFill>
                  <a:srgbClr val="FFFFFF"/>
                </a:solidFill>
                <a:latin typeface="Barlow Condensed"/>
              </a:rPr>
              <a:t>kontrol</a:t>
            </a:r>
            <a:r>
              <a:rPr lang="en-US" sz="3072" dirty="0">
                <a:solidFill>
                  <a:srgbClr val="FFFFFF"/>
                </a:solidFill>
                <a:latin typeface="Barlow Condensed"/>
              </a:rPr>
              <a:t> </a:t>
            </a:r>
            <a:r>
              <a:rPr lang="en-US" sz="3072" dirty="0" err="1">
                <a:solidFill>
                  <a:srgbClr val="FFFFFF"/>
                </a:solidFill>
                <a:latin typeface="Barlow Condensed"/>
              </a:rPr>
              <a:t>etmek</a:t>
            </a:r>
            <a:r>
              <a:rPr lang="en-US" sz="3072" dirty="0">
                <a:solidFill>
                  <a:srgbClr val="FFFFFF"/>
                </a:solidFill>
                <a:latin typeface="Barlow Condensed"/>
              </a:rPr>
              <a:t> </a:t>
            </a:r>
            <a:r>
              <a:rPr lang="en-US" sz="3072" dirty="0" err="1">
                <a:solidFill>
                  <a:srgbClr val="FFFFFF"/>
                </a:solidFill>
                <a:latin typeface="Barlow Condensed"/>
              </a:rPr>
              <a:t>ve</a:t>
            </a:r>
            <a:r>
              <a:rPr lang="en-US" sz="3072" dirty="0">
                <a:solidFill>
                  <a:srgbClr val="FFFFFF"/>
                </a:solidFill>
                <a:latin typeface="Barlow Condensed"/>
              </a:rPr>
              <a:t> optimal </a:t>
            </a:r>
            <a:r>
              <a:rPr lang="en-US" sz="3072" dirty="0" err="1">
                <a:solidFill>
                  <a:srgbClr val="FFFFFF"/>
                </a:solidFill>
                <a:latin typeface="Barlow Condensed"/>
              </a:rPr>
              <a:t>katsayıları</a:t>
            </a:r>
            <a:r>
              <a:rPr lang="en-US" sz="3072" dirty="0">
                <a:solidFill>
                  <a:srgbClr val="FFFFFF"/>
                </a:solidFill>
                <a:latin typeface="Barlow Condensed"/>
              </a:rPr>
              <a:t> </a:t>
            </a:r>
            <a:r>
              <a:rPr lang="en-US" sz="3072" dirty="0" err="1">
                <a:solidFill>
                  <a:srgbClr val="FFFFFF"/>
                </a:solidFill>
                <a:latin typeface="Barlow Condensed"/>
              </a:rPr>
              <a:t>bulmak</a:t>
            </a:r>
            <a:r>
              <a:rPr lang="en-US" sz="3072" dirty="0">
                <a:solidFill>
                  <a:srgbClr val="FFFFFF"/>
                </a:solidFill>
                <a:latin typeface="Barlow Condensed"/>
              </a:rPr>
              <a:t> </a:t>
            </a:r>
            <a:r>
              <a:rPr lang="en-US" sz="3072" dirty="0" err="1">
                <a:solidFill>
                  <a:srgbClr val="FFFFFF"/>
                </a:solidFill>
                <a:latin typeface="Barlow Condensed"/>
              </a:rPr>
              <a:t>için</a:t>
            </a:r>
            <a:r>
              <a:rPr lang="en-US" sz="3072" dirty="0">
                <a:solidFill>
                  <a:srgbClr val="FFFFFF"/>
                </a:solidFill>
                <a:latin typeface="Barlow Condensed"/>
              </a:rPr>
              <a:t> </a:t>
            </a:r>
            <a:r>
              <a:rPr lang="en-US" sz="3072" dirty="0" err="1">
                <a:solidFill>
                  <a:srgbClr val="FFFFFF"/>
                </a:solidFill>
                <a:latin typeface="Barlow Condensed"/>
              </a:rPr>
              <a:t>kullanılır</a:t>
            </a:r>
            <a:r>
              <a:rPr lang="en-US" sz="3072" dirty="0">
                <a:solidFill>
                  <a:srgbClr val="FFFFFF"/>
                </a:solidFill>
                <a:latin typeface="Barlow Condensed"/>
              </a:rPr>
              <a:t>.</a:t>
            </a:r>
          </a:p>
          <a:p>
            <a:pPr>
              <a:lnSpc>
                <a:spcPts val="4301"/>
              </a:lnSpc>
            </a:pPr>
            <a:endParaRPr lang="en-US" sz="3072" dirty="0">
              <a:solidFill>
                <a:srgbClr val="FFFFFF"/>
              </a:solidFill>
              <a:latin typeface="Barlow Condensed"/>
            </a:endParaRPr>
          </a:p>
          <a:p>
            <a:pPr>
              <a:lnSpc>
                <a:spcPts val="4301"/>
              </a:lnSpc>
            </a:pPr>
            <a:r>
              <a:rPr lang="en-US" sz="3072" dirty="0">
                <a:solidFill>
                  <a:srgbClr val="FFFFFF"/>
                </a:solidFill>
                <a:latin typeface="Barlow Condensed Bold"/>
              </a:rPr>
              <a:t>3.Öz </a:t>
            </a:r>
            <a:r>
              <a:rPr lang="en-US" sz="3072" dirty="0" err="1">
                <a:solidFill>
                  <a:srgbClr val="FFFFFF"/>
                </a:solidFill>
                <a:latin typeface="Barlow Condensed Bold"/>
              </a:rPr>
              <a:t>birim</a:t>
            </a:r>
            <a:r>
              <a:rPr lang="en-US" sz="3072" dirty="0">
                <a:solidFill>
                  <a:srgbClr val="FFFFFF"/>
                </a:solidFill>
                <a:latin typeface="Barlow Condensed Bold"/>
              </a:rPr>
              <a:t> </a:t>
            </a:r>
            <a:r>
              <a:rPr lang="en-US" sz="3072" dirty="0" err="1">
                <a:solidFill>
                  <a:srgbClr val="FFFFFF"/>
                </a:solidFill>
                <a:latin typeface="Barlow Condensed Bold"/>
              </a:rPr>
              <a:t>matrisi</a:t>
            </a:r>
            <a:r>
              <a:rPr lang="en-US" sz="3072" dirty="0">
                <a:solidFill>
                  <a:srgbClr val="FFFFFF"/>
                </a:solidFill>
                <a:latin typeface="Barlow Condensed Bold"/>
              </a:rPr>
              <a:t> (I): </a:t>
            </a:r>
            <a:r>
              <a:rPr lang="en-US" sz="3072" dirty="0">
                <a:solidFill>
                  <a:srgbClr val="FFFFFF"/>
                </a:solidFill>
                <a:latin typeface="Barlow Condensed"/>
              </a:rPr>
              <a:t>Ridge </a:t>
            </a:r>
            <a:r>
              <a:rPr lang="en-US" sz="3072" dirty="0" err="1">
                <a:solidFill>
                  <a:srgbClr val="FFFFFF"/>
                </a:solidFill>
                <a:latin typeface="Barlow Condensed"/>
              </a:rPr>
              <a:t>regresyonunda</a:t>
            </a:r>
            <a:r>
              <a:rPr lang="en-US" sz="3072" dirty="0">
                <a:solidFill>
                  <a:srgbClr val="FFFFFF"/>
                </a:solidFill>
                <a:latin typeface="Barlow Condensed"/>
              </a:rPr>
              <a:t> </a:t>
            </a:r>
            <a:r>
              <a:rPr lang="en-US" sz="3072" dirty="0" err="1">
                <a:solidFill>
                  <a:srgbClr val="FFFFFF"/>
                </a:solidFill>
                <a:latin typeface="Barlow Condensed"/>
              </a:rPr>
              <a:t>birim</a:t>
            </a:r>
            <a:r>
              <a:rPr lang="en-US" sz="3072" dirty="0">
                <a:solidFill>
                  <a:srgbClr val="FFFFFF"/>
                </a:solidFill>
                <a:latin typeface="Barlow Condensed"/>
              </a:rPr>
              <a:t> </a:t>
            </a:r>
            <a:r>
              <a:rPr lang="en-US" sz="3072" dirty="0" err="1">
                <a:solidFill>
                  <a:srgbClr val="FFFFFF"/>
                </a:solidFill>
                <a:latin typeface="Barlow Condensed"/>
              </a:rPr>
              <a:t>matris</a:t>
            </a:r>
            <a:r>
              <a:rPr lang="en-US" sz="3072" dirty="0">
                <a:solidFill>
                  <a:srgbClr val="FFFFFF"/>
                </a:solidFill>
                <a:latin typeface="Barlow Condensed"/>
              </a:rPr>
              <a:t>, </a:t>
            </a:r>
            <a:r>
              <a:rPr lang="en-US" sz="3072" dirty="0" err="1">
                <a:solidFill>
                  <a:srgbClr val="FFFFFF"/>
                </a:solidFill>
                <a:latin typeface="Barlow Condensed"/>
              </a:rPr>
              <a:t>düzenleme</a:t>
            </a:r>
            <a:r>
              <a:rPr lang="en-US" sz="3072" dirty="0">
                <a:solidFill>
                  <a:srgbClr val="FFFFFF"/>
                </a:solidFill>
                <a:latin typeface="Barlow Condensed"/>
              </a:rPr>
              <a:t> </a:t>
            </a:r>
            <a:r>
              <a:rPr lang="en-US" sz="3072" dirty="0" err="1">
                <a:solidFill>
                  <a:srgbClr val="FFFFFF"/>
                </a:solidFill>
                <a:latin typeface="Barlow Condensed"/>
              </a:rPr>
              <a:t>terimini</a:t>
            </a:r>
            <a:r>
              <a:rPr lang="en-US" sz="3072" dirty="0">
                <a:solidFill>
                  <a:srgbClr val="FFFFFF"/>
                </a:solidFill>
                <a:latin typeface="Barlow Condensed"/>
              </a:rPr>
              <a:t> </a:t>
            </a:r>
            <a:r>
              <a:rPr lang="en-US" sz="3072" dirty="0" err="1">
                <a:solidFill>
                  <a:srgbClr val="FFFFFF"/>
                </a:solidFill>
                <a:latin typeface="Barlow Condensed"/>
              </a:rPr>
              <a:t>kontrol</a:t>
            </a:r>
            <a:r>
              <a:rPr lang="en-US" sz="3072" dirty="0">
                <a:solidFill>
                  <a:srgbClr val="FFFFFF"/>
                </a:solidFill>
                <a:latin typeface="Barlow Condensed"/>
              </a:rPr>
              <a:t> </a:t>
            </a:r>
            <a:r>
              <a:rPr lang="en-US" sz="3072" dirty="0" err="1">
                <a:solidFill>
                  <a:srgbClr val="FFFFFF"/>
                </a:solidFill>
                <a:latin typeface="Barlow Condensed"/>
              </a:rPr>
              <a:t>etmek</a:t>
            </a:r>
            <a:r>
              <a:rPr lang="en-US" sz="3072" dirty="0">
                <a:solidFill>
                  <a:srgbClr val="FFFFFF"/>
                </a:solidFill>
                <a:latin typeface="Barlow Condensed"/>
              </a:rPr>
              <a:t> </a:t>
            </a:r>
            <a:r>
              <a:rPr lang="en-US" sz="3072" dirty="0" err="1">
                <a:solidFill>
                  <a:srgbClr val="FFFFFF"/>
                </a:solidFill>
                <a:latin typeface="Barlow Condensed"/>
              </a:rPr>
              <a:t>ve</a:t>
            </a:r>
            <a:r>
              <a:rPr lang="en-US" sz="3072" dirty="0">
                <a:solidFill>
                  <a:srgbClr val="FFFFFF"/>
                </a:solidFill>
                <a:latin typeface="Barlow Condensed"/>
              </a:rPr>
              <a:t> </a:t>
            </a:r>
            <a:r>
              <a:rPr lang="en-US" sz="3072" dirty="0" err="1">
                <a:solidFill>
                  <a:srgbClr val="FFFFFF"/>
                </a:solidFill>
                <a:latin typeface="Barlow Condensed"/>
              </a:rPr>
              <a:t>katsayıları</a:t>
            </a:r>
            <a:r>
              <a:rPr lang="en-US" sz="3072" dirty="0">
                <a:solidFill>
                  <a:srgbClr val="FFFFFF"/>
                </a:solidFill>
                <a:latin typeface="Barlow Condensed"/>
              </a:rPr>
              <a:t> </a:t>
            </a:r>
            <a:r>
              <a:rPr lang="en-US" sz="3072" dirty="0" err="1">
                <a:solidFill>
                  <a:srgbClr val="FFFFFF"/>
                </a:solidFill>
                <a:latin typeface="Barlow Condensed"/>
              </a:rPr>
              <a:t>düzenlemek</a:t>
            </a:r>
            <a:r>
              <a:rPr lang="en-US" sz="3072" dirty="0">
                <a:solidFill>
                  <a:srgbClr val="FFFFFF"/>
                </a:solidFill>
                <a:latin typeface="Barlow Condensed"/>
              </a:rPr>
              <a:t> </a:t>
            </a:r>
            <a:r>
              <a:rPr lang="en-US" sz="3072" dirty="0" err="1">
                <a:solidFill>
                  <a:srgbClr val="FFFFFF"/>
                </a:solidFill>
                <a:latin typeface="Barlow Condensed"/>
              </a:rPr>
              <a:t>için</a:t>
            </a:r>
            <a:r>
              <a:rPr lang="en-US" sz="3072" dirty="0">
                <a:solidFill>
                  <a:srgbClr val="FFFFFF"/>
                </a:solidFill>
                <a:latin typeface="Barlow Condensed"/>
              </a:rPr>
              <a:t> </a:t>
            </a:r>
            <a:r>
              <a:rPr lang="en-US" sz="3072" dirty="0" err="1">
                <a:solidFill>
                  <a:srgbClr val="FFFFFF"/>
                </a:solidFill>
                <a:latin typeface="Barlow Condensed"/>
              </a:rPr>
              <a:t>kullanılır</a:t>
            </a:r>
            <a:r>
              <a:rPr lang="en-US" sz="3072" dirty="0">
                <a:solidFill>
                  <a:srgbClr val="FFFFFF"/>
                </a:solidFill>
                <a:latin typeface="Barlow Condensed"/>
              </a:rPr>
              <a:t>.</a:t>
            </a:r>
          </a:p>
          <a:p>
            <a:pPr>
              <a:lnSpc>
                <a:spcPts val="4301"/>
              </a:lnSpc>
              <a:spcBef>
                <a:spcPct val="0"/>
              </a:spcBef>
            </a:pPr>
            <a:endParaRPr lang="en-US" sz="3072" dirty="0">
              <a:solidFill>
                <a:srgbClr val="FFFFFF"/>
              </a:solidFill>
              <a:latin typeface="Barlow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683042" y="3534289"/>
            <a:ext cx="14921915" cy="4307357"/>
          </a:xfrm>
          <a:custGeom>
            <a:avLst/>
            <a:gdLst/>
            <a:ahLst/>
            <a:cxnLst/>
            <a:rect l="l" t="t" r="r" b="b"/>
            <a:pathLst>
              <a:path w="14921915" h="4307357">
                <a:moveTo>
                  <a:pt x="0" y="0"/>
                </a:moveTo>
                <a:lnTo>
                  <a:pt x="14921916" y="0"/>
                </a:lnTo>
                <a:lnTo>
                  <a:pt x="14921916" y="4307357"/>
                </a:lnTo>
                <a:lnTo>
                  <a:pt x="0" y="4307357"/>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170520" y="1131514"/>
            <a:ext cx="15481554" cy="752475"/>
          </a:xfrm>
          <a:prstGeom prst="rect">
            <a:avLst/>
          </a:prstGeom>
        </p:spPr>
        <p:txBody>
          <a:bodyPr lIns="0" tIns="0" rIns="0" bIns="0" rtlCol="0" anchor="t">
            <a:spAutoFit/>
          </a:bodyPr>
          <a:lstStyle/>
          <a:p>
            <a:pPr>
              <a:lnSpc>
                <a:spcPts val="5909"/>
              </a:lnSpc>
            </a:pPr>
            <a:r>
              <a:rPr lang="en-US" sz="4924">
                <a:solidFill>
                  <a:srgbClr val="FFFFFF"/>
                </a:solidFill>
                <a:latin typeface="Barlow Condensed Semi-Bold"/>
              </a:rPr>
              <a:t>Örnek Soru Çözümü</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1306</Words>
  <Application>Microsoft Office PowerPoint</Application>
  <PresentationFormat>Özel</PresentationFormat>
  <Paragraphs>134</Paragraphs>
  <Slides>22</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22</vt:i4>
      </vt:variant>
    </vt:vector>
  </HeadingPairs>
  <TitlesOfParts>
    <vt:vector size="35" baseType="lpstr">
      <vt:lpstr>Barlow Condensed Italics</vt:lpstr>
      <vt:lpstr>Arial</vt:lpstr>
      <vt:lpstr>Barlow Condensed Semi-Bold</vt:lpstr>
      <vt:lpstr>Barlow Bold</vt:lpstr>
      <vt:lpstr>Barlow Condensed</vt:lpstr>
      <vt:lpstr>Barlow Condensed Bold</vt:lpstr>
      <vt:lpstr>Arimo Bold</vt:lpstr>
      <vt:lpstr>Barlow</vt:lpstr>
      <vt:lpstr>Calibri</vt:lpstr>
      <vt:lpstr>Barlow Light</vt:lpstr>
      <vt:lpstr>Abril Fatface</vt:lpstr>
      <vt:lpstr>Barlow Light Italics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Siyah Mavi Koyu Sade Dijital 5G Teknoloji Teknoloji Sunumu</dc:title>
  <cp:lastModifiedBy>Metin  Yaman</cp:lastModifiedBy>
  <cp:revision>3</cp:revision>
  <dcterms:created xsi:type="dcterms:W3CDTF">2006-08-16T00:00:00Z</dcterms:created>
  <dcterms:modified xsi:type="dcterms:W3CDTF">2024-08-22T16:23:46Z</dcterms:modified>
  <dc:identifier>DAF5BFPzcZk</dc:identifier>
</cp:coreProperties>
</file>