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DC0AD-959D-4CEB-BD85-A83548C9AB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729F9-81B2-4F37-A8C0-281BC3006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for the product are fixed at the start of development, change would require a full replanning of the project</a:t>
          </a:r>
        </a:p>
      </dgm:t>
    </dgm:pt>
    <dgm:pt modelId="{08DB346B-EC06-405D-A062-B69AC2336927}" type="parTrans" cxnId="{AA692664-851D-4B94-8F2D-725B9362CB91}">
      <dgm:prSet/>
      <dgm:spPr/>
      <dgm:t>
        <a:bodyPr/>
        <a:lstStyle/>
        <a:p>
          <a:endParaRPr lang="en-US"/>
        </a:p>
      </dgm:t>
    </dgm:pt>
    <dgm:pt modelId="{152B02F6-6528-450B-9775-B2C922E8A087}" type="sibTrans" cxnId="{AA692664-851D-4B94-8F2D-725B9362CB91}">
      <dgm:prSet/>
      <dgm:spPr/>
      <dgm:t>
        <a:bodyPr/>
        <a:lstStyle/>
        <a:p>
          <a:endParaRPr lang="en-US"/>
        </a:p>
      </dgm:t>
    </dgm:pt>
    <dgm:pt modelId="{2FF2D7CE-D7C9-47D5-A3A6-9064A90D1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Phases of Waterfall would be entirely worthless since they would have to be repeated</a:t>
          </a:r>
        </a:p>
      </dgm:t>
    </dgm:pt>
    <dgm:pt modelId="{5B023B7A-929F-4B6F-9A34-E82D8B5450FC}" type="parTrans" cxnId="{CF4FE15D-5478-495B-9AE9-BFBE5A3B0E2B}">
      <dgm:prSet/>
      <dgm:spPr/>
      <dgm:t>
        <a:bodyPr/>
        <a:lstStyle/>
        <a:p>
          <a:endParaRPr lang="en-US"/>
        </a:p>
      </dgm:t>
    </dgm:pt>
    <dgm:pt modelId="{4E4216D1-6B13-41D7-A2DF-C775D672C591}" type="sibTrans" cxnId="{CF4FE15D-5478-495B-9AE9-BFBE5A3B0E2B}">
      <dgm:prSet/>
      <dgm:spPr/>
      <dgm:t>
        <a:bodyPr/>
        <a:lstStyle/>
        <a:p>
          <a:endParaRPr lang="en-US"/>
        </a:p>
      </dgm:t>
    </dgm:pt>
    <dgm:pt modelId="{CC11B4AA-4890-4567-B015-06256681A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Team members would be discouraged by the discarding of code, development time, and large amounts of documentation</a:t>
          </a:r>
        </a:p>
      </dgm:t>
    </dgm:pt>
    <dgm:pt modelId="{EBE41936-2C3C-45D6-A7A3-3BF122ABB733}" type="parTrans" cxnId="{3CF40DBE-4E28-44FD-A2B6-8E2D2A9E202F}">
      <dgm:prSet/>
      <dgm:spPr/>
      <dgm:t>
        <a:bodyPr/>
        <a:lstStyle/>
        <a:p>
          <a:endParaRPr lang="en-US"/>
        </a:p>
      </dgm:t>
    </dgm:pt>
    <dgm:pt modelId="{B54B98A8-0192-4066-A4B0-50C9FDFC7B6B}" type="sibTrans" cxnId="{3CF40DBE-4E28-44FD-A2B6-8E2D2A9E202F}">
      <dgm:prSet/>
      <dgm:spPr/>
      <dgm:t>
        <a:bodyPr/>
        <a:lstStyle/>
        <a:p>
          <a:endParaRPr lang="en-US"/>
        </a:p>
      </dgm:t>
    </dgm:pt>
    <dgm:pt modelId="{9875E13A-30FB-4D8F-99F7-6C07A5DF46AF}" type="pres">
      <dgm:prSet presAssocID="{E7ADC0AD-959D-4CEB-BD85-A83548C9ABA3}" presName="root" presStyleCnt="0">
        <dgm:presLayoutVars>
          <dgm:dir/>
          <dgm:resizeHandles val="exact"/>
        </dgm:presLayoutVars>
      </dgm:prSet>
      <dgm:spPr/>
    </dgm:pt>
    <dgm:pt modelId="{B54ACCC7-E086-463E-8A7C-119861D193D2}" type="pres">
      <dgm:prSet presAssocID="{603729F9-81B2-4F37-A8C0-281BC3006CAD}" presName="compNode" presStyleCnt="0"/>
      <dgm:spPr/>
    </dgm:pt>
    <dgm:pt modelId="{37B13FA6-FF0B-4543-BFC7-18B7FBFA953E}" type="pres">
      <dgm:prSet presAssocID="{603729F9-81B2-4F37-A8C0-281BC3006C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857F67-B241-4A7C-B753-731CA93D27C3}" type="pres">
      <dgm:prSet presAssocID="{603729F9-81B2-4F37-A8C0-281BC3006CAD}" presName="spaceRect" presStyleCnt="0"/>
      <dgm:spPr/>
    </dgm:pt>
    <dgm:pt modelId="{64E45F43-56FF-45E4-8C84-4C0FE8569E5D}" type="pres">
      <dgm:prSet presAssocID="{603729F9-81B2-4F37-A8C0-281BC3006CAD}" presName="textRect" presStyleLbl="revTx" presStyleIdx="0" presStyleCnt="3">
        <dgm:presLayoutVars>
          <dgm:chMax val="1"/>
          <dgm:chPref val="1"/>
        </dgm:presLayoutVars>
      </dgm:prSet>
      <dgm:spPr/>
    </dgm:pt>
    <dgm:pt modelId="{D5495BDA-489C-41FB-80F5-F6453F420875}" type="pres">
      <dgm:prSet presAssocID="{152B02F6-6528-450B-9775-B2C922E8A087}" presName="sibTrans" presStyleCnt="0"/>
      <dgm:spPr/>
    </dgm:pt>
    <dgm:pt modelId="{862F2BD3-52AD-4479-9E33-65F93D431049}" type="pres">
      <dgm:prSet presAssocID="{2FF2D7CE-D7C9-47D5-A3A6-9064A90D1289}" presName="compNode" presStyleCnt="0"/>
      <dgm:spPr/>
    </dgm:pt>
    <dgm:pt modelId="{80AC0CD6-CE8F-40A7-A5AF-DD2AA8025B5B}" type="pres">
      <dgm:prSet presAssocID="{2FF2D7CE-D7C9-47D5-A3A6-9064A90D12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555AB64-45DB-4FB5-84E3-B02D9C65E5F1}" type="pres">
      <dgm:prSet presAssocID="{2FF2D7CE-D7C9-47D5-A3A6-9064A90D1289}" presName="spaceRect" presStyleCnt="0"/>
      <dgm:spPr/>
    </dgm:pt>
    <dgm:pt modelId="{89646701-DA56-4589-B553-D69630F88308}" type="pres">
      <dgm:prSet presAssocID="{2FF2D7CE-D7C9-47D5-A3A6-9064A90D1289}" presName="textRect" presStyleLbl="revTx" presStyleIdx="1" presStyleCnt="3">
        <dgm:presLayoutVars>
          <dgm:chMax val="1"/>
          <dgm:chPref val="1"/>
        </dgm:presLayoutVars>
      </dgm:prSet>
      <dgm:spPr/>
    </dgm:pt>
    <dgm:pt modelId="{6E2F7706-3CA0-4F1A-A894-C71C18E7F03D}" type="pres">
      <dgm:prSet presAssocID="{4E4216D1-6B13-41D7-A2DF-C775D672C591}" presName="sibTrans" presStyleCnt="0"/>
      <dgm:spPr/>
    </dgm:pt>
    <dgm:pt modelId="{13406F29-6C4F-43D6-9221-39CC341026CF}" type="pres">
      <dgm:prSet presAssocID="{CC11B4AA-4890-4567-B015-06256681A35C}" presName="compNode" presStyleCnt="0"/>
      <dgm:spPr/>
    </dgm:pt>
    <dgm:pt modelId="{2B2188F9-2285-4D34-AFA3-52271A87424D}" type="pres">
      <dgm:prSet presAssocID="{CC11B4AA-4890-4567-B015-06256681A3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D6CEBC2-A147-43AB-B5EF-1371320D4D77}" type="pres">
      <dgm:prSet presAssocID="{CC11B4AA-4890-4567-B015-06256681A35C}" presName="spaceRect" presStyleCnt="0"/>
      <dgm:spPr/>
    </dgm:pt>
    <dgm:pt modelId="{A92BBD2B-1E2D-43AF-942C-F39947DDE5CE}" type="pres">
      <dgm:prSet presAssocID="{CC11B4AA-4890-4567-B015-06256681A3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4FE15D-5478-495B-9AE9-BFBE5A3B0E2B}" srcId="{E7ADC0AD-959D-4CEB-BD85-A83548C9ABA3}" destId="{2FF2D7CE-D7C9-47D5-A3A6-9064A90D1289}" srcOrd="1" destOrd="0" parTransId="{5B023B7A-929F-4B6F-9A34-E82D8B5450FC}" sibTransId="{4E4216D1-6B13-41D7-A2DF-C775D672C591}"/>
    <dgm:cxn modelId="{AA692664-851D-4B94-8F2D-725B9362CB91}" srcId="{E7ADC0AD-959D-4CEB-BD85-A83548C9ABA3}" destId="{603729F9-81B2-4F37-A8C0-281BC3006CAD}" srcOrd="0" destOrd="0" parTransId="{08DB346B-EC06-405D-A062-B69AC2336927}" sibTransId="{152B02F6-6528-450B-9775-B2C922E8A087}"/>
    <dgm:cxn modelId="{DEE7044F-4C77-404D-902F-18D37E10F9AC}" type="presOf" srcId="{2FF2D7CE-D7C9-47D5-A3A6-9064A90D1289}" destId="{89646701-DA56-4589-B553-D69630F88308}" srcOrd="0" destOrd="0" presId="urn:microsoft.com/office/officeart/2018/2/layout/IconLabelList"/>
    <dgm:cxn modelId="{54AD8955-4D20-4E86-B5DA-6CF3EA4589A2}" type="presOf" srcId="{CC11B4AA-4890-4567-B015-06256681A35C}" destId="{A92BBD2B-1E2D-43AF-942C-F39947DDE5CE}" srcOrd="0" destOrd="0" presId="urn:microsoft.com/office/officeart/2018/2/layout/IconLabelList"/>
    <dgm:cxn modelId="{B9ED5AAB-F590-439B-AEA9-95E32C1F6EC9}" type="presOf" srcId="{E7ADC0AD-959D-4CEB-BD85-A83548C9ABA3}" destId="{9875E13A-30FB-4D8F-99F7-6C07A5DF46AF}" srcOrd="0" destOrd="0" presId="urn:microsoft.com/office/officeart/2018/2/layout/IconLabelList"/>
    <dgm:cxn modelId="{3CF40DBE-4E28-44FD-A2B6-8E2D2A9E202F}" srcId="{E7ADC0AD-959D-4CEB-BD85-A83548C9ABA3}" destId="{CC11B4AA-4890-4567-B015-06256681A35C}" srcOrd="2" destOrd="0" parTransId="{EBE41936-2C3C-45D6-A7A3-3BF122ABB733}" sibTransId="{B54B98A8-0192-4066-A4B0-50C9FDFC7B6B}"/>
    <dgm:cxn modelId="{389F27C2-86D2-4A36-92DC-B832F98F0F9C}" type="presOf" srcId="{603729F9-81B2-4F37-A8C0-281BC3006CAD}" destId="{64E45F43-56FF-45E4-8C84-4C0FE8569E5D}" srcOrd="0" destOrd="0" presId="urn:microsoft.com/office/officeart/2018/2/layout/IconLabelList"/>
    <dgm:cxn modelId="{5B981801-6FA8-43AB-81E4-8ABEC179A883}" type="presParOf" srcId="{9875E13A-30FB-4D8F-99F7-6C07A5DF46AF}" destId="{B54ACCC7-E086-463E-8A7C-119861D193D2}" srcOrd="0" destOrd="0" presId="urn:microsoft.com/office/officeart/2018/2/layout/IconLabelList"/>
    <dgm:cxn modelId="{695D56FB-DCE2-4457-83A4-CB9D9A2DD331}" type="presParOf" srcId="{B54ACCC7-E086-463E-8A7C-119861D193D2}" destId="{37B13FA6-FF0B-4543-BFC7-18B7FBFA953E}" srcOrd="0" destOrd="0" presId="urn:microsoft.com/office/officeart/2018/2/layout/IconLabelList"/>
    <dgm:cxn modelId="{50B85B57-58F7-4B4F-8581-AB724C02E2D9}" type="presParOf" srcId="{B54ACCC7-E086-463E-8A7C-119861D193D2}" destId="{16857F67-B241-4A7C-B753-731CA93D27C3}" srcOrd="1" destOrd="0" presId="urn:microsoft.com/office/officeart/2018/2/layout/IconLabelList"/>
    <dgm:cxn modelId="{59D77A8D-48F1-455D-AFE8-674A77609A15}" type="presParOf" srcId="{B54ACCC7-E086-463E-8A7C-119861D193D2}" destId="{64E45F43-56FF-45E4-8C84-4C0FE8569E5D}" srcOrd="2" destOrd="0" presId="urn:microsoft.com/office/officeart/2018/2/layout/IconLabelList"/>
    <dgm:cxn modelId="{D94772D7-9BF4-4D89-BCD2-099645426906}" type="presParOf" srcId="{9875E13A-30FB-4D8F-99F7-6C07A5DF46AF}" destId="{D5495BDA-489C-41FB-80F5-F6453F420875}" srcOrd="1" destOrd="0" presId="urn:microsoft.com/office/officeart/2018/2/layout/IconLabelList"/>
    <dgm:cxn modelId="{969C348E-2EC3-45E3-8FE3-3C3D7DCA219F}" type="presParOf" srcId="{9875E13A-30FB-4D8F-99F7-6C07A5DF46AF}" destId="{862F2BD3-52AD-4479-9E33-65F93D431049}" srcOrd="2" destOrd="0" presId="urn:microsoft.com/office/officeart/2018/2/layout/IconLabelList"/>
    <dgm:cxn modelId="{EE7FDBFF-263F-47D2-BEDE-6C96C6ECCD34}" type="presParOf" srcId="{862F2BD3-52AD-4479-9E33-65F93D431049}" destId="{80AC0CD6-CE8F-40A7-A5AF-DD2AA8025B5B}" srcOrd="0" destOrd="0" presId="urn:microsoft.com/office/officeart/2018/2/layout/IconLabelList"/>
    <dgm:cxn modelId="{ADC05043-5485-447B-9B71-2AAD79CD5628}" type="presParOf" srcId="{862F2BD3-52AD-4479-9E33-65F93D431049}" destId="{8555AB64-45DB-4FB5-84E3-B02D9C65E5F1}" srcOrd="1" destOrd="0" presId="urn:microsoft.com/office/officeart/2018/2/layout/IconLabelList"/>
    <dgm:cxn modelId="{305E5785-4204-4D0E-ABA5-A6F60B7C669E}" type="presParOf" srcId="{862F2BD3-52AD-4479-9E33-65F93D431049}" destId="{89646701-DA56-4589-B553-D69630F88308}" srcOrd="2" destOrd="0" presId="urn:microsoft.com/office/officeart/2018/2/layout/IconLabelList"/>
    <dgm:cxn modelId="{CCC5B4B3-9A1A-4DF4-8452-582A37EA6C15}" type="presParOf" srcId="{9875E13A-30FB-4D8F-99F7-6C07A5DF46AF}" destId="{6E2F7706-3CA0-4F1A-A894-C71C18E7F03D}" srcOrd="3" destOrd="0" presId="urn:microsoft.com/office/officeart/2018/2/layout/IconLabelList"/>
    <dgm:cxn modelId="{F8C1853D-D54F-4377-926A-3160D5E53CFB}" type="presParOf" srcId="{9875E13A-30FB-4D8F-99F7-6C07A5DF46AF}" destId="{13406F29-6C4F-43D6-9221-39CC341026CF}" srcOrd="4" destOrd="0" presId="urn:microsoft.com/office/officeart/2018/2/layout/IconLabelList"/>
    <dgm:cxn modelId="{07F315EC-9BAE-4A39-A5D2-0653E16E02C8}" type="presParOf" srcId="{13406F29-6C4F-43D6-9221-39CC341026CF}" destId="{2B2188F9-2285-4D34-AFA3-52271A87424D}" srcOrd="0" destOrd="0" presId="urn:microsoft.com/office/officeart/2018/2/layout/IconLabelList"/>
    <dgm:cxn modelId="{84C0CC7C-6A56-419C-8291-BF5972D5E527}" type="presParOf" srcId="{13406F29-6C4F-43D6-9221-39CC341026CF}" destId="{FD6CEBC2-A147-43AB-B5EF-1371320D4D77}" srcOrd="1" destOrd="0" presId="urn:microsoft.com/office/officeart/2018/2/layout/IconLabelList"/>
    <dgm:cxn modelId="{CFA91920-9867-4892-BA42-BC44AB22339F}" type="presParOf" srcId="{13406F29-6C4F-43D6-9221-39CC341026CF}" destId="{A92BBD2B-1E2D-43AF-942C-F39947DDE5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13FA6-FF0B-4543-BFC7-18B7FBFA953E}">
      <dsp:nvSpPr>
        <dsp:cNvPr id="0" name=""/>
        <dsp:cNvSpPr/>
      </dsp:nvSpPr>
      <dsp:spPr>
        <a:xfrm>
          <a:off x="1171469" y="311813"/>
          <a:ext cx="982597" cy="98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45F43-56FF-45E4-8C84-4C0FE8569E5D}">
      <dsp:nvSpPr>
        <dsp:cNvPr id="0" name=""/>
        <dsp:cNvSpPr/>
      </dsp:nvSpPr>
      <dsp:spPr>
        <a:xfrm>
          <a:off x="570992" y="1606323"/>
          <a:ext cx="218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for the product are fixed at the start of development, change would require a full replanning of the project</a:t>
          </a:r>
        </a:p>
      </dsp:txBody>
      <dsp:txXfrm>
        <a:off x="570992" y="1606323"/>
        <a:ext cx="2183550" cy="720000"/>
      </dsp:txXfrm>
    </dsp:sp>
    <dsp:sp modelId="{80AC0CD6-CE8F-40A7-A5AF-DD2AA8025B5B}">
      <dsp:nvSpPr>
        <dsp:cNvPr id="0" name=""/>
        <dsp:cNvSpPr/>
      </dsp:nvSpPr>
      <dsp:spPr>
        <a:xfrm>
          <a:off x="3737141" y="311813"/>
          <a:ext cx="982597" cy="98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46701-DA56-4589-B553-D69630F88308}">
      <dsp:nvSpPr>
        <dsp:cNvPr id="0" name=""/>
        <dsp:cNvSpPr/>
      </dsp:nvSpPr>
      <dsp:spPr>
        <a:xfrm>
          <a:off x="3136665" y="1606323"/>
          <a:ext cx="218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Phases of Waterfall would be entirely worthless since they would have to be repeated</a:t>
          </a:r>
        </a:p>
      </dsp:txBody>
      <dsp:txXfrm>
        <a:off x="3136665" y="1606323"/>
        <a:ext cx="2183550" cy="720000"/>
      </dsp:txXfrm>
    </dsp:sp>
    <dsp:sp modelId="{2B2188F9-2285-4D34-AFA3-52271A87424D}">
      <dsp:nvSpPr>
        <dsp:cNvPr id="0" name=""/>
        <dsp:cNvSpPr/>
      </dsp:nvSpPr>
      <dsp:spPr>
        <a:xfrm>
          <a:off x="2454305" y="2872210"/>
          <a:ext cx="982597" cy="98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BBD2B-1E2D-43AF-942C-F39947DDE5CE}">
      <dsp:nvSpPr>
        <dsp:cNvPr id="0" name=""/>
        <dsp:cNvSpPr/>
      </dsp:nvSpPr>
      <dsp:spPr>
        <a:xfrm>
          <a:off x="1853829" y="4166720"/>
          <a:ext cx="218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members would be discouraged by the discarding of code, development time, and large amounts of documentation</a:t>
          </a:r>
        </a:p>
      </dsp:txBody>
      <dsp:txXfrm>
        <a:off x="1853829" y="4166720"/>
        <a:ext cx="218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E39D-07EF-4194-8B97-A6DAD6BAF21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0AC1-25ED-4551-9663-034FC67C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0AC1-25ED-4551-9663-034FC67CF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10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65E7-0158-4B0B-85A5-547279F327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0678-5C11-4A75-919C-6EAA1BEE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664-022-10208-4" TargetMode="External"/><Relationship Id="rId2" Type="http://schemas.openxmlformats.org/officeDocument/2006/relationships/hyperlink" Target="https://doi.org/10.1145/357184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978-3-642-02152-7_29" TargetMode="External"/><Relationship Id="rId4" Type="http://schemas.openxmlformats.org/officeDocument/2006/relationships/hyperlink" Target="https://doi.org/10.1007/s11846-024-00745-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AFE-3184-8946-912A-DBFAA232E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Scrum-Agile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0D209-374A-E6C9-83AF-A7E7A9D3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826" y="2936117"/>
            <a:ext cx="3982279" cy="1324457"/>
          </a:xfrm>
        </p:spPr>
        <p:txBody>
          <a:bodyPr>
            <a:normAutofit/>
          </a:bodyPr>
          <a:lstStyle/>
          <a:p>
            <a:r>
              <a:rPr lang="en-US" sz="1600" dirty="0"/>
              <a:t>How it works and is it worth it?</a:t>
            </a:r>
          </a:p>
          <a:p>
            <a:r>
              <a:rPr lang="en-US" sz="1600" dirty="0"/>
              <a:t>Mac Grier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049BA-34F5-606F-4A1C-1FB62B76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52" y="2073965"/>
            <a:ext cx="8746436" cy="43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86044-623A-AE2C-61EF-8C83D2C6CEC3}"/>
              </a:ext>
            </a:extLst>
          </p:cNvPr>
          <p:cNvSpPr txBox="1"/>
          <p:nvPr/>
        </p:nvSpPr>
        <p:spPr>
          <a:xfrm>
            <a:off x="5111497" y="6153150"/>
            <a:ext cx="31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Lakeworks</a:t>
            </a:r>
            <a:r>
              <a:rPr lang="en-US" dirty="0"/>
              <a:t>(OCAL)</a:t>
            </a:r>
          </a:p>
        </p:txBody>
      </p:sp>
    </p:spTree>
    <p:extLst>
      <p:ext uri="{BB962C8B-B14F-4D97-AF65-F5344CB8AC3E}">
        <p14:creationId xmlns:p14="http://schemas.microsoft.com/office/powerpoint/2010/main" val="417311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5D43-377B-A41B-EEC2-51E32770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Verwijs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C., &amp; Russo, D. (2023). A theory of scrum team effectiveness.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ACM Transactions on Software Engineering and 	Methodology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32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(3), 1–51. 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https://doi.org/10.1145/3571849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Alami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Krancher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 (2022). How Scrum adds value to achieving software quality.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Empirical software engineering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27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(7), 	165. 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https://doi.org/10.1007/s10664-022-10208-4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Magistretti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Trabucchi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 (2024). Agile-as-a-tool and agile-as-a-culture: A comprehensive review of agile approaches 	adopting contingency and configuration theories.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Review of Managerial Science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https://doi.org/10.1007/s11846-024-	00745-1</a:t>
            </a:r>
            <a:endParaRPr lang="en-US" sz="16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Petersen,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Wohlin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Baca, D. (2009). The Waterfall Model in Large-Scale Development. In: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Bomarius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Oivo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Abrahamsson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(eds) Product-Focused Software Process Improvement. PROFES 2009. Lecture Notes in 	Business Information Processing, vol 32. Springer, Berlin, Heidelberg.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https://doi.org/10.1007/978-3-642-02152-7_29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0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0EAAA-C0ED-649C-C38D-9B1364E2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A124-9571-82A1-DA9C-5FEB3B70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9E7F2D-7679-9B53-2840-4B8BFBA1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02313"/>
            <a:ext cx="5456279" cy="362842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DB8EFE-9834-8873-F6F0-D7D7FF19568B}"/>
              </a:ext>
            </a:extLst>
          </p:cNvPr>
          <p:cNvSpPr txBox="1"/>
          <p:nvPr/>
        </p:nvSpPr>
        <p:spPr>
          <a:xfrm>
            <a:off x="6312361" y="5627688"/>
            <a:ext cx="50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UNICEF Ukraine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Kyiv, Ukraine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156" name="Group 615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6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5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6196" name="Rectangle 619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9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03A09-75B4-A0D3-9363-91464F8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Owner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B64AF-6FA1-8CBF-62E3-5B0603C6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Manages the product vision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Curates and prioritizes backlog of user stories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Facilitates communication with stakeholders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Helps team with planning for upcoming sprints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Reviews team’s progress</a:t>
            </a:r>
          </a:p>
          <a:p>
            <a:pPr marL="57150" algn="ctr"/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Magistretti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Trabucchi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 (2024),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Alami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Krancher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 (2022)) </a:t>
            </a:r>
            <a:endParaRPr lang="en-US" sz="1500" dirty="0"/>
          </a:p>
          <a:p>
            <a:pPr marL="57150"/>
            <a:endParaRPr lang="en-US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6E7B7EC-B76F-FF40-A30B-5BDFD90FA67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0" r="26380"/>
          <a:stretch>
            <a:fillRect/>
          </a:stretch>
        </p:blipFill>
        <p:spPr bwMode="auto">
          <a:xfrm>
            <a:off x="6843946" y="618518"/>
            <a:ext cx="3960387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00" name="Group 619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0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D36E1B-EE3E-15C5-7767-9996F19C53FC}"/>
              </a:ext>
            </a:extLst>
          </p:cNvPr>
          <p:cNvSpPr txBox="1"/>
          <p:nvPr/>
        </p:nvSpPr>
        <p:spPr>
          <a:xfrm>
            <a:off x="7431995" y="6323025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Abbad</a:t>
            </a:r>
            <a:r>
              <a:rPr lang="en-US" dirty="0"/>
              <a:t>(WMF)</a:t>
            </a:r>
          </a:p>
        </p:txBody>
      </p:sp>
    </p:spTree>
    <p:extLst>
      <p:ext uri="{BB962C8B-B14F-4D97-AF65-F5344CB8AC3E}">
        <p14:creationId xmlns:p14="http://schemas.microsoft.com/office/powerpoint/2010/main" val="35510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132" name="Group 513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14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33" name="Group 513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13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72" name="Rectangle 517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7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09269-2BCE-4F31-0D73-4D83A956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Scrum Master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078D2-7897-A8F0-94E5-6FA8007F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Organizes and moderates daily stand-ups and other scrum events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Identifies progress blocking issues and works to remove them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Encourages team members to collaborate with each other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Ensures team understands importance of Agile methodology</a:t>
            </a:r>
          </a:p>
          <a:p>
            <a:pPr marL="57150" algn="ctr"/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Magistretti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Trabucchi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 (2024),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Alami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Krancher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 (2022)) </a:t>
            </a:r>
            <a:endParaRPr lang="en-US" sz="1500" dirty="0"/>
          </a:p>
          <a:p>
            <a:pPr marL="57150"/>
            <a:endParaRPr lang="en-US" sz="2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AD6AEFF-6280-2E49-9AF1-7C2B1CB8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0421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76" name="Group 517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7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AB1F3E-A284-51AF-FBB4-ED10DB680EF9}"/>
              </a:ext>
            </a:extLst>
          </p:cNvPr>
          <p:cNvSpPr txBox="1"/>
          <p:nvPr/>
        </p:nvSpPr>
        <p:spPr>
          <a:xfrm>
            <a:off x="7431995" y="5707063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Abbad</a:t>
            </a:r>
            <a:r>
              <a:rPr lang="en-US" dirty="0"/>
              <a:t>(WMF)</a:t>
            </a:r>
          </a:p>
        </p:txBody>
      </p:sp>
    </p:spTree>
    <p:extLst>
      <p:ext uri="{BB962C8B-B14F-4D97-AF65-F5344CB8AC3E}">
        <p14:creationId xmlns:p14="http://schemas.microsoft.com/office/powerpoint/2010/main" val="169899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63" name="Group 426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264" name="Group 426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27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65" name="Group 426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26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4304" name="Rectangle 430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12950-106D-EDFC-AC56-D37CB43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700C-AC87-23B7-933A-27B8BFFD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Works on user stories developing product features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Communicates estimates of work to help sprint planning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Collaborates with other team members to work through problems together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Works with testers to create test cases</a:t>
            </a:r>
          </a:p>
          <a:p>
            <a:pPr marL="57150" algn="ctr"/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Magistretti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Trabucchi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 (2024),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Alami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Krancher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 (2022)) </a:t>
            </a:r>
            <a:endParaRPr lang="en-US" sz="1400" dirty="0"/>
          </a:p>
          <a:p>
            <a:pPr marL="57150"/>
            <a:endParaRPr lang="en-US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BF5797-1FB2-96BE-0305-D8D38002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0421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08" name="Group 430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30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E78737-B6E8-9005-8D28-1317A29015AF}"/>
              </a:ext>
            </a:extLst>
          </p:cNvPr>
          <p:cNvSpPr txBox="1"/>
          <p:nvPr/>
        </p:nvSpPr>
        <p:spPr>
          <a:xfrm>
            <a:off x="7436483" y="5786221"/>
            <a:ext cx="27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Daudi</a:t>
            </a:r>
            <a:r>
              <a:rPr lang="en-US" dirty="0"/>
              <a:t> </a:t>
            </a:r>
            <a:r>
              <a:rPr lang="en-US" dirty="0" err="1"/>
              <a:t>Mukiibi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60" name="Group 3159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161" name="Group 3160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73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62" name="Group 3161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63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5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6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7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8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9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0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1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2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3201" name="Rectangle 320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B72EB-DF08-BC70-4A4B-4C6504F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C56B-983B-53CE-3B42-1822BF30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Creates test cases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Executes tests manually or automatically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Collaborates with developers to find       issues and verify fixes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Reviews user stories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Ensures smoother user experience</a:t>
            </a:r>
          </a:p>
          <a:p>
            <a:pPr algn="ctr"/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Magistretti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Trabucchi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 (2024),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Alami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Krancher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 (2022)) </a:t>
            </a:r>
            <a:endParaRPr lang="en-US" sz="1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F7E5FD-6A0F-336E-F6FB-0B092848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75031"/>
            <a:ext cx="5456279" cy="368298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05" name="Group 320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0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F9167-276C-8FE4-663B-F4991D99E35D}"/>
              </a:ext>
            </a:extLst>
          </p:cNvPr>
          <p:cNvSpPr txBox="1"/>
          <p:nvPr/>
        </p:nvSpPr>
        <p:spPr>
          <a:xfrm>
            <a:off x="7595180" y="5585381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Nghungdo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38" name="Group 723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5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4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7279" name="Rectangle 727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8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F8032-4665-1F69-4E18-4A51FEF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Waterfall development methodology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DD6CF-B986-F86B-5387-462B15EA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641314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Gather all requirements before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Design and plan code architecture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Implement plan with coding and software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Test for bugs and other issues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Support product post release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Petersen, K.,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Wohlin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Baca, D. (2009)</a:t>
            </a:r>
            <a:endParaRPr lang="en-US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98B933-C34B-A9DA-5A6D-99F528EA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0421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83" name="Group 728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8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9A94CA-A69A-4F0C-DBE0-6323C21C5B86}"/>
              </a:ext>
            </a:extLst>
          </p:cNvPr>
          <p:cNvSpPr txBox="1"/>
          <p:nvPr/>
        </p:nvSpPr>
        <p:spPr>
          <a:xfrm>
            <a:off x="6225639" y="5674797"/>
            <a:ext cx="51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Paul Smith/Paulsmith99 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341221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2E3-FC85-77CB-3F57-AB1D1DD6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 working with waterfall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28BADD-4FAC-16F4-4A8C-ED2586716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82642"/>
              </p:ext>
            </p:extLst>
          </p:nvPr>
        </p:nvGraphicFramePr>
        <p:xfrm>
          <a:off x="5156200" y="592666"/>
          <a:ext cx="5891209" cy="519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76E4-7B88-1346-5000-865CF51B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SNHU Travel’s requirements from stakeholders changed during development. Here are some potential issues that could have arisen if we had used the Waterfall methodology.</a:t>
            </a:r>
          </a:p>
        </p:txBody>
      </p:sp>
    </p:spTree>
    <p:extLst>
      <p:ext uri="{BB962C8B-B14F-4D97-AF65-F5344CB8AC3E}">
        <p14:creationId xmlns:p14="http://schemas.microsoft.com/office/powerpoint/2010/main" val="687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0C3D-2CE5-A50F-3855-672316DB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55" y="600076"/>
            <a:ext cx="10021889" cy="1477961"/>
          </a:xfrm>
        </p:spPr>
        <p:txBody>
          <a:bodyPr/>
          <a:lstStyle/>
          <a:p>
            <a:r>
              <a:rPr lang="en-US" dirty="0"/>
              <a:t>Pros and cons of each development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2691-D202-B41A-4569-1749A7280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6350-33CF-087A-998E-15CDB6566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Iterative cyclical development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Flexible to feedback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Focus on working product over documentation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Continuous improvement through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C263-FB33-9878-7541-77D295DA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896A3-53E7-9AF2-0728-68402582A7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Linear plan-based development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requirements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Heavy documentation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 phases for each project step</a:t>
            </a:r>
          </a:p>
        </p:txBody>
      </p:sp>
    </p:spTree>
    <p:extLst>
      <p:ext uri="{BB962C8B-B14F-4D97-AF65-F5344CB8AC3E}">
        <p14:creationId xmlns:p14="http://schemas.microsoft.com/office/powerpoint/2010/main" val="47509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3791</TotalTime>
  <Words>663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Times New Roman</vt:lpstr>
      <vt:lpstr>Tw Cen MT</vt:lpstr>
      <vt:lpstr>Circuit</vt:lpstr>
      <vt:lpstr>Scrum-Agile Methodology</vt:lpstr>
      <vt:lpstr>Roles in Agile</vt:lpstr>
      <vt:lpstr>Product Owner</vt:lpstr>
      <vt:lpstr>Scrum Master</vt:lpstr>
      <vt:lpstr>Developer</vt:lpstr>
      <vt:lpstr>TESTER</vt:lpstr>
      <vt:lpstr>Waterfall development methodology </vt:lpstr>
      <vt:lpstr>Potential issues working with waterfall</vt:lpstr>
      <vt:lpstr>Pros and cons of each development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Grier, Michael</dc:creator>
  <cp:lastModifiedBy>Grier, Michael</cp:lastModifiedBy>
  <cp:revision>3</cp:revision>
  <dcterms:created xsi:type="dcterms:W3CDTF">2024-10-21T01:34:04Z</dcterms:created>
  <dcterms:modified xsi:type="dcterms:W3CDTF">2024-10-23T16:45:41Z</dcterms:modified>
</cp:coreProperties>
</file>