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70" r:id="rId13"/>
    <p:sldId id="268" r:id="rId14"/>
    <p:sldId id="272" r:id="rId15"/>
    <p:sldId id="274" r:id="rId16"/>
    <p:sldId id="276" r:id="rId17"/>
    <p:sldId id="277" r:id="rId18"/>
    <p:sldId id="278" r:id="rId19"/>
    <p:sldId id="280" r:id="rId20"/>
    <p:sldId id="281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E8ED34-E0BB-4D89-9431-AAA97C7914E6}">
          <p14:sldIdLst>
            <p14:sldId id="256"/>
            <p14:sldId id="261"/>
            <p14:sldId id="257"/>
            <p14:sldId id="258"/>
            <p14:sldId id="259"/>
            <p14:sldId id="260"/>
            <p14:sldId id="262"/>
            <p14:sldId id="264"/>
            <p14:sldId id="265"/>
            <p14:sldId id="266"/>
            <p14:sldId id="267"/>
            <p14:sldId id="270"/>
            <p14:sldId id="268"/>
            <p14:sldId id="272"/>
            <p14:sldId id="274"/>
            <p14:sldId id="276"/>
            <p14:sldId id="277"/>
            <p14:sldId id="278"/>
            <p14:sldId id="280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7FA5-4AA5-4AC5-BF06-DDD972F77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780CD-D8C3-4E4A-962E-683BAAA14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E263-847E-46DE-BFF8-83C90182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37D4-1F20-4271-8D8E-5D50FE0A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32EB-66FF-4A67-A9AB-5ADF6D5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3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7C4E-263D-4F52-9044-849C447B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0D389-BD0A-49E9-B4EE-47E53701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F050-ED3E-4D75-B83D-3DAD794D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7106-4792-4780-89D1-30BCABB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F201-65B2-49A4-B54A-D2C704C2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1BE23-F959-43F4-92B3-BB1B2DF03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CAC04-4DFF-4647-A164-0F26E49E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6B96-D315-4BB8-8F15-137964CB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B865-35DB-44B0-B83F-7032CB87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498B-9C63-4DBE-A7FF-5F1F6C4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E38F-E492-48CC-8B2E-EC7CB789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6213-89D1-471D-BA4A-04ED9A7D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7ECE-4BDA-49B6-B500-70D6C8BD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DE76-B2FB-4BCB-B5DD-9B2644E8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363C-F2FF-4561-B2B7-E25950C3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A4B9-A624-4DCD-978F-6945F9CF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BA01-F86C-41B8-8486-5B56E0E0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28E9-6A6C-458F-A666-AF117322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7E2E-61DA-4C33-B842-4FB0738B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993C-295D-404D-8A68-580FF021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0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F30-A470-440B-A334-6157E103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D64B-B8E6-4D42-A620-CBD0E237C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40C7-8AFE-42E0-93E5-F50F9D698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E7B6-14EB-4E89-900E-DF3C24AE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AA975-C2B1-44A6-96D8-92B7D1D7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23E16-0FC4-4477-8B6F-6D04BFEA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0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A7DE-A188-48F9-B4FD-B134119A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FB14-7A64-4814-8573-AA1645A1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9136-4A20-4F9A-A23D-AC8FC6B3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F3430-B569-4DEB-882B-5E45C380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086BF-783D-40CB-9360-AE26FC750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65D5A-A8C0-42CB-BAA8-89F67420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CC2E9-0884-4387-86B2-525D9005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9079A-7F06-471F-91FD-AC70C93F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5BA7-4F05-447D-BE92-90342F72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5386-0DE1-47DA-B929-EAECEC47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C7B0C-D490-44A4-8574-942D07A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958F4-B2A6-469D-8E71-23A34A79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2FEE0-947F-4342-9145-A62C9EE0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AEFE0-40DD-452F-8742-C744EFDC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A6948-67B4-47E9-8035-FD493C24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0B9A-B6C0-416E-9B8B-4D8B14E0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6CDE-29B2-4C69-9B2D-F04323DD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3CD08-2B23-4567-A021-7F74BB68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DCD3-68B6-45A1-B0F3-7F07A52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BE453-5FF5-4CBE-AE42-46C4BC85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D5CC4-ADD9-4B9D-B0E4-D70A0D71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1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F689-27BE-4843-9417-CF07374C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42D9F-1695-4EDF-B31D-8657ECA8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25A97-843E-46DE-A156-9975A8F0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0D06-AD09-4AC2-881F-4D5A9418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A08DD-5C48-44C6-9FD3-C996AA0E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7F6B7-7014-4619-9564-77D8D7EB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7902-D297-4433-9E6D-11A96FB6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8686-B36F-4364-A8CD-7C624C06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C619-76C3-4938-BFFC-EA1F712E4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4ADF-C48F-451D-827A-2D7CFE19AAD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06CD-47D3-465B-90AC-BBBA61F0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F6A7-2DDC-4DD6-88CB-847783FF7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DDC30-E2E2-4603-9954-E64068360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2B3B-0B41-4AAE-9A69-3F0E79D4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and Problem Solving Lab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3E542-4AE9-4393-B3AA-890909A68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Flowcharts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78635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Largest among 3 Numbers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17B87ED-836E-4DFC-B989-858827D76B04}"/>
              </a:ext>
            </a:extLst>
          </p:cNvPr>
          <p:cNvSpPr/>
          <p:nvPr/>
        </p:nvSpPr>
        <p:spPr>
          <a:xfrm>
            <a:off x="6131182" y="803287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4983184" y="1552814"/>
            <a:ext cx="3379040" cy="47138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9ED71-1D9D-4EBC-BC0C-4CD229206141}"/>
              </a:ext>
            </a:extLst>
          </p:cNvPr>
          <p:cNvCxnSpPr>
            <a:cxnSpLocks/>
          </p:cNvCxnSpPr>
          <p:nvPr/>
        </p:nvCxnSpPr>
        <p:spPr>
          <a:xfrm>
            <a:off x="6740959" y="1299882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6740958" y="2010604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6210324" y="784677"/>
            <a:ext cx="89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5334528" y="1587587"/>
            <a:ext cx="308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Input : Three numbers, a, b, c</a:t>
            </a:r>
            <a:endParaRPr lang="en-IN" sz="1600" b="1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00D069EA-B402-4093-9586-329D0FED6519}"/>
              </a:ext>
            </a:extLst>
          </p:cNvPr>
          <p:cNvSpPr/>
          <p:nvPr/>
        </p:nvSpPr>
        <p:spPr>
          <a:xfrm>
            <a:off x="5838760" y="2320662"/>
            <a:ext cx="1804395" cy="816583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900763-BE2C-48C6-B0D1-8F7FD44BEC4B}"/>
              </a:ext>
            </a:extLst>
          </p:cNvPr>
          <p:cNvCxnSpPr>
            <a:cxnSpLocks/>
          </p:cNvCxnSpPr>
          <p:nvPr/>
        </p:nvCxnSpPr>
        <p:spPr>
          <a:xfrm>
            <a:off x="9667497" y="2705906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CB7E38-0A98-4BFF-B2CF-EB66009EF385}"/>
              </a:ext>
            </a:extLst>
          </p:cNvPr>
          <p:cNvCxnSpPr>
            <a:cxnSpLocks/>
          </p:cNvCxnSpPr>
          <p:nvPr/>
        </p:nvCxnSpPr>
        <p:spPr>
          <a:xfrm>
            <a:off x="3830247" y="2729387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06F9C-D38F-4E29-9877-650F9A42A43A}"/>
              </a:ext>
            </a:extLst>
          </p:cNvPr>
          <p:cNvCxnSpPr>
            <a:cxnSpLocks/>
          </p:cNvCxnSpPr>
          <p:nvPr/>
        </p:nvCxnSpPr>
        <p:spPr>
          <a:xfrm>
            <a:off x="7681113" y="2723906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EC164E-5513-4B0B-9098-C05DB3BFBB7F}"/>
              </a:ext>
            </a:extLst>
          </p:cNvPr>
          <p:cNvSpPr txBox="1"/>
          <p:nvPr/>
        </p:nvSpPr>
        <p:spPr>
          <a:xfrm>
            <a:off x="7937514" y="2242136"/>
            <a:ext cx="141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True</a:t>
            </a:r>
            <a:endParaRPr lang="en-IN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27/10/2021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0B506-05B3-4564-AF3E-97F99CF7E968}"/>
              </a:ext>
            </a:extLst>
          </p:cNvPr>
          <p:cNvSpPr txBox="1"/>
          <p:nvPr/>
        </p:nvSpPr>
        <p:spPr>
          <a:xfrm>
            <a:off x="5544401" y="2526072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 a=b=c ?</a:t>
            </a:r>
            <a:endParaRPr lang="en-IN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3FCD50-B62E-4A93-8688-5763365BB76E}"/>
              </a:ext>
            </a:extLst>
          </p:cNvPr>
          <p:cNvCxnSpPr>
            <a:cxnSpLocks/>
          </p:cNvCxnSpPr>
          <p:nvPr/>
        </p:nvCxnSpPr>
        <p:spPr>
          <a:xfrm flipH="1">
            <a:off x="2453117" y="3332966"/>
            <a:ext cx="2" cy="25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FFF27A2-6585-4726-8339-0EFFE2C60B57}"/>
              </a:ext>
            </a:extLst>
          </p:cNvPr>
          <p:cNvSpPr txBox="1"/>
          <p:nvPr/>
        </p:nvSpPr>
        <p:spPr>
          <a:xfrm>
            <a:off x="9017043" y="3059868"/>
            <a:ext cx="132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 all numbers equal </a:t>
            </a:r>
            <a:endParaRPr lang="en-IN" sz="1200" dirty="0"/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F39DC1CC-042D-420F-8578-8F27AB4832BE}"/>
              </a:ext>
            </a:extLst>
          </p:cNvPr>
          <p:cNvSpPr/>
          <p:nvPr/>
        </p:nvSpPr>
        <p:spPr>
          <a:xfrm>
            <a:off x="8801732" y="3069548"/>
            <a:ext cx="1617253" cy="42669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7C1DD5-8436-454E-ABF2-A530194FDF52}"/>
              </a:ext>
            </a:extLst>
          </p:cNvPr>
          <p:cNvSpPr txBox="1"/>
          <p:nvPr/>
        </p:nvSpPr>
        <p:spPr>
          <a:xfrm>
            <a:off x="4864442" y="3002595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23BF45-DC65-4644-B7FD-CB030AE3057D}"/>
              </a:ext>
            </a:extLst>
          </p:cNvPr>
          <p:cNvCxnSpPr>
            <a:cxnSpLocks/>
          </p:cNvCxnSpPr>
          <p:nvPr/>
        </p:nvCxnSpPr>
        <p:spPr>
          <a:xfrm>
            <a:off x="2429379" y="3336019"/>
            <a:ext cx="7371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F5E360-9619-4A46-AEB9-E015DA814955}"/>
              </a:ext>
            </a:extLst>
          </p:cNvPr>
          <p:cNvSpPr txBox="1"/>
          <p:nvPr/>
        </p:nvSpPr>
        <p:spPr>
          <a:xfrm>
            <a:off x="776609" y="4111585"/>
            <a:ext cx="132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 a</a:t>
            </a:r>
            <a:endParaRPr lang="en-IN" sz="1200" dirty="0"/>
          </a:p>
        </p:txBody>
      </p:sp>
      <p:sp>
        <p:nvSpPr>
          <p:cNvPr id="81" name="Flowchart: Data 80">
            <a:extLst>
              <a:ext uri="{FF2B5EF4-FFF2-40B4-BE49-F238E27FC236}">
                <a16:creationId xmlns:a16="http://schemas.microsoft.com/office/drawing/2014/main" id="{2D0FD327-6D6E-40C2-8DF0-DC966D71A663}"/>
              </a:ext>
            </a:extLst>
          </p:cNvPr>
          <p:cNvSpPr/>
          <p:nvPr/>
        </p:nvSpPr>
        <p:spPr>
          <a:xfrm>
            <a:off x="891414" y="4113675"/>
            <a:ext cx="1026087" cy="30568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9CDC90-44F4-45B6-8776-E24B8886E2D5}"/>
              </a:ext>
            </a:extLst>
          </p:cNvPr>
          <p:cNvCxnSpPr>
            <a:cxnSpLocks/>
          </p:cNvCxnSpPr>
          <p:nvPr/>
        </p:nvCxnSpPr>
        <p:spPr>
          <a:xfrm>
            <a:off x="3845789" y="2745227"/>
            <a:ext cx="0" cy="29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6BD79FC-9F05-4F59-B150-3F0CBBB61CC7}"/>
              </a:ext>
            </a:extLst>
          </p:cNvPr>
          <p:cNvSpPr txBox="1"/>
          <p:nvPr/>
        </p:nvSpPr>
        <p:spPr>
          <a:xfrm>
            <a:off x="3764493" y="2299578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IN" sz="2400" b="1" dirty="0"/>
          </a:p>
        </p:txBody>
      </p: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12849E2F-D8CD-48DB-8853-48D42DCA49A7}"/>
              </a:ext>
            </a:extLst>
          </p:cNvPr>
          <p:cNvSpPr/>
          <p:nvPr/>
        </p:nvSpPr>
        <p:spPr>
          <a:xfrm>
            <a:off x="3169812" y="3058670"/>
            <a:ext cx="1351954" cy="5232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B2FC359-4A05-412E-A393-7FA74A250D73}"/>
              </a:ext>
            </a:extLst>
          </p:cNvPr>
          <p:cNvSpPr txBox="1"/>
          <p:nvPr/>
        </p:nvSpPr>
        <p:spPr>
          <a:xfrm>
            <a:off x="2638451" y="3140317"/>
            <a:ext cx="2521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is a&gt;b ?</a:t>
            </a:r>
            <a:endParaRPr lang="en-IN" sz="1500" b="1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1D3C30D-9180-4520-97AC-FF62362A3EED}"/>
              </a:ext>
            </a:extLst>
          </p:cNvPr>
          <p:cNvCxnSpPr>
            <a:cxnSpLocks/>
          </p:cNvCxnSpPr>
          <p:nvPr/>
        </p:nvCxnSpPr>
        <p:spPr>
          <a:xfrm>
            <a:off x="4521766" y="3320280"/>
            <a:ext cx="2145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28FBDB8-0EEC-4366-A46B-37CF64664C10}"/>
              </a:ext>
            </a:extLst>
          </p:cNvPr>
          <p:cNvSpPr txBox="1"/>
          <p:nvPr/>
        </p:nvSpPr>
        <p:spPr>
          <a:xfrm>
            <a:off x="2551152" y="3008647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C73EA-A323-4007-BAB1-3BF1B38B1D9F}"/>
              </a:ext>
            </a:extLst>
          </p:cNvPr>
          <p:cNvSpPr txBox="1"/>
          <p:nvPr/>
        </p:nvSpPr>
        <p:spPr>
          <a:xfrm>
            <a:off x="1192123" y="3542988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8937C7-569A-4AE6-85B9-79E1657F72AE}"/>
              </a:ext>
            </a:extLst>
          </p:cNvPr>
          <p:cNvSpPr txBox="1"/>
          <p:nvPr/>
        </p:nvSpPr>
        <p:spPr>
          <a:xfrm>
            <a:off x="1287549" y="3689381"/>
            <a:ext cx="2521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is a&gt;c ?</a:t>
            </a:r>
            <a:endParaRPr lang="en-IN" sz="1500" b="1" dirty="0"/>
          </a:p>
        </p:txBody>
      </p: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A1B39919-65F9-42D0-B0B2-E2478A7E7674}"/>
              </a:ext>
            </a:extLst>
          </p:cNvPr>
          <p:cNvSpPr/>
          <p:nvPr/>
        </p:nvSpPr>
        <p:spPr>
          <a:xfrm>
            <a:off x="1784259" y="3589674"/>
            <a:ext cx="1351954" cy="5232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9701B90-6961-4468-8E36-E6BBB0136344}"/>
              </a:ext>
            </a:extLst>
          </p:cNvPr>
          <p:cNvCxnSpPr>
            <a:cxnSpLocks/>
            <a:stCxn id="115" idx="1"/>
          </p:cNvCxnSpPr>
          <p:nvPr/>
        </p:nvCxnSpPr>
        <p:spPr>
          <a:xfrm flipV="1">
            <a:off x="1287549" y="3846032"/>
            <a:ext cx="457287" cy="4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817011-053C-4A82-9E61-E3F3D4F092A9}"/>
              </a:ext>
            </a:extLst>
          </p:cNvPr>
          <p:cNvCxnSpPr>
            <a:cxnSpLocks/>
          </p:cNvCxnSpPr>
          <p:nvPr/>
        </p:nvCxnSpPr>
        <p:spPr>
          <a:xfrm flipH="1">
            <a:off x="1294777" y="3858448"/>
            <a:ext cx="2" cy="25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BA80A95-2574-4577-A290-9BFC2D5B2C2B}"/>
              </a:ext>
            </a:extLst>
          </p:cNvPr>
          <p:cNvCxnSpPr>
            <a:cxnSpLocks/>
          </p:cNvCxnSpPr>
          <p:nvPr/>
        </p:nvCxnSpPr>
        <p:spPr>
          <a:xfrm flipV="1">
            <a:off x="3157425" y="3855982"/>
            <a:ext cx="457287" cy="4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3216B09-2B86-484C-9D75-726AA94D34C7}"/>
              </a:ext>
            </a:extLst>
          </p:cNvPr>
          <p:cNvCxnSpPr>
            <a:cxnSpLocks/>
          </p:cNvCxnSpPr>
          <p:nvPr/>
        </p:nvCxnSpPr>
        <p:spPr>
          <a:xfrm flipH="1">
            <a:off x="3601568" y="3848789"/>
            <a:ext cx="2" cy="25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94FB530-8061-4440-B02A-75BF338C376E}"/>
              </a:ext>
            </a:extLst>
          </p:cNvPr>
          <p:cNvSpPr txBox="1"/>
          <p:nvPr/>
        </p:nvSpPr>
        <p:spPr>
          <a:xfrm>
            <a:off x="3038361" y="3575766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16C6E3B1-2FB5-4DB8-8D7E-42202847F6F9}"/>
              </a:ext>
            </a:extLst>
          </p:cNvPr>
          <p:cNvSpPr/>
          <p:nvPr/>
        </p:nvSpPr>
        <p:spPr>
          <a:xfrm>
            <a:off x="2925219" y="4126555"/>
            <a:ext cx="1351954" cy="5232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D18360-333F-4BFE-AF57-F93ED0A32ABC}"/>
              </a:ext>
            </a:extLst>
          </p:cNvPr>
          <p:cNvSpPr txBox="1"/>
          <p:nvPr/>
        </p:nvSpPr>
        <p:spPr>
          <a:xfrm>
            <a:off x="2369329" y="4200032"/>
            <a:ext cx="2521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is a=c ?</a:t>
            </a:r>
            <a:endParaRPr lang="en-IN" sz="1500" b="1" dirty="0"/>
          </a:p>
        </p:txBody>
      </p:sp>
      <p:sp>
        <p:nvSpPr>
          <p:cNvPr id="124" name="Flowchart: Data 123">
            <a:extLst>
              <a:ext uri="{FF2B5EF4-FFF2-40B4-BE49-F238E27FC236}">
                <a16:creationId xmlns:a16="http://schemas.microsoft.com/office/drawing/2014/main" id="{4659FA38-4A1E-485B-A99C-FEDB3063A396}"/>
              </a:ext>
            </a:extLst>
          </p:cNvPr>
          <p:cNvSpPr/>
          <p:nvPr/>
        </p:nvSpPr>
        <p:spPr>
          <a:xfrm>
            <a:off x="1602322" y="4654502"/>
            <a:ext cx="1542286" cy="30568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895F61-11CC-41B9-ABCE-96EF5ABD803F}"/>
              </a:ext>
            </a:extLst>
          </p:cNvPr>
          <p:cNvSpPr txBox="1"/>
          <p:nvPr/>
        </p:nvSpPr>
        <p:spPr>
          <a:xfrm>
            <a:off x="2402586" y="4091549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6E4B17A-18B0-4BDC-9223-89D4C6443EC6}"/>
              </a:ext>
            </a:extLst>
          </p:cNvPr>
          <p:cNvCxnSpPr>
            <a:cxnSpLocks/>
          </p:cNvCxnSpPr>
          <p:nvPr/>
        </p:nvCxnSpPr>
        <p:spPr>
          <a:xfrm flipV="1">
            <a:off x="2473391" y="4383233"/>
            <a:ext cx="457287" cy="4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E8AC215-3C8D-47DF-8314-D8990EEB81C7}"/>
              </a:ext>
            </a:extLst>
          </p:cNvPr>
          <p:cNvCxnSpPr>
            <a:cxnSpLocks/>
          </p:cNvCxnSpPr>
          <p:nvPr/>
        </p:nvCxnSpPr>
        <p:spPr>
          <a:xfrm flipH="1">
            <a:off x="2473389" y="4384547"/>
            <a:ext cx="2" cy="25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88D5F08-DDC6-4E98-AB63-DDF3C3F57314}"/>
              </a:ext>
            </a:extLst>
          </p:cNvPr>
          <p:cNvSpPr txBox="1"/>
          <p:nvPr/>
        </p:nvSpPr>
        <p:spPr>
          <a:xfrm>
            <a:off x="1601222" y="4666372"/>
            <a:ext cx="156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 a and c equal</a:t>
            </a:r>
            <a:endParaRPr lang="en-IN" sz="1200" dirty="0"/>
          </a:p>
        </p:txBody>
      </p:sp>
      <p:sp>
        <p:nvSpPr>
          <p:cNvPr id="129" name="Flowchart: Data 128">
            <a:extLst>
              <a:ext uri="{FF2B5EF4-FFF2-40B4-BE49-F238E27FC236}">
                <a16:creationId xmlns:a16="http://schemas.microsoft.com/office/drawing/2014/main" id="{C26286B9-E408-4913-9EDB-03DC512A1F8D}"/>
              </a:ext>
            </a:extLst>
          </p:cNvPr>
          <p:cNvSpPr/>
          <p:nvPr/>
        </p:nvSpPr>
        <p:spPr>
          <a:xfrm>
            <a:off x="3964298" y="4633192"/>
            <a:ext cx="1026087" cy="30568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4CFB53-637D-428D-9468-A0AFEB76B483}"/>
              </a:ext>
            </a:extLst>
          </p:cNvPr>
          <p:cNvCxnSpPr>
            <a:cxnSpLocks/>
          </p:cNvCxnSpPr>
          <p:nvPr/>
        </p:nvCxnSpPr>
        <p:spPr>
          <a:xfrm>
            <a:off x="4319159" y="4398000"/>
            <a:ext cx="437141" cy="1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F06B2A6-A179-421F-BE33-F15B95C9B2AF}"/>
              </a:ext>
            </a:extLst>
          </p:cNvPr>
          <p:cNvSpPr txBox="1"/>
          <p:nvPr/>
        </p:nvSpPr>
        <p:spPr>
          <a:xfrm>
            <a:off x="4171905" y="4138969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DF5D8FB-23FE-41EA-BB52-9956F4966D85}"/>
              </a:ext>
            </a:extLst>
          </p:cNvPr>
          <p:cNvSpPr txBox="1"/>
          <p:nvPr/>
        </p:nvSpPr>
        <p:spPr>
          <a:xfrm>
            <a:off x="3819959" y="4640254"/>
            <a:ext cx="132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 c</a:t>
            </a:r>
            <a:endParaRPr lang="en-IN" sz="1200" dirty="0"/>
          </a:p>
        </p:txBody>
      </p:sp>
      <p:sp>
        <p:nvSpPr>
          <p:cNvPr id="134" name="Flowchart: Decision 133">
            <a:extLst>
              <a:ext uri="{FF2B5EF4-FFF2-40B4-BE49-F238E27FC236}">
                <a16:creationId xmlns:a16="http://schemas.microsoft.com/office/drawing/2014/main" id="{AF61E147-FE57-4412-9834-46136A00C589}"/>
              </a:ext>
            </a:extLst>
          </p:cNvPr>
          <p:cNvSpPr/>
          <p:nvPr/>
        </p:nvSpPr>
        <p:spPr>
          <a:xfrm>
            <a:off x="5991723" y="3558396"/>
            <a:ext cx="1351954" cy="5232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18E79C-98D3-4C0D-AAD2-85D980A49751}"/>
              </a:ext>
            </a:extLst>
          </p:cNvPr>
          <p:cNvCxnSpPr>
            <a:cxnSpLocks/>
          </p:cNvCxnSpPr>
          <p:nvPr/>
        </p:nvCxnSpPr>
        <p:spPr>
          <a:xfrm>
            <a:off x="6653689" y="3301899"/>
            <a:ext cx="3681" cy="273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2DD45D9-38FD-4F0F-9898-9931E035F7E4}"/>
              </a:ext>
            </a:extLst>
          </p:cNvPr>
          <p:cNvSpPr txBox="1"/>
          <p:nvPr/>
        </p:nvSpPr>
        <p:spPr>
          <a:xfrm>
            <a:off x="6300709" y="3641750"/>
            <a:ext cx="789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is b&gt;c?</a:t>
            </a:r>
            <a:endParaRPr lang="en-IN" sz="1500" b="1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9DF37F-880C-4406-8EFA-3DC3C9F597EF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5456228" y="3820006"/>
            <a:ext cx="5354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D4955A5-F259-4C5B-808E-6CB4A30C4E62}"/>
              </a:ext>
            </a:extLst>
          </p:cNvPr>
          <p:cNvSpPr txBox="1"/>
          <p:nvPr/>
        </p:nvSpPr>
        <p:spPr>
          <a:xfrm>
            <a:off x="5399587" y="3505546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B84C93-F3FF-446A-82FD-B74BB2A9184C}"/>
              </a:ext>
            </a:extLst>
          </p:cNvPr>
          <p:cNvCxnSpPr>
            <a:cxnSpLocks/>
          </p:cNvCxnSpPr>
          <p:nvPr/>
        </p:nvCxnSpPr>
        <p:spPr>
          <a:xfrm flipV="1">
            <a:off x="7378384" y="3808607"/>
            <a:ext cx="457287" cy="4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11865F5-82CC-4622-A608-6FAD1952F03F}"/>
              </a:ext>
            </a:extLst>
          </p:cNvPr>
          <p:cNvSpPr txBox="1"/>
          <p:nvPr/>
        </p:nvSpPr>
        <p:spPr>
          <a:xfrm>
            <a:off x="7211613" y="3511912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884098D-CD2C-470A-9E22-564E06B69347}"/>
              </a:ext>
            </a:extLst>
          </p:cNvPr>
          <p:cNvCxnSpPr>
            <a:cxnSpLocks/>
          </p:cNvCxnSpPr>
          <p:nvPr/>
        </p:nvCxnSpPr>
        <p:spPr>
          <a:xfrm flipH="1">
            <a:off x="7849680" y="3789515"/>
            <a:ext cx="2" cy="25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86265311-D51B-456F-8100-F832B1A11DE3}"/>
              </a:ext>
            </a:extLst>
          </p:cNvPr>
          <p:cNvSpPr/>
          <p:nvPr/>
        </p:nvSpPr>
        <p:spPr>
          <a:xfrm>
            <a:off x="7159694" y="4042652"/>
            <a:ext cx="1351954" cy="5232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45307-82B6-4289-A088-2E307F1F9DFB}"/>
              </a:ext>
            </a:extLst>
          </p:cNvPr>
          <p:cNvSpPr txBox="1"/>
          <p:nvPr/>
        </p:nvSpPr>
        <p:spPr>
          <a:xfrm>
            <a:off x="6589051" y="4134523"/>
            <a:ext cx="2521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is a=b ?</a:t>
            </a:r>
            <a:endParaRPr lang="en-IN" sz="1500" b="1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0D15CD9-6432-47BD-947E-C50C40C9555B}"/>
              </a:ext>
            </a:extLst>
          </p:cNvPr>
          <p:cNvCxnSpPr>
            <a:cxnSpLocks/>
          </p:cNvCxnSpPr>
          <p:nvPr/>
        </p:nvCxnSpPr>
        <p:spPr>
          <a:xfrm flipV="1">
            <a:off x="6908329" y="4298105"/>
            <a:ext cx="241596" cy="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ECDB54-92D1-4295-BA6C-AB00EB20C066}"/>
              </a:ext>
            </a:extLst>
          </p:cNvPr>
          <p:cNvCxnSpPr>
            <a:cxnSpLocks/>
          </p:cNvCxnSpPr>
          <p:nvPr/>
        </p:nvCxnSpPr>
        <p:spPr>
          <a:xfrm>
            <a:off x="6928965" y="4303438"/>
            <a:ext cx="0" cy="39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0D9268B-48EB-4B7B-9225-BA9566644856}"/>
              </a:ext>
            </a:extLst>
          </p:cNvPr>
          <p:cNvSpPr txBox="1"/>
          <p:nvPr/>
        </p:nvSpPr>
        <p:spPr>
          <a:xfrm>
            <a:off x="8410552" y="4008485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9A5914A-04AE-4613-A9C4-E87653F0F646}"/>
              </a:ext>
            </a:extLst>
          </p:cNvPr>
          <p:cNvSpPr txBox="1"/>
          <p:nvPr/>
        </p:nvSpPr>
        <p:spPr>
          <a:xfrm>
            <a:off x="6702238" y="4040248"/>
            <a:ext cx="67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3E76CD6-010E-4638-B7ED-EA0D33E64BBA}"/>
              </a:ext>
            </a:extLst>
          </p:cNvPr>
          <p:cNvCxnSpPr>
            <a:cxnSpLocks/>
          </p:cNvCxnSpPr>
          <p:nvPr/>
        </p:nvCxnSpPr>
        <p:spPr>
          <a:xfrm flipV="1">
            <a:off x="8530241" y="4296355"/>
            <a:ext cx="457287" cy="4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094C4E4-771B-4C01-98F0-F0F42B9210F8}"/>
              </a:ext>
            </a:extLst>
          </p:cNvPr>
          <p:cNvCxnSpPr>
            <a:cxnSpLocks/>
          </p:cNvCxnSpPr>
          <p:nvPr/>
        </p:nvCxnSpPr>
        <p:spPr>
          <a:xfrm flipH="1">
            <a:off x="8980728" y="4317464"/>
            <a:ext cx="2" cy="25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Data 156">
            <a:extLst>
              <a:ext uri="{FF2B5EF4-FFF2-40B4-BE49-F238E27FC236}">
                <a16:creationId xmlns:a16="http://schemas.microsoft.com/office/drawing/2014/main" id="{D2CAEA8D-32EB-4E6C-8D11-4975956AE54D}"/>
              </a:ext>
            </a:extLst>
          </p:cNvPr>
          <p:cNvSpPr/>
          <p:nvPr/>
        </p:nvSpPr>
        <p:spPr>
          <a:xfrm>
            <a:off x="8490254" y="4579975"/>
            <a:ext cx="1026087" cy="30568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5B0271-E2DD-4DDF-8FA7-60782D8F0205}"/>
              </a:ext>
            </a:extLst>
          </p:cNvPr>
          <p:cNvSpPr txBox="1"/>
          <p:nvPr/>
        </p:nvSpPr>
        <p:spPr>
          <a:xfrm>
            <a:off x="8344599" y="4612329"/>
            <a:ext cx="132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 b</a:t>
            </a:r>
            <a:endParaRPr lang="en-IN" sz="1200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5598DC3-EAC4-498D-984C-FD9C339E723B}"/>
              </a:ext>
            </a:extLst>
          </p:cNvPr>
          <p:cNvCxnSpPr>
            <a:cxnSpLocks/>
          </p:cNvCxnSpPr>
          <p:nvPr/>
        </p:nvCxnSpPr>
        <p:spPr>
          <a:xfrm>
            <a:off x="2258606" y="4960189"/>
            <a:ext cx="0" cy="742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E72E13B-A091-49A9-A37C-3E7E8566EF1F}"/>
              </a:ext>
            </a:extLst>
          </p:cNvPr>
          <p:cNvCxnSpPr>
            <a:cxnSpLocks/>
          </p:cNvCxnSpPr>
          <p:nvPr/>
        </p:nvCxnSpPr>
        <p:spPr>
          <a:xfrm>
            <a:off x="1287549" y="4439760"/>
            <a:ext cx="0" cy="126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50E70E8-04F8-48C6-9CF8-A710EEFBBF82}"/>
              </a:ext>
            </a:extLst>
          </p:cNvPr>
          <p:cNvCxnSpPr>
            <a:cxnSpLocks/>
          </p:cNvCxnSpPr>
          <p:nvPr/>
        </p:nvCxnSpPr>
        <p:spPr>
          <a:xfrm>
            <a:off x="4428939" y="4943371"/>
            <a:ext cx="0" cy="742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BED3A79-CE86-45EE-8E2B-E2C78AF7AE94}"/>
              </a:ext>
            </a:extLst>
          </p:cNvPr>
          <p:cNvCxnSpPr>
            <a:cxnSpLocks/>
          </p:cNvCxnSpPr>
          <p:nvPr/>
        </p:nvCxnSpPr>
        <p:spPr>
          <a:xfrm>
            <a:off x="6973516" y="5018399"/>
            <a:ext cx="0" cy="682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CA0EC17-8A03-4670-A344-74298A00C36E}"/>
              </a:ext>
            </a:extLst>
          </p:cNvPr>
          <p:cNvCxnSpPr>
            <a:cxnSpLocks/>
          </p:cNvCxnSpPr>
          <p:nvPr/>
        </p:nvCxnSpPr>
        <p:spPr>
          <a:xfrm>
            <a:off x="8993737" y="4914326"/>
            <a:ext cx="0" cy="762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2FFEF11-EE25-4F57-BF9E-BBEDBEAC2EE6}"/>
              </a:ext>
            </a:extLst>
          </p:cNvPr>
          <p:cNvCxnSpPr>
            <a:cxnSpLocks/>
          </p:cNvCxnSpPr>
          <p:nvPr/>
        </p:nvCxnSpPr>
        <p:spPr>
          <a:xfrm>
            <a:off x="9682098" y="3541205"/>
            <a:ext cx="0" cy="2161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F4BFFDF-5560-4F5B-93C2-81BD80B4783B}"/>
              </a:ext>
            </a:extLst>
          </p:cNvPr>
          <p:cNvCxnSpPr>
            <a:cxnSpLocks/>
          </p:cNvCxnSpPr>
          <p:nvPr/>
        </p:nvCxnSpPr>
        <p:spPr>
          <a:xfrm>
            <a:off x="1287549" y="5702960"/>
            <a:ext cx="839454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0C2DF5A-DC59-4EB6-9042-073B31660355}"/>
              </a:ext>
            </a:extLst>
          </p:cNvPr>
          <p:cNvCxnSpPr>
            <a:cxnSpLocks/>
          </p:cNvCxnSpPr>
          <p:nvPr/>
        </p:nvCxnSpPr>
        <p:spPr>
          <a:xfrm flipH="1">
            <a:off x="5583983" y="5700556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663383F-3FCE-4245-8717-81A2C448C6AA}"/>
              </a:ext>
            </a:extLst>
          </p:cNvPr>
          <p:cNvSpPr txBox="1"/>
          <p:nvPr/>
        </p:nvSpPr>
        <p:spPr>
          <a:xfrm>
            <a:off x="4675540" y="6027003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Stop</a:t>
            </a:r>
            <a:endParaRPr lang="en-IN" sz="2400" b="1" dirty="0"/>
          </a:p>
        </p:txBody>
      </p:sp>
      <p:sp>
        <p:nvSpPr>
          <p:cNvPr id="170" name="Flowchart: Terminator 169">
            <a:extLst>
              <a:ext uri="{FF2B5EF4-FFF2-40B4-BE49-F238E27FC236}">
                <a16:creationId xmlns:a16="http://schemas.microsoft.com/office/drawing/2014/main" id="{12FC7FCD-3E1F-4616-AB1B-B5A2A80C93E3}"/>
              </a:ext>
            </a:extLst>
          </p:cNvPr>
          <p:cNvSpPr/>
          <p:nvPr/>
        </p:nvSpPr>
        <p:spPr>
          <a:xfrm>
            <a:off x="4969526" y="6019322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1" name="Flowchart: Data 170">
            <a:extLst>
              <a:ext uri="{FF2B5EF4-FFF2-40B4-BE49-F238E27FC236}">
                <a16:creationId xmlns:a16="http://schemas.microsoft.com/office/drawing/2014/main" id="{5F0FE48A-BA43-4EDB-9E8D-C10A89B85F4F}"/>
              </a:ext>
            </a:extLst>
          </p:cNvPr>
          <p:cNvSpPr/>
          <p:nvPr/>
        </p:nvSpPr>
        <p:spPr>
          <a:xfrm>
            <a:off x="6389529" y="4712712"/>
            <a:ext cx="1542286" cy="30568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CA67577-4E30-40C0-879B-383DD5ECAEA4}"/>
              </a:ext>
            </a:extLst>
          </p:cNvPr>
          <p:cNvSpPr txBox="1"/>
          <p:nvPr/>
        </p:nvSpPr>
        <p:spPr>
          <a:xfrm>
            <a:off x="6490474" y="4742587"/>
            <a:ext cx="141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 a and b equal</a:t>
            </a:r>
            <a:endParaRPr lang="en-IN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640276B-0714-423F-A33D-844622A261B0}"/>
              </a:ext>
            </a:extLst>
          </p:cNvPr>
          <p:cNvSpPr txBox="1"/>
          <p:nvPr/>
        </p:nvSpPr>
        <p:spPr>
          <a:xfrm>
            <a:off x="5087260" y="4107771"/>
            <a:ext cx="835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is b=c ?</a:t>
            </a:r>
            <a:endParaRPr lang="en-IN" sz="1500" b="1" dirty="0"/>
          </a:p>
        </p:txBody>
      </p:sp>
      <p:sp>
        <p:nvSpPr>
          <p:cNvPr id="181" name="Flowchart: Decision 180">
            <a:extLst>
              <a:ext uri="{FF2B5EF4-FFF2-40B4-BE49-F238E27FC236}">
                <a16:creationId xmlns:a16="http://schemas.microsoft.com/office/drawing/2014/main" id="{59654FC7-FDB6-4549-BAC0-0F99998B670C}"/>
              </a:ext>
            </a:extLst>
          </p:cNvPr>
          <p:cNvSpPr/>
          <p:nvPr/>
        </p:nvSpPr>
        <p:spPr>
          <a:xfrm>
            <a:off x="4996771" y="4024141"/>
            <a:ext cx="975199" cy="511072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B99D1D7-1524-4C65-934F-4119D54A8E43}"/>
              </a:ext>
            </a:extLst>
          </p:cNvPr>
          <p:cNvCxnSpPr>
            <a:cxnSpLocks/>
          </p:cNvCxnSpPr>
          <p:nvPr/>
        </p:nvCxnSpPr>
        <p:spPr>
          <a:xfrm>
            <a:off x="5474920" y="3820946"/>
            <a:ext cx="7701" cy="223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48235D9-BC76-46B5-A87F-54A5A6606EDF}"/>
              </a:ext>
            </a:extLst>
          </p:cNvPr>
          <p:cNvCxnSpPr>
            <a:cxnSpLocks/>
          </p:cNvCxnSpPr>
          <p:nvPr/>
        </p:nvCxnSpPr>
        <p:spPr>
          <a:xfrm>
            <a:off x="4737551" y="4278083"/>
            <a:ext cx="245633" cy="64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D50C89D-089F-4E06-8C7A-EA76C061A010}"/>
              </a:ext>
            </a:extLst>
          </p:cNvPr>
          <p:cNvCxnSpPr>
            <a:cxnSpLocks/>
          </p:cNvCxnSpPr>
          <p:nvPr/>
        </p:nvCxnSpPr>
        <p:spPr>
          <a:xfrm flipH="1">
            <a:off x="4756300" y="4277114"/>
            <a:ext cx="2514" cy="371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56E6477-8C5D-4771-9707-1640B9F948C0}"/>
              </a:ext>
            </a:extLst>
          </p:cNvPr>
          <p:cNvCxnSpPr>
            <a:cxnSpLocks/>
          </p:cNvCxnSpPr>
          <p:nvPr/>
        </p:nvCxnSpPr>
        <p:spPr>
          <a:xfrm>
            <a:off x="6131182" y="4254342"/>
            <a:ext cx="0" cy="39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028961E-1E7E-41BC-A51B-B18109323B69}"/>
              </a:ext>
            </a:extLst>
          </p:cNvPr>
          <p:cNvCxnSpPr>
            <a:cxnSpLocks/>
          </p:cNvCxnSpPr>
          <p:nvPr/>
        </p:nvCxnSpPr>
        <p:spPr>
          <a:xfrm flipV="1">
            <a:off x="5922663" y="4258294"/>
            <a:ext cx="241596" cy="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82D124B-9F68-49E6-9655-C664616891EE}"/>
              </a:ext>
            </a:extLst>
          </p:cNvPr>
          <p:cNvSpPr txBox="1"/>
          <p:nvPr/>
        </p:nvSpPr>
        <p:spPr>
          <a:xfrm>
            <a:off x="5740860" y="3944988"/>
            <a:ext cx="67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211" name="Flowchart: Data 210">
            <a:extLst>
              <a:ext uri="{FF2B5EF4-FFF2-40B4-BE49-F238E27FC236}">
                <a16:creationId xmlns:a16="http://schemas.microsoft.com/office/drawing/2014/main" id="{8B9593CF-C64F-425D-A2AE-7B57A048D454}"/>
              </a:ext>
            </a:extLst>
          </p:cNvPr>
          <p:cNvSpPr/>
          <p:nvPr/>
        </p:nvSpPr>
        <p:spPr>
          <a:xfrm>
            <a:off x="5287407" y="4634532"/>
            <a:ext cx="1174792" cy="30160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5FB9742-14FA-4DB2-81C6-621A076F161A}"/>
              </a:ext>
            </a:extLst>
          </p:cNvPr>
          <p:cNvSpPr txBox="1"/>
          <p:nvPr/>
        </p:nvSpPr>
        <p:spPr>
          <a:xfrm>
            <a:off x="5248306" y="4593367"/>
            <a:ext cx="13008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Print b and c </a:t>
            </a:r>
          </a:p>
          <a:p>
            <a:pPr algn="ctr"/>
            <a:r>
              <a:rPr lang="en-US" sz="1100" dirty="0"/>
              <a:t>equal</a:t>
            </a:r>
            <a:endParaRPr lang="en-IN" sz="110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342D354-9319-4696-A5B1-6E0BF0364CF5}"/>
              </a:ext>
            </a:extLst>
          </p:cNvPr>
          <p:cNvCxnSpPr>
            <a:cxnSpLocks/>
          </p:cNvCxnSpPr>
          <p:nvPr/>
        </p:nvCxnSpPr>
        <p:spPr>
          <a:xfrm>
            <a:off x="5922663" y="4960189"/>
            <a:ext cx="0" cy="740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03CF8746-B1C3-4D82-A33D-51D7DAD6950C}"/>
              </a:ext>
            </a:extLst>
          </p:cNvPr>
          <p:cNvSpPr txBox="1"/>
          <p:nvPr/>
        </p:nvSpPr>
        <p:spPr>
          <a:xfrm>
            <a:off x="4606057" y="3969104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771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Algorithm – Largest among 3 Numbers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27/10/2021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8A09-4F22-4A53-A876-A54D8D348F9E}"/>
              </a:ext>
            </a:extLst>
          </p:cNvPr>
          <p:cNvSpPr txBox="1"/>
          <p:nvPr/>
        </p:nvSpPr>
        <p:spPr>
          <a:xfrm>
            <a:off x="116145" y="1072668"/>
            <a:ext cx="11419115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Initialize Program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Initialize variables a, b, c and assign the value as per input from user for three numbers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Check if the all the numbers are equal or not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all the numbers are equal, print “All numbers equal”, and their value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Else, check if a&gt;b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a&gt;b check for a&gt;c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a&gt;c, print “a” as the output, else check for a=c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a=c, print “a and c equal”, and their value, else print “c”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a&gt;b is false, check for b&gt;c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b&gt;c is false, check for b=c and print “b and c equal” and their value if true or else print “c”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b&gt;c is true check for b=a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b=a, print “a and b equal”, and their value, else print “b”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 the program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9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Temperature Conversion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17/11/2021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3970507" y="1583827"/>
            <a:ext cx="3365785" cy="525794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821202-C445-42FD-9AC6-585D6964BEFA}"/>
              </a:ext>
            </a:extLst>
          </p:cNvPr>
          <p:cNvCxnSpPr>
            <a:cxnSpLocks/>
          </p:cNvCxnSpPr>
          <p:nvPr/>
        </p:nvCxnSpPr>
        <p:spPr>
          <a:xfrm>
            <a:off x="5653401" y="1331105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14C4-D3BF-4360-A1F2-1879AAB146FB}"/>
              </a:ext>
            </a:extLst>
          </p:cNvPr>
          <p:cNvCxnSpPr>
            <a:cxnSpLocks/>
          </p:cNvCxnSpPr>
          <p:nvPr/>
        </p:nvCxnSpPr>
        <p:spPr>
          <a:xfrm flipH="1">
            <a:off x="5653396" y="2103846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4279315" y="1612811"/>
            <a:ext cx="29103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Initial Temperature Scale </a:t>
            </a:r>
          </a:p>
          <a:p>
            <a:pPr algn="ctr"/>
            <a:r>
              <a:rPr lang="en-US" sz="1400" b="1" dirty="0"/>
              <a:t>(a)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5133466" y="813581"/>
            <a:ext cx="81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5043624" y="834510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2" name="Flowchart: Data 191">
            <a:extLst>
              <a:ext uri="{FF2B5EF4-FFF2-40B4-BE49-F238E27FC236}">
                <a16:creationId xmlns:a16="http://schemas.microsoft.com/office/drawing/2014/main" id="{2A60A51A-854E-4902-8421-DDCF897CCF8F}"/>
              </a:ext>
            </a:extLst>
          </p:cNvPr>
          <p:cNvSpPr/>
          <p:nvPr/>
        </p:nvSpPr>
        <p:spPr>
          <a:xfrm>
            <a:off x="3970503" y="2451277"/>
            <a:ext cx="3365785" cy="460785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514940A-8124-47F3-859C-3FAEBC8E2CA7}"/>
              </a:ext>
            </a:extLst>
          </p:cNvPr>
          <p:cNvSpPr txBox="1"/>
          <p:nvPr/>
        </p:nvSpPr>
        <p:spPr>
          <a:xfrm>
            <a:off x="4218956" y="2451579"/>
            <a:ext cx="29103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Initial Temperature in entered Scale (t)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7A54BAF-9C43-4FBB-ABC2-EA07024A2674}"/>
              </a:ext>
            </a:extLst>
          </p:cNvPr>
          <p:cNvCxnSpPr>
            <a:cxnSpLocks/>
          </p:cNvCxnSpPr>
          <p:nvPr/>
        </p:nvCxnSpPr>
        <p:spPr>
          <a:xfrm flipH="1">
            <a:off x="5653394" y="2933245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lowchart: Decision 195">
            <a:extLst>
              <a:ext uri="{FF2B5EF4-FFF2-40B4-BE49-F238E27FC236}">
                <a16:creationId xmlns:a16="http://schemas.microsoft.com/office/drawing/2014/main" id="{24941201-1C74-40A6-B089-B389168919FA}"/>
              </a:ext>
            </a:extLst>
          </p:cNvPr>
          <p:cNvSpPr/>
          <p:nvPr/>
        </p:nvSpPr>
        <p:spPr>
          <a:xfrm>
            <a:off x="4751196" y="3271609"/>
            <a:ext cx="1804395" cy="816583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420E3B0-0D8E-46ED-96B6-4E336BCECE03}"/>
              </a:ext>
            </a:extLst>
          </p:cNvPr>
          <p:cNvSpPr txBox="1"/>
          <p:nvPr/>
        </p:nvSpPr>
        <p:spPr>
          <a:xfrm>
            <a:off x="4801775" y="3498257"/>
            <a:ext cx="170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entered scale (a)</a:t>
            </a:r>
          </a:p>
          <a:p>
            <a:pPr algn="ctr"/>
            <a:r>
              <a:rPr lang="en-US" sz="1400" b="1" dirty="0"/>
              <a:t> Celsius ?</a:t>
            </a:r>
            <a:endParaRPr lang="en-IN" sz="1400" b="1" dirty="0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3683CF1-B291-4E2E-9779-86FF6A561253}"/>
              </a:ext>
            </a:extLst>
          </p:cNvPr>
          <p:cNvCxnSpPr>
            <a:cxnSpLocks/>
          </p:cNvCxnSpPr>
          <p:nvPr/>
        </p:nvCxnSpPr>
        <p:spPr>
          <a:xfrm>
            <a:off x="2764810" y="3679900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B11D44B-43DB-408B-89AE-B591FB29407A}"/>
              </a:ext>
            </a:extLst>
          </p:cNvPr>
          <p:cNvCxnSpPr>
            <a:cxnSpLocks/>
          </p:cNvCxnSpPr>
          <p:nvPr/>
        </p:nvCxnSpPr>
        <p:spPr>
          <a:xfrm>
            <a:off x="6555589" y="3674736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C071CE5-6325-4388-B537-61FEC48D5774}"/>
              </a:ext>
            </a:extLst>
          </p:cNvPr>
          <p:cNvCxnSpPr>
            <a:cxnSpLocks/>
          </p:cNvCxnSpPr>
          <p:nvPr/>
        </p:nvCxnSpPr>
        <p:spPr>
          <a:xfrm>
            <a:off x="2764810" y="3674736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E0E401-11C4-4E2F-BD73-5276BCBB7603}"/>
              </a:ext>
            </a:extLst>
          </p:cNvPr>
          <p:cNvCxnSpPr>
            <a:cxnSpLocks/>
          </p:cNvCxnSpPr>
          <p:nvPr/>
        </p:nvCxnSpPr>
        <p:spPr>
          <a:xfrm>
            <a:off x="8541973" y="3674736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148DCDFD-7030-42A6-8B7F-F4177604F81F}"/>
              </a:ext>
            </a:extLst>
          </p:cNvPr>
          <p:cNvSpPr txBox="1"/>
          <p:nvPr/>
        </p:nvSpPr>
        <p:spPr>
          <a:xfrm>
            <a:off x="2764808" y="327160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True</a:t>
            </a:r>
            <a:endParaRPr lang="en-IN" sz="24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E6447B3-7F5D-4167-A422-BCE73E3D7272}"/>
              </a:ext>
            </a:extLst>
          </p:cNvPr>
          <p:cNvSpPr txBox="1"/>
          <p:nvPr/>
        </p:nvSpPr>
        <p:spPr>
          <a:xfrm>
            <a:off x="6784194" y="3267424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IN" sz="2400" b="1" dirty="0"/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8A1F77A9-BD8D-4B60-B8F3-11723E1E4BD5}"/>
              </a:ext>
            </a:extLst>
          </p:cNvPr>
          <p:cNvSpPr/>
          <p:nvPr/>
        </p:nvSpPr>
        <p:spPr>
          <a:xfrm>
            <a:off x="1806294" y="4029232"/>
            <a:ext cx="2267254" cy="43819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D538DFA-6E42-4659-B93E-CDC452CF6A56}"/>
              </a:ext>
            </a:extLst>
          </p:cNvPr>
          <p:cNvSpPr txBox="1"/>
          <p:nvPr/>
        </p:nvSpPr>
        <p:spPr>
          <a:xfrm>
            <a:off x="1830917" y="4015493"/>
            <a:ext cx="226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Kelvin temp k = t + 273.16</a:t>
            </a:r>
          </a:p>
          <a:p>
            <a:pPr algn="ctr"/>
            <a:r>
              <a:rPr lang="en-US" sz="1200" b="1" dirty="0"/>
              <a:t>Fahrenheit temp f = t* 9/5 + 32</a:t>
            </a:r>
          </a:p>
          <a:p>
            <a:pPr algn="ctr"/>
            <a:endParaRPr lang="en-US" sz="1200" b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FEAC820-7E91-4C3D-989D-77E40AAD9C6C}"/>
              </a:ext>
            </a:extLst>
          </p:cNvPr>
          <p:cNvSpPr/>
          <p:nvPr/>
        </p:nvSpPr>
        <p:spPr>
          <a:xfrm>
            <a:off x="7639775" y="4029232"/>
            <a:ext cx="1804395" cy="816583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9AE44D-B826-482A-8BBA-DB88286F2345}"/>
              </a:ext>
            </a:extLst>
          </p:cNvPr>
          <p:cNvSpPr txBox="1"/>
          <p:nvPr/>
        </p:nvSpPr>
        <p:spPr>
          <a:xfrm>
            <a:off x="7740935" y="4205817"/>
            <a:ext cx="170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entered scale (a)</a:t>
            </a:r>
          </a:p>
          <a:p>
            <a:pPr algn="ctr"/>
            <a:r>
              <a:rPr lang="en-US" sz="1400" b="1" dirty="0"/>
              <a:t> kelvin ?</a:t>
            </a:r>
            <a:endParaRPr lang="en-IN" sz="1400" b="1" dirty="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562DB6C-4C27-45EC-93C2-E79FBD86D66D}"/>
              </a:ext>
            </a:extLst>
          </p:cNvPr>
          <p:cNvCxnSpPr>
            <a:cxnSpLocks/>
          </p:cNvCxnSpPr>
          <p:nvPr/>
        </p:nvCxnSpPr>
        <p:spPr>
          <a:xfrm>
            <a:off x="5653392" y="4442687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451BEDF-E0D3-4159-93C1-56B59FADA1A2}"/>
              </a:ext>
            </a:extLst>
          </p:cNvPr>
          <p:cNvCxnSpPr>
            <a:cxnSpLocks/>
          </p:cNvCxnSpPr>
          <p:nvPr/>
        </p:nvCxnSpPr>
        <p:spPr>
          <a:xfrm>
            <a:off x="9444170" y="4437523"/>
            <a:ext cx="1537595" cy="29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E102FC-9B46-45B4-BF81-1CC92A94E214}"/>
              </a:ext>
            </a:extLst>
          </p:cNvPr>
          <p:cNvCxnSpPr>
            <a:cxnSpLocks/>
          </p:cNvCxnSpPr>
          <p:nvPr/>
        </p:nvCxnSpPr>
        <p:spPr>
          <a:xfrm>
            <a:off x="5672752" y="4452475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0FBAA93-A9AB-40C5-845A-C5B8143AF1D3}"/>
              </a:ext>
            </a:extLst>
          </p:cNvPr>
          <p:cNvCxnSpPr>
            <a:cxnSpLocks/>
          </p:cNvCxnSpPr>
          <p:nvPr/>
        </p:nvCxnSpPr>
        <p:spPr>
          <a:xfrm>
            <a:off x="10981765" y="4452474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54D7919-28F9-471C-879F-3BFE8E494CCA}"/>
              </a:ext>
            </a:extLst>
          </p:cNvPr>
          <p:cNvSpPr txBox="1"/>
          <p:nvPr/>
        </p:nvSpPr>
        <p:spPr>
          <a:xfrm>
            <a:off x="5730232" y="3990101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True</a:t>
            </a:r>
            <a:endParaRPr lang="en-IN" sz="24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5DF387C-B937-4ECE-A891-464A4ADB2787}"/>
              </a:ext>
            </a:extLst>
          </p:cNvPr>
          <p:cNvSpPr txBox="1"/>
          <p:nvPr/>
        </p:nvSpPr>
        <p:spPr>
          <a:xfrm>
            <a:off x="9192347" y="3964124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IN" sz="24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01FE634-5EAE-4372-9FDC-4F9FCB814AF9}"/>
              </a:ext>
            </a:extLst>
          </p:cNvPr>
          <p:cNvSpPr txBox="1"/>
          <p:nvPr/>
        </p:nvSpPr>
        <p:spPr>
          <a:xfrm>
            <a:off x="3970503" y="4856143"/>
            <a:ext cx="3472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Celsius temp c = t - 273.16</a:t>
            </a:r>
          </a:p>
          <a:p>
            <a:r>
              <a:rPr lang="en-US" sz="1100" b="1" dirty="0"/>
              <a:t>         Fahrenheit temp f = (t - 273.16) * 9/5 + 32</a:t>
            </a:r>
          </a:p>
          <a:p>
            <a:pPr algn="ctr"/>
            <a:endParaRPr lang="en-US" sz="1100" b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22" name="Flowchart: Process 221">
            <a:extLst>
              <a:ext uri="{FF2B5EF4-FFF2-40B4-BE49-F238E27FC236}">
                <a16:creationId xmlns:a16="http://schemas.microsoft.com/office/drawing/2014/main" id="{3756DA0D-83FB-4B1E-B93C-CBD4D70AC8B1}"/>
              </a:ext>
            </a:extLst>
          </p:cNvPr>
          <p:cNvSpPr/>
          <p:nvPr/>
        </p:nvSpPr>
        <p:spPr>
          <a:xfrm>
            <a:off x="4218956" y="4831774"/>
            <a:ext cx="2644903" cy="43819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3" name="Flowchart: Process 222">
            <a:extLst>
              <a:ext uri="{FF2B5EF4-FFF2-40B4-BE49-F238E27FC236}">
                <a16:creationId xmlns:a16="http://schemas.microsoft.com/office/drawing/2014/main" id="{63D51EA7-2E76-4119-A1CD-A87BCE936AAC}"/>
              </a:ext>
            </a:extLst>
          </p:cNvPr>
          <p:cNvSpPr/>
          <p:nvPr/>
        </p:nvSpPr>
        <p:spPr>
          <a:xfrm>
            <a:off x="9595934" y="4820755"/>
            <a:ext cx="2267254" cy="43819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51E3E8-1768-4BBD-90F6-0B134E751CF1}"/>
              </a:ext>
            </a:extLst>
          </p:cNvPr>
          <p:cNvSpPr txBox="1"/>
          <p:nvPr/>
        </p:nvSpPr>
        <p:spPr>
          <a:xfrm>
            <a:off x="9595934" y="4802528"/>
            <a:ext cx="226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Celsius temp c = (t-32) * (5/9)</a:t>
            </a:r>
          </a:p>
          <a:p>
            <a:pPr algn="ctr"/>
            <a:r>
              <a:rPr lang="en-US" sz="1200" b="1" dirty="0"/>
              <a:t>Kelvin temp k = c + 273.16</a:t>
            </a:r>
          </a:p>
          <a:p>
            <a:pPr algn="ctr"/>
            <a:endParaRPr lang="en-US" sz="1200" b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26" name="Flowchart: Data 225">
            <a:extLst>
              <a:ext uri="{FF2B5EF4-FFF2-40B4-BE49-F238E27FC236}">
                <a16:creationId xmlns:a16="http://schemas.microsoft.com/office/drawing/2014/main" id="{96531FED-F863-486A-81BD-65C29D52C479}"/>
              </a:ext>
            </a:extLst>
          </p:cNvPr>
          <p:cNvSpPr/>
          <p:nvPr/>
        </p:nvSpPr>
        <p:spPr>
          <a:xfrm>
            <a:off x="3970230" y="5685194"/>
            <a:ext cx="3142353" cy="460785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621B5FC-3122-4685-A9EA-645F624B8217}"/>
              </a:ext>
            </a:extLst>
          </p:cNvPr>
          <p:cNvSpPr txBox="1"/>
          <p:nvPr/>
        </p:nvSpPr>
        <p:spPr>
          <a:xfrm>
            <a:off x="4389436" y="5686764"/>
            <a:ext cx="256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the converted temp into other two scales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BF41164-C83A-4AA4-B5BD-CDB83F23A044}"/>
              </a:ext>
            </a:extLst>
          </p:cNvPr>
          <p:cNvCxnSpPr>
            <a:cxnSpLocks/>
          </p:cNvCxnSpPr>
          <p:nvPr/>
        </p:nvCxnSpPr>
        <p:spPr>
          <a:xfrm>
            <a:off x="10981765" y="5258950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C940D55-A8E9-4FB7-AFC2-45DEDBB102E2}"/>
              </a:ext>
            </a:extLst>
          </p:cNvPr>
          <p:cNvCxnSpPr>
            <a:cxnSpLocks/>
          </p:cNvCxnSpPr>
          <p:nvPr/>
        </p:nvCxnSpPr>
        <p:spPr>
          <a:xfrm>
            <a:off x="2764808" y="4467427"/>
            <a:ext cx="0" cy="1060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42F617D-5BBC-4A2A-8B3F-51FEEDF3B691}"/>
              </a:ext>
            </a:extLst>
          </p:cNvPr>
          <p:cNvCxnSpPr>
            <a:cxnSpLocks/>
          </p:cNvCxnSpPr>
          <p:nvPr/>
        </p:nvCxnSpPr>
        <p:spPr>
          <a:xfrm>
            <a:off x="5541406" y="5495285"/>
            <a:ext cx="0" cy="189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A630850-DAC0-44A5-B828-62E6D258E462}"/>
              </a:ext>
            </a:extLst>
          </p:cNvPr>
          <p:cNvCxnSpPr>
            <a:cxnSpLocks/>
          </p:cNvCxnSpPr>
          <p:nvPr/>
        </p:nvCxnSpPr>
        <p:spPr>
          <a:xfrm>
            <a:off x="2764808" y="5495285"/>
            <a:ext cx="8216957" cy="31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BB8654B-97C2-4A50-8A2D-81393ED5A546}"/>
              </a:ext>
            </a:extLst>
          </p:cNvPr>
          <p:cNvCxnSpPr>
            <a:cxnSpLocks/>
          </p:cNvCxnSpPr>
          <p:nvPr/>
        </p:nvCxnSpPr>
        <p:spPr>
          <a:xfrm>
            <a:off x="5731450" y="5285841"/>
            <a:ext cx="0" cy="189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A145407-59AA-48A6-A997-4DA36588912C}"/>
              </a:ext>
            </a:extLst>
          </p:cNvPr>
          <p:cNvCxnSpPr>
            <a:cxnSpLocks/>
          </p:cNvCxnSpPr>
          <p:nvPr/>
        </p:nvCxnSpPr>
        <p:spPr>
          <a:xfrm>
            <a:off x="5541406" y="6145979"/>
            <a:ext cx="0" cy="300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owchart: Terminator 238">
            <a:extLst>
              <a:ext uri="{FF2B5EF4-FFF2-40B4-BE49-F238E27FC236}">
                <a16:creationId xmlns:a16="http://schemas.microsoft.com/office/drawing/2014/main" id="{30CDD0FA-F7FD-45EF-BD8D-77BAFDE84684}"/>
              </a:ext>
            </a:extLst>
          </p:cNvPr>
          <p:cNvSpPr/>
          <p:nvPr/>
        </p:nvSpPr>
        <p:spPr>
          <a:xfrm>
            <a:off x="5046152" y="6476534"/>
            <a:ext cx="903194" cy="369332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153FE81-5C9D-4D64-BE83-DDFF5463DC4E}"/>
              </a:ext>
            </a:extLst>
          </p:cNvPr>
          <p:cNvSpPr txBox="1"/>
          <p:nvPr/>
        </p:nvSpPr>
        <p:spPr>
          <a:xfrm>
            <a:off x="5117322" y="6421842"/>
            <a:ext cx="81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9973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Arithmetic Operations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17/11/2021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4363352" y="1447189"/>
            <a:ext cx="3060630" cy="450358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4533234" y="1402465"/>
            <a:ext cx="2910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Enter two numbers </a:t>
            </a:r>
          </a:p>
          <a:p>
            <a:pPr algn="ctr"/>
            <a:r>
              <a:rPr lang="en-US" sz="1400" b="1" dirty="0"/>
              <a:t>(a) and (b)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5448161" y="800686"/>
            <a:ext cx="80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5448161" y="833042"/>
            <a:ext cx="891011" cy="415943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514940A-8124-47F3-859C-3FAEBC8E2CA7}"/>
              </a:ext>
            </a:extLst>
          </p:cNvPr>
          <p:cNvSpPr txBox="1"/>
          <p:nvPr/>
        </p:nvSpPr>
        <p:spPr>
          <a:xfrm>
            <a:off x="4338031" y="2078018"/>
            <a:ext cx="2623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Choose operator</a:t>
            </a:r>
          </a:p>
          <a:p>
            <a:pPr algn="ctr"/>
            <a:r>
              <a:rPr lang="en-US" sz="1400" b="1" dirty="0"/>
              <a:t> [ +, -, *, %, / ]   (c)</a:t>
            </a:r>
          </a:p>
          <a:p>
            <a:pPr algn="ctr"/>
            <a:endParaRPr lang="en-US" sz="1400" b="1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7A54BAF-9C43-4FBB-ABC2-EA07024A2674}"/>
              </a:ext>
            </a:extLst>
          </p:cNvPr>
          <p:cNvCxnSpPr>
            <a:cxnSpLocks/>
          </p:cNvCxnSpPr>
          <p:nvPr/>
        </p:nvCxnSpPr>
        <p:spPr>
          <a:xfrm>
            <a:off x="5848745" y="2541768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099DDC-D343-4606-848C-1FC2068B4161}"/>
              </a:ext>
            </a:extLst>
          </p:cNvPr>
          <p:cNvCxnSpPr>
            <a:cxnSpLocks/>
          </p:cNvCxnSpPr>
          <p:nvPr/>
        </p:nvCxnSpPr>
        <p:spPr>
          <a:xfrm>
            <a:off x="2140566" y="2739557"/>
            <a:ext cx="3708179" cy="10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328D38-7BD5-4D23-BBAB-AD9EF525D149}"/>
              </a:ext>
            </a:extLst>
          </p:cNvPr>
          <p:cNvCxnSpPr>
            <a:cxnSpLocks/>
          </p:cNvCxnSpPr>
          <p:nvPr/>
        </p:nvCxnSpPr>
        <p:spPr>
          <a:xfrm flipH="1">
            <a:off x="2140565" y="2724500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DA152B5A-536A-4FF5-83CE-FB6E245E8451}"/>
              </a:ext>
            </a:extLst>
          </p:cNvPr>
          <p:cNvSpPr/>
          <p:nvPr/>
        </p:nvSpPr>
        <p:spPr>
          <a:xfrm>
            <a:off x="1599898" y="2942945"/>
            <a:ext cx="1081337" cy="5148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E77FF3-187C-4DD7-8814-8FDB2385E6F4}"/>
              </a:ext>
            </a:extLst>
          </p:cNvPr>
          <p:cNvCxnSpPr>
            <a:cxnSpLocks/>
          </p:cNvCxnSpPr>
          <p:nvPr/>
        </p:nvCxnSpPr>
        <p:spPr>
          <a:xfrm flipH="1">
            <a:off x="2131778" y="3486513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7A7C629-0906-42C4-A0AE-C497A87BD664}"/>
              </a:ext>
            </a:extLst>
          </p:cNvPr>
          <p:cNvSpPr/>
          <p:nvPr/>
        </p:nvSpPr>
        <p:spPr>
          <a:xfrm>
            <a:off x="1599897" y="5130437"/>
            <a:ext cx="1081337" cy="5148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A43A4E-D118-4D7B-AE53-E5277D286367}"/>
              </a:ext>
            </a:extLst>
          </p:cNvPr>
          <p:cNvCxnSpPr>
            <a:cxnSpLocks/>
          </p:cNvCxnSpPr>
          <p:nvPr/>
        </p:nvCxnSpPr>
        <p:spPr>
          <a:xfrm flipH="1">
            <a:off x="2131777" y="4210924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0639F6F4-177F-4E2A-B049-1500E5A1FCD0}"/>
              </a:ext>
            </a:extLst>
          </p:cNvPr>
          <p:cNvSpPr/>
          <p:nvPr/>
        </p:nvSpPr>
        <p:spPr>
          <a:xfrm>
            <a:off x="4119679" y="2097719"/>
            <a:ext cx="3060630" cy="450358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35582E93-3456-4541-85C3-CAD2170DA9F0}"/>
              </a:ext>
            </a:extLst>
          </p:cNvPr>
          <p:cNvSpPr/>
          <p:nvPr/>
        </p:nvSpPr>
        <p:spPr>
          <a:xfrm>
            <a:off x="1582505" y="4412737"/>
            <a:ext cx="1081337" cy="5148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1A68AA-97BB-49F5-9A33-D6EE814A928A}"/>
              </a:ext>
            </a:extLst>
          </p:cNvPr>
          <p:cNvCxnSpPr>
            <a:cxnSpLocks/>
          </p:cNvCxnSpPr>
          <p:nvPr/>
        </p:nvCxnSpPr>
        <p:spPr>
          <a:xfrm flipH="1">
            <a:off x="2123172" y="4918197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249118D-9F04-402D-A0E9-EF20610F43CF}"/>
              </a:ext>
            </a:extLst>
          </p:cNvPr>
          <p:cNvSpPr/>
          <p:nvPr/>
        </p:nvSpPr>
        <p:spPr>
          <a:xfrm>
            <a:off x="1591109" y="3723667"/>
            <a:ext cx="1081337" cy="5148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F44244-58E8-4DF3-96BD-B91DF05216B4}"/>
              </a:ext>
            </a:extLst>
          </p:cNvPr>
          <p:cNvCxnSpPr>
            <a:cxnSpLocks/>
          </p:cNvCxnSpPr>
          <p:nvPr/>
        </p:nvCxnSpPr>
        <p:spPr>
          <a:xfrm flipH="1">
            <a:off x="2140565" y="5645257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8BA0164B-7F06-4F31-9735-75764D5779D2}"/>
              </a:ext>
            </a:extLst>
          </p:cNvPr>
          <p:cNvSpPr/>
          <p:nvPr/>
        </p:nvSpPr>
        <p:spPr>
          <a:xfrm>
            <a:off x="1582503" y="5869741"/>
            <a:ext cx="1081337" cy="5148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50C760-EA47-4A03-8311-0AA045846A4D}"/>
              </a:ext>
            </a:extLst>
          </p:cNvPr>
          <p:cNvCxnSpPr>
            <a:cxnSpLocks/>
          </p:cNvCxnSpPr>
          <p:nvPr/>
        </p:nvCxnSpPr>
        <p:spPr>
          <a:xfrm>
            <a:off x="5886928" y="1905516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56F3A0-3B65-475D-A4CD-1EB82EFCB36E}"/>
              </a:ext>
            </a:extLst>
          </p:cNvPr>
          <p:cNvCxnSpPr>
            <a:cxnSpLocks/>
          </p:cNvCxnSpPr>
          <p:nvPr/>
        </p:nvCxnSpPr>
        <p:spPr>
          <a:xfrm>
            <a:off x="5893665" y="1252059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6C315E-4B55-4589-B65F-3C49E56F53AE}"/>
              </a:ext>
            </a:extLst>
          </p:cNvPr>
          <p:cNvSpPr txBox="1"/>
          <p:nvPr/>
        </p:nvSpPr>
        <p:spPr>
          <a:xfrm>
            <a:off x="1722586" y="3042070"/>
            <a:ext cx="8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c = + ?</a:t>
            </a:r>
            <a:endParaRPr lang="en-IN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DE8F7F-44A4-41BA-BE24-7C6BB88EAFB6}"/>
              </a:ext>
            </a:extLst>
          </p:cNvPr>
          <p:cNvSpPr txBox="1"/>
          <p:nvPr/>
        </p:nvSpPr>
        <p:spPr>
          <a:xfrm>
            <a:off x="1722585" y="3812874"/>
            <a:ext cx="8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c = - ?</a:t>
            </a:r>
            <a:endParaRPr lang="en-IN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1426D1-7D32-41C6-8584-CEB4AC4D2DB4}"/>
              </a:ext>
            </a:extLst>
          </p:cNvPr>
          <p:cNvSpPr txBox="1"/>
          <p:nvPr/>
        </p:nvSpPr>
        <p:spPr>
          <a:xfrm>
            <a:off x="1739980" y="4493759"/>
            <a:ext cx="8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c = * ?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0FED50-5840-4A46-814C-ED63C8DAC5CF}"/>
              </a:ext>
            </a:extLst>
          </p:cNvPr>
          <p:cNvSpPr txBox="1"/>
          <p:nvPr/>
        </p:nvSpPr>
        <p:spPr>
          <a:xfrm>
            <a:off x="1739980" y="5211538"/>
            <a:ext cx="8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c = / ?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A3B935-B40A-4E69-A49B-9AE35DF35A3B}"/>
              </a:ext>
            </a:extLst>
          </p:cNvPr>
          <p:cNvSpPr txBox="1"/>
          <p:nvPr/>
        </p:nvSpPr>
        <p:spPr>
          <a:xfrm>
            <a:off x="1661149" y="5968126"/>
            <a:ext cx="94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c = % ?</a:t>
            </a:r>
            <a:endParaRPr lang="en-IN" sz="14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07FF822-0EB8-4307-95A9-49D55FEFC567}"/>
              </a:ext>
            </a:extLst>
          </p:cNvPr>
          <p:cNvCxnSpPr>
            <a:cxnSpLocks/>
          </p:cNvCxnSpPr>
          <p:nvPr/>
        </p:nvCxnSpPr>
        <p:spPr>
          <a:xfrm flipV="1">
            <a:off x="2681234" y="3195958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0E048A1-61A5-4496-91A9-BD0F3D5F34B3}"/>
              </a:ext>
            </a:extLst>
          </p:cNvPr>
          <p:cNvCxnSpPr>
            <a:cxnSpLocks/>
          </p:cNvCxnSpPr>
          <p:nvPr/>
        </p:nvCxnSpPr>
        <p:spPr>
          <a:xfrm flipV="1">
            <a:off x="2655230" y="3972528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B90810-F2B9-44CD-9444-BE23F4921E92}"/>
              </a:ext>
            </a:extLst>
          </p:cNvPr>
          <p:cNvCxnSpPr>
            <a:cxnSpLocks/>
          </p:cNvCxnSpPr>
          <p:nvPr/>
        </p:nvCxnSpPr>
        <p:spPr>
          <a:xfrm flipV="1">
            <a:off x="2602405" y="4658607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F35E686-6667-404B-A839-4D1B0D361F9C}"/>
              </a:ext>
            </a:extLst>
          </p:cNvPr>
          <p:cNvCxnSpPr>
            <a:cxnSpLocks/>
          </p:cNvCxnSpPr>
          <p:nvPr/>
        </p:nvCxnSpPr>
        <p:spPr>
          <a:xfrm flipV="1">
            <a:off x="2663840" y="5387355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129503-FD22-4198-AC38-915BE988778B}"/>
              </a:ext>
            </a:extLst>
          </p:cNvPr>
          <p:cNvCxnSpPr>
            <a:cxnSpLocks/>
          </p:cNvCxnSpPr>
          <p:nvPr/>
        </p:nvCxnSpPr>
        <p:spPr>
          <a:xfrm flipV="1">
            <a:off x="2663839" y="6127151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821D4697-BB0D-475A-919A-279AC5F296FA}"/>
              </a:ext>
            </a:extLst>
          </p:cNvPr>
          <p:cNvSpPr/>
          <p:nvPr/>
        </p:nvSpPr>
        <p:spPr>
          <a:xfrm>
            <a:off x="3968652" y="2966936"/>
            <a:ext cx="1311560" cy="41807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B8650-430A-4412-B421-847A998B722B}"/>
              </a:ext>
            </a:extLst>
          </p:cNvPr>
          <p:cNvSpPr txBox="1"/>
          <p:nvPr/>
        </p:nvSpPr>
        <p:spPr>
          <a:xfrm>
            <a:off x="3936880" y="3022083"/>
            <a:ext cx="13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Calculate a+b</a:t>
            </a:r>
          </a:p>
        </p:txBody>
      </p: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3F49070C-27F2-4F56-8B85-097950F2686B}"/>
              </a:ext>
            </a:extLst>
          </p:cNvPr>
          <p:cNvSpPr/>
          <p:nvPr/>
        </p:nvSpPr>
        <p:spPr>
          <a:xfrm>
            <a:off x="3977260" y="3754572"/>
            <a:ext cx="1311560" cy="41807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1CA92E-1DCB-42AF-8933-2066E2B619D8}"/>
              </a:ext>
            </a:extLst>
          </p:cNvPr>
          <p:cNvSpPr txBox="1"/>
          <p:nvPr/>
        </p:nvSpPr>
        <p:spPr>
          <a:xfrm>
            <a:off x="3915826" y="3799541"/>
            <a:ext cx="13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Calculate a-b</a:t>
            </a:r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236B2F07-5032-4338-8F51-EE9F13158EAF}"/>
              </a:ext>
            </a:extLst>
          </p:cNvPr>
          <p:cNvSpPr/>
          <p:nvPr/>
        </p:nvSpPr>
        <p:spPr>
          <a:xfrm>
            <a:off x="3936881" y="4427417"/>
            <a:ext cx="1311560" cy="41807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EF4BE9-88DF-48EB-920B-5C6CDB569F43}"/>
              </a:ext>
            </a:extLst>
          </p:cNvPr>
          <p:cNvSpPr txBox="1"/>
          <p:nvPr/>
        </p:nvSpPr>
        <p:spPr>
          <a:xfrm>
            <a:off x="3905109" y="4482564"/>
            <a:ext cx="13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Calculate a*b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E83C8DEE-0D29-4131-8FDC-A5DDC8BC3D50}"/>
              </a:ext>
            </a:extLst>
          </p:cNvPr>
          <p:cNvSpPr/>
          <p:nvPr/>
        </p:nvSpPr>
        <p:spPr>
          <a:xfrm>
            <a:off x="3962883" y="5145997"/>
            <a:ext cx="1311560" cy="41807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81B757-12B1-4058-98B8-3C36D97351CF}"/>
              </a:ext>
            </a:extLst>
          </p:cNvPr>
          <p:cNvSpPr txBox="1"/>
          <p:nvPr/>
        </p:nvSpPr>
        <p:spPr>
          <a:xfrm>
            <a:off x="3931111" y="5201144"/>
            <a:ext cx="13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Calculate a/b</a:t>
            </a: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82257C0E-A557-4FAF-9CB7-34E9EAF5D2B4}"/>
              </a:ext>
            </a:extLst>
          </p:cNvPr>
          <p:cNvSpPr/>
          <p:nvPr/>
        </p:nvSpPr>
        <p:spPr>
          <a:xfrm>
            <a:off x="3962094" y="5896898"/>
            <a:ext cx="1311560" cy="41807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8615F32-31F4-4900-B904-E593F66848BB}"/>
              </a:ext>
            </a:extLst>
          </p:cNvPr>
          <p:cNvSpPr txBox="1"/>
          <p:nvPr/>
        </p:nvSpPr>
        <p:spPr>
          <a:xfrm>
            <a:off x="3930322" y="5952045"/>
            <a:ext cx="13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Calculate a%b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D98E4A8-76CA-40B8-8E71-4E4EF8DD7227}"/>
              </a:ext>
            </a:extLst>
          </p:cNvPr>
          <p:cNvCxnSpPr>
            <a:cxnSpLocks/>
          </p:cNvCxnSpPr>
          <p:nvPr/>
        </p:nvCxnSpPr>
        <p:spPr>
          <a:xfrm flipV="1">
            <a:off x="5311984" y="3195958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4D58004-525B-4B6E-8894-1A9DDF4C3337}"/>
              </a:ext>
            </a:extLst>
          </p:cNvPr>
          <p:cNvCxnSpPr>
            <a:cxnSpLocks/>
          </p:cNvCxnSpPr>
          <p:nvPr/>
        </p:nvCxnSpPr>
        <p:spPr>
          <a:xfrm flipV="1">
            <a:off x="5311984" y="3963608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AF280D5-3249-447C-AD09-2E3EF5F2A7FB}"/>
              </a:ext>
            </a:extLst>
          </p:cNvPr>
          <p:cNvCxnSpPr>
            <a:cxnSpLocks/>
          </p:cNvCxnSpPr>
          <p:nvPr/>
        </p:nvCxnSpPr>
        <p:spPr>
          <a:xfrm flipV="1">
            <a:off x="5269496" y="4658115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7EBD095-169D-4F4E-A536-01F5F9049FC2}"/>
              </a:ext>
            </a:extLst>
          </p:cNvPr>
          <p:cNvCxnSpPr>
            <a:cxnSpLocks/>
          </p:cNvCxnSpPr>
          <p:nvPr/>
        </p:nvCxnSpPr>
        <p:spPr>
          <a:xfrm flipV="1">
            <a:off x="5306215" y="5352130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366FB8C-C86F-40FE-872E-28F6855ECFC4}"/>
              </a:ext>
            </a:extLst>
          </p:cNvPr>
          <p:cNvCxnSpPr>
            <a:cxnSpLocks/>
          </p:cNvCxnSpPr>
          <p:nvPr/>
        </p:nvCxnSpPr>
        <p:spPr>
          <a:xfrm flipV="1">
            <a:off x="5291253" y="6119780"/>
            <a:ext cx="1313421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Data 112">
            <a:extLst>
              <a:ext uri="{FF2B5EF4-FFF2-40B4-BE49-F238E27FC236}">
                <a16:creationId xmlns:a16="http://schemas.microsoft.com/office/drawing/2014/main" id="{82CFC0E3-3B4F-4D2E-AF1F-ACB5EF7713B6}"/>
              </a:ext>
            </a:extLst>
          </p:cNvPr>
          <p:cNvSpPr/>
          <p:nvPr/>
        </p:nvSpPr>
        <p:spPr>
          <a:xfrm>
            <a:off x="6401925" y="3052849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112D32B-DA5F-4357-8303-254E8BB305D9}"/>
              </a:ext>
            </a:extLst>
          </p:cNvPr>
          <p:cNvSpPr txBox="1"/>
          <p:nvPr/>
        </p:nvSpPr>
        <p:spPr>
          <a:xfrm>
            <a:off x="6712171" y="3015677"/>
            <a:ext cx="1826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The addition is </a:t>
            </a:r>
          </a:p>
          <a:p>
            <a:pPr algn="ctr"/>
            <a:r>
              <a:rPr lang="en-US" sz="1400" b="1" dirty="0"/>
              <a:t>“a + b”</a:t>
            </a:r>
          </a:p>
          <a:p>
            <a:pPr algn="ctr"/>
            <a:endParaRPr lang="en-US" sz="1400" b="1" dirty="0"/>
          </a:p>
        </p:txBody>
      </p:sp>
      <p:sp>
        <p:nvSpPr>
          <p:cNvPr id="115" name="Flowchart: Data 114">
            <a:extLst>
              <a:ext uri="{FF2B5EF4-FFF2-40B4-BE49-F238E27FC236}">
                <a16:creationId xmlns:a16="http://schemas.microsoft.com/office/drawing/2014/main" id="{760D9654-8A91-4392-BE75-CEEA0749B4B0}"/>
              </a:ext>
            </a:extLst>
          </p:cNvPr>
          <p:cNvSpPr/>
          <p:nvPr/>
        </p:nvSpPr>
        <p:spPr>
          <a:xfrm>
            <a:off x="6426425" y="3768322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Data 115">
            <a:extLst>
              <a:ext uri="{FF2B5EF4-FFF2-40B4-BE49-F238E27FC236}">
                <a16:creationId xmlns:a16="http://schemas.microsoft.com/office/drawing/2014/main" id="{177A1144-7533-4656-8141-B4D7369EC666}"/>
              </a:ext>
            </a:extLst>
          </p:cNvPr>
          <p:cNvSpPr/>
          <p:nvPr/>
        </p:nvSpPr>
        <p:spPr>
          <a:xfrm>
            <a:off x="6401924" y="4460458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Flowchart: Data 116">
            <a:extLst>
              <a:ext uri="{FF2B5EF4-FFF2-40B4-BE49-F238E27FC236}">
                <a16:creationId xmlns:a16="http://schemas.microsoft.com/office/drawing/2014/main" id="{AF7B8872-FCC8-4416-BB31-8364B89D26F0}"/>
              </a:ext>
            </a:extLst>
          </p:cNvPr>
          <p:cNvSpPr/>
          <p:nvPr/>
        </p:nvSpPr>
        <p:spPr>
          <a:xfrm>
            <a:off x="6401923" y="5167015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Flowchart: Data 117">
            <a:extLst>
              <a:ext uri="{FF2B5EF4-FFF2-40B4-BE49-F238E27FC236}">
                <a16:creationId xmlns:a16="http://schemas.microsoft.com/office/drawing/2014/main" id="{5578F00E-41DC-4FBF-B6AF-0783DECFDEC2}"/>
              </a:ext>
            </a:extLst>
          </p:cNvPr>
          <p:cNvSpPr/>
          <p:nvPr/>
        </p:nvSpPr>
        <p:spPr>
          <a:xfrm>
            <a:off x="6403129" y="5952045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5C79096-D181-4FAA-A5AD-77BEB64F50D0}"/>
              </a:ext>
            </a:extLst>
          </p:cNvPr>
          <p:cNvSpPr txBox="1"/>
          <p:nvPr/>
        </p:nvSpPr>
        <p:spPr>
          <a:xfrm>
            <a:off x="6722381" y="3721794"/>
            <a:ext cx="1826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The subtraction is “a - b”</a:t>
            </a:r>
          </a:p>
          <a:p>
            <a:pPr algn="ctr"/>
            <a:endParaRPr lang="en-US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A453B4-5B22-4CE8-9772-0A9DDF25B58F}"/>
              </a:ext>
            </a:extLst>
          </p:cNvPr>
          <p:cNvSpPr txBox="1"/>
          <p:nvPr/>
        </p:nvSpPr>
        <p:spPr>
          <a:xfrm>
            <a:off x="6765294" y="4406331"/>
            <a:ext cx="1826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The product is </a:t>
            </a:r>
          </a:p>
          <a:p>
            <a:pPr algn="ctr"/>
            <a:r>
              <a:rPr lang="en-US" sz="1400" b="1" dirty="0"/>
              <a:t>“a * b”</a:t>
            </a:r>
          </a:p>
          <a:p>
            <a:pPr algn="ctr"/>
            <a:endParaRPr lang="en-US" sz="1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A7CD62-9DD9-4BCD-A21A-D65665111935}"/>
              </a:ext>
            </a:extLst>
          </p:cNvPr>
          <p:cNvSpPr txBox="1"/>
          <p:nvPr/>
        </p:nvSpPr>
        <p:spPr>
          <a:xfrm>
            <a:off x="6761077" y="5118833"/>
            <a:ext cx="1826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The division is </a:t>
            </a:r>
          </a:p>
          <a:p>
            <a:pPr algn="ctr"/>
            <a:r>
              <a:rPr lang="en-US" sz="1400" b="1" dirty="0"/>
              <a:t>“a / b”</a:t>
            </a:r>
          </a:p>
          <a:p>
            <a:pPr algn="ctr"/>
            <a:endParaRPr 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2E2C3EE-3E5E-49F9-876D-1A26F5B72B44}"/>
              </a:ext>
            </a:extLst>
          </p:cNvPr>
          <p:cNvSpPr txBox="1"/>
          <p:nvPr/>
        </p:nvSpPr>
        <p:spPr>
          <a:xfrm>
            <a:off x="6761077" y="5906571"/>
            <a:ext cx="1826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The remainder of a/b is “a % b”</a:t>
            </a:r>
          </a:p>
          <a:p>
            <a:pPr algn="ctr"/>
            <a:endParaRPr lang="en-US" sz="1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C0D6F6-64ED-44ED-B745-FF3EB18C08BF}"/>
              </a:ext>
            </a:extLst>
          </p:cNvPr>
          <p:cNvSpPr txBox="1"/>
          <p:nvPr/>
        </p:nvSpPr>
        <p:spPr>
          <a:xfrm>
            <a:off x="2602405" y="3650726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BF3894-E9A6-4273-AE18-CA0FCEC08EB6}"/>
              </a:ext>
            </a:extLst>
          </p:cNvPr>
          <p:cNvSpPr txBox="1"/>
          <p:nvPr/>
        </p:nvSpPr>
        <p:spPr>
          <a:xfrm>
            <a:off x="2567113" y="2910072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13AEFE-763C-4D94-9290-F3A2A94F11E0}"/>
              </a:ext>
            </a:extLst>
          </p:cNvPr>
          <p:cNvSpPr txBox="1"/>
          <p:nvPr/>
        </p:nvSpPr>
        <p:spPr>
          <a:xfrm>
            <a:off x="2621952" y="4346479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AE33377-6BAA-4E50-8BF5-0C54C994DEF7}"/>
              </a:ext>
            </a:extLst>
          </p:cNvPr>
          <p:cNvSpPr txBox="1"/>
          <p:nvPr/>
        </p:nvSpPr>
        <p:spPr>
          <a:xfrm>
            <a:off x="2584062" y="5090626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F6A915-1C66-403D-A16D-B1161EDEAFAF}"/>
              </a:ext>
            </a:extLst>
          </p:cNvPr>
          <p:cNvSpPr txBox="1"/>
          <p:nvPr/>
        </p:nvSpPr>
        <p:spPr>
          <a:xfrm>
            <a:off x="2621952" y="5841083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112561-0C36-4D1C-B832-621A7C1704BC}"/>
              </a:ext>
            </a:extLst>
          </p:cNvPr>
          <p:cNvSpPr txBox="1"/>
          <p:nvPr/>
        </p:nvSpPr>
        <p:spPr>
          <a:xfrm>
            <a:off x="1450576" y="3420442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8AC4D0-F96E-4652-9D82-EDD33EB33CE4}"/>
              </a:ext>
            </a:extLst>
          </p:cNvPr>
          <p:cNvSpPr txBox="1"/>
          <p:nvPr/>
        </p:nvSpPr>
        <p:spPr>
          <a:xfrm>
            <a:off x="1412241" y="4182512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05F663-DD8A-472D-851C-47F017F44332}"/>
              </a:ext>
            </a:extLst>
          </p:cNvPr>
          <p:cNvSpPr txBox="1"/>
          <p:nvPr/>
        </p:nvSpPr>
        <p:spPr>
          <a:xfrm>
            <a:off x="1450576" y="4864307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CF3ACD0-4937-4925-886B-2924E2B2C7B9}"/>
              </a:ext>
            </a:extLst>
          </p:cNvPr>
          <p:cNvSpPr txBox="1"/>
          <p:nvPr/>
        </p:nvSpPr>
        <p:spPr>
          <a:xfrm>
            <a:off x="1510691" y="5611156"/>
            <a:ext cx="5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9266F32-23FA-4C9C-9E26-D77E5D071FAC}"/>
              </a:ext>
            </a:extLst>
          </p:cNvPr>
          <p:cNvCxnSpPr>
            <a:cxnSpLocks/>
          </p:cNvCxnSpPr>
          <p:nvPr/>
        </p:nvCxnSpPr>
        <p:spPr>
          <a:xfrm flipH="1">
            <a:off x="2107202" y="6374288"/>
            <a:ext cx="1" cy="299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ACDEAB9-A13A-40B2-BC61-D6137AF8A6E9}"/>
              </a:ext>
            </a:extLst>
          </p:cNvPr>
          <p:cNvSpPr txBox="1"/>
          <p:nvPr/>
        </p:nvSpPr>
        <p:spPr>
          <a:xfrm>
            <a:off x="1506441" y="6348152"/>
            <a:ext cx="5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7BC0A95-2E34-46CD-930B-2AB4E5F5BA89}"/>
              </a:ext>
            </a:extLst>
          </p:cNvPr>
          <p:cNvCxnSpPr>
            <a:cxnSpLocks/>
          </p:cNvCxnSpPr>
          <p:nvPr/>
        </p:nvCxnSpPr>
        <p:spPr>
          <a:xfrm>
            <a:off x="6339172" y="6670564"/>
            <a:ext cx="370129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62835EE-EC56-4E59-8409-47A43D5B6776}"/>
              </a:ext>
            </a:extLst>
          </p:cNvPr>
          <p:cNvCxnSpPr>
            <a:cxnSpLocks/>
          </p:cNvCxnSpPr>
          <p:nvPr/>
        </p:nvCxnSpPr>
        <p:spPr>
          <a:xfrm>
            <a:off x="8549043" y="6174529"/>
            <a:ext cx="146373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1F938-DBC1-4830-96DA-1EE481C4A41B}"/>
              </a:ext>
            </a:extLst>
          </p:cNvPr>
          <p:cNvCxnSpPr>
            <a:cxnSpLocks/>
          </p:cNvCxnSpPr>
          <p:nvPr/>
        </p:nvCxnSpPr>
        <p:spPr>
          <a:xfrm>
            <a:off x="8587739" y="5383780"/>
            <a:ext cx="1452732" cy="1462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ED3409-27BB-44AD-B50C-83785B6FD988}"/>
              </a:ext>
            </a:extLst>
          </p:cNvPr>
          <p:cNvCxnSpPr>
            <a:cxnSpLocks/>
          </p:cNvCxnSpPr>
          <p:nvPr/>
        </p:nvCxnSpPr>
        <p:spPr>
          <a:xfrm>
            <a:off x="8549043" y="4681368"/>
            <a:ext cx="146373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193F1A8-897F-4881-98FC-19B5EB2D3B43}"/>
              </a:ext>
            </a:extLst>
          </p:cNvPr>
          <p:cNvCxnSpPr>
            <a:cxnSpLocks/>
          </p:cNvCxnSpPr>
          <p:nvPr/>
        </p:nvCxnSpPr>
        <p:spPr>
          <a:xfrm>
            <a:off x="8587739" y="3988816"/>
            <a:ext cx="138843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867E58E-A6BE-41B4-85A6-561094BD5B4A}"/>
              </a:ext>
            </a:extLst>
          </p:cNvPr>
          <p:cNvCxnSpPr>
            <a:cxnSpLocks/>
          </p:cNvCxnSpPr>
          <p:nvPr/>
        </p:nvCxnSpPr>
        <p:spPr>
          <a:xfrm>
            <a:off x="8538833" y="3310705"/>
            <a:ext cx="1458855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61D4EF2-BCE3-4654-AA17-E8693BAB6F48}"/>
              </a:ext>
            </a:extLst>
          </p:cNvPr>
          <p:cNvCxnSpPr>
            <a:cxnSpLocks/>
          </p:cNvCxnSpPr>
          <p:nvPr/>
        </p:nvCxnSpPr>
        <p:spPr>
          <a:xfrm>
            <a:off x="9970792" y="3310705"/>
            <a:ext cx="41981" cy="337551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Terminator 154">
            <a:extLst>
              <a:ext uri="{FF2B5EF4-FFF2-40B4-BE49-F238E27FC236}">
                <a16:creationId xmlns:a16="http://schemas.microsoft.com/office/drawing/2014/main" id="{E29B78BE-5E10-4F8E-9159-FFC249B9F64B}"/>
              </a:ext>
            </a:extLst>
          </p:cNvPr>
          <p:cNvSpPr/>
          <p:nvPr/>
        </p:nvSpPr>
        <p:spPr>
          <a:xfrm>
            <a:off x="10724549" y="4861705"/>
            <a:ext cx="891011" cy="415943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3CB14DB-6051-4C99-93C3-F6A1DC51B0C2}"/>
              </a:ext>
            </a:extLst>
          </p:cNvPr>
          <p:cNvSpPr txBox="1"/>
          <p:nvPr/>
        </p:nvSpPr>
        <p:spPr>
          <a:xfrm>
            <a:off x="10779267" y="4815983"/>
            <a:ext cx="80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F089B4B-C660-4F85-899B-9F6D77019B5E}"/>
              </a:ext>
            </a:extLst>
          </p:cNvPr>
          <p:cNvCxnSpPr>
            <a:cxnSpLocks/>
          </p:cNvCxnSpPr>
          <p:nvPr/>
        </p:nvCxnSpPr>
        <p:spPr>
          <a:xfrm flipV="1">
            <a:off x="10012773" y="5045479"/>
            <a:ext cx="739135" cy="1031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owchart: Data 160">
            <a:extLst>
              <a:ext uri="{FF2B5EF4-FFF2-40B4-BE49-F238E27FC236}">
                <a16:creationId xmlns:a16="http://schemas.microsoft.com/office/drawing/2014/main" id="{468E11E4-5AAF-4FB4-88D2-439FCE143A3D}"/>
              </a:ext>
            </a:extLst>
          </p:cNvPr>
          <p:cNvSpPr/>
          <p:nvPr/>
        </p:nvSpPr>
        <p:spPr>
          <a:xfrm>
            <a:off x="4503612" y="6488580"/>
            <a:ext cx="2031694" cy="298554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ED1CA10-D1D9-433B-BC8C-E710ED52595D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2143632" y="6637857"/>
            <a:ext cx="2563149" cy="492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0F85C2-A8B3-40A9-AB3A-774593491C56}"/>
              </a:ext>
            </a:extLst>
          </p:cNvPr>
          <p:cNvSpPr txBox="1"/>
          <p:nvPr/>
        </p:nvSpPr>
        <p:spPr>
          <a:xfrm>
            <a:off x="4528121" y="6479357"/>
            <a:ext cx="196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Invalid Input</a:t>
            </a:r>
          </a:p>
        </p:txBody>
      </p:sp>
    </p:spTree>
    <p:extLst>
      <p:ext uri="{BB962C8B-B14F-4D97-AF65-F5344CB8AC3E}">
        <p14:creationId xmlns:p14="http://schemas.microsoft.com/office/powerpoint/2010/main" val="157574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Check if Leap Year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17B87ED-836E-4DFC-B989-858827D76B04}"/>
              </a:ext>
            </a:extLst>
          </p:cNvPr>
          <p:cNvSpPr/>
          <p:nvPr/>
        </p:nvSpPr>
        <p:spPr>
          <a:xfrm>
            <a:off x="4660775" y="1194595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3826276" y="2446204"/>
            <a:ext cx="3737499" cy="678441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9ED71-1D9D-4EBC-BC0C-4CD22920614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5690585" y="2014454"/>
            <a:ext cx="444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5690584" y="3119716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4811697" y="138592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4476008" y="2597675"/>
            <a:ext cx="328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Input : Enter Year (y)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19F8B-C544-45DA-8DDD-3FE68AFF60E2}"/>
              </a:ext>
            </a:extLst>
          </p:cNvPr>
          <p:cNvSpPr txBox="1"/>
          <p:nvPr/>
        </p:nvSpPr>
        <p:spPr>
          <a:xfrm>
            <a:off x="4456849" y="3826503"/>
            <a:ext cx="252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Check if </a:t>
            </a:r>
          </a:p>
          <a:p>
            <a:pPr algn="ctr"/>
            <a:r>
              <a:rPr lang="en-US" sz="1600" b="1" dirty="0"/>
              <a:t>y%4=0 or y%100=0 </a:t>
            </a:r>
          </a:p>
          <a:p>
            <a:pPr algn="ctr"/>
            <a:r>
              <a:rPr lang="en-US" sz="1600" b="1" dirty="0"/>
              <a:t>and y%400 =0 </a:t>
            </a:r>
            <a:r>
              <a:rPr lang="en-US" sz="1600" dirty="0"/>
              <a:t>? </a:t>
            </a:r>
            <a:endParaRPr lang="en-IN" sz="1600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00D069EA-B402-4093-9586-329D0FED6519}"/>
              </a:ext>
            </a:extLst>
          </p:cNvPr>
          <p:cNvSpPr/>
          <p:nvPr/>
        </p:nvSpPr>
        <p:spPr>
          <a:xfrm>
            <a:off x="4569780" y="3556395"/>
            <a:ext cx="2241608" cy="147147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090FD30A-65B2-4850-832C-42E3AB50C9A7}"/>
              </a:ext>
            </a:extLst>
          </p:cNvPr>
          <p:cNvSpPr/>
          <p:nvPr/>
        </p:nvSpPr>
        <p:spPr>
          <a:xfrm>
            <a:off x="4647452" y="5723974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3381F6EF-F2C6-45FC-954D-DFF6B6243517}"/>
              </a:ext>
            </a:extLst>
          </p:cNvPr>
          <p:cNvSpPr/>
          <p:nvPr/>
        </p:nvSpPr>
        <p:spPr>
          <a:xfrm>
            <a:off x="1242867" y="4897519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415FA856-E62F-4F0D-8F1B-A70CFD046CD0}"/>
              </a:ext>
            </a:extLst>
          </p:cNvPr>
          <p:cNvSpPr/>
          <p:nvPr/>
        </p:nvSpPr>
        <p:spPr>
          <a:xfrm>
            <a:off x="7457241" y="4897519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900763-BE2C-48C6-B0D1-8F7FD44BEC4B}"/>
              </a:ext>
            </a:extLst>
          </p:cNvPr>
          <p:cNvCxnSpPr>
            <a:cxnSpLocks/>
          </p:cNvCxnSpPr>
          <p:nvPr/>
        </p:nvCxnSpPr>
        <p:spPr>
          <a:xfrm>
            <a:off x="2583396" y="4292131"/>
            <a:ext cx="1" cy="605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AFF55B-443C-4FED-81B3-51334E213837}"/>
              </a:ext>
            </a:extLst>
          </p:cNvPr>
          <p:cNvCxnSpPr>
            <a:cxnSpLocks/>
          </p:cNvCxnSpPr>
          <p:nvPr/>
        </p:nvCxnSpPr>
        <p:spPr>
          <a:xfrm flipH="1">
            <a:off x="8797771" y="4297199"/>
            <a:ext cx="1" cy="60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CB7E38-0A98-4BFF-B2CF-EB66009EF385}"/>
              </a:ext>
            </a:extLst>
          </p:cNvPr>
          <p:cNvCxnSpPr>
            <a:cxnSpLocks/>
          </p:cNvCxnSpPr>
          <p:nvPr/>
        </p:nvCxnSpPr>
        <p:spPr>
          <a:xfrm>
            <a:off x="2583396" y="4292131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06F9C-D38F-4E29-9877-650F9A42A43A}"/>
              </a:ext>
            </a:extLst>
          </p:cNvPr>
          <p:cNvCxnSpPr>
            <a:cxnSpLocks/>
          </p:cNvCxnSpPr>
          <p:nvPr/>
        </p:nvCxnSpPr>
        <p:spPr>
          <a:xfrm>
            <a:off x="6828028" y="4292130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56F3C7-A363-4780-9554-A80AD181A2D1}"/>
              </a:ext>
            </a:extLst>
          </p:cNvPr>
          <p:cNvCxnSpPr>
            <a:cxnSpLocks/>
          </p:cNvCxnSpPr>
          <p:nvPr/>
        </p:nvCxnSpPr>
        <p:spPr>
          <a:xfrm>
            <a:off x="2558966" y="5513265"/>
            <a:ext cx="0" cy="6501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6A975-7D93-4B43-8BF9-BA592B382680}"/>
              </a:ext>
            </a:extLst>
          </p:cNvPr>
          <p:cNvCxnSpPr>
            <a:cxnSpLocks/>
          </p:cNvCxnSpPr>
          <p:nvPr/>
        </p:nvCxnSpPr>
        <p:spPr>
          <a:xfrm>
            <a:off x="8814414" y="5525843"/>
            <a:ext cx="0" cy="608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83F712-7431-4008-84F9-859C7C6F3996}"/>
              </a:ext>
            </a:extLst>
          </p:cNvPr>
          <p:cNvCxnSpPr>
            <a:cxnSpLocks/>
          </p:cNvCxnSpPr>
          <p:nvPr/>
        </p:nvCxnSpPr>
        <p:spPr>
          <a:xfrm>
            <a:off x="2540112" y="6163406"/>
            <a:ext cx="20856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22987B-AEE7-4540-9950-D28D81BACF7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707072" y="6133903"/>
            <a:ext cx="2107340" cy="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41ED0B-6E11-4C58-A2FC-84C5ABD3A719}"/>
              </a:ext>
            </a:extLst>
          </p:cNvPr>
          <p:cNvSpPr txBox="1"/>
          <p:nvPr/>
        </p:nvSpPr>
        <p:spPr>
          <a:xfrm>
            <a:off x="1707961" y="5029936"/>
            <a:ext cx="19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Print Leap Year</a:t>
            </a:r>
            <a:endParaRPr lang="en-IN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CAD923-D575-41FF-9AC4-8C9E67533209}"/>
              </a:ext>
            </a:extLst>
          </p:cNvPr>
          <p:cNvSpPr txBox="1"/>
          <p:nvPr/>
        </p:nvSpPr>
        <p:spPr>
          <a:xfrm>
            <a:off x="7760742" y="5035085"/>
            <a:ext cx="26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Print Not Leap Year</a:t>
            </a:r>
            <a:endParaRPr lang="en-I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34F936-3AB0-48D3-8687-B4D01C0F68EA}"/>
              </a:ext>
            </a:extLst>
          </p:cNvPr>
          <p:cNvSpPr txBox="1"/>
          <p:nvPr/>
        </p:nvSpPr>
        <p:spPr>
          <a:xfrm>
            <a:off x="4774512" y="5903070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C164E-5513-4B0B-9098-C05DB3BFBB7F}"/>
              </a:ext>
            </a:extLst>
          </p:cNvPr>
          <p:cNvSpPr txBox="1"/>
          <p:nvPr/>
        </p:nvSpPr>
        <p:spPr>
          <a:xfrm>
            <a:off x="2965495" y="3843934"/>
            <a:ext cx="107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True</a:t>
            </a:r>
            <a:endParaRPr lang="en-IN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83A3B8-D5DB-4438-A5B8-0F9FF374299B}"/>
              </a:ext>
            </a:extLst>
          </p:cNvPr>
          <p:cNvSpPr txBox="1"/>
          <p:nvPr/>
        </p:nvSpPr>
        <p:spPr>
          <a:xfrm>
            <a:off x="6811388" y="3843934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IN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01E006-AF85-492F-96F2-A6722990F78D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17/11/2021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36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Grade in 5 Subjects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24/11/2021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4363352" y="1447189"/>
            <a:ext cx="3060630" cy="450358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4533234" y="1402465"/>
            <a:ext cx="2910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Enter marks in 5 </a:t>
            </a:r>
          </a:p>
          <a:p>
            <a:pPr algn="ctr"/>
            <a:r>
              <a:rPr lang="en-US" sz="1400" b="1" dirty="0"/>
              <a:t>Subjects (a, b, c, d, e)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5484215" y="810615"/>
            <a:ext cx="80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5448161" y="833042"/>
            <a:ext cx="891011" cy="415943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514940A-8124-47F3-859C-3FAEBC8E2CA7}"/>
              </a:ext>
            </a:extLst>
          </p:cNvPr>
          <p:cNvSpPr txBox="1"/>
          <p:nvPr/>
        </p:nvSpPr>
        <p:spPr>
          <a:xfrm>
            <a:off x="4803005" y="2097599"/>
            <a:ext cx="182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Calculate average as :</a:t>
            </a:r>
          </a:p>
          <a:p>
            <a:pPr algn="ctr"/>
            <a:r>
              <a:rPr lang="en-US" sz="1400" b="1" dirty="0"/>
              <a:t>avg = (a+b+c+d+e)/5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7A54BAF-9C43-4FBB-ABC2-EA07024A2674}"/>
              </a:ext>
            </a:extLst>
          </p:cNvPr>
          <p:cNvCxnSpPr>
            <a:cxnSpLocks/>
          </p:cNvCxnSpPr>
          <p:nvPr/>
        </p:nvCxnSpPr>
        <p:spPr>
          <a:xfrm>
            <a:off x="5848745" y="2541768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099DDC-D343-4606-848C-1FC2068B4161}"/>
              </a:ext>
            </a:extLst>
          </p:cNvPr>
          <p:cNvCxnSpPr>
            <a:cxnSpLocks/>
          </p:cNvCxnSpPr>
          <p:nvPr/>
        </p:nvCxnSpPr>
        <p:spPr>
          <a:xfrm>
            <a:off x="2140566" y="2739557"/>
            <a:ext cx="3708179" cy="10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328D38-7BD5-4D23-BBAB-AD9EF525D149}"/>
              </a:ext>
            </a:extLst>
          </p:cNvPr>
          <p:cNvCxnSpPr>
            <a:cxnSpLocks/>
          </p:cNvCxnSpPr>
          <p:nvPr/>
        </p:nvCxnSpPr>
        <p:spPr>
          <a:xfrm flipH="1">
            <a:off x="2140565" y="2724500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E77FF3-187C-4DD7-8814-8FDB2385E6F4}"/>
              </a:ext>
            </a:extLst>
          </p:cNvPr>
          <p:cNvCxnSpPr>
            <a:cxnSpLocks/>
          </p:cNvCxnSpPr>
          <p:nvPr/>
        </p:nvCxnSpPr>
        <p:spPr>
          <a:xfrm flipH="1">
            <a:off x="2131778" y="3486513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A43A4E-D118-4D7B-AE53-E5277D286367}"/>
              </a:ext>
            </a:extLst>
          </p:cNvPr>
          <p:cNvCxnSpPr>
            <a:cxnSpLocks/>
          </p:cNvCxnSpPr>
          <p:nvPr/>
        </p:nvCxnSpPr>
        <p:spPr>
          <a:xfrm flipH="1">
            <a:off x="2131777" y="4210924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1A68AA-97BB-49F5-9A33-D6EE814A928A}"/>
              </a:ext>
            </a:extLst>
          </p:cNvPr>
          <p:cNvCxnSpPr>
            <a:cxnSpLocks/>
          </p:cNvCxnSpPr>
          <p:nvPr/>
        </p:nvCxnSpPr>
        <p:spPr>
          <a:xfrm flipH="1">
            <a:off x="2123172" y="4918197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1249118D-9F04-402D-A0E9-EF20610F43CF}"/>
              </a:ext>
            </a:extLst>
          </p:cNvPr>
          <p:cNvSpPr/>
          <p:nvPr/>
        </p:nvSpPr>
        <p:spPr>
          <a:xfrm>
            <a:off x="1591109" y="3723667"/>
            <a:ext cx="1081337" cy="514820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F44244-58E8-4DF3-96BD-B91DF05216B4}"/>
              </a:ext>
            </a:extLst>
          </p:cNvPr>
          <p:cNvCxnSpPr>
            <a:cxnSpLocks/>
          </p:cNvCxnSpPr>
          <p:nvPr/>
        </p:nvCxnSpPr>
        <p:spPr>
          <a:xfrm flipH="1">
            <a:off x="2140565" y="5645257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50C760-EA47-4A03-8311-0AA045846A4D}"/>
              </a:ext>
            </a:extLst>
          </p:cNvPr>
          <p:cNvCxnSpPr>
            <a:cxnSpLocks/>
          </p:cNvCxnSpPr>
          <p:nvPr/>
        </p:nvCxnSpPr>
        <p:spPr>
          <a:xfrm>
            <a:off x="5886928" y="1905516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56F3A0-3B65-475D-A4CD-1EB82EFCB36E}"/>
              </a:ext>
            </a:extLst>
          </p:cNvPr>
          <p:cNvCxnSpPr>
            <a:cxnSpLocks/>
          </p:cNvCxnSpPr>
          <p:nvPr/>
        </p:nvCxnSpPr>
        <p:spPr>
          <a:xfrm>
            <a:off x="5893665" y="1252059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6C315E-4B55-4589-B65F-3C49E56F53AE}"/>
              </a:ext>
            </a:extLst>
          </p:cNvPr>
          <p:cNvSpPr txBox="1"/>
          <p:nvPr/>
        </p:nvSpPr>
        <p:spPr>
          <a:xfrm>
            <a:off x="1669939" y="3060603"/>
            <a:ext cx="101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 avg&gt;=90 ?</a:t>
            </a:r>
            <a:endParaRPr lang="en-IN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DE8F7F-44A4-41BA-BE24-7C6BB88EAFB6}"/>
              </a:ext>
            </a:extLst>
          </p:cNvPr>
          <p:cNvSpPr txBox="1"/>
          <p:nvPr/>
        </p:nvSpPr>
        <p:spPr>
          <a:xfrm>
            <a:off x="1688837" y="3729774"/>
            <a:ext cx="9331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is avg&gt;=75 </a:t>
            </a:r>
          </a:p>
          <a:p>
            <a:pPr algn="ctr"/>
            <a:r>
              <a:rPr lang="en-US" sz="1100" b="1" dirty="0"/>
              <a:t>and avg&lt;=89 </a:t>
            </a:r>
            <a:r>
              <a:rPr lang="en-US" sz="1200" dirty="0"/>
              <a:t>?</a:t>
            </a:r>
            <a:endParaRPr lang="en-IN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07FF822-0EB8-4307-95A9-49D55FEFC567}"/>
              </a:ext>
            </a:extLst>
          </p:cNvPr>
          <p:cNvCxnSpPr>
            <a:cxnSpLocks/>
          </p:cNvCxnSpPr>
          <p:nvPr/>
        </p:nvCxnSpPr>
        <p:spPr>
          <a:xfrm>
            <a:off x="2681234" y="3196451"/>
            <a:ext cx="1926625" cy="265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Data 112">
            <a:extLst>
              <a:ext uri="{FF2B5EF4-FFF2-40B4-BE49-F238E27FC236}">
                <a16:creationId xmlns:a16="http://schemas.microsoft.com/office/drawing/2014/main" id="{82CFC0E3-3B4F-4D2E-AF1F-ACB5EF7713B6}"/>
              </a:ext>
            </a:extLst>
          </p:cNvPr>
          <p:cNvSpPr/>
          <p:nvPr/>
        </p:nvSpPr>
        <p:spPr>
          <a:xfrm>
            <a:off x="4391087" y="3024226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112D32B-DA5F-4357-8303-254E8BB305D9}"/>
              </a:ext>
            </a:extLst>
          </p:cNvPr>
          <p:cNvSpPr txBox="1"/>
          <p:nvPr/>
        </p:nvSpPr>
        <p:spPr>
          <a:xfrm>
            <a:off x="4712778" y="3049095"/>
            <a:ext cx="18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Grade A +</a:t>
            </a:r>
          </a:p>
          <a:p>
            <a:pPr algn="ctr"/>
            <a:endParaRPr lang="en-US" sz="1400" b="1" dirty="0"/>
          </a:p>
        </p:txBody>
      </p:sp>
      <p:sp>
        <p:nvSpPr>
          <p:cNvPr id="115" name="Flowchart: Data 114">
            <a:extLst>
              <a:ext uri="{FF2B5EF4-FFF2-40B4-BE49-F238E27FC236}">
                <a16:creationId xmlns:a16="http://schemas.microsoft.com/office/drawing/2014/main" id="{760D9654-8A91-4392-BE75-CEEA0749B4B0}"/>
              </a:ext>
            </a:extLst>
          </p:cNvPr>
          <p:cNvSpPr/>
          <p:nvPr/>
        </p:nvSpPr>
        <p:spPr>
          <a:xfrm>
            <a:off x="4391087" y="3831957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Data 115">
            <a:extLst>
              <a:ext uri="{FF2B5EF4-FFF2-40B4-BE49-F238E27FC236}">
                <a16:creationId xmlns:a16="http://schemas.microsoft.com/office/drawing/2014/main" id="{177A1144-7533-4656-8141-B4D7369EC666}"/>
              </a:ext>
            </a:extLst>
          </p:cNvPr>
          <p:cNvSpPr/>
          <p:nvPr/>
        </p:nvSpPr>
        <p:spPr>
          <a:xfrm>
            <a:off x="4392955" y="4488642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Flowchart: Data 116">
            <a:extLst>
              <a:ext uri="{FF2B5EF4-FFF2-40B4-BE49-F238E27FC236}">
                <a16:creationId xmlns:a16="http://schemas.microsoft.com/office/drawing/2014/main" id="{AF7B8872-FCC8-4416-BB31-8364B89D26F0}"/>
              </a:ext>
            </a:extLst>
          </p:cNvPr>
          <p:cNvSpPr/>
          <p:nvPr/>
        </p:nvSpPr>
        <p:spPr>
          <a:xfrm>
            <a:off x="4346479" y="5230659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Flowchart: Data 117">
            <a:extLst>
              <a:ext uri="{FF2B5EF4-FFF2-40B4-BE49-F238E27FC236}">
                <a16:creationId xmlns:a16="http://schemas.microsoft.com/office/drawing/2014/main" id="{5578F00E-41DC-4FBF-B6AF-0783DECFDEC2}"/>
              </a:ext>
            </a:extLst>
          </p:cNvPr>
          <p:cNvSpPr/>
          <p:nvPr/>
        </p:nvSpPr>
        <p:spPr>
          <a:xfrm>
            <a:off x="4420919" y="5899119"/>
            <a:ext cx="2410381" cy="4084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C0D6F6-64ED-44ED-B745-FF3EB18C08BF}"/>
              </a:ext>
            </a:extLst>
          </p:cNvPr>
          <p:cNvSpPr txBox="1"/>
          <p:nvPr/>
        </p:nvSpPr>
        <p:spPr>
          <a:xfrm>
            <a:off x="2602405" y="3650726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BF3894-E9A6-4273-AE18-CA0FCEC08EB6}"/>
              </a:ext>
            </a:extLst>
          </p:cNvPr>
          <p:cNvSpPr txBox="1"/>
          <p:nvPr/>
        </p:nvSpPr>
        <p:spPr>
          <a:xfrm>
            <a:off x="2567113" y="2910072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13AEFE-763C-4D94-9290-F3A2A94F11E0}"/>
              </a:ext>
            </a:extLst>
          </p:cNvPr>
          <p:cNvSpPr txBox="1"/>
          <p:nvPr/>
        </p:nvSpPr>
        <p:spPr>
          <a:xfrm>
            <a:off x="2621952" y="4346479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AE33377-6BAA-4E50-8BF5-0C54C994DEF7}"/>
              </a:ext>
            </a:extLst>
          </p:cNvPr>
          <p:cNvSpPr txBox="1"/>
          <p:nvPr/>
        </p:nvSpPr>
        <p:spPr>
          <a:xfrm>
            <a:off x="2584062" y="5090626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F6A915-1C66-403D-A16D-B1161EDEAFAF}"/>
              </a:ext>
            </a:extLst>
          </p:cNvPr>
          <p:cNvSpPr txBox="1"/>
          <p:nvPr/>
        </p:nvSpPr>
        <p:spPr>
          <a:xfrm>
            <a:off x="2621952" y="5841083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112561-0C36-4D1C-B832-621A7C1704BC}"/>
              </a:ext>
            </a:extLst>
          </p:cNvPr>
          <p:cNvSpPr txBox="1"/>
          <p:nvPr/>
        </p:nvSpPr>
        <p:spPr>
          <a:xfrm>
            <a:off x="1450576" y="3420442"/>
            <a:ext cx="58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05F663-DD8A-472D-851C-47F017F44332}"/>
              </a:ext>
            </a:extLst>
          </p:cNvPr>
          <p:cNvSpPr txBox="1"/>
          <p:nvPr/>
        </p:nvSpPr>
        <p:spPr>
          <a:xfrm>
            <a:off x="1450576" y="4864307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CF3ACD0-4937-4925-886B-2924E2B2C7B9}"/>
              </a:ext>
            </a:extLst>
          </p:cNvPr>
          <p:cNvSpPr txBox="1"/>
          <p:nvPr/>
        </p:nvSpPr>
        <p:spPr>
          <a:xfrm>
            <a:off x="1510691" y="5611156"/>
            <a:ext cx="5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9266F32-23FA-4C9C-9E26-D77E5D071FAC}"/>
              </a:ext>
            </a:extLst>
          </p:cNvPr>
          <p:cNvCxnSpPr>
            <a:cxnSpLocks/>
          </p:cNvCxnSpPr>
          <p:nvPr/>
        </p:nvCxnSpPr>
        <p:spPr>
          <a:xfrm flipH="1">
            <a:off x="2107202" y="6374288"/>
            <a:ext cx="1" cy="2990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ACDEAB9-A13A-40B2-BC61-D6137AF8A6E9}"/>
              </a:ext>
            </a:extLst>
          </p:cNvPr>
          <p:cNvSpPr txBox="1"/>
          <p:nvPr/>
        </p:nvSpPr>
        <p:spPr>
          <a:xfrm>
            <a:off x="1506441" y="6348152"/>
            <a:ext cx="569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62835EE-EC56-4E59-8409-47A43D5B6776}"/>
              </a:ext>
            </a:extLst>
          </p:cNvPr>
          <p:cNvCxnSpPr>
            <a:cxnSpLocks/>
          </p:cNvCxnSpPr>
          <p:nvPr/>
        </p:nvCxnSpPr>
        <p:spPr>
          <a:xfrm>
            <a:off x="6553235" y="6146707"/>
            <a:ext cx="146373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1F938-DBC1-4830-96DA-1EE481C4A41B}"/>
              </a:ext>
            </a:extLst>
          </p:cNvPr>
          <p:cNvCxnSpPr>
            <a:cxnSpLocks/>
          </p:cNvCxnSpPr>
          <p:nvPr/>
        </p:nvCxnSpPr>
        <p:spPr>
          <a:xfrm>
            <a:off x="6469930" y="5491981"/>
            <a:ext cx="1533376" cy="2322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ED3409-27BB-44AD-B50C-83785B6FD988}"/>
              </a:ext>
            </a:extLst>
          </p:cNvPr>
          <p:cNvCxnSpPr>
            <a:cxnSpLocks/>
          </p:cNvCxnSpPr>
          <p:nvPr/>
        </p:nvCxnSpPr>
        <p:spPr>
          <a:xfrm>
            <a:off x="6553235" y="4694640"/>
            <a:ext cx="1416073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193F1A8-897F-4881-98FC-19B5EB2D3B43}"/>
              </a:ext>
            </a:extLst>
          </p:cNvPr>
          <p:cNvCxnSpPr>
            <a:cxnSpLocks/>
          </p:cNvCxnSpPr>
          <p:nvPr/>
        </p:nvCxnSpPr>
        <p:spPr>
          <a:xfrm>
            <a:off x="6570518" y="4044650"/>
            <a:ext cx="141578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867E58E-A6BE-41B4-85A6-561094BD5B4A}"/>
              </a:ext>
            </a:extLst>
          </p:cNvPr>
          <p:cNvCxnSpPr>
            <a:cxnSpLocks/>
          </p:cNvCxnSpPr>
          <p:nvPr/>
        </p:nvCxnSpPr>
        <p:spPr>
          <a:xfrm>
            <a:off x="6535306" y="3231161"/>
            <a:ext cx="1458855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61D4EF2-BCE3-4654-AA17-E8693BAB6F48}"/>
              </a:ext>
            </a:extLst>
          </p:cNvPr>
          <p:cNvCxnSpPr>
            <a:cxnSpLocks/>
          </p:cNvCxnSpPr>
          <p:nvPr/>
        </p:nvCxnSpPr>
        <p:spPr>
          <a:xfrm>
            <a:off x="7969308" y="3224084"/>
            <a:ext cx="33998" cy="346967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Terminator 154">
            <a:extLst>
              <a:ext uri="{FF2B5EF4-FFF2-40B4-BE49-F238E27FC236}">
                <a16:creationId xmlns:a16="http://schemas.microsoft.com/office/drawing/2014/main" id="{E29B78BE-5E10-4F8E-9159-FFC249B9F64B}"/>
              </a:ext>
            </a:extLst>
          </p:cNvPr>
          <p:cNvSpPr/>
          <p:nvPr/>
        </p:nvSpPr>
        <p:spPr>
          <a:xfrm>
            <a:off x="8729895" y="4756141"/>
            <a:ext cx="891011" cy="415943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3CB14DB-6051-4C99-93C3-F6A1DC51B0C2}"/>
              </a:ext>
            </a:extLst>
          </p:cNvPr>
          <p:cNvSpPr txBox="1"/>
          <p:nvPr/>
        </p:nvSpPr>
        <p:spPr>
          <a:xfrm>
            <a:off x="8768693" y="4728086"/>
            <a:ext cx="80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F089B4B-C660-4F85-899B-9F6D77019B5E}"/>
              </a:ext>
            </a:extLst>
          </p:cNvPr>
          <p:cNvCxnSpPr>
            <a:cxnSpLocks/>
          </p:cNvCxnSpPr>
          <p:nvPr/>
        </p:nvCxnSpPr>
        <p:spPr>
          <a:xfrm flipV="1">
            <a:off x="7969306" y="4919050"/>
            <a:ext cx="739135" cy="1031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owchart: Data 160">
            <a:extLst>
              <a:ext uri="{FF2B5EF4-FFF2-40B4-BE49-F238E27FC236}">
                <a16:creationId xmlns:a16="http://schemas.microsoft.com/office/drawing/2014/main" id="{468E11E4-5AAF-4FB4-88D2-439FCE143A3D}"/>
              </a:ext>
            </a:extLst>
          </p:cNvPr>
          <p:cNvSpPr/>
          <p:nvPr/>
        </p:nvSpPr>
        <p:spPr>
          <a:xfrm>
            <a:off x="4503612" y="6488580"/>
            <a:ext cx="2031694" cy="298554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ED1CA10-D1D9-433B-BC8C-E710ED52595D}"/>
              </a:ext>
            </a:extLst>
          </p:cNvPr>
          <p:cNvCxnSpPr>
            <a:cxnSpLocks/>
          </p:cNvCxnSpPr>
          <p:nvPr/>
        </p:nvCxnSpPr>
        <p:spPr>
          <a:xfrm flipV="1">
            <a:off x="2143632" y="6632181"/>
            <a:ext cx="2513447" cy="616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0F85C2-A8B3-40A9-AB3A-774593491C56}"/>
              </a:ext>
            </a:extLst>
          </p:cNvPr>
          <p:cNvSpPr txBox="1"/>
          <p:nvPr/>
        </p:nvSpPr>
        <p:spPr>
          <a:xfrm>
            <a:off x="4528121" y="6479357"/>
            <a:ext cx="196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Invalid Input</a:t>
            </a: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37FF10F8-BB15-4A54-B706-0932487CC068}"/>
              </a:ext>
            </a:extLst>
          </p:cNvPr>
          <p:cNvSpPr/>
          <p:nvPr/>
        </p:nvSpPr>
        <p:spPr>
          <a:xfrm>
            <a:off x="4529247" y="2141312"/>
            <a:ext cx="2410380" cy="43819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E0EBFC1F-6C56-4053-A088-46A67967539A}"/>
              </a:ext>
            </a:extLst>
          </p:cNvPr>
          <p:cNvSpPr/>
          <p:nvPr/>
        </p:nvSpPr>
        <p:spPr>
          <a:xfrm>
            <a:off x="1582502" y="4414541"/>
            <a:ext cx="1081337" cy="514820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AD32895B-FE15-49F2-B9E3-550B8AEC0D02}"/>
              </a:ext>
            </a:extLst>
          </p:cNvPr>
          <p:cNvSpPr/>
          <p:nvPr/>
        </p:nvSpPr>
        <p:spPr>
          <a:xfrm>
            <a:off x="1607704" y="5132740"/>
            <a:ext cx="1081337" cy="514820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865A485D-C143-4219-8E2A-956193D778EF}"/>
              </a:ext>
            </a:extLst>
          </p:cNvPr>
          <p:cNvSpPr/>
          <p:nvPr/>
        </p:nvSpPr>
        <p:spPr>
          <a:xfrm>
            <a:off x="1582106" y="5857497"/>
            <a:ext cx="1081337" cy="514820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C1796E9C-BC0A-4C17-8D0E-7F6A9881D543}"/>
              </a:ext>
            </a:extLst>
          </p:cNvPr>
          <p:cNvSpPr/>
          <p:nvPr/>
        </p:nvSpPr>
        <p:spPr>
          <a:xfrm>
            <a:off x="1609038" y="2942632"/>
            <a:ext cx="1081337" cy="514820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9F8B89-DD01-4610-8E9B-FEF74BB78BD2}"/>
              </a:ext>
            </a:extLst>
          </p:cNvPr>
          <p:cNvSpPr txBox="1"/>
          <p:nvPr/>
        </p:nvSpPr>
        <p:spPr>
          <a:xfrm>
            <a:off x="1660032" y="4416185"/>
            <a:ext cx="916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is avg&gt;=56 </a:t>
            </a:r>
          </a:p>
          <a:p>
            <a:pPr algn="ctr"/>
            <a:r>
              <a:rPr lang="en-US" sz="1100" b="1" dirty="0"/>
              <a:t>and avg&lt;=74 </a:t>
            </a:r>
            <a:r>
              <a:rPr lang="en-US" sz="1200" dirty="0"/>
              <a:t>?</a:t>
            </a:r>
            <a:endParaRPr lang="en-IN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56576B-C0BE-4A04-8AD1-C4ABA95FB0EA}"/>
              </a:ext>
            </a:extLst>
          </p:cNvPr>
          <p:cNvSpPr txBox="1"/>
          <p:nvPr/>
        </p:nvSpPr>
        <p:spPr>
          <a:xfrm>
            <a:off x="1673273" y="5135323"/>
            <a:ext cx="9573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is avg&gt;=35 </a:t>
            </a:r>
          </a:p>
          <a:p>
            <a:pPr algn="ctr"/>
            <a:r>
              <a:rPr lang="en-US" sz="1100" b="1" dirty="0"/>
              <a:t>and avg&lt;=55 </a:t>
            </a:r>
            <a:r>
              <a:rPr lang="en-US" sz="1200" dirty="0"/>
              <a:t>?</a:t>
            </a:r>
            <a:endParaRPr lang="en-IN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352641-C6D8-473C-A8CE-22325B7A3545}"/>
              </a:ext>
            </a:extLst>
          </p:cNvPr>
          <p:cNvSpPr txBox="1"/>
          <p:nvPr/>
        </p:nvSpPr>
        <p:spPr>
          <a:xfrm>
            <a:off x="1303982" y="4191479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FD619BB-4F3D-4F6E-BB9D-5F14F1F13579}"/>
              </a:ext>
            </a:extLst>
          </p:cNvPr>
          <p:cNvSpPr txBox="1"/>
          <p:nvPr/>
        </p:nvSpPr>
        <p:spPr>
          <a:xfrm>
            <a:off x="1642725" y="5955131"/>
            <a:ext cx="101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 avg &lt;35 ?</a:t>
            </a:r>
            <a:endParaRPr lang="en-IN" sz="1200" b="1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F8886CB-F943-4118-B397-529AA559D02C}"/>
              </a:ext>
            </a:extLst>
          </p:cNvPr>
          <p:cNvCxnSpPr>
            <a:cxnSpLocks/>
          </p:cNvCxnSpPr>
          <p:nvPr/>
        </p:nvCxnSpPr>
        <p:spPr>
          <a:xfrm>
            <a:off x="2672446" y="3984919"/>
            <a:ext cx="1926625" cy="265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EF7733-2BE6-44C9-AB4B-26895ED0677E}"/>
              </a:ext>
            </a:extLst>
          </p:cNvPr>
          <p:cNvCxnSpPr>
            <a:cxnSpLocks/>
          </p:cNvCxnSpPr>
          <p:nvPr/>
        </p:nvCxnSpPr>
        <p:spPr>
          <a:xfrm>
            <a:off x="2672445" y="4666959"/>
            <a:ext cx="1926625" cy="265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C96E4A4-73B6-4D33-88DE-6284A1B3A37A}"/>
              </a:ext>
            </a:extLst>
          </p:cNvPr>
          <p:cNvCxnSpPr>
            <a:cxnSpLocks/>
          </p:cNvCxnSpPr>
          <p:nvPr/>
        </p:nvCxnSpPr>
        <p:spPr>
          <a:xfrm>
            <a:off x="2663443" y="5385142"/>
            <a:ext cx="1926625" cy="265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23AAE3A-B5C8-4358-AD26-B1FA6EC7C586}"/>
              </a:ext>
            </a:extLst>
          </p:cNvPr>
          <p:cNvCxnSpPr>
            <a:cxnSpLocks/>
          </p:cNvCxnSpPr>
          <p:nvPr/>
        </p:nvCxnSpPr>
        <p:spPr>
          <a:xfrm>
            <a:off x="2663442" y="6109886"/>
            <a:ext cx="1926625" cy="265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B4C0DC2-9D33-467E-AB88-6808C5B34917}"/>
              </a:ext>
            </a:extLst>
          </p:cNvPr>
          <p:cNvSpPr txBox="1"/>
          <p:nvPr/>
        </p:nvSpPr>
        <p:spPr>
          <a:xfrm>
            <a:off x="4712778" y="3871754"/>
            <a:ext cx="18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Grade A </a:t>
            </a:r>
          </a:p>
          <a:p>
            <a:pPr algn="ctr"/>
            <a:endParaRPr lang="en-US" sz="1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402D33A-E314-47FA-BF07-176DEF758482}"/>
              </a:ext>
            </a:extLst>
          </p:cNvPr>
          <p:cNvSpPr txBox="1"/>
          <p:nvPr/>
        </p:nvSpPr>
        <p:spPr>
          <a:xfrm>
            <a:off x="4608801" y="4546524"/>
            <a:ext cx="18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Grade B</a:t>
            </a:r>
          </a:p>
          <a:p>
            <a:pPr algn="ctr"/>
            <a:endParaRPr lang="en-US" sz="1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97708B3-AF86-4C28-97F4-B2ECE14C62AB}"/>
              </a:ext>
            </a:extLst>
          </p:cNvPr>
          <p:cNvSpPr txBox="1"/>
          <p:nvPr/>
        </p:nvSpPr>
        <p:spPr>
          <a:xfrm>
            <a:off x="4695560" y="5274476"/>
            <a:ext cx="18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Grade C</a:t>
            </a:r>
          </a:p>
          <a:p>
            <a:pPr algn="ctr"/>
            <a:endParaRPr lang="en-US" sz="1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A9EA82C-4DA9-4C35-99ED-71D7E382D224}"/>
              </a:ext>
            </a:extLst>
          </p:cNvPr>
          <p:cNvSpPr txBox="1"/>
          <p:nvPr/>
        </p:nvSpPr>
        <p:spPr>
          <a:xfrm>
            <a:off x="4657079" y="5927912"/>
            <a:ext cx="18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Grade D</a:t>
            </a:r>
          </a:p>
          <a:p>
            <a:pPr algn="ctr"/>
            <a:endParaRPr lang="en-US" sz="1400" b="1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AF48256-03BA-4CBA-A264-3D5B2D3A0373}"/>
              </a:ext>
            </a:extLst>
          </p:cNvPr>
          <p:cNvCxnSpPr>
            <a:cxnSpLocks/>
          </p:cNvCxnSpPr>
          <p:nvPr/>
        </p:nvCxnSpPr>
        <p:spPr>
          <a:xfrm>
            <a:off x="6299695" y="6673334"/>
            <a:ext cx="171727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3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Increment if Valid Date</a:t>
            </a:r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4334154" y="1629714"/>
            <a:ext cx="2651129" cy="46773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5717476" y="2106546"/>
            <a:ext cx="1" cy="34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5292977" y="816625"/>
            <a:ext cx="870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4660899" y="1675197"/>
            <a:ext cx="204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Input : Enter Date </a:t>
            </a:r>
            <a:endParaRPr lang="en-IN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CB7E38-0A98-4BFF-B2CF-EB66009EF385}"/>
              </a:ext>
            </a:extLst>
          </p:cNvPr>
          <p:cNvCxnSpPr>
            <a:cxnSpLocks/>
          </p:cNvCxnSpPr>
          <p:nvPr/>
        </p:nvCxnSpPr>
        <p:spPr>
          <a:xfrm>
            <a:off x="3316941" y="3298152"/>
            <a:ext cx="23670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01E006-AF85-492F-96F2-A6722990F78D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24/11/2021</a:t>
            </a:r>
            <a:endParaRPr lang="en-IN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D585585-1931-4C0D-BA32-700A9F03A2AC}"/>
              </a:ext>
            </a:extLst>
          </p:cNvPr>
          <p:cNvSpPr/>
          <p:nvPr/>
        </p:nvSpPr>
        <p:spPr>
          <a:xfrm>
            <a:off x="5271972" y="834932"/>
            <a:ext cx="891011" cy="415943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6BFB0B67-F8B1-412D-87F9-4A8D8C8ECC21}"/>
              </a:ext>
            </a:extLst>
          </p:cNvPr>
          <p:cNvSpPr/>
          <p:nvPr/>
        </p:nvSpPr>
        <p:spPr>
          <a:xfrm>
            <a:off x="4402417" y="2448218"/>
            <a:ext cx="2651125" cy="50278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A111B8-2EDF-480A-8086-9A45FFF58858}"/>
              </a:ext>
            </a:extLst>
          </p:cNvPr>
          <p:cNvCxnSpPr>
            <a:cxnSpLocks/>
          </p:cNvCxnSpPr>
          <p:nvPr/>
        </p:nvCxnSpPr>
        <p:spPr>
          <a:xfrm flipH="1">
            <a:off x="5717476" y="1281380"/>
            <a:ext cx="1" cy="34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805BA9-55A0-4C47-B3B7-09DCACFF49B0}"/>
              </a:ext>
            </a:extLst>
          </p:cNvPr>
          <p:cNvSpPr txBox="1"/>
          <p:nvPr/>
        </p:nvSpPr>
        <p:spPr>
          <a:xfrm>
            <a:off x="4546605" y="2426827"/>
            <a:ext cx="2472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Extract day, month and year as dd, mm, yy</a:t>
            </a:r>
            <a:endParaRPr lang="en-IN" sz="15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7FB0E8-C733-41DD-A8EE-D88700915644}"/>
              </a:ext>
            </a:extLst>
          </p:cNvPr>
          <p:cNvCxnSpPr>
            <a:cxnSpLocks/>
          </p:cNvCxnSpPr>
          <p:nvPr/>
        </p:nvCxnSpPr>
        <p:spPr>
          <a:xfrm flipH="1">
            <a:off x="5671617" y="2958739"/>
            <a:ext cx="1" cy="34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5382BC-FEED-446B-AC97-DF40BE58DA0C}"/>
              </a:ext>
            </a:extLst>
          </p:cNvPr>
          <p:cNvCxnSpPr>
            <a:cxnSpLocks/>
          </p:cNvCxnSpPr>
          <p:nvPr/>
        </p:nvCxnSpPr>
        <p:spPr>
          <a:xfrm flipH="1">
            <a:off x="3316940" y="3298152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370510B8-7AA6-4BFB-B231-CA64B26CF303}"/>
              </a:ext>
            </a:extLst>
          </p:cNvPr>
          <p:cNvSpPr/>
          <p:nvPr/>
        </p:nvSpPr>
        <p:spPr>
          <a:xfrm>
            <a:off x="2601382" y="3505910"/>
            <a:ext cx="1431116" cy="74421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CC754AE6-67EB-4857-900F-89793C205E58}"/>
              </a:ext>
            </a:extLst>
          </p:cNvPr>
          <p:cNvSpPr/>
          <p:nvPr/>
        </p:nvSpPr>
        <p:spPr>
          <a:xfrm>
            <a:off x="6474174" y="3542396"/>
            <a:ext cx="1431116" cy="74421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6DB0B0-D808-4CE1-BA99-2352CB328468}"/>
              </a:ext>
            </a:extLst>
          </p:cNvPr>
          <p:cNvSpPr txBox="1"/>
          <p:nvPr/>
        </p:nvSpPr>
        <p:spPr>
          <a:xfrm>
            <a:off x="2465322" y="3584538"/>
            <a:ext cx="170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 mm in [1,3,5,7,8,10,12]</a:t>
            </a:r>
            <a:endParaRPr lang="en-IN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CBC359-D27E-4278-9BC1-2FD3A53364D1}"/>
              </a:ext>
            </a:extLst>
          </p:cNvPr>
          <p:cNvCxnSpPr>
            <a:cxnSpLocks/>
          </p:cNvCxnSpPr>
          <p:nvPr/>
        </p:nvCxnSpPr>
        <p:spPr>
          <a:xfrm>
            <a:off x="4092378" y="3878018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555AD2-3333-4876-A7D8-FB7709BF385F}"/>
              </a:ext>
            </a:extLst>
          </p:cNvPr>
          <p:cNvCxnSpPr>
            <a:cxnSpLocks/>
          </p:cNvCxnSpPr>
          <p:nvPr/>
        </p:nvCxnSpPr>
        <p:spPr>
          <a:xfrm flipH="1">
            <a:off x="3317774" y="4286614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C6F68-2780-457D-B420-CE576914F1EF}"/>
              </a:ext>
            </a:extLst>
          </p:cNvPr>
          <p:cNvSpPr txBox="1"/>
          <p:nvPr/>
        </p:nvSpPr>
        <p:spPr>
          <a:xfrm>
            <a:off x="3853503" y="3559848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9DED4F-9C1C-4339-80E4-77468982014E}"/>
              </a:ext>
            </a:extLst>
          </p:cNvPr>
          <p:cNvSpPr txBox="1"/>
          <p:nvPr/>
        </p:nvSpPr>
        <p:spPr>
          <a:xfrm>
            <a:off x="2669910" y="4222585"/>
            <a:ext cx="5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54DA43BB-32F2-430B-B1AE-938110E27A4C}"/>
              </a:ext>
            </a:extLst>
          </p:cNvPr>
          <p:cNvSpPr/>
          <p:nvPr/>
        </p:nvSpPr>
        <p:spPr>
          <a:xfrm>
            <a:off x="4417679" y="3674482"/>
            <a:ext cx="689988" cy="37172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DBCF65-0270-4CBE-8C7C-F9E2A3C8A004}"/>
              </a:ext>
            </a:extLst>
          </p:cNvPr>
          <p:cNvSpPr txBox="1"/>
          <p:nvPr/>
        </p:nvSpPr>
        <p:spPr>
          <a:xfrm>
            <a:off x="4280328" y="3712801"/>
            <a:ext cx="101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mv = 31</a:t>
            </a:r>
            <a:endParaRPr lang="en-IN" sz="1400" b="1" dirty="0"/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A8E04333-D885-4C01-995C-D62976123DF8}"/>
              </a:ext>
            </a:extLst>
          </p:cNvPr>
          <p:cNvSpPr/>
          <p:nvPr/>
        </p:nvSpPr>
        <p:spPr>
          <a:xfrm>
            <a:off x="2601382" y="4530362"/>
            <a:ext cx="1431116" cy="74421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81E52B-30BE-498F-ABDD-4828040BC707}"/>
              </a:ext>
            </a:extLst>
          </p:cNvPr>
          <p:cNvSpPr txBox="1"/>
          <p:nvPr/>
        </p:nvSpPr>
        <p:spPr>
          <a:xfrm>
            <a:off x="2495262" y="4635236"/>
            <a:ext cx="170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 mm in</a:t>
            </a:r>
          </a:p>
          <a:p>
            <a:pPr algn="ctr"/>
            <a:r>
              <a:rPr lang="en-US" sz="1200" b="1" dirty="0"/>
              <a:t> [4, 6, 9 ,11]</a:t>
            </a:r>
            <a:endParaRPr lang="en-IN" sz="12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3D2BB6-DFB3-4B0A-B1D1-13D31E3A70CE}"/>
              </a:ext>
            </a:extLst>
          </p:cNvPr>
          <p:cNvCxnSpPr>
            <a:cxnSpLocks/>
          </p:cNvCxnSpPr>
          <p:nvPr/>
        </p:nvCxnSpPr>
        <p:spPr>
          <a:xfrm>
            <a:off x="4102874" y="4905591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DC575BEE-A820-4CE1-9666-2326AD4EA7FB}"/>
              </a:ext>
            </a:extLst>
          </p:cNvPr>
          <p:cNvSpPr/>
          <p:nvPr/>
        </p:nvSpPr>
        <p:spPr>
          <a:xfrm>
            <a:off x="4424691" y="4712662"/>
            <a:ext cx="689988" cy="37172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DC9C50-B3CD-4258-9AE0-36FFE97987AE}"/>
              </a:ext>
            </a:extLst>
          </p:cNvPr>
          <p:cNvSpPr txBox="1"/>
          <p:nvPr/>
        </p:nvSpPr>
        <p:spPr>
          <a:xfrm>
            <a:off x="4287816" y="4735542"/>
            <a:ext cx="101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mv = 30</a:t>
            </a:r>
            <a:endParaRPr lang="en-IN" sz="14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CC7FAB-2D93-4357-B39B-1A8C7E3C9FC9}"/>
              </a:ext>
            </a:extLst>
          </p:cNvPr>
          <p:cNvCxnSpPr>
            <a:cxnSpLocks/>
          </p:cNvCxnSpPr>
          <p:nvPr/>
        </p:nvCxnSpPr>
        <p:spPr>
          <a:xfrm flipH="1">
            <a:off x="3317374" y="5273334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8B1541DC-F17B-4002-8573-D6EAF285394F}"/>
              </a:ext>
            </a:extLst>
          </p:cNvPr>
          <p:cNvSpPr/>
          <p:nvPr/>
        </p:nvSpPr>
        <p:spPr>
          <a:xfrm>
            <a:off x="2601381" y="5513350"/>
            <a:ext cx="1431116" cy="74421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938B8F-2C0B-4E88-A154-32C9C2F72B54}"/>
              </a:ext>
            </a:extLst>
          </p:cNvPr>
          <p:cNvSpPr txBox="1"/>
          <p:nvPr/>
        </p:nvSpPr>
        <p:spPr>
          <a:xfrm>
            <a:off x="2712475" y="5233309"/>
            <a:ext cx="5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333F0E-2C15-42D1-96A0-CBCF821DD055}"/>
              </a:ext>
            </a:extLst>
          </p:cNvPr>
          <p:cNvCxnSpPr>
            <a:cxnSpLocks/>
          </p:cNvCxnSpPr>
          <p:nvPr/>
        </p:nvCxnSpPr>
        <p:spPr>
          <a:xfrm>
            <a:off x="4069683" y="5883926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29608A1F-30B6-4039-A115-D8B7B626BC29}"/>
              </a:ext>
            </a:extLst>
          </p:cNvPr>
          <p:cNvSpPr/>
          <p:nvPr/>
        </p:nvSpPr>
        <p:spPr>
          <a:xfrm>
            <a:off x="4398952" y="5698066"/>
            <a:ext cx="689988" cy="37172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0694C2-A33C-49BF-84F4-B5E1F06B98DE}"/>
              </a:ext>
            </a:extLst>
          </p:cNvPr>
          <p:cNvSpPr txBox="1"/>
          <p:nvPr/>
        </p:nvSpPr>
        <p:spPr>
          <a:xfrm>
            <a:off x="4267763" y="5730037"/>
            <a:ext cx="101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mv = 29</a:t>
            </a:r>
            <a:endParaRPr lang="en-IN" sz="14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038BF0-F48D-478C-B769-4535B8FB20EC}"/>
              </a:ext>
            </a:extLst>
          </p:cNvPr>
          <p:cNvSpPr txBox="1"/>
          <p:nvPr/>
        </p:nvSpPr>
        <p:spPr>
          <a:xfrm>
            <a:off x="3823563" y="4546283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4E10DC-2532-4403-88A4-2973717E644F}"/>
              </a:ext>
            </a:extLst>
          </p:cNvPr>
          <p:cNvSpPr txBox="1"/>
          <p:nvPr/>
        </p:nvSpPr>
        <p:spPr>
          <a:xfrm>
            <a:off x="3853503" y="5522567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E4C90F-B20E-4584-9182-68EB9FDB2D23}"/>
              </a:ext>
            </a:extLst>
          </p:cNvPr>
          <p:cNvSpPr txBox="1"/>
          <p:nvPr/>
        </p:nvSpPr>
        <p:spPr>
          <a:xfrm>
            <a:off x="2475711" y="5570658"/>
            <a:ext cx="17032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yy%4=0 or </a:t>
            </a:r>
          </a:p>
          <a:p>
            <a:pPr algn="ctr"/>
            <a:r>
              <a:rPr lang="en-US" sz="1100" b="1" dirty="0"/>
              <a:t>yy%100=0 </a:t>
            </a:r>
          </a:p>
          <a:p>
            <a:pPr algn="ctr"/>
            <a:r>
              <a:rPr lang="en-US" sz="1100" b="1" dirty="0"/>
              <a:t>and yy%400 =0 </a:t>
            </a:r>
            <a:r>
              <a:rPr lang="en-US" sz="1100" dirty="0"/>
              <a:t>? </a:t>
            </a:r>
            <a:endParaRPr lang="en-IN" sz="11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E9E6B3-E0BB-4EAD-89E9-09C600847B51}"/>
              </a:ext>
            </a:extLst>
          </p:cNvPr>
          <p:cNvCxnSpPr>
            <a:cxnSpLocks/>
          </p:cNvCxnSpPr>
          <p:nvPr/>
        </p:nvCxnSpPr>
        <p:spPr>
          <a:xfrm flipH="1">
            <a:off x="3327327" y="6257568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3DB0792-CEC4-4C07-8966-A8ABEBC28EAB}"/>
              </a:ext>
            </a:extLst>
          </p:cNvPr>
          <p:cNvSpPr txBox="1"/>
          <p:nvPr/>
        </p:nvSpPr>
        <p:spPr>
          <a:xfrm>
            <a:off x="2712475" y="6218913"/>
            <a:ext cx="5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3FA135-0F8D-44C2-BA44-0B5B27597BBD}"/>
              </a:ext>
            </a:extLst>
          </p:cNvPr>
          <p:cNvCxnSpPr>
            <a:cxnSpLocks/>
          </p:cNvCxnSpPr>
          <p:nvPr/>
        </p:nvCxnSpPr>
        <p:spPr>
          <a:xfrm>
            <a:off x="3327327" y="6489808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62FD0E72-BAAA-4DFE-9F7E-BC42C2323ED5}"/>
              </a:ext>
            </a:extLst>
          </p:cNvPr>
          <p:cNvSpPr/>
          <p:nvPr/>
        </p:nvSpPr>
        <p:spPr>
          <a:xfrm>
            <a:off x="3673149" y="6306636"/>
            <a:ext cx="689988" cy="37172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0189F6-708C-41BE-A517-1D09D37FADFD}"/>
              </a:ext>
            </a:extLst>
          </p:cNvPr>
          <p:cNvSpPr txBox="1"/>
          <p:nvPr/>
        </p:nvSpPr>
        <p:spPr>
          <a:xfrm>
            <a:off x="3502257" y="6349399"/>
            <a:ext cx="101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mv = 28</a:t>
            </a:r>
            <a:endParaRPr lang="en-IN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62FBA7-1FCC-4CF3-A9C7-F15E52242968}"/>
              </a:ext>
            </a:extLst>
          </p:cNvPr>
          <p:cNvSpPr txBox="1"/>
          <p:nvPr/>
        </p:nvSpPr>
        <p:spPr>
          <a:xfrm>
            <a:off x="6357192" y="3642987"/>
            <a:ext cx="170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Check dd = mv </a:t>
            </a:r>
          </a:p>
          <a:p>
            <a:pPr algn="ctr"/>
            <a:r>
              <a:rPr lang="en-US" sz="1200" b="1" dirty="0"/>
              <a:t>&amp; mm not equal </a:t>
            </a:r>
          </a:p>
          <a:p>
            <a:pPr algn="ctr"/>
            <a:r>
              <a:rPr lang="en-US" sz="1200" b="1" dirty="0"/>
              <a:t>to 12</a:t>
            </a:r>
            <a:endParaRPr lang="en-IN" sz="12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5F7AC8B-7128-4D8D-ABDA-319FD269EA6B}"/>
              </a:ext>
            </a:extLst>
          </p:cNvPr>
          <p:cNvCxnSpPr>
            <a:cxnSpLocks/>
          </p:cNvCxnSpPr>
          <p:nvPr/>
        </p:nvCxnSpPr>
        <p:spPr>
          <a:xfrm flipH="1">
            <a:off x="7189731" y="4305081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9781E5D-8D1B-4312-B503-D4A135EA210B}"/>
              </a:ext>
            </a:extLst>
          </p:cNvPr>
          <p:cNvSpPr txBox="1"/>
          <p:nvPr/>
        </p:nvSpPr>
        <p:spPr>
          <a:xfrm>
            <a:off x="7170033" y="4218885"/>
            <a:ext cx="5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255C3F04-28AE-4274-ACC5-A8390595865A}"/>
              </a:ext>
            </a:extLst>
          </p:cNvPr>
          <p:cNvSpPr/>
          <p:nvPr/>
        </p:nvSpPr>
        <p:spPr>
          <a:xfrm>
            <a:off x="6498261" y="4546802"/>
            <a:ext cx="1431116" cy="74421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1258DB-0556-4CEB-9CD7-D39657192D4E}"/>
              </a:ext>
            </a:extLst>
          </p:cNvPr>
          <p:cNvCxnSpPr>
            <a:cxnSpLocks/>
          </p:cNvCxnSpPr>
          <p:nvPr/>
        </p:nvCxnSpPr>
        <p:spPr>
          <a:xfrm flipH="1">
            <a:off x="7208808" y="5307769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3454EB9-3D94-4263-9A97-9A5D69817F21}"/>
              </a:ext>
            </a:extLst>
          </p:cNvPr>
          <p:cNvSpPr txBox="1"/>
          <p:nvPr/>
        </p:nvSpPr>
        <p:spPr>
          <a:xfrm>
            <a:off x="7208808" y="5223392"/>
            <a:ext cx="5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False</a:t>
            </a:r>
            <a:endParaRPr lang="en-IN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D4DE4B7-7AAB-4CD9-A847-304C4F8A1661}"/>
              </a:ext>
            </a:extLst>
          </p:cNvPr>
          <p:cNvSpPr txBox="1"/>
          <p:nvPr/>
        </p:nvSpPr>
        <p:spPr>
          <a:xfrm>
            <a:off x="6375039" y="4638876"/>
            <a:ext cx="170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Check dd = 31 </a:t>
            </a:r>
          </a:p>
          <a:p>
            <a:pPr algn="ctr"/>
            <a:r>
              <a:rPr lang="en-US" sz="1200" b="1" dirty="0"/>
              <a:t>&amp; mm equal to </a:t>
            </a:r>
          </a:p>
          <a:p>
            <a:pPr algn="ctr"/>
            <a:r>
              <a:rPr lang="en-US" sz="1200" b="1" dirty="0"/>
              <a:t>12</a:t>
            </a:r>
            <a:endParaRPr lang="en-IN" sz="1200" b="1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D176AC5-D068-4506-BB0B-3400D0EBEB0B}"/>
              </a:ext>
            </a:extLst>
          </p:cNvPr>
          <p:cNvCxnSpPr>
            <a:cxnSpLocks/>
          </p:cNvCxnSpPr>
          <p:nvPr/>
        </p:nvCxnSpPr>
        <p:spPr>
          <a:xfrm>
            <a:off x="7911275" y="3914502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703F6E1-60EB-4679-A87C-4792639684C8}"/>
              </a:ext>
            </a:extLst>
          </p:cNvPr>
          <p:cNvCxnSpPr>
            <a:cxnSpLocks/>
          </p:cNvCxnSpPr>
          <p:nvPr/>
        </p:nvCxnSpPr>
        <p:spPr>
          <a:xfrm>
            <a:off x="7954539" y="4923065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1F0B521-1D43-450E-B456-6B453590051B}"/>
              </a:ext>
            </a:extLst>
          </p:cNvPr>
          <p:cNvSpPr txBox="1"/>
          <p:nvPr/>
        </p:nvSpPr>
        <p:spPr>
          <a:xfrm>
            <a:off x="8109559" y="3711457"/>
            <a:ext cx="101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dd = 1</a:t>
            </a:r>
          </a:p>
          <a:p>
            <a:pPr algn="ctr"/>
            <a:r>
              <a:rPr lang="en-US" sz="1200" b="1" dirty="0"/>
              <a:t>mm += 1</a:t>
            </a:r>
            <a:endParaRPr lang="en-IN" sz="1200" b="1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04F07141-7242-4253-BE01-3BFB19A8E1A5}"/>
              </a:ext>
            </a:extLst>
          </p:cNvPr>
          <p:cNvSpPr/>
          <p:nvPr/>
        </p:nvSpPr>
        <p:spPr>
          <a:xfrm>
            <a:off x="8242773" y="3730273"/>
            <a:ext cx="689988" cy="37172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A65D09E-5FD4-4421-8C78-AEACAF77C559}"/>
              </a:ext>
            </a:extLst>
          </p:cNvPr>
          <p:cNvSpPr/>
          <p:nvPr/>
        </p:nvSpPr>
        <p:spPr>
          <a:xfrm>
            <a:off x="8289742" y="4639022"/>
            <a:ext cx="960951" cy="533138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3F9F82E1-36F6-4C45-BE13-7AD31CC4D4D3}"/>
              </a:ext>
            </a:extLst>
          </p:cNvPr>
          <p:cNvSpPr/>
          <p:nvPr/>
        </p:nvSpPr>
        <p:spPr>
          <a:xfrm>
            <a:off x="6927518" y="5547918"/>
            <a:ext cx="689988" cy="37172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8F96D2-8622-47F1-9F4B-B838E03BC7EF}"/>
              </a:ext>
            </a:extLst>
          </p:cNvPr>
          <p:cNvSpPr txBox="1"/>
          <p:nvPr/>
        </p:nvSpPr>
        <p:spPr>
          <a:xfrm>
            <a:off x="8271843" y="4562448"/>
            <a:ext cx="10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dd = 1</a:t>
            </a:r>
          </a:p>
          <a:p>
            <a:pPr algn="ctr"/>
            <a:r>
              <a:rPr lang="en-US" sz="1200" b="1" dirty="0"/>
              <a:t>mm = 1</a:t>
            </a:r>
          </a:p>
          <a:p>
            <a:pPr algn="ctr"/>
            <a:r>
              <a:rPr lang="en-US" sz="1200" b="1" dirty="0"/>
              <a:t>yy += 1</a:t>
            </a:r>
            <a:endParaRPr lang="en-IN" sz="12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205F28-84DE-4773-A520-5EAEAA8E7AA5}"/>
              </a:ext>
            </a:extLst>
          </p:cNvPr>
          <p:cNvSpPr txBox="1"/>
          <p:nvPr/>
        </p:nvSpPr>
        <p:spPr>
          <a:xfrm>
            <a:off x="6785179" y="5589222"/>
            <a:ext cx="1011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dd =+1</a:t>
            </a:r>
            <a:endParaRPr lang="en-IN" sz="14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075834-0CDD-45C1-BDFE-BD07EC368EA8}"/>
              </a:ext>
            </a:extLst>
          </p:cNvPr>
          <p:cNvCxnSpPr>
            <a:cxnSpLocks/>
          </p:cNvCxnSpPr>
          <p:nvPr/>
        </p:nvCxnSpPr>
        <p:spPr>
          <a:xfrm>
            <a:off x="5122927" y="3860339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138451E-4761-4AB9-988E-FB7AAB298C57}"/>
              </a:ext>
            </a:extLst>
          </p:cNvPr>
          <p:cNvCxnSpPr>
            <a:cxnSpLocks/>
          </p:cNvCxnSpPr>
          <p:nvPr/>
        </p:nvCxnSpPr>
        <p:spPr>
          <a:xfrm>
            <a:off x="5122927" y="4866110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BB2CEDE-8C8B-40EE-9E35-F822F8ED15A0}"/>
              </a:ext>
            </a:extLst>
          </p:cNvPr>
          <p:cNvCxnSpPr>
            <a:cxnSpLocks/>
          </p:cNvCxnSpPr>
          <p:nvPr/>
        </p:nvCxnSpPr>
        <p:spPr>
          <a:xfrm>
            <a:off x="5087070" y="5886306"/>
            <a:ext cx="310041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29F63D-05BB-47FD-A74E-0032F8B7E366}"/>
              </a:ext>
            </a:extLst>
          </p:cNvPr>
          <p:cNvCxnSpPr>
            <a:cxnSpLocks/>
          </p:cNvCxnSpPr>
          <p:nvPr/>
        </p:nvCxnSpPr>
        <p:spPr>
          <a:xfrm flipV="1">
            <a:off x="4379008" y="6488668"/>
            <a:ext cx="1066637" cy="14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569B3E-9A76-4DA0-A383-413556EBDB95}"/>
              </a:ext>
            </a:extLst>
          </p:cNvPr>
          <p:cNvCxnSpPr>
            <a:cxnSpLocks/>
          </p:cNvCxnSpPr>
          <p:nvPr/>
        </p:nvCxnSpPr>
        <p:spPr>
          <a:xfrm>
            <a:off x="5439306" y="3866689"/>
            <a:ext cx="6339" cy="266000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F84F73-6AC8-42BB-A8DC-588BE2B4C12B}"/>
              </a:ext>
            </a:extLst>
          </p:cNvPr>
          <p:cNvCxnSpPr>
            <a:cxnSpLocks/>
          </p:cNvCxnSpPr>
          <p:nvPr/>
        </p:nvCxnSpPr>
        <p:spPr>
          <a:xfrm>
            <a:off x="5470817" y="5245565"/>
            <a:ext cx="625183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6D94A2-74FC-4A13-8365-052DE071EFD9}"/>
              </a:ext>
            </a:extLst>
          </p:cNvPr>
          <p:cNvCxnSpPr>
            <a:cxnSpLocks/>
          </p:cNvCxnSpPr>
          <p:nvPr/>
        </p:nvCxnSpPr>
        <p:spPr>
          <a:xfrm>
            <a:off x="6084958" y="3307080"/>
            <a:ext cx="13455" cy="1938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CC5BC37-8132-45D1-B188-233347366267}"/>
              </a:ext>
            </a:extLst>
          </p:cNvPr>
          <p:cNvCxnSpPr>
            <a:cxnSpLocks/>
          </p:cNvCxnSpPr>
          <p:nvPr/>
        </p:nvCxnSpPr>
        <p:spPr>
          <a:xfrm>
            <a:off x="6084958" y="3317538"/>
            <a:ext cx="1106664" cy="6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55BD3AA-0145-4307-B27F-403C47F75392}"/>
              </a:ext>
            </a:extLst>
          </p:cNvPr>
          <p:cNvCxnSpPr>
            <a:cxnSpLocks/>
          </p:cNvCxnSpPr>
          <p:nvPr/>
        </p:nvCxnSpPr>
        <p:spPr>
          <a:xfrm flipH="1">
            <a:off x="7170033" y="3336958"/>
            <a:ext cx="1" cy="212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5BC05D9-961B-423C-B0A7-58485F834500}"/>
              </a:ext>
            </a:extLst>
          </p:cNvPr>
          <p:cNvCxnSpPr>
            <a:cxnSpLocks/>
          </p:cNvCxnSpPr>
          <p:nvPr/>
        </p:nvCxnSpPr>
        <p:spPr>
          <a:xfrm>
            <a:off x="9866962" y="3860339"/>
            <a:ext cx="0" cy="191466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C424F9-D94E-4C66-BF0C-9A177C7607A7}"/>
              </a:ext>
            </a:extLst>
          </p:cNvPr>
          <p:cNvCxnSpPr>
            <a:cxnSpLocks/>
          </p:cNvCxnSpPr>
          <p:nvPr/>
        </p:nvCxnSpPr>
        <p:spPr>
          <a:xfrm>
            <a:off x="8953975" y="3883385"/>
            <a:ext cx="912987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928C8B-8E17-4DF5-8F71-8AF7D7123744}"/>
              </a:ext>
            </a:extLst>
          </p:cNvPr>
          <p:cNvCxnSpPr>
            <a:cxnSpLocks/>
          </p:cNvCxnSpPr>
          <p:nvPr/>
        </p:nvCxnSpPr>
        <p:spPr>
          <a:xfrm>
            <a:off x="9256675" y="4915375"/>
            <a:ext cx="599263" cy="7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0A8B751-66A7-45C1-AA33-E0FE0EBD5127}"/>
              </a:ext>
            </a:extLst>
          </p:cNvPr>
          <p:cNvCxnSpPr>
            <a:cxnSpLocks/>
          </p:cNvCxnSpPr>
          <p:nvPr/>
        </p:nvCxnSpPr>
        <p:spPr>
          <a:xfrm>
            <a:off x="7626827" y="5751395"/>
            <a:ext cx="22291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C47C021-D793-4261-A978-322DADFF759C}"/>
              </a:ext>
            </a:extLst>
          </p:cNvPr>
          <p:cNvCxnSpPr>
            <a:cxnSpLocks/>
          </p:cNvCxnSpPr>
          <p:nvPr/>
        </p:nvCxnSpPr>
        <p:spPr>
          <a:xfrm>
            <a:off x="9877987" y="4306667"/>
            <a:ext cx="599263" cy="7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>
            <a:extLst>
              <a:ext uri="{FF2B5EF4-FFF2-40B4-BE49-F238E27FC236}">
                <a16:creationId xmlns:a16="http://schemas.microsoft.com/office/drawing/2014/main" id="{16293C78-788C-4D37-ADB1-83F865D31C09}"/>
              </a:ext>
            </a:extLst>
          </p:cNvPr>
          <p:cNvSpPr/>
          <p:nvPr/>
        </p:nvSpPr>
        <p:spPr>
          <a:xfrm>
            <a:off x="10291883" y="4138221"/>
            <a:ext cx="1824532" cy="482870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8B7498-46B0-4B21-975E-78A4C03D1774}"/>
              </a:ext>
            </a:extLst>
          </p:cNvPr>
          <p:cNvSpPr txBox="1"/>
          <p:nvPr/>
        </p:nvSpPr>
        <p:spPr>
          <a:xfrm>
            <a:off x="10541487" y="4080385"/>
            <a:ext cx="2046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Print :</a:t>
            </a:r>
          </a:p>
          <a:p>
            <a:r>
              <a:rPr lang="en-US" sz="1600" dirty="0"/>
              <a:t> dd/mm/yy</a:t>
            </a:r>
            <a:endParaRPr lang="en-IN" sz="16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78F5911-8C5B-4DF6-B297-2DACA050E2F9}"/>
              </a:ext>
            </a:extLst>
          </p:cNvPr>
          <p:cNvCxnSpPr>
            <a:cxnSpLocks/>
          </p:cNvCxnSpPr>
          <p:nvPr/>
        </p:nvCxnSpPr>
        <p:spPr>
          <a:xfrm flipH="1">
            <a:off x="11097465" y="4613700"/>
            <a:ext cx="1" cy="348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Terminator 132">
            <a:extLst>
              <a:ext uri="{FF2B5EF4-FFF2-40B4-BE49-F238E27FC236}">
                <a16:creationId xmlns:a16="http://schemas.microsoft.com/office/drawing/2014/main" id="{DF341E28-A9D3-4F62-9A85-F16D35D57B8D}"/>
              </a:ext>
            </a:extLst>
          </p:cNvPr>
          <p:cNvSpPr/>
          <p:nvPr/>
        </p:nvSpPr>
        <p:spPr>
          <a:xfrm>
            <a:off x="10651959" y="4988717"/>
            <a:ext cx="891011" cy="415943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5EAEAF-4A8E-4449-AF9B-1C5A20439C18}"/>
              </a:ext>
            </a:extLst>
          </p:cNvPr>
          <p:cNvSpPr txBox="1"/>
          <p:nvPr/>
        </p:nvSpPr>
        <p:spPr>
          <a:xfrm>
            <a:off x="10662587" y="4971175"/>
            <a:ext cx="870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5122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Factorial of a Number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24/11/2021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4333104" y="1575363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821202-C445-42FD-9AC6-585D6964BEFA}"/>
              </a:ext>
            </a:extLst>
          </p:cNvPr>
          <p:cNvCxnSpPr>
            <a:cxnSpLocks/>
          </p:cNvCxnSpPr>
          <p:nvPr/>
        </p:nvCxnSpPr>
        <p:spPr>
          <a:xfrm>
            <a:off x="5653401" y="1331105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14C4-D3BF-4360-A1F2-1879AAB146FB}"/>
              </a:ext>
            </a:extLst>
          </p:cNvPr>
          <p:cNvCxnSpPr>
            <a:cxnSpLocks/>
          </p:cNvCxnSpPr>
          <p:nvPr/>
        </p:nvCxnSpPr>
        <p:spPr>
          <a:xfrm flipH="1">
            <a:off x="5653396" y="2103846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4744622" y="1613257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Number</a:t>
            </a:r>
          </a:p>
          <a:p>
            <a:pPr algn="ctr"/>
            <a:r>
              <a:rPr lang="en-US" sz="1400" b="1" dirty="0"/>
              <a:t>(n)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5133466" y="813581"/>
            <a:ext cx="81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5043624" y="834510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514940A-8124-47F3-859C-3FAEBC8E2CA7}"/>
              </a:ext>
            </a:extLst>
          </p:cNvPr>
          <p:cNvSpPr txBox="1"/>
          <p:nvPr/>
        </p:nvSpPr>
        <p:spPr>
          <a:xfrm>
            <a:off x="4259297" y="2515442"/>
            <a:ext cx="2910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define function fact(n)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7A54BAF-9C43-4FBB-ABC2-EA07024A2674}"/>
              </a:ext>
            </a:extLst>
          </p:cNvPr>
          <p:cNvCxnSpPr>
            <a:cxnSpLocks/>
          </p:cNvCxnSpPr>
          <p:nvPr/>
        </p:nvCxnSpPr>
        <p:spPr>
          <a:xfrm flipH="1">
            <a:off x="5653394" y="2933245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lowchart: Decision 195">
            <a:extLst>
              <a:ext uri="{FF2B5EF4-FFF2-40B4-BE49-F238E27FC236}">
                <a16:creationId xmlns:a16="http://schemas.microsoft.com/office/drawing/2014/main" id="{24941201-1C74-40A6-B089-B389168919FA}"/>
              </a:ext>
            </a:extLst>
          </p:cNvPr>
          <p:cNvSpPr/>
          <p:nvPr/>
        </p:nvSpPr>
        <p:spPr>
          <a:xfrm>
            <a:off x="4751196" y="3271609"/>
            <a:ext cx="1804395" cy="816583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420E3B0-0D8E-46ED-96B6-4E336BCECE03}"/>
              </a:ext>
            </a:extLst>
          </p:cNvPr>
          <p:cNvSpPr txBox="1"/>
          <p:nvPr/>
        </p:nvSpPr>
        <p:spPr>
          <a:xfrm>
            <a:off x="4801775" y="3498257"/>
            <a:ext cx="1703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n = 0 or n = 1 ?</a:t>
            </a:r>
            <a:endParaRPr lang="en-IN" sz="1400" b="1" dirty="0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3683CF1-B291-4E2E-9779-86FF6A561253}"/>
              </a:ext>
            </a:extLst>
          </p:cNvPr>
          <p:cNvCxnSpPr>
            <a:cxnSpLocks/>
          </p:cNvCxnSpPr>
          <p:nvPr/>
        </p:nvCxnSpPr>
        <p:spPr>
          <a:xfrm>
            <a:off x="2764810" y="3679900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B11D44B-43DB-408B-89AE-B591FB29407A}"/>
              </a:ext>
            </a:extLst>
          </p:cNvPr>
          <p:cNvCxnSpPr>
            <a:cxnSpLocks/>
          </p:cNvCxnSpPr>
          <p:nvPr/>
        </p:nvCxnSpPr>
        <p:spPr>
          <a:xfrm>
            <a:off x="6555589" y="3674736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C071CE5-6325-4388-B537-61FEC48D5774}"/>
              </a:ext>
            </a:extLst>
          </p:cNvPr>
          <p:cNvCxnSpPr>
            <a:cxnSpLocks/>
          </p:cNvCxnSpPr>
          <p:nvPr/>
        </p:nvCxnSpPr>
        <p:spPr>
          <a:xfrm>
            <a:off x="2764810" y="3674736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E0E401-11C4-4E2F-BD73-5276BCBB7603}"/>
              </a:ext>
            </a:extLst>
          </p:cNvPr>
          <p:cNvCxnSpPr>
            <a:cxnSpLocks/>
          </p:cNvCxnSpPr>
          <p:nvPr/>
        </p:nvCxnSpPr>
        <p:spPr>
          <a:xfrm>
            <a:off x="8541973" y="3674736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148DCDFD-7030-42A6-8B7F-F4177604F81F}"/>
              </a:ext>
            </a:extLst>
          </p:cNvPr>
          <p:cNvSpPr txBox="1"/>
          <p:nvPr/>
        </p:nvSpPr>
        <p:spPr>
          <a:xfrm>
            <a:off x="2764808" y="327160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True</a:t>
            </a:r>
            <a:endParaRPr lang="en-IN" sz="24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E6447B3-7F5D-4167-A422-BCE73E3D7272}"/>
              </a:ext>
            </a:extLst>
          </p:cNvPr>
          <p:cNvSpPr txBox="1"/>
          <p:nvPr/>
        </p:nvSpPr>
        <p:spPr>
          <a:xfrm>
            <a:off x="6784194" y="3267424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IN" sz="24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D538DFA-6E42-4659-B93E-CDC452CF6A56}"/>
              </a:ext>
            </a:extLst>
          </p:cNvPr>
          <p:cNvSpPr txBox="1"/>
          <p:nvPr/>
        </p:nvSpPr>
        <p:spPr>
          <a:xfrm>
            <a:off x="1830917" y="4015493"/>
            <a:ext cx="22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b="1" dirty="0"/>
          </a:p>
          <a:p>
            <a:pPr algn="ctr"/>
            <a:endParaRPr lang="en-US" sz="1200" b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FEAC820-7E91-4C3D-989D-77E40AAD9C6C}"/>
              </a:ext>
            </a:extLst>
          </p:cNvPr>
          <p:cNvSpPr/>
          <p:nvPr/>
        </p:nvSpPr>
        <p:spPr>
          <a:xfrm>
            <a:off x="7639775" y="4029232"/>
            <a:ext cx="1804395" cy="816583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9AE44D-B826-482A-8BBA-DB88286F2345}"/>
              </a:ext>
            </a:extLst>
          </p:cNvPr>
          <p:cNvSpPr txBox="1"/>
          <p:nvPr/>
        </p:nvSpPr>
        <p:spPr>
          <a:xfrm>
            <a:off x="7740935" y="4205817"/>
            <a:ext cx="1703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n &lt; 0 ?</a:t>
            </a:r>
            <a:endParaRPr lang="en-IN" sz="1400" b="1" dirty="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562DB6C-4C27-45EC-93C2-E79FBD86D66D}"/>
              </a:ext>
            </a:extLst>
          </p:cNvPr>
          <p:cNvCxnSpPr>
            <a:cxnSpLocks/>
          </p:cNvCxnSpPr>
          <p:nvPr/>
        </p:nvCxnSpPr>
        <p:spPr>
          <a:xfrm>
            <a:off x="5653392" y="4442687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451BEDF-E0D3-4159-93C1-56B59FADA1A2}"/>
              </a:ext>
            </a:extLst>
          </p:cNvPr>
          <p:cNvCxnSpPr>
            <a:cxnSpLocks/>
          </p:cNvCxnSpPr>
          <p:nvPr/>
        </p:nvCxnSpPr>
        <p:spPr>
          <a:xfrm>
            <a:off x="9444170" y="4437523"/>
            <a:ext cx="1537595" cy="29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E102FC-9B46-45B4-BF81-1CC92A94E214}"/>
              </a:ext>
            </a:extLst>
          </p:cNvPr>
          <p:cNvCxnSpPr>
            <a:cxnSpLocks/>
          </p:cNvCxnSpPr>
          <p:nvPr/>
        </p:nvCxnSpPr>
        <p:spPr>
          <a:xfrm>
            <a:off x="5672752" y="4452475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0FBAA93-A9AB-40C5-845A-C5B8143AF1D3}"/>
              </a:ext>
            </a:extLst>
          </p:cNvPr>
          <p:cNvCxnSpPr>
            <a:cxnSpLocks/>
          </p:cNvCxnSpPr>
          <p:nvPr/>
        </p:nvCxnSpPr>
        <p:spPr>
          <a:xfrm>
            <a:off x="10981765" y="4452474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54D7919-28F9-471C-879F-3BFE8E494CCA}"/>
              </a:ext>
            </a:extLst>
          </p:cNvPr>
          <p:cNvSpPr txBox="1"/>
          <p:nvPr/>
        </p:nvSpPr>
        <p:spPr>
          <a:xfrm>
            <a:off x="5730232" y="3990101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True</a:t>
            </a:r>
            <a:endParaRPr lang="en-IN" sz="24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5DF387C-B937-4ECE-A891-464A4ADB2787}"/>
              </a:ext>
            </a:extLst>
          </p:cNvPr>
          <p:cNvSpPr txBox="1"/>
          <p:nvPr/>
        </p:nvSpPr>
        <p:spPr>
          <a:xfrm>
            <a:off x="9192347" y="3964124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IN" sz="2400" b="1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BF41164-C83A-4AA4-B5BD-CDB83F23A044}"/>
              </a:ext>
            </a:extLst>
          </p:cNvPr>
          <p:cNvCxnSpPr>
            <a:cxnSpLocks/>
          </p:cNvCxnSpPr>
          <p:nvPr/>
        </p:nvCxnSpPr>
        <p:spPr>
          <a:xfrm>
            <a:off x="10981765" y="5258950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C940D55-A8E9-4FB7-AFC2-45DEDBB102E2}"/>
              </a:ext>
            </a:extLst>
          </p:cNvPr>
          <p:cNvCxnSpPr>
            <a:cxnSpLocks/>
          </p:cNvCxnSpPr>
          <p:nvPr/>
        </p:nvCxnSpPr>
        <p:spPr>
          <a:xfrm>
            <a:off x="2764808" y="4467427"/>
            <a:ext cx="0" cy="1060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A630850-DAC0-44A5-B828-62E6D258E462}"/>
              </a:ext>
            </a:extLst>
          </p:cNvPr>
          <p:cNvCxnSpPr>
            <a:cxnSpLocks/>
          </p:cNvCxnSpPr>
          <p:nvPr/>
        </p:nvCxnSpPr>
        <p:spPr>
          <a:xfrm>
            <a:off x="2764808" y="5495285"/>
            <a:ext cx="8216957" cy="31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BB8654B-97C2-4A50-8A2D-81393ED5A546}"/>
              </a:ext>
            </a:extLst>
          </p:cNvPr>
          <p:cNvCxnSpPr>
            <a:cxnSpLocks/>
          </p:cNvCxnSpPr>
          <p:nvPr/>
        </p:nvCxnSpPr>
        <p:spPr>
          <a:xfrm>
            <a:off x="5731450" y="5285841"/>
            <a:ext cx="0" cy="189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A145407-59AA-48A6-A997-4DA36588912C}"/>
              </a:ext>
            </a:extLst>
          </p:cNvPr>
          <p:cNvCxnSpPr>
            <a:cxnSpLocks/>
          </p:cNvCxnSpPr>
          <p:nvPr/>
        </p:nvCxnSpPr>
        <p:spPr>
          <a:xfrm>
            <a:off x="6115147" y="5511090"/>
            <a:ext cx="0" cy="300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lowchart: Terminator 238">
            <a:extLst>
              <a:ext uri="{FF2B5EF4-FFF2-40B4-BE49-F238E27FC236}">
                <a16:creationId xmlns:a16="http://schemas.microsoft.com/office/drawing/2014/main" id="{30CDD0FA-F7FD-45EF-BD8D-77BAFDE84684}"/>
              </a:ext>
            </a:extLst>
          </p:cNvPr>
          <p:cNvSpPr/>
          <p:nvPr/>
        </p:nvSpPr>
        <p:spPr>
          <a:xfrm>
            <a:off x="5688277" y="5838824"/>
            <a:ext cx="903194" cy="369332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153FE81-5C9D-4D64-BE83-DDFF5463DC4E}"/>
              </a:ext>
            </a:extLst>
          </p:cNvPr>
          <p:cNvSpPr txBox="1"/>
          <p:nvPr/>
        </p:nvSpPr>
        <p:spPr>
          <a:xfrm>
            <a:off x="5772965" y="5805766"/>
            <a:ext cx="81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92A5DCD-7431-4154-99FF-574E0858A029}"/>
              </a:ext>
            </a:extLst>
          </p:cNvPr>
          <p:cNvSpPr/>
          <p:nvPr/>
        </p:nvSpPr>
        <p:spPr>
          <a:xfrm>
            <a:off x="4345179" y="2440189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416FD686-67EF-4F67-94E9-DC824CA01C96}"/>
              </a:ext>
            </a:extLst>
          </p:cNvPr>
          <p:cNvSpPr/>
          <p:nvPr/>
        </p:nvSpPr>
        <p:spPr>
          <a:xfrm>
            <a:off x="1645633" y="4011824"/>
            <a:ext cx="2226673" cy="437938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470EE2-2FCB-4FB8-986F-D316C5AD966A}"/>
              </a:ext>
            </a:extLst>
          </p:cNvPr>
          <p:cNvSpPr txBox="1"/>
          <p:nvPr/>
        </p:nvSpPr>
        <p:spPr>
          <a:xfrm>
            <a:off x="1304307" y="4057919"/>
            <a:ext cx="2910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489522-0BF5-4BE4-AF70-4F5B50483D77}"/>
              </a:ext>
            </a:extLst>
          </p:cNvPr>
          <p:cNvSpPr txBox="1"/>
          <p:nvPr/>
        </p:nvSpPr>
        <p:spPr>
          <a:xfrm>
            <a:off x="4666030" y="4781686"/>
            <a:ext cx="256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Factorial Not Defined for Negative Numbers</a:t>
            </a:r>
          </a:p>
        </p:txBody>
      </p:sp>
      <p:sp>
        <p:nvSpPr>
          <p:cNvPr id="50" name="Flowchart: Data 49">
            <a:extLst>
              <a:ext uri="{FF2B5EF4-FFF2-40B4-BE49-F238E27FC236}">
                <a16:creationId xmlns:a16="http://schemas.microsoft.com/office/drawing/2014/main" id="{DDDC9D39-F82D-49FD-9BD5-06074A39E88D}"/>
              </a:ext>
            </a:extLst>
          </p:cNvPr>
          <p:cNvSpPr/>
          <p:nvPr/>
        </p:nvSpPr>
        <p:spPr>
          <a:xfrm>
            <a:off x="4254480" y="4805521"/>
            <a:ext cx="3142353" cy="460785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0EA4BDF2-1B6C-40B8-BD4C-FCECC912FF43}"/>
              </a:ext>
            </a:extLst>
          </p:cNvPr>
          <p:cNvSpPr/>
          <p:nvPr/>
        </p:nvSpPr>
        <p:spPr>
          <a:xfrm>
            <a:off x="9676901" y="4801483"/>
            <a:ext cx="2411504" cy="460785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884048-2C46-417D-A701-6B637BEFEC3C}"/>
              </a:ext>
            </a:extLst>
          </p:cNvPr>
          <p:cNvSpPr txBox="1"/>
          <p:nvPr/>
        </p:nvSpPr>
        <p:spPr>
          <a:xfrm>
            <a:off x="9534984" y="4871683"/>
            <a:ext cx="256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n * fact(n-1)</a:t>
            </a:r>
          </a:p>
        </p:txBody>
      </p:sp>
    </p:spTree>
    <p:extLst>
      <p:ext uri="{BB962C8B-B14F-4D97-AF65-F5344CB8AC3E}">
        <p14:creationId xmlns:p14="http://schemas.microsoft.com/office/powerpoint/2010/main" val="29251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Inverted Star Pattern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01/12/2021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4333104" y="1575363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821202-C445-42FD-9AC6-585D6964BEFA}"/>
              </a:ext>
            </a:extLst>
          </p:cNvPr>
          <p:cNvCxnSpPr>
            <a:cxnSpLocks/>
          </p:cNvCxnSpPr>
          <p:nvPr/>
        </p:nvCxnSpPr>
        <p:spPr>
          <a:xfrm>
            <a:off x="5653401" y="1331105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14C4-D3BF-4360-A1F2-1879AAB146FB}"/>
              </a:ext>
            </a:extLst>
          </p:cNvPr>
          <p:cNvCxnSpPr>
            <a:cxnSpLocks/>
          </p:cNvCxnSpPr>
          <p:nvPr/>
        </p:nvCxnSpPr>
        <p:spPr>
          <a:xfrm flipH="1">
            <a:off x="5653396" y="2103846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4744622" y="1613257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number of rows</a:t>
            </a:r>
          </a:p>
          <a:p>
            <a:pPr algn="ctr"/>
            <a:r>
              <a:rPr lang="en-US" sz="1400" b="1" dirty="0"/>
              <a:t>(n)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5133466" y="813581"/>
            <a:ext cx="81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5043624" y="834510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275B069A-4F22-4AFC-AE05-60DD1C10DED2}"/>
              </a:ext>
            </a:extLst>
          </p:cNvPr>
          <p:cNvSpPr/>
          <p:nvPr/>
        </p:nvSpPr>
        <p:spPr>
          <a:xfrm>
            <a:off x="4750477" y="3245234"/>
            <a:ext cx="1804395" cy="816583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45CD57-F3AC-41B6-8C0D-FF15771998B9}"/>
              </a:ext>
            </a:extLst>
          </p:cNvPr>
          <p:cNvSpPr txBox="1"/>
          <p:nvPr/>
        </p:nvSpPr>
        <p:spPr>
          <a:xfrm>
            <a:off x="4855134" y="3492010"/>
            <a:ext cx="1703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j &lt; = n and j &gt; 0 ?</a:t>
            </a:r>
            <a:endParaRPr lang="en-IN" sz="1400" b="1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5D12A151-18B5-4D95-9003-4D0A83228485}"/>
              </a:ext>
            </a:extLst>
          </p:cNvPr>
          <p:cNvSpPr/>
          <p:nvPr/>
        </p:nvSpPr>
        <p:spPr>
          <a:xfrm>
            <a:off x="4345179" y="2440189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C7910F-F0C6-4DB3-AD1B-8EE1D6C8C5BC}"/>
              </a:ext>
            </a:extLst>
          </p:cNvPr>
          <p:cNvSpPr txBox="1"/>
          <p:nvPr/>
        </p:nvSpPr>
        <p:spPr>
          <a:xfrm>
            <a:off x="4732548" y="2459984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Initialize j and assign it value = 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229E4E-B35A-4C26-B259-4F79400A9C67}"/>
              </a:ext>
            </a:extLst>
          </p:cNvPr>
          <p:cNvCxnSpPr>
            <a:cxnSpLocks/>
          </p:cNvCxnSpPr>
          <p:nvPr/>
        </p:nvCxnSpPr>
        <p:spPr>
          <a:xfrm flipH="1">
            <a:off x="5649631" y="2933602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456104-5EFF-419C-B963-A6F6F96D5F52}"/>
              </a:ext>
            </a:extLst>
          </p:cNvPr>
          <p:cNvCxnSpPr>
            <a:cxnSpLocks/>
          </p:cNvCxnSpPr>
          <p:nvPr/>
        </p:nvCxnSpPr>
        <p:spPr>
          <a:xfrm flipH="1">
            <a:off x="5649631" y="4061817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ECDF13-22F7-4422-BEED-66E1A496BBFE}"/>
              </a:ext>
            </a:extLst>
          </p:cNvPr>
          <p:cNvSpPr txBox="1"/>
          <p:nvPr/>
        </p:nvSpPr>
        <p:spPr>
          <a:xfrm>
            <a:off x="4208238" y="4392356"/>
            <a:ext cx="2910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Print: “ “ multiplied by (n-j) </a:t>
            </a:r>
          </a:p>
          <a:p>
            <a:pPr algn="ctr"/>
            <a:r>
              <a:rPr lang="en-US" sz="1400" b="1" dirty="0"/>
              <a:t>and * multiplied by j</a:t>
            </a:r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7996E4A2-CC9A-44F3-B090-E44E58B46384}"/>
              </a:ext>
            </a:extLst>
          </p:cNvPr>
          <p:cNvSpPr/>
          <p:nvPr/>
        </p:nvSpPr>
        <p:spPr>
          <a:xfrm>
            <a:off x="4208238" y="4391936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FE43A-62CC-4353-923B-1CE4B5E71360}"/>
              </a:ext>
            </a:extLst>
          </p:cNvPr>
          <p:cNvCxnSpPr>
            <a:cxnSpLocks/>
          </p:cNvCxnSpPr>
          <p:nvPr/>
        </p:nvCxnSpPr>
        <p:spPr>
          <a:xfrm flipH="1">
            <a:off x="5663426" y="4936602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69D020F1-DC08-4FB1-A2DE-922312C3A9FE}"/>
              </a:ext>
            </a:extLst>
          </p:cNvPr>
          <p:cNvSpPr/>
          <p:nvPr/>
        </p:nvSpPr>
        <p:spPr>
          <a:xfrm>
            <a:off x="4301852" y="5319115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B53978-A349-4B4B-82C4-D6ED50732E0D}"/>
              </a:ext>
            </a:extLst>
          </p:cNvPr>
          <p:cNvSpPr txBox="1"/>
          <p:nvPr/>
        </p:nvSpPr>
        <p:spPr>
          <a:xfrm>
            <a:off x="4687501" y="5418133"/>
            <a:ext cx="19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 = j-1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8563C-C4AE-4A80-AB01-6589C9B2ABB9}"/>
              </a:ext>
            </a:extLst>
          </p:cNvPr>
          <p:cNvCxnSpPr>
            <a:cxnSpLocks/>
          </p:cNvCxnSpPr>
          <p:nvPr/>
        </p:nvCxnSpPr>
        <p:spPr>
          <a:xfrm flipH="1">
            <a:off x="5649631" y="5824928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406A497-154C-4219-A1DD-8E6F38979D28}"/>
              </a:ext>
            </a:extLst>
          </p:cNvPr>
          <p:cNvCxnSpPr>
            <a:cxnSpLocks/>
          </p:cNvCxnSpPr>
          <p:nvPr/>
        </p:nvCxnSpPr>
        <p:spPr>
          <a:xfrm>
            <a:off x="3585882" y="6142109"/>
            <a:ext cx="206374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96C7A9-AE70-4358-8475-ABF236483EDE}"/>
              </a:ext>
            </a:extLst>
          </p:cNvPr>
          <p:cNvCxnSpPr>
            <a:cxnSpLocks/>
          </p:cNvCxnSpPr>
          <p:nvPr/>
        </p:nvCxnSpPr>
        <p:spPr>
          <a:xfrm flipH="1" flipV="1">
            <a:off x="3585881" y="3645898"/>
            <a:ext cx="2" cy="249621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FDBE60-02D0-4310-9979-2F217DA0872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585881" y="3653526"/>
            <a:ext cx="1164596" cy="14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BB94A9-4542-4ADF-9677-E95C8620AD98}"/>
              </a:ext>
            </a:extLst>
          </p:cNvPr>
          <p:cNvCxnSpPr>
            <a:cxnSpLocks/>
          </p:cNvCxnSpPr>
          <p:nvPr/>
        </p:nvCxnSpPr>
        <p:spPr>
          <a:xfrm flipV="1">
            <a:off x="6554870" y="3628131"/>
            <a:ext cx="1164596" cy="14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77908A19-C464-49AB-B335-178CB94B3A6B}"/>
              </a:ext>
            </a:extLst>
          </p:cNvPr>
          <p:cNvSpPr/>
          <p:nvPr/>
        </p:nvSpPr>
        <p:spPr>
          <a:xfrm>
            <a:off x="7710696" y="3397298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CACF51-09BE-4AB8-BAC8-E763C5D7FB2F}"/>
              </a:ext>
            </a:extLst>
          </p:cNvPr>
          <p:cNvSpPr txBox="1"/>
          <p:nvPr/>
        </p:nvSpPr>
        <p:spPr>
          <a:xfrm>
            <a:off x="7833329" y="3364691"/>
            <a:ext cx="81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525EEC-2BEE-4DE0-83B9-84414E4E2E53}"/>
              </a:ext>
            </a:extLst>
          </p:cNvPr>
          <p:cNvSpPr txBox="1"/>
          <p:nvPr/>
        </p:nvSpPr>
        <p:spPr>
          <a:xfrm>
            <a:off x="5298473" y="3949688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537AB6-1829-427B-B6A0-144014644AD9}"/>
              </a:ext>
            </a:extLst>
          </p:cNvPr>
          <p:cNvSpPr txBox="1"/>
          <p:nvPr/>
        </p:nvSpPr>
        <p:spPr>
          <a:xfrm>
            <a:off x="6128603" y="3241611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077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Combinations using 3 entered Digits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01/12/2021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4333104" y="1575363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821202-C445-42FD-9AC6-585D6964BEFA}"/>
              </a:ext>
            </a:extLst>
          </p:cNvPr>
          <p:cNvCxnSpPr>
            <a:cxnSpLocks/>
          </p:cNvCxnSpPr>
          <p:nvPr/>
        </p:nvCxnSpPr>
        <p:spPr>
          <a:xfrm>
            <a:off x="5653401" y="1331105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14C4-D3BF-4360-A1F2-1879AAB146FB}"/>
              </a:ext>
            </a:extLst>
          </p:cNvPr>
          <p:cNvCxnSpPr>
            <a:cxnSpLocks/>
          </p:cNvCxnSpPr>
          <p:nvPr/>
        </p:nvCxnSpPr>
        <p:spPr>
          <a:xfrm flipH="1">
            <a:off x="5653396" y="2103846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4744622" y="1613257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three digits</a:t>
            </a:r>
          </a:p>
          <a:p>
            <a:pPr algn="ctr"/>
            <a:r>
              <a:rPr lang="en-US" sz="1400" b="1" dirty="0"/>
              <a:t>(a), (b), (c)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5161872" y="858072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5043624" y="834510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5D12A151-18B5-4D95-9003-4D0A83228485}"/>
              </a:ext>
            </a:extLst>
          </p:cNvPr>
          <p:cNvSpPr/>
          <p:nvPr/>
        </p:nvSpPr>
        <p:spPr>
          <a:xfrm>
            <a:off x="4345179" y="2440189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C7910F-F0C6-4DB3-AD1B-8EE1D6C8C5BC}"/>
              </a:ext>
            </a:extLst>
          </p:cNvPr>
          <p:cNvSpPr txBox="1"/>
          <p:nvPr/>
        </p:nvSpPr>
        <p:spPr>
          <a:xfrm>
            <a:off x="4732548" y="2459984"/>
            <a:ext cx="219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Convert entered numbers to list named as m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229E4E-B35A-4C26-B259-4F79400A9C67}"/>
              </a:ext>
            </a:extLst>
          </p:cNvPr>
          <p:cNvCxnSpPr>
            <a:cxnSpLocks/>
          </p:cNvCxnSpPr>
          <p:nvPr/>
        </p:nvCxnSpPr>
        <p:spPr>
          <a:xfrm flipH="1">
            <a:off x="5649631" y="2933602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F39DC1F-2A8C-477D-8C92-DE825AE3CB27}"/>
              </a:ext>
            </a:extLst>
          </p:cNvPr>
          <p:cNvSpPr/>
          <p:nvPr/>
        </p:nvSpPr>
        <p:spPr>
          <a:xfrm>
            <a:off x="4333104" y="3275888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965DD-FC80-4440-AD56-74769317CFE3}"/>
              </a:ext>
            </a:extLst>
          </p:cNvPr>
          <p:cNvSpPr txBox="1"/>
          <p:nvPr/>
        </p:nvSpPr>
        <p:spPr>
          <a:xfrm>
            <a:off x="4550211" y="3275888"/>
            <a:ext cx="2506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using three for loops to check index value in list</a:t>
            </a:r>
          </a:p>
          <a:p>
            <a:pPr algn="ctr"/>
            <a:endParaRPr lang="en-US" sz="14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42C64C-9AE3-4F7D-A20D-2D5B8D7616C0}"/>
              </a:ext>
            </a:extLst>
          </p:cNvPr>
          <p:cNvCxnSpPr>
            <a:cxnSpLocks/>
          </p:cNvCxnSpPr>
          <p:nvPr/>
        </p:nvCxnSpPr>
        <p:spPr>
          <a:xfrm>
            <a:off x="5653396" y="3781703"/>
            <a:ext cx="1" cy="39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86B3B674-EF08-4A0A-8ABA-748CFAF96800}"/>
              </a:ext>
            </a:extLst>
          </p:cNvPr>
          <p:cNvSpPr/>
          <p:nvPr/>
        </p:nvSpPr>
        <p:spPr>
          <a:xfrm>
            <a:off x="4744622" y="4156634"/>
            <a:ext cx="1924257" cy="1126001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1A9DD2-CA9B-42C4-BBB9-5E2E98944DD7}"/>
              </a:ext>
            </a:extLst>
          </p:cNvPr>
          <p:cNvCxnSpPr>
            <a:cxnSpLocks/>
          </p:cNvCxnSpPr>
          <p:nvPr/>
        </p:nvCxnSpPr>
        <p:spPr>
          <a:xfrm flipV="1">
            <a:off x="6668879" y="4684617"/>
            <a:ext cx="1164596" cy="14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9F2B0B-2402-4BB0-BAD0-51A34BFA43B4}"/>
              </a:ext>
            </a:extLst>
          </p:cNvPr>
          <p:cNvCxnSpPr>
            <a:cxnSpLocks/>
          </p:cNvCxnSpPr>
          <p:nvPr/>
        </p:nvCxnSpPr>
        <p:spPr>
          <a:xfrm flipH="1">
            <a:off x="5714473" y="5282635"/>
            <a:ext cx="2" cy="56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7E0437-34DA-4459-8B5B-9BD39936B298}"/>
              </a:ext>
            </a:extLst>
          </p:cNvPr>
          <p:cNvCxnSpPr>
            <a:cxnSpLocks/>
          </p:cNvCxnSpPr>
          <p:nvPr/>
        </p:nvCxnSpPr>
        <p:spPr>
          <a:xfrm>
            <a:off x="4550211" y="5850828"/>
            <a:ext cx="437176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EDACAC-712F-4A77-AC08-21E872347DFD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3585881" y="3528796"/>
            <a:ext cx="0" cy="6080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AA5A34-9976-4D6A-8989-AA80D8FBF93A}"/>
              </a:ext>
            </a:extLst>
          </p:cNvPr>
          <p:cNvCxnSpPr>
            <a:cxnSpLocks/>
          </p:cNvCxnSpPr>
          <p:nvPr/>
        </p:nvCxnSpPr>
        <p:spPr>
          <a:xfrm>
            <a:off x="3585881" y="3548124"/>
            <a:ext cx="7472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155EC4-4C21-42ED-A403-A9ADBF0B3C6C}"/>
              </a:ext>
            </a:extLst>
          </p:cNvPr>
          <p:cNvSpPr txBox="1"/>
          <p:nvPr/>
        </p:nvSpPr>
        <p:spPr>
          <a:xfrm>
            <a:off x="4875190" y="4472718"/>
            <a:ext cx="17032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Are all index values in this iteration different?</a:t>
            </a:r>
            <a:endParaRPr lang="en-IN" sz="13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283E85-EA05-43C8-B695-8350BF0EA5A7}"/>
              </a:ext>
            </a:extLst>
          </p:cNvPr>
          <p:cNvSpPr txBox="1"/>
          <p:nvPr/>
        </p:nvSpPr>
        <p:spPr>
          <a:xfrm>
            <a:off x="6177358" y="4280527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8C680-C9EC-4D3B-B8D2-F533013F72F5}"/>
              </a:ext>
            </a:extLst>
          </p:cNvPr>
          <p:cNvSpPr txBox="1"/>
          <p:nvPr/>
        </p:nvSpPr>
        <p:spPr>
          <a:xfrm>
            <a:off x="5646509" y="5309905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FF5052A8-488D-46EE-B1BC-CDA8517E7014}"/>
              </a:ext>
            </a:extLst>
          </p:cNvPr>
          <p:cNvSpPr/>
          <p:nvPr/>
        </p:nvSpPr>
        <p:spPr>
          <a:xfrm>
            <a:off x="7560398" y="4471174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0FEEB-F90F-44DE-929E-3A8B7C3B8CDA}"/>
              </a:ext>
            </a:extLst>
          </p:cNvPr>
          <p:cNvSpPr txBox="1"/>
          <p:nvPr/>
        </p:nvSpPr>
        <p:spPr>
          <a:xfrm>
            <a:off x="7846681" y="4472718"/>
            <a:ext cx="234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the elements at these indexes as combination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0724C3-2F5B-4738-89DD-BCF2192BB1E1}"/>
              </a:ext>
            </a:extLst>
          </p:cNvPr>
          <p:cNvCxnSpPr>
            <a:cxnSpLocks/>
          </p:cNvCxnSpPr>
          <p:nvPr/>
        </p:nvCxnSpPr>
        <p:spPr>
          <a:xfrm>
            <a:off x="8921972" y="5023133"/>
            <a:ext cx="0" cy="827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22AB8A41-69FA-4D5E-A9ED-C5F6F6DECB7F}"/>
              </a:ext>
            </a:extLst>
          </p:cNvPr>
          <p:cNvSpPr/>
          <p:nvPr/>
        </p:nvSpPr>
        <p:spPr>
          <a:xfrm>
            <a:off x="2351372" y="5599816"/>
            <a:ext cx="2198838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C42E2-9A9D-421A-9C1D-063EBF29B714}"/>
              </a:ext>
            </a:extLst>
          </p:cNvPr>
          <p:cNvSpPr txBox="1"/>
          <p:nvPr/>
        </p:nvSpPr>
        <p:spPr>
          <a:xfrm>
            <a:off x="2295780" y="5599816"/>
            <a:ext cx="215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increase index value </a:t>
            </a:r>
          </a:p>
          <a:p>
            <a:pPr algn="ctr"/>
            <a:r>
              <a:rPr lang="en-US" sz="1400" b="1" dirty="0"/>
              <a:t>loop variable value by 1</a:t>
            </a:r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A96C4082-2175-4766-A626-F0A6AA83628C}"/>
              </a:ext>
            </a:extLst>
          </p:cNvPr>
          <p:cNvSpPr/>
          <p:nvPr/>
        </p:nvSpPr>
        <p:spPr>
          <a:xfrm>
            <a:off x="2623752" y="4136840"/>
            <a:ext cx="1924257" cy="1126001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9D61B8-D5C5-44D4-8B7D-FE81726952E8}"/>
              </a:ext>
            </a:extLst>
          </p:cNvPr>
          <p:cNvCxnSpPr>
            <a:cxnSpLocks/>
          </p:cNvCxnSpPr>
          <p:nvPr/>
        </p:nvCxnSpPr>
        <p:spPr>
          <a:xfrm flipV="1">
            <a:off x="3585880" y="5249668"/>
            <a:ext cx="0" cy="31706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C65F70-8A9E-4170-B3AD-5BDA50632EEB}"/>
              </a:ext>
            </a:extLst>
          </p:cNvPr>
          <p:cNvSpPr txBox="1"/>
          <p:nvPr/>
        </p:nvSpPr>
        <p:spPr>
          <a:xfrm>
            <a:off x="2750520" y="4471988"/>
            <a:ext cx="1703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Is list index out of range?</a:t>
            </a:r>
            <a:endParaRPr lang="en-IN" sz="13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85CA3-93F5-4E23-89D1-4CCBB8DE791E}"/>
              </a:ext>
            </a:extLst>
          </p:cNvPr>
          <p:cNvSpPr txBox="1"/>
          <p:nvPr/>
        </p:nvSpPr>
        <p:spPr>
          <a:xfrm>
            <a:off x="2762426" y="3778291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F1D467-E5B4-49BE-8956-3AACB83014C9}"/>
              </a:ext>
            </a:extLst>
          </p:cNvPr>
          <p:cNvSpPr txBox="1"/>
          <p:nvPr/>
        </p:nvSpPr>
        <p:spPr>
          <a:xfrm>
            <a:off x="1391586" y="4360553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5C4FDB-0B5F-497D-B41E-F003D8C25BA2}"/>
              </a:ext>
            </a:extLst>
          </p:cNvPr>
          <p:cNvCxnSpPr>
            <a:cxnSpLocks/>
          </p:cNvCxnSpPr>
          <p:nvPr/>
        </p:nvCxnSpPr>
        <p:spPr>
          <a:xfrm flipH="1">
            <a:off x="1732233" y="4698173"/>
            <a:ext cx="884916" cy="1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F57E54B2-25A2-4FC9-B4F7-0C71A7E78AB4}"/>
              </a:ext>
            </a:extLst>
          </p:cNvPr>
          <p:cNvSpPr/>
          <p:nvPr/>
        </p:nvSpPr>
        <p:spPr>
          <a:xfrm>
            <a:off x="673254" y="4514344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1FD55F-906E-4146-BDA8-33390254F486}"/>
              </a:ext>
            </a:extLst>
          </p:cNvPr>
          <p:cNvSpPr txBox="1"/>
          <p:nvPr/>
        </p:nvSpPr>
        <p:spPr>
          <a:xfrm>
            <a:off x="783849" y="4514344"/>
            <a:ext cx="81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1139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6F1276-22B4-413D-AF04-AD32BC46E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45019"/>
              </p:ext>
            </p:extLst>
          </p:nvPr>
        </p:nvGraphicFramePr>
        <p:xfrm>
          <a:off x="838201" y="1159800"/>
          <a:ext cx="10515597" cy="527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930382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945703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8459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I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0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 (Start / End)</a:t>
                      </a:r>
                      <a:endParaRPr lang="en-IN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oval represents the start and end of a flowchart</a:t>
                      </a:r>
                      <a:endParaRPr lang="en-IN" sz="1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4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Flow Line</a:t>
                      </a:r>
                      <a:endParaRPr lang="en-IN" sz="2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arrow indicates flow of logic in the flowchart by connecting the symbols in order</a:t>
                      </a:r>
                      <a:endParaRPr lang="en-IN" sz="165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0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 / Output</a:t>
                      </a:r>
                      <a:endParaRPr lang="en-IN" sz="2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parallelogram is used in flowchart to indicate input and output operations</a:t>
                      </a:r>
                      <a:endParaRPr lang="en-IN" sz="165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7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Processing </a:t>
                      </a:r>
                      <a:endParaRPr lang="en-IN" sz="2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rectangle is used in flowcharts to indicate process of arithmetic operations and data manipulation</a:t>
                      </a:r>
                      <a:endParaRPr lang="en-IN" sz="165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Decision </a:t>
                      </a:r>
                      <a:endParaRPr lang="en-IN" sz="2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5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diamond is used in flowcharts to indicate decision making between two or more alternatives and thus has more than 1 output</a:t>
                      </a:r>
                      <a:endParaRPr lang="en-IN" sz="165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9743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91EE41F-0757-4027-ABE4-A71C7AFE40C3}"/>
              </a:ext>
            </a:extLst>
          </p:cNvPr>
          <p:cNvSpPr txBox="1">
            <a:spLocks/>
          </p:cNvSpPr>
          <p:nvPr/>
        </p:nvSpPr>
        <p:spPr>
          <a:xfrm>
            <a:off x="116145" y="-130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Symbols used in Flowcharts</a:t>
            </a:r>
            <a:endParaRPr lang="en-IN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D92ED70A-5D36-461B-BA4E-30AC459B138F}"/>
              </a:ext>
            </a:extLst>
          </p:cNvPr>
          <p:cNvSpPr/>
          <p:nvPr/>
        </p:nvSpPr>
        <p:spPr>
          <a:xfrm>
            <a:off x="1400455" y="1882066"/>
            <a:ext cx="2057395" cy="5297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A1BCAA-19E7-4210-B572-009021021234}"/>
              </a:ext>
            </a:extLst>
          </p:cNvPr>
          <p:cNvCxnSpPr>
            <a:cxnSpLocks/>
          </p:cNvCxnSpPr>
          <p:nvPr/>
        </p:nvCxnSpPr>
        <p:spPr>
          <a:xfrm>
            <a:off x="1524740" y="3089429"/>
            <a:ext cx="18088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FAD70464-9D7D-41D2-A1EF-CE677D12063F}"/>
              </a:ext>
            </a:extLst>
          </p:cNvPr>
          <p:cNvSpPr/>
          <p:nvPr/>
        </p:nvSpPr>
        <p:spPr>
          <a:xfrm>
            <a:off x="1313895" y="3668855"/>
            <a:ext cx="2360904" cy="492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093B490-006F-4A1B-9369-D65561E2063B}"/>
              </a:ext>
            </a:extLst>
          </p:cNvPr>
          <p:cNvSpPr/>
          <p:nvPr/>
        </p:nvSpPr>
        <p:spPr>
          <a:xfrm>
            <a:off x="1313895" y="4592801"/>
            <a:ext cx="2230512" cy="5322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0B5D2A7-E596-4B7E-91C8-B047C51DA335}"/>
              </a:ext>
            </a:extLst>
          </p:cNvPr>
          <p:cNvSpPr/>
          <p:nvPr/>
        </p:nvSpPr>
        <p:spPr>
          <a:xfrm>
            <a:off x="1704514" y="5556326"/>
            <a:ext cx="1447060" cy="5322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1D251-933B-4814-94BF-708B6E592977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13/10/2021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62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Matrix Multiplication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08/12/2021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AB597-382D-486C-B6B5-AEBF7507E2F4}"/>
              </a:ext>
            </a:extLst>
          </p:cNvPr>
          <p:cNvSpPr txBox="1"/>
          <p:nvPr/>
        </p:nvSpPr>
        <p:spPr>
          <a:xfrm>
            <a:off x="2103299" y="1077400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</a:t>
            </a:r>
            <a:endParaRPr lang="en-IN" sz="20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DCAA3E9-8704-41F0-86AC-7A8B9A482F22}"/>
              </a:ext>
            </a:extLst>
          </p:cNvPr>
          <p:cNvSpPr/>
          <p:nvPr/>
        </p:nvSpPr>
        <p:spPr>
          <a:xfrm>
            <a:off x="1982948" y="1046622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EFE37F-B58E-4D94-96AD-6FD927F56BD8}"/>
              </a:ext>
            </a:extLst>
          </p:cNvPr>
          <p:cNvCxnSpPr>
            <a:cxnSpLocks/>
          </p:cNvCxnSpPr>
          <p:nvPr/>
        </p:nvCxnSpPr>
        <p:spPr>
          <a:xfrm>
            <a:off x="2494113" y="1508288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669BC80-4B36-4B21-86A3-665F3AF840DB}"/>
              </a:ext>
            </a:extLst>
          </p:cNvPr>
          <p:cNvGrpSpPr/>
          <p:nvPr/>
        </p:nvGrpSpPr>
        <p:grpSpPr>
          <a:xfrm>
            <a:off x="1342150" y="2607656"/>
            <a:ext cx="2303926" cy="662722"/>
            <a:chOff x="87897" y="2521700"/>
            <a:chExt cx="2303926" cy="662722"/>
          </a:xfrm>
        </p:grpSpPr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6793855B-B913-4816-A97E-D378234E2F6A}"/>
                </a:ext>
              </a:extLst>
            </p:cNvPr>
            <p:cNvSpPr/>
            <p:nvPr/>
          </p:nvSpPr>
          <p:spPr>
            <a:xfrm>
              <a:off x="87897" y="2521700"/>
              <a:ext cx="2303926" cy="652728"/>
            </a:xfrm>
            <a:prstGeom prst="flowChartInputOutpu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24863-45F4-49A1-9909-34E2AC0341D2}"/>
                </a:ext>
              </a:extLst>
            </p:cNvPr>
            <p:cNvSpPr txBox="1"/>
            <p:nvPr/>
          </p:nvSpPr>
          <p:spPr>
            <a:xfrm>
              <a:off x="364466" y="2538091"/>
              <a:ext cx="1924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 Input : number of rows and columns of Matrices A (m,n) and B (p,q)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06FC7-1658-4B8C-BC0C-E8DF3F9EB610}"/>
              </a:ext>
            </a:extLst>
          </p:cNvPr>
          <p:cNvCxnSpPr>
            <a:cxnSpLocks/>
          </p:cNvCxnSpPr>
          <p:nvPr/>
        </p:nvCxnSpPr>
        <p:spPr>
          <a:xfrm flipH="1">
            <a:off x="2494113" y="2289396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A1BD5B-009C-4790-941C-4EFB41226035}"/>
              </a:ext>
            </a:extLst>
          </p:cNvPr>
          <p:cNvGrpSpPr/>
          <p:nvPr/>
        </p:nvGrpSpPr>
        <p:grpSpPr>
          <a:xfrm>
            <a:off x="1376766" y="3615117"/>
            <a:ext cx="2303926" cy="679218"/>
            <a:chOff x="-15200" y="3500883"/>
            <a:chExt cx="2303926" cy="679218"/>
          </a:xfrm>
        </p:grpSpPr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C6290B82-07EC-40DA-85E0-EEAB2DCC7353}"/>
                </a:ext>
              </a:extLst>
            </p:cNvPr>
            <p:cNvSpPr/>
            <p:nvPr/>
          </p:nvSpPr>
          <p:spPr>
            <a:xfrm>
              <a:off x="-15200" y="3500883"/>
              <a:ext cx="2303926" cy="652728"/>
            </a:xfrm>
            <a:prstGeom prst="flowChartInputOutpu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2D85CD-201A-4F49-B384-BB2FC7ADA7BC}"/>
                </a:ext>
              </a:extLst>
            </p:cNvPr>
            <p:cNvSpPr txBox="1"/>
            <p:nvPr/>
          </p:nvSpPr>
          <p:spPr>
            <a:xfrm>
              <a:off x="188082" y="3533770"/>
              <a:ext cx="1924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IN" dirty="0"/>
                <a:t>Input : to Matrices list, a nested list of row </a:t>
              </a:r>
            </a:p>
            <a:p>
              <a:r>
                <a:rPr lang="en-IN" dirty="0"/>
                <a:t>elements</a:t>
              </a:r>
            </a:p>
          </p:txBody>
        </p:sp>
      </p:grp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A4E0DED-C927-43E9-9BB6-2A2F39A255E7}"/>
              </a:ext>
            </a:extLst>
          </p:cNvPr>
          <p:cNvSpPr/>
          <p:nvPr/>
        </p:nvSpPr>
        <p:spPr>
          <a:xfrm>
            <a:off x="1600794" y="1783780"/>
            <a:ext cx="1855870" cy="50278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79593-654E-4036-AA4D-10E880923BC4}"/>
              </a:ext>
            </a:extLst>
          </p:cNvPr>
          <p:cNvSpPr txBox="1"/>
          <p:nvPr/>
        </p:nvSpPr>
        <p:spPr>
          <a:xfrm>
            <a:off x="1600795" y="1783780"/>
            <a:ext cx="194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Initialize variables m, n, p,q </a:t>
            </a:r>
          </a:p>
          <a:p>
            <a:r>
              <a:rPr lang="en-US" sz="1200" dirty="0"/>
              <a:t>and empty lists A, B, result</a:t>
            </a:r>
            <a:endParaRPr lang="en-IN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2939E3-F13F-477B-95A8-2BB48133FA7D}"/>
              </a:ext>
            </a:extLst>
          </p:cNvPr>
          <p:cNvCxnSpPr>
            <a:cxnSpLocks/>
          </p:cNvCxnSpPr>
          <p:nvPr/>
        </p:nvCxnSpPr>
        <p:spPr>
          <a:xfrm flipH="1">
            <a:off x="2494112" y="3284157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50C1FE-A89A-458D-9F56-186422F29131}"/>
              </a:ext>
            </a:extLst>
          </p:cNvPr>
          <p:cNvCxnSpPr>
            <a:cxnSpLocks/>
          </p:cNvCxnSpPr>
          <p:nvPr/>
        </p:nvCxnSpPr>
        <p:spPr>
          <a:xfrm flipH="1">
            <a:off x="2494111" y="4280598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3A91FB3F-A9B9-4269-8DBA-081EDBC5CA0D}"/>
              </a:ext>
            </a:extLst>
          </p:cNvPr>
          <p:cNvSpPr/>
          <p:nvPr/>
        </p:nvSpPr>
        <p:spPr>
          <a:xfrm>
            <a:off x="5740063" y="4611125"/>
            <a:ext cx="1052076" cy="833011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AF63DA-3772-4BEA-848E-A8BE0A2B53C9}"/>
              </a:ext>
            </a:extLst>
          </p:cNvPr>
          <p:cNvSpPr txBox="1"/>
          <p:nvPr/>
        </p:nvSpPr>
        <p:spPr>
          <a:xfrm>
            <a:off x="2143360" y="4818515"/>
            <a:ext cx="75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n=p ?</a:t>
            </a:r>
            <a:endParaRPr lang="en-IN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28E5AF-3C00-4F7C-8FF3-0BA9D0E589EB}"/>
              </a:ext>
            </a:extLst>
          </p:cNvPr>
          <p:cNvCxnSpPr>
            <a:cxnSpLocks/>
          </p:cNvCxnSpPr>
          <p:nvPr/>
        </p:nvCxnSpPr>
        <p:spPr>
          <a:xfrm>
            <a:off x="2515094" y="5383464"/>
            <a:ext cx="1" cy="39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C8BCFE-E0ED-4076-9B7C-16A384AF9046}"/>
              </a:ext>
            </a:extLst>
          </p:cNvPr>
          <p:cNvSpPr txBox="1"/>
          <p:nvPr/>
        </p:nvSpPr>
        <p:spPr>
          <a:xfrm>
            <a:off x="2484241" y="5347433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  <a:endParaRPr lang="en-IN" dirty="0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3895FD8A-462A-436B-96F2-7779E5368759}"/>
              </a:ext>
            </a:extLst>
          </p:cNvPr>
          <p:cNvSpPr/>
          <p:nvPr/>
        </p:nvSpPr>
        <p:spPr>
          <a:xfrm>
            <a:off x="1499681" y="5774688"/>
            <a:ext cx="2043298" cy="552609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6ABF1-DA34-402C-935F-E4286CA339FA}"/>
              </a:ext>
            </a:extLst>
          </p:cNvPr>
          <p:cNvSpPr txBox="1"/>
          <p:nvPr/>
        </p:nvSpPr>
        <p:spPr>
          <a:xfrm>
            <a:off x="1738508" y="5820159"/>
            <a:ext cx="194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 : Matrix not suitable for multiplication </a:t>
            </a:r>
            <a:endParaRPr lang="en-IN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8460C-B1EE-4AD6-9D08-2B9C933C9522}"/>
              </a:ext>
            </a:extLst>
          </p:cNvPr>
          <p:cNvCxnSpPr>
            <a:cxnSpLocks/>
          </p:cNvCxnSpPr>
          <p:nvPr/>
        </p:nvCxnSpPr>
        <p:spPr>
          <a:xfrm>
            <a:off x="3087709" y="4997767"/>
            <a:ext cx="810067" cy="1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4F25D8-C925-4BF8-9724-2E505DD89040}"/>
              </a:ext>
            </a:extLst>
          </p:cNvPr>
          <p:cNvSpPr txBox="1"/>
          <p:nvPr/>
        </p:nvSpPr>
        <p:spPr>
          <a:xfrm>
            <a:off x="5460400" y="4330764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95890-7F00-4120-8BC2-46E7314606BD}"/>
              </a:ext>
            </a:extLst>
          </p:cNvPr>
          <p:cNvSpPr txBox="1"/>
          <p:nvPr/>
        </p:nvSpPr>
        <p:spPr>
          <a:xfrm>
            <a:off x="3980618" y="4839942"/>
            <a:ext cx="105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Declare i = 0 , </a:t>
            </a:r>
          </a:p>
          <a:p>
            <a:r>
              <a:rPr lang="en-US" sz="1200" dirty="0"/>
              <a:t>j = 0 ,  k = 0</a:t>
            </a:r>
          </a:p>
          <a:p>
            <a:endParaRPr lang="en-IN" sz="12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A84B5187-063F-41F1-972E-CB81BB10508C}"/>
              </a:ext>
            </a:extLst>
          </p:cNvPr>
          <p:cNvSpPr/>
          <p:nvPr/>
        </p:nvSpPr>
        <p:spPr>
          <a:xfrm>
            <a:off x="5312451" y="1424940"/>
            <a:ext cx="2021161" cy="50278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8F54C0-2C12-420A-9416-F5EFFCC67D2E}"/>
              </a:ext>
            </a:extLst>
          </p:cNvPr>
          <p:cNvCxnSpPr>
            <a:cxnSpLocks/>
          </p:cNvCxnSpPr>
          <p:nvPr/>
        </p:nvCxnSpPr>
        <p:spPr>
          <a:xfrm>
            <a:off x="5032694" y="5008021"/>
            <a:ext cx="7073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96581A5C-E6B8-4B81-93BF-56C2A97C34A0}"/>
              </a:ext>
            </a:extLst>
          </p:cNvPr>
          <p:cNvSpPr/>
          <p:nvPr/>
        </p:nvSpPr>
        <p:spPr>
          <a:xfrm>
            <a:off x="1942650" y="4611125"/>
            <a:ext cx="1132972" cy="760561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D72333-1CE2-488B-91B5-A6144C0F993B}"/>
              </a:ext>
            </a:extLst>
          </p:cNvPr>
          <p:cNvSpPr txBox="1"/>
          <p:nvPr/>
        </p:nvSpPr>
        <p:spPr>
          <a:xfrm>
            <a:off x="5877094" y="4829244"/>
            <a:ext cx="85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i &lt; m ?</a:t>
            </a:r>
            <a:endParaRPr lang="en-IN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54BA71-0463-4E6F-92AE-890ED2F05DD6}"/>
              </a:ext>
            </a:extLst>
          </p:cNvPr>
          <p:cNvCxnSpPr>
            <a:cxnSpLocks/>
          </p:cNvCxnSpPr>
          <p:nvPr/>
        </p:nvCxnSpPr>
        <p:spPr>
          <a:xfrm flipH="1" flipV="1">
            <a:off x="6266100" y="4280598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04D311B-F1E4-4F63-AAA3-50206E60B42F}"/>
              </a:ext>
            </a:extLst>
          </p:cNvPr>
          <p:cNvSpPr/>
          <p:nvPr/>
        </p:nvSpPr>
        <p:spPr>
          <a:xfrm>
            <a:off x="5740062" y="3427978"/>
            <a:ext cx="1052076" cy="833011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EC0D53E6-A69D-4FA7-80B1-C2613649A216}"/>
              </a:ext>
            </a:extLst>
          </p:cNvPr>
          <p:cNvSpPr/>
          <p:nvPr/>
        </p:nvSpPr>
        <p:spPr>
          <a:xfrm>
            <a:off x="5740062" y="2261697"/>
            <a:ext cx="1052076" cy="833011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6A2ED8-0A66-4F36-AE35-EA575EB94AB3}"/>
              </a:ext>
            </a:extLst>
          </p:cNvPr>
          <p:cNvCxnSpPr>
            <a:cxnSpLocks/>
          </p:cNvCxnSpPr>
          <p:nvPr/>
        </p:nvCxnSpPr>
        <p:spPr>
          <a:xfrm flipH="1" flipV="1">
            <a:off x="6266100" y="3091188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414A147-7526-404C-BACE-6BF5E48CE06C}"/>
              </a:ext>
            </a:extLst>
          </p:cNvPr>
          <p:cNvSpPr txBox="1"/>
          <p:nvPr/>
        </p:nvSpPr>
        <p:spPr>
          <a:xfrm>
            <a:off x="5895808" y="3660383"/>
            <a:ext cx="85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j &lt; q ?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B009F9-B51B-4865-AC0E-8767DE478563}"/>
              </a:ext>
            </a:extLst>
          </p:cNvPr>
          <p:cNvSpPr txBox="1"/>
          <p:nvPr/>
        </p:nvSpPr>
        <p:spPr>
          <a:xfrm>
            <a:off x="5895808" y="2512783"/>
            <a:ext cx="85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k &lt; p ?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235ADD-F904-4828-9E13-39D84853FEE8}"/>
              </a:ext>
            </a:extLst>
          </p:cNvPr>
          <p:cNvSpPr txBox="1"/>
          <p:nvPr/>
        </p:nvSpPr>
        <p:spPr>
          <a:xfrm>
            <a:off x="3105473" y="4620077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EF177-6629-4A02-990D-088048D4D456}"/>
              </a:ext>
            </a:extLst>
          </p:cNvPr>
          <p:cNvSpPr txBox="1"/>
          <p:nvPr/>
        </p:nvSpPr>
        <p:spPr>
          <a:xfrm>
            <a:off x="5548015" y="3120666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B122FF-B9F0-46C6-84CD-A3C38C2E7BAE}"/>
              </a:ext>
            </a:extLst>
          </p:cNvPr>
          <p:cNvCxnSpPr>
            <a:cxnSpLocks/>
          </p:cNvCxnSpPr>
          <p:nvPr/>
        </p:nvCxnSpPr>
        <p:spPr>
          <a:xfrm flipH="1" flipV="1">
            <a:off x="6266100" y="1931537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ACBCC0-CDBC-4A18-BEDA-D36C24076E4C}"/>
              </a:ext>
            </a:extLst>
          </p:cNvPr>
          <p:cNvSpPr txBox="1"/>
          <p:nvPr/>
        </p:nvSpPr>
        <p:spPr>
          <a:xfrm>
            <a:off x="5569004" y="1991839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  <a:endParaRPr lang="en-IN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4883F6B8-2A84-47D8-BA9D-7CBD34C17D5B}"/>
              </a:ext>
            </a:extLst>
          </p:cNvPr>
          <p:cNvSpPr/>
          <p:nvPr/>
        </p:nvSpPr>
        <p:spPr>
          <a:xfrm>
            <a:off x="3897776" y="4797058"/>
            <a:ext cx="1104976" cy="50278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B83B1-2B22-46A5-A60D-DE70CBD2870E}"/>
              </a:ext>
            </a:extLst>
          </p:cNvPr>
          <p:cNvSpPr txBox="1"/>
          <p:nvPr/>
        </p:nvSpPr>
        <p:spPr>
          <a:xfrm>
            <a:off x="5350736" y="1460067"/>
            <a:ext cx="202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IN" dirty="0"/>
              <a:t>result[i][j] += A[i][k] * B[k][j]</a:t>
            </a:r>
          </a:p>
          <a:p>
            <a:pPr algn="ctr"/>
            <a:r>
              <a:rPr lang="en-IN" dirty="0"/>
              <a:t>k = k+1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A08D4B-4C5A-4DB7-94B9-D2206FCA4A50}"/>
              </a:ext>
            </a:extLst>
          </p:cNvPr>
          <p:cNvCxnSpPr>
            <a:cxnSpLocks/>
          </p:cNvCxnSpPr>
          <p:nvPr/>
        </p:nvCxnSpPr>
        <p:spPr>
          <a:xfrm>
            <a:off x="6792138" y="2666671"/>
            <a:ext cx="7073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119DA19B-BF7A-4ED8-9416-C4476B5BFBFB}"/>
              </a:ext>
            </a:extLst>
          </p:cNvPr>
          <p:cNvSpPr/>
          <p:nvPr/>
        </p:nvSpPr>
        <p:spPr>
          <a:xfrm>
            <a:off x="7532821" y="2447986"/>
            <a:ext cx="1104976" cy="50278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0E8EF7-5E0F-4DF3-808B-2FA8D3D75F88}"/>
              </a:ext>
            </a:extLst>
          </p:cNvPr>
          <p:cNvSpPr txBox="1"/>
          <p:nvPr/>
        </p:nvSpPr>
        <p:spPr>
          <a:xfrm>
            <a:off x="7714152" y="2512783"/>
            <a:ext cx="105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 = j + 1</a:t>
            </a:r>
          </a:p>
          <a:p>
            <a:endParaRPr lang="en-IN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BBF44E-87D8-4855-8A0D-063F2C804F2E}"/>
              </a:ext>
            </a:extLst>
          </p:cNvPr>
          <p:cNvSpPr txBox="1"/>
          <p:nvPr/>
        </p:nvSpPr>
        <p:spPr>
          <a:xfrm>
            <a:off x="6676515" y="2300438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6E4231-34B4-40CE-8B0C-6B27B4BFC41E}"/>
              </a:ext>
            </a:extLst>
          </p:cNvPr>
          <p:cNvCxnSpPr>
            <a:cxnSpLocks/>
          </p:cNvCxnSpPr>
          <p:nvPr/>
        </p:nvCxnSpPr>
        <p:spPr>
          <a:xfrm flipH="1">
            <a:off x="5002752" y="1664918"/>
            <a:ext cx="3096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9B87AF-E9F3-44F1-BD6C-E5A347F4EC47}"/>
              </a:ext>
            </a:extLst>
          </p:cNvPr>
          <p:cNvCxnSpPr>
            <a:cxnSpLocks/>
          </p:cNvCxnSpPr>
          <p:nvPr/>
        </p:nvCxnSpPr>
        <p:spPr>
          <a:xfrm flipV="1">
            <a:off x="5032693" y="1664918"/>
            <a:ext cx="1" cy="101286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F9FFCA-06D7-4542-920D-6BF2DAC81B1B}"/>
              </a:ext>
            </a:extLst>
          </p:cNvPr>
          <p:cNvCxnSpPr>
            <a:cxnSpLocks/>
          </p:cNvCxnSpPr>
          <p:nvPr/>
        </p:nvCxnSpPr>
        <p:spPr>
          <a:xfrm>
            <a:off x="5032786" y="2666671"/>
            <a:ext cx="7073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A83AE2-B089-4E3E-B312-0197A1B0DCCC}"/>
              </a:ext>
            </a:extLst>
          </p:cNvPr>
          <p:cNvCxnSpPr>
            <a:cxnSpLocks/>
          </p:cNvCxnSpPr>
          <p:nvPr/>
        </p:nvCxnSpPr>
        <p:spPr>
          <a:xfrm flipV="1">
            <a:off x="8637797" y="2666671"/>
            <a:ext cx="547315" cy="1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CA91F4-5559-4B92-BD8B-BC5D8E69051B}"/>
              </a:ext>
            </a:extLst>
          </p:cNvPr>
          <p:cNvCxnSpPr>
            <a:cxnSpLocks/>
          </p:cNvCxnSpPr>
          <p:nvPr/>
        </p:nvCxnSpPr>
        <p:spPr>
          <a:xfrm flipV="1">
            <a:off x="9184236" y="1046622"/>
            <a:ext cx="0" cy="162056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54E1E4-5B91-46E6-AA28-2A721C49B581}"/>
              </a:ext>
            </a:extLst>
          </p:cNvPr>
          <p:cNvCxnSpPr>
            <a:cxnSpLocks/>
          </p:cNvCxnSpPr>
          <p:nvPr/>
        </p:nvCxnSpPr>
        <p:spPr>
          <a:xfrm flipH="1">
            <a:off x="4506656" y="1068338"/>
            <a:ext cx="4676706" cy="906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DC5A4D-4B76-40C6-AA06-DB5A683763C2}"/>
              </a:ext>
            </a:extLst>
          </p:cNvPr>
          <p:cNvCxnSpPr>
            <a:cxnSpLocks/>
          </p:cNvCxnSpPr>
          <p:nvPr/>
        </p:nvCxnSpPr>
        <p:spPr>
          <a:xfrm>
            <a:off x="4495103" y="1059855"/>
            <a:ext cx="24129" cy="27846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CB71AE-3630-45DC-A456-D6DE544CF54A}"/>
              </a:ext>
            </a:extLst>
          </p:cNvPr>
          <p:cNvCxnSpPr>
            <a:cxnSpLocks/>
          </p:cNvCxnSpPr>
          <p:nvPr/>
        </p:nvCxnSpPr>
        <p:spPr>
          <a:xfrm>
            <a:off x="4506656" y="3850129"/>
            <a:ext cx="1272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8E2CBB8-7D2A-4564-983E-DEE211CBBBB8}"/>
              </a:ext>
            </a:extLst>
          </p:cNvPr>
          <p:cNvCxnSpPr>
            <a:cxnSpLocks/>
          </p:cNvCxnSpPr>
          <p:nvPr/>
        </p:nvCxnSpPr>
        <p:spPr>
          <a:xfrm>
            <a:off x="6785190" y="3844483"/>
            <a:ext cx="7073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E8F0FC-DCA5-425C-A335-91BFEE021B25}"/>
              </a:ext>
            </a:extLst>
          </p:cNvPr>
          <p:cNvSpPr txBox="1"/>
          <p:nvPr/>
        </p:nvSpPr>
        <p:spPr>
          <a:xfrm>
            <a:off x="6700896" y="3511733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  <a:endParaRPr lang="en-IN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FB2758DF-E53E-437A-8FF5-B3DDD156A033}"/>
              </a:ext>
            </a:extLst>
          </p:cNvPr>
          <p:cNvSpPr/>
          <p:nvPr/>
        </p:nvSpPr>
        <p:spPr>
          <a:xfrm>
            <a:off x="7489857" y="3615117"/>
            <a:ext cx="1104976" cy="50278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E0D632-22FE-4C35-8A16-BD4176F6B91D}"/>
              </a:ext>
            </a:extLst>
          </p:cNvPr>
          <p:cNvSpPr txBox="1"/>
          <p:nvPr/>
        </p:nvSpPr>
        <p:spPr>
          <a:xfrm>
            <a:off x="7664240" y="3696399"/>
            <a:ext cx="105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= i + 1</a:t>
            </a:r>
          </a:p>
          <a:p>
            <a:endParaRPr lang="en-IN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4E77C79-0550-4196-922F-E88276ECA43D}"/>
              </a:ext>
            </a:extLst>
          </p:cNvPr>
          <p:cNvCxnSpPr>
            <a:cxnSpLocks/>
          </p:cNvCxnSpPr>
          <p:nvPr/>
        </p:nvCxnSpPr>
        <p:spPr>
          <a:xfrm flipV="1">
            <a:off x="8594833" y="3838925"/>
            <a:ext cx="547315" cy="1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907F67-EEFD-4128-AB3B-B32F8C175644}"/>
              </a:ext>
            </a:extLst>
          </p:cNvPr>
          <p:cNvCxnSpPr>
            <a:cxnSpLocks/>
          </p:cNvCxnSpPr>
          <p:nvPr/>
        </p:nvCxnSpPr>
        <p:spPr>
          <a:xfrm flipV="1">
            <a:off x="9142148" y="3814271"/>
            <a:ext cx="0" cy="12341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75EC22-CCEF-43E4-95FA-89DEF85BA092}"/>
              </a:ext>
            </a:extLst>
          </p:cNvPr>
          <p:cNvCxnSpPr>
            <a:cxnSpLocks/>
          </p:cNvCxnSpPr>
          <p:nvPr/>
        </p:nvCxnSpPr>
        <p:spPr>
          <a:xfrm flipH="1" flipV="1">
            <a:off x="6792138" y="5008021"/>
            <a:ext cx="2350010" cy="19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B96B99D-E3FE-4555-9CDF-9E64F5A18C82}"/>
              </a:ext>
            </a:extLst>
          </p:cNvPr>
          <p:cNvCxnSpPr>
            <a:cxnSpLocks/>
          </p:cNvCxnSpPr>
          <p:nvPr/>
        </p:nvCxnSpPr>
        <p:spPr>
          <a:xfrm flipH="1">
            <a:off x="6266100" y="5439103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F81AA72-656C-4A8F-9AE2-7FA8E08131C7}"/>
              </a:ext>
            </a:extLst>
          </p:cNvPr>
          <p:cNvSpPr txBox="1"/>
          <p:nvPr/>
        </p:nvSpPr>
        <p:spPr>
          <a:xfrm>
            <a:off x="6159228" y="5350216"/>
            <a:ext cx="7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  <a:endParaRPr lang="en-IN" dirty="0"/>
          </a:p>
        </p:txBody>
      </p: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A7C000B3-7A11-45C3-ADA3-9AC567AFC594}"/>
              </a:ext>
            </a:extLst>
          </p:cNvPr>
          <p:cNvSpPr/>
          <p:nvPr/>
        </p:nvSpPr>
        <p:spPr>
          <a:xfrm>
            <a:off x="5280394" y="5765830"/>
            <a:ext cx="1632862" cy="400084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219586-DCEF-48F2-A4CB-3C99412ED74B}"/>
              </a:ext>
            </a:extLst>
          </p:cNvPr>
          <p:cNvSpPr txBox="1"/>
          <p:nvPr/>
        </p:nvSpPr>
        <p:spPr>
          <a:xfrm>
            <a:off x="5428719" y="5827045"/>
            <a:ext cx="1942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 : result matrix</a:t>
            </a:r>
            <a:endParaRPr lang="en-IN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199B16-6C97-4F3E-AD7E-87834BF311A8}"/>
              </a:ext>
            </a:extLst>
          </p:cNvPr>
          <p:cNvCxnSpPr>
            <a:cxnSpLocks/>
          </p:cNvCxnSpPr>
          <p:nvPr/>
        </p:nvCxnSpPr>
        <p:spPr>
          <a:xfrm flipV="1">
            <a:off x="3269321" y="6153351"/>
            <a:ext cx="547315" cy="111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BE555C-5352-4D3E-B77B-3774C8D56A8D}"/>
              </a:ext>
            </a:extLst>
          </p:cNvPr>
          <p:cNvCxnSpPr>
            <a:cxnSpLocks/>
          </p:cNvCxnSpPr>
          <p:nvPr/>
        </p:nvCxnSpPr>
        <p:spPr>
          <a:xfrm>
            <a:off x="6731543" y="6027136"/>
            <a:ext cx="2283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EF8EB7C-4559-4594-AE79-089BF8D0C352}"/>
              </a:ext>
            </a:extLst>
          </p:cNvPr>
          <p:cNvCxnSpPr>
            <a:cxnSpLocks/>
          </p:cNvCxnSpPr>
          <p:nvPr/>
        </p:nvCxnSpPr>
        <p:spPr>
          <a:xfrm>
            <a:off x="3794865" y="6134739"/>
            <a:ext cx="2" cy="40569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7E67AC-BC90-4E6A-A522-A6485E677EE7}"/>
              </a:ext>
            </a:extLst>
          </p:cNvPr>
          <p:cNvCxnSpPr>
            <a:cxnSpLocks/>
          </p:cNvCxnSpPr>
          <p:nvPr/>
        </p:nvCxnSpPr>
        <p:spPr>
          <a:xfrm>
            <a:off x="3790148" y="6534741"/>
            <a:ext cx="5224635" cy="5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A0A159-252F-4731-8A7B-6FC379E6290A}"/>
              </a:ext>
            </a:extLst>
          </p:cNvPr>
          <p:cNvCxnSpPr>
            <a:cxnSpLocks/>
          </p:cNvCxnSpPr>
          <p:nvPr/>
        </p:nvCxnSpPr>
        <p:spPr>
          <a:xfrm flipH="1" flipV="1">
            <a:off x="9014783" y="6015818"/>
            <a:ext cx="1860" cy="54156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CD36479-8EFC-4C89-BFF1-E025EE445DAE}"/>
              </a:ext>
            </a:extLst>
          </p:cNvPr>
          <p:cNvCxnSpPr>
            <a:cxnSpLocks/>
          </p:cNvCxnSpPr>
          <p:nvPr/>
        </p:nvCxnSpPr>
        <p:spPr>
          <a:xfrm flipV="1">
            <a:off x="9001979" y="6285943"/>
            <a:ext cx="547315" cy="11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Terminator 100">
            <a:extLst>
              <a:ext uri="{FF2B5EF4-FFF2-40B4-BE49-F238E27FC236}">
                <a16:creationId xmlns:a16="http://schemas.microsoft.com/office/drawing/2014/main" id="{E4363C4D-E316-48ED-8BD1-54DFB421D7CF}"/>
              </a:ext>
            </a:extLst>
          </p:cNvPr>
          <p:cNvSpPr/>
          <p:nvPr/>
        </p:nvSpPr>
        <p:spPr>
          <a:xfrm>
            <a:off x="9579369" y="6104044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E06E5-97C4-4CD1-9500-26BE9F46838D}"/>
              </a:ext>
            </a:extLst>
          </p:cNvPr>
          <p:cNvSpPr txBox="1"/>
          <p:nvPr/>
        </p:nvSpPr>
        <p:spPr>
          <a:xfrm>
            <a:off x="9704080" y="6104044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473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Prime Numbers in Given Range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15/12/2021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2056068" y="1844305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821202-C445-42FD-9AC6-585D6964BEFA}"/>
              </a:ext>
            </a:extLst>
          </p:cNvPr>
          <p:cNvCxnSpPr>
            <a:cxnSpLocks/>
          </p:cNvCxnSpPr>
          <p:nvPr/>
        </p:nvCxnSpPr>
        <p:spPr>
          <a:xfrm>
            <a:off x="3376365" y="160004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14C4-D3BF-4360-A1F2-1879AAB146FB}"/>
              </a:ext>
            </a:extLst>
          </p:cNvPr>
          <p:cNvCxnSpPr>
            <a:cxnSpLocks/>
          </p:cNvCxnSpPr>
          <p:nvPr/>
        </p:nvCxnSpPr>
        <p:spPr>
          <a:xfrm flipH="1">
            <a:off x="3376360" y="2372788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2467586" y="1882199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lower limit (l) and upper limit(u)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2884836" y="1127014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2766588" y="1103452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8892088-F6EC-4E0A-A65B-D4928B489B6D}"/>
              </a:ext>
            </a:extLst>
          </p:cNvPr>
          <p:cNvSpPr/>
          <p:nvPr/>
        </p:nvSpPr>
        <p:spPr>
          <a:xfrm>
            <a:off x="2014786" y="2674743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4A6045-CF67-441C-BB2B-BBAF249A1AFD}"/>
              </a:ext>
            </a:extLst>
          </p:cNvPr>
          <p:cNvSpPr txBox="1"/>
          <p:nvPr/>
        </p:nvSpPr>
        <p:spPr>
          <a:xfrm>
            <a:off x="2467586" y="2677017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Declare variables, num and 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CCBAE8-D438-44DD-B317-B945BEB5A1C6}"/>
              </a:ext>
            </a:extLst>
          </p:cNvPr>
          <p:cNvCxnSpPr>
            <a:cxnSpLocks/>
          </p:cNvCxnSpPr>
          <p:nvPr/>
        </p:nvCxnSpPr>
        <p:spPr>
          <a:xfrm flipH="1">
            <a:off x="3376359" y="3203497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0FA64B27-DF0E-488F-974A-7D4B42CC055D}"/>
              </a:ext>
            </a:extLst>
          </p:cNvPr>
          <p:cNvSpPr/>
          <p:nvPr/>
        </p:nvSpPr>
        <p:spPr>
          <a:xfrm>
            <a:off x="2733116" y="3530608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C2AE41-CC95-4296-851D-1B78C5F53F46}"/>
              </a:ext>
            </a:extLst>
          </p:cNvPr>
          <p:cNvSpPr txBox="1"/>
          <p:nvPr/>
        </p:nvSpPr>
        <p:spPr>
          <a:xfrm>
            <a:off x="2808606" y="3723618"/>
            <a:ext cx="104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 num &gt; l</a:t>
            </a:r>
          </a:p>
          <a:p>
            <a:pPr algn="ctr"/>
            <a:r>
              <a:rPr lang="en-US" sz="1200" b="1" dirty="0"/>
              <a:t>&amp;</a:t>
            </a:r>
          </a:p>
          <a:p>
            <a:pPr algn="ctr"/>
            <a:r>
              <a:rPr lang="en-US" sz="1200" b="1" dirty="0"/>
              <a:t> num &lt; u+1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ED6F79D-89DC-40AE-BCF6-AB374F5EEDDC}"/>
              </a:ext>
            </a:extLst>
          </p:cNvPr>
          <p:cNvSpPr/>
          <p:nvPr/>
        </p:nvSpPr>
        <p:spPr>
          <a:xfrm>
            <a:off x="2717767" y="4880217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0506D5-CFBF-4F97-BFF4-6927181FB422}"/>
              </a:ext>
            </a:extLst>
          </p:cNvPr>
          <p:cNvCxnSpPr>
            <a:cxnSpLocks/>
          </p:cNvCxnSpPr>
          <p:nvPr/>
        </p:nvCxnSpPr>
        <p:spPr>
          <a:xfrm flipH="1">
            <a:off x="3354819" y="4563036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ACC94A-4FB4-4902-95CA-77F82577285E}"/>
              </a:ext>
            </a:extLst>
          </p:cNvPr>
          <p:cNvSpPr txBox="1"/>
          <p:nvPr/>
        </p:nvSpPr>
        <p:spPr>
          <a:xfrm>
            <a:off x="4735439" y="5176693"/>
            <a:ext cx="102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 &gt;2 and </a:t>
            </a:r>
          </a:p>
          <a:p>
            <a:pPr algn="ctr"/>
            <a:r>
              <a:rPr lang="en-US" sz="1400" b="1" dirty="0"/>
              <a:t>i &lt; num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E15761-894F-4A8D-9EAD-217BDD77251A}"/>
              </a:ext>
            </a:extLst>
          </p:cNvPr>
          <p:cNvSpPr txBox="1"/>
          <p:nvPr/>
        </p:nvSpPr>
        <p:spPr>
          <a:xfrm>
            <a:off x="2721886" y="4537708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B900C9-541C-4CB7-9730-EAC6A464FE53}"/>
              </a:ext>
            </a:extLst>
          </p:cNvPr>
          <p:cNvCxnSpPr>
            <a:cxnSpLocks/>
          </p:cNvCxnSpPr>
          <p:nvPr/>
        </p:nvCxnSpPr>
        <p:spPr>
          <a:xfrm>
            <a:off x="4007219" y="5396429"/>
            <a:ext cx="5827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A91DCFA7-EB4E-4DB4-A256-1A22F8042116}"/>
              </a:ext>
            </a:extLst>
          </p:cNvPr>
          <p:cNvSpPr/>
          <p:nvPr/>
        </p:nvSpPr>
        <p:spPr>
          <a:xfrm>
            <a:off x="4589929" y="4898602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FB8C55-78B7-4CC5-A2DC-B2CA2CE0DC3D}"/>
              </a:ext>
            </a:extLst>
          </p:cNvPr>
          <p:cNvSpPr txBox="1"/>
          <p:nvPr/>
        </p:nvSpPr>
        <p:spPr>
          <a:xfrm>
            <a:off x="2855574" y="5210588"/>
            <a:ext cx="1029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num &gt;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6E7555-297E-4184-8B91-88C3075BC3F5}"/>
              </a:ext>
            </a:extLst>
          </p:cNvPr>
          <p:cNvSpPr txBox="1"/>
          <p:nvPr/>
        </p:nvSpPr>
        <p:spPr>
          <a:xfrm>
            <a:off x="5764624" y="5025922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AA72C1-7A12-4730-82DA-BAE799C613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08259" y="5170588"/>
            <a:ext cx="1" cy="488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174FA52D-18DB-40AF-8FE1-A652BC6DC397}"/>
              </a:ext>
            </a:extLst>
          </p:cNvPr>
          <p:cNvSpPr/>
          <p:nvPr/>
        </p:nvSpPr>
        <p:spPr>
          <a:xfrm>
            <a:off x="6370735" y="4898602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179B15-AEF8-4009-9F59-8C3016291513}"/>
              </a:ext>
            </a:extLst>
          </p:cNvPr>
          <p:cNvSpPr txBox="1"/>
          <p:nvPr/>
        </p:nvSpPr>
        <p:spPr>
          <a:xfrm>
            <a:off x="6504545" y="5284260"/>
            <a:ext cx="1029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num % i =0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24BBE6-B841-4F02-A825-D56A8CC026F8}"/>
              </a:ext>
            </a:extLst>
          </p:cNvPr>
          <p:cNvSpPr txBox="1"/>
          <p:nvPr/>
        </p:nvSpPr>
        <p:spPr>
          <a:xfrm>
            <a:off x="3994410" y="5045484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AF037-AB57-47E9-8E39-377926884C75}"/>
              </a:ext>
            </a:extLst>
          </p:cNvPr>
          <p:cNvCxnSpPr>
            <a:cxnSpLocks/>
          </p:cNvCxnSpPr>
          <p:nvPr/>
        </p:nvCxnSpPr>
        <p:spPr>
          <a:xfrm flipH="1" flipV="1">
            <a:off x="7019137" y="4428746"/>
            <a:ext cx="1" cy="488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68DE4D5A-200D-448B-B8C5-22E145A74B36}"/>
              </a:ext>
            </a:extLst>
          </p:cNvPr>
          <p:cNvSpPr/>
          <p:nvPr/>
        </p:nvSpPr>
        <p:spPr>
          <a:xfrm>
            <a:off x="6393438" y="3903371"/>
            <a:ext cx="1274102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2E5B11-FC6B-44DD-B49A-B73A3626F228}"/>
              </a:ext>
            </a:extLst>
          </p:cNvPr>
          <p:cNvSpPr txBox="1"/>
          <p:nvPr/>
        </p:nvSpPr>
        <p:spPr>
          <a:xfrm>
            <a:off x="6446742" y="2343560"/>
            <a:ext cx="130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num = num + 1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49F4EB-2A30-4A4C-9DC6-57DA10ABD2A7}"/>
              </a:ext>
            </a:extLst>
          </p:cNvPr>
          <p:cNvSpPr txBox="1"/>
          <p:nvPr/>
        </p:nvSpPr>
        <p:spPr>
          <a:xfrm>
            <a:off x="6423460" y="4525967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3A088C-1995-418B-AA85-EDA7FD99B9E5}"/>
              </a:ext>
            </a:extLst>
          </p:cNvPr>
          <p:cNvCxnSpPr>
            <a:cxnSpLocks/>
          </p:cNvCxnSpPr>
          <p:nvPr/>
        </p:nvCxnSpPr>
        <p:spPr>
          <a:xfrm flipH="1">
            <a:off x="7016522" y="3695703"/>
            <a:ext cx="2615" cy="22175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209910-E472-431F-A224-869F9B21925B}"/>
              </a:ext>
            </a:extLst>
          </p:cNvPr>
          <p:cNvCxnSpPr>
            <a:cxnSpLocks/>
          </p:cNvCxnSpPr>
          <p:nvPr/>
        </p:nvCxnSpPr>
        <p:spPr>
          <a:xfrm>
            <a:off x="5226980" y="3695703"/>
            <a:ext cx="5679" cy="122703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B34B71F-7DD5-405D-B2D7-A191AB9849E8}"/>
              </a:ext>
            </a:extLst>
          </p:cNvPr>
          <p:cNvCxnSpPr>
            <a:cxnSpLocks/>
          </p:cNvCxnSpPr>
          <p:nvPr/>
        </p:nvCxnSpPr>
        <p:spPr>
          <a:xfrm>
            <a:off x="5226980" y="3673227"/>
            <a:ext cx="180497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C8B5AE-4609-4ACF-A745-BD0F12116A28}"/>
              </a:ext>
            </a:extLst>
          </p:cNvPr>
          <p:cNvCxnSpPr>
            <a:cxnSpLocks/>
          </p:cNvCxnSpPr>
          <p:nvPr/>
        </p:nvCxnSpPr>
        <p:spPr>
          <a:xfrm>
            <a:off x="7644838" y="5403521"/>
            <a:ext cx="826935" cy="11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55311BD-85BF-4443-82CD-58C99BBDC0D7}"/>
              </a:ext>
            </a:extLst>
          </p:cNvPr>
          <p:cNvSpPr txBox="1"/>
          <p:nvPr/>
        </p:nvSpPr>
        <p:spPr>
          <a:xfrm>
            <a:off x="7519207" y="5034187"/>
            <a:ext cx="82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1915AB6E-50D9-4418-9464-1BD05A81D29B}"/>
              </a:ext>
            </a:extLst>
          </p:cNvPr>
          <p:cNvSpPr/>
          <p:nvPr/>
        </p:nvSpPr>
        <p:spPr>
          <a:xfrm>
            <a:off x="8338038" y="5205223"/>
            <a:ext cx="1775039" cy="41331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C83ABC0-6EE6-499A-9BE6-B00F08E366AF}"/>
              </a:ext>
            </a:extLst>
          </p:cNvPr>
          <p:cNvSpPr txBox="1"/>
          <p:nvPr/>
        </p:nvSpPr>
        <p:spPr>
          <a:xfrm>
            <a:off x="8267479" y="5231327"/>
            <a:ext cx="19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Print: num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5460412C-F02A-4693-841D-6B70F0EE83DE}"/>
              </a:ext>
            </a:extLst>
          </p:cNvPr>
          <p:cNvSpPr/>
          <p:nvPr/>
        </p:nvSpPr>
        <p:spPr>
          <a:xfrm>
            <a:off x="6446742" y="2244542"/>
            <a:ext cx="130035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51653C-E824-4E07-B7AB-4022CDB16631}"/>
              </a:ext>
            </a:extLst>
          </p:cNvPr>
          <p:cNvSpPr txBox="1"/>
          <p:nvPr/>
        </p:nvSpPr>
        <p:spPr>
          <a:xfrm>
            <a:off x="6560963" y="3991906"/>
            <a:ext cx="1029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 = i + 1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6526E9-6CE2-4A04-899D-2D86C039D7E4}"/>
              </a:ext>
            </a:extLst>
          </p:cNvPr>
          <p:cNvCxnSpPr>
            <a:cxnSpLocks/>
          </p:cNvCxnSpPr>
          <p:nvPr/>
        </p:nvCxnSpPr>
        <p:spPr>
          <a:xfrm>
            <a:off x="7747099" y="2477217"/>
            <a:ext cx="3144545" cy="20231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EB12E3A-D224-4AC7-8C43-D3541E26AD65}"/>
              </a:ext>
            </a:extLst>
          </p:cNvPr>
          <p:cNvCxnSpPr>
            <a:cxnSpLocks/>
          </p:cNvCxnSpPr>
          <p:nvPr/>
        </p:nvCxnSpPr>
        <p:spPr>
          <a:xfrm flipV="1">
            <a:off x="10891644" y="2497448"/>
            <a:ext cx="0" cy="293850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9CD0AD2-A606-4C35-9A85-CD5B7F41C1B5}"/>
              </a:ext>
            </a:extLst>
          </p:cNvPr>
          <p:cNvCxnSpPr>
            <a:cxnSpLocks/>
          </p:cNvCxnSpPr>
          <p:nvPr/>
        </p:nvCxnSpPr>
        <p:spPr>
          <a:xfrm>
            <a:off x="5611906" y="2511146"/>
            <a:ext cx="83483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A49E5CD-0992-4281-B3EF-FE3C0D66D103}"/>
              </a:ext>
            </a:extLst>
          </p:cNvPr>
          <p:cNvCxnSpPr>
            <a:cxnSpLocks/>
          </p:cNvCxnSpPr>
          <p:nvPr/>
        </p:nvCxnSpPr>
        <p:spPr>
          <a:xfrm flipH="1">
            <a:off x="5617605" y="2525267"/>
            <a:ext cx="1" cy="93021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84B295-ADBE-40A6-B728-9DC69167521A}"/>
              </a:ext>
            </a:extLst>
          </p:cNvPr>
          <p:cNvCxnSpPr>
            <a:cxnSpLocks/>
          </p:cNvCxnSpPr>
          <p:nvPr/>
        </p:nvCxnSpPr>
        <p:spPr>
          <a:xfrm>
            <a:off x="4391846" y="3455479"/>
            <a:ext cx="125255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2EE918-6F1E-48DD-9E8C-2E46C44583F4}"/>
              </a:ext>
            </a:extLst>
          </p:cNvPr>
          <p:cNvCxnSpPr>
            <a:cxnSpLocks/>
          </p:cNvCxnSpPr>
          <p:nvPr/>
        </p:nvCxnSpPr>
        <p:spPr>
          <a:xfrm>
            <a:off x="4399695" y="3461552"/>
            <a:ext cx="0" cy="58527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E7A082-5336-4A15-AF80-DAD8BC7D3B24}"/>
              </a:ext>
            </a:extLst>
          </p:cNvPr>
          <p:cNvCxnSpPr>
            <a:cxnSpLocks/>
          </p:cNvCxnSpPr>
          <p:nvPr/>
        </p:nvCxnSpPr>
        <p:spPr>
          <a:xfrm>
            <a:off x="3969385" y="4046822"/>
            <a:ext cx="422461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E0534E-AFF9-44B8-AEDE-3FF32BAC294E}"/>
              </a:ext>
            </a:extLst>
          </p:cNvPr>
          <p:cNvCxnSpPr>
            <a:cxnSpLocks/>
          </p:cNvCxnSpPr>
          <p:nvPr/>
        </p:nvCxnSpPr>
        <p:spPr>
          <a:xfrm>
            <a:off x="2014786" y="4059487"/>
            <a:ext cx="751802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>
            <a:extLst>
              <a:ext uri="{FF2B5EF4-FFF2-40B4-BE49-F238E27FC236}">
                <a16:creationId xmlns:a16="http://schemas.microsoft.com/office/drawing/2014/main" id="{C6192EEC-75B9-4C22-AFB3-A32BEBA3DC26}"/>
              </a:ext>
            </a:extLst>
          </p:cNvPr>
          <p:cNvSpPr/>
          <p:nvPr/>
        </p:nvSpPr>
        <p:spPr>
          <a:xfrm>
            <a:off x="973769" y="3828654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DA711B-4083-44F4-9A98-D736BB6C0265}"/>
              </a:ext>
            </a:extLst>
          </p:cNvPr>
          <p:cNvSpPr txBox="1"/>
          <p:nvPr/>
        </p:nvSpPr>
        <p:spPr>
          <a:xfrm>
            <a:off x="1118012" y="3846728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79AF1E-5651-4F49-9A16-5CA72BECA265}"/>
              </a:ext>
            </a:extLst>
          </p:cNvPr>
          <p:cNvSpPr txBox="1"/>
          <p:nvPr/>
        </p:nvSpPr>
        <p:spPr>
          <a:xfrm>
            <a:off x="2039528" y="3705258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2C72BF-5372-4691-9539-57B57BE2F862}"/>
              </a:ext>
            </a:extLst>
          </p:cNvPr>
          <p:cNvCxnSpPr>
            <a:cxnSpLocks/>
          </p:cNvCxnSpPr>
          <p:nvPr/>
        </p:nvCxnSpPr>
        <p:spPr>
          <a:xfrm>
            <a:off x="9888627" y="5438148"/>
            <a:ext cx="10030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1E3B962-D69F-41BE-9AAF-EB1845B35141}"/>
              </a:ext>
            </a:extLst>
          </p:cNvPr>
          <p:cNvCxnSpPr>
            <a:cxnSpLocks/>
          </p:cNvCxnSpPr>
          <p:nvPr/>
        </p:nvCxnSpPr>
        <p:spPr>
          <a:xfrm>
            <a:off x="3386388" y="6547667"/>
            <a:ext cx="6074144" cy="83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82BE64-D3B1-45D4-8362-FABB8D46D5E0}"/>
              </a:ext>
            </a:extLst>
          </p:cNvPr>
          <p:cNvCxnSpPr>
            <a:cxnSpLocks/>
          </p:cNvCxnSpPr>
          <p:nvPr/>
        </p:nvCxnSpPr>
        <p:spPr>
          <a:xfrm flipH="1">
            <a:off x="3370166" y="5899012"/>
            <a:ext cx="1" cy="665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4CB28C0-D9F5-45B3-AA5B-2D2D8BA62DD9}"/>
              </a:ext>
            </a:extLst>
          </p:cNvPr>
          <p:cNvSpPr txBox="1"/>
          <p:nvPr/>
        </p:nvSpPr>
        <p:spPr>
          <a:xfrm>
            <a:off x="2622826" y="6045652"/>
            <a:ext cx="82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239D52B-5E0B-4989-82F5-CC0CFAE09F13}"/>
              </a:ext>
            </a:extLst>
          </p:cNvPr>
          <p:cNvCxnSpPr>
            <a:cxnSpLocks/>
          </p:cNvCxnSpPr>
          <p:nvPr/>
        </p:nvCxnSpPr>
        <p:spPr>
          <a:xfrm>
            <a:off x="9458609" y="5931030"/>
            <a:ext cx="1" cy="6164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54438F5-9E04-4672-8323-AAFCC3EA36D3}"/>
              </a:ext>
            </a:extLst>
          </p:cNvPr>
          <p:cNvCxnSpPr>
            <a:cxnSpLocks/>
          </p:cNvCxnSpPr>
          <p:nvPr/>
        </p:nvCxnSpPr>
        <p:spPr>
          <a:xfrm>
            <a:off x="9458609" y="5944062"/>
            <a:ext cx="1003203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B9CCD08-5FC2-4573-BA54-07EA56CE4D24}"/>
              </a:ext>
            </a:extLst>
          </p:cNvPr>
          <p:cNvCxnSpPr>
            <a:cxnSpLocks/>
          </p:cNvCxnSpPr>
          <p:nvPr/>
        </p:nvCxnSpPr>
        <p:spPr>
          <a:xfrm>
            <a:off x="10461812" y="5411881"/>
            <a:ext cx="0" cy="551526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61E0356-FE41-4B38-85A8-649AEFE6BC44}"/>
              </a:ext>
            </a:extLst>
          </p:cNvPr>
          <p:cNvCxnSpPr>
            <a:cxnSpLocks/>
          </p:cNvCxnSpPr>
          <p:nvPr/>
        </p:nvCxnSpPr>
        <p:spPr>
          <a:xfrm flipH="1">
            <a:off x="5226980" y="5917605"/>
            <a:ext cx="1" cy="36497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4ADDF0-EE98-431D-A449-96B8D584D9E8}"/>
              </a:ext>
            </a:extLst>
          </p:cNvPr>
          <p:cNvCxnSpPr>
            <a:cxnSpLocks/>
          </p:cNvCxnSpPr>
          <p:nvPr/>
        </p:nvCxnSpPr>
        <p:spPr>
          <a:xfrm>
            <a:off x="5226980" y="6264468"/>
            <a:ext cx="3819152" cy="5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D531AA9-7105-4037-B9C5-E8FECD2B51BA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9048054" y="5618535"/>
            <a:ext cx="0" cy="66404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3F4196A-731F-408A-AC99-269E1795AC56}"/>
              </a:ext>
            </a:extLst>
          </p:cNvPr>
          <p:cNvSpPr txBox="1"/>
          <p:nvPr/>
        </p:nvSpPr>
        <p:spPr>
          <a:xfrm>
            <a:off x="5156142" y="5866293"/>
            <a:ext cx="82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765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Remove Punctuations from String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22/12/2021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6117080" y="1704615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821202-C445-42FD-9AC6-585D6964BEFA}"/>
              </a:ext>
            </a:extLst>
          </p:cNvPr>
          <p:cNvCxnSpPr>
            <a:cxnSpLocks/>
          </p:cNvCxnSpPr>
          <p:nvPr/>
        </p:nvCxnSpPr>
        <p:spPr>
          <a:xfrm>
            <a:off x="7437377" y="146035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14C4-D3BF-4360-A1F2-1879AAB146FB}"/>
              </a:ext>
            </a:extLst>
          </p:cNvPr>
          <p:cNvCxnSpPr>
            <a:cxnSpLocks/>
          </p:cNvCxnSpPr>
          <p:nvPr/>
        </p:nvCxnSpPr>
        <p:spPr>
          <a:xfrm flipH="1">
            <a:off x="7437372" y="2233098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6528598" y="1742509"/>
            <a:ext cx="19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String (m)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6945848" y="987324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6827600" y="963762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5D12A151-18B5-4D95-9003-4D0A83228485}"/>
              </a:ext>
            </a:extLst>
          </p:cNvPr>
          <p:cNvSpPr/>
          <p:nvPr/>
        </p:nvSpPr>
        <p:spPr>
          <a:xfrm>
            <a:off x="6129155" y="2569441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C7910F-F0C6-4DB3-AD1B-8EE1D6C8C5BC}"/>
              </a:ext>
            </a:extLst>
          </p:cNvPr>
          <p:cNvSpPr txBox="1"/>
          <p:nvPr/>
        </p:nvSpPr>
        <p:spPr>
          <a:xfrm>
            <a:off x="6516524" y="2589236"/>
            <a:ext cx="219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Define list of punctuations (punc)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229E4E-B35A-4C26-B259-4F79400A9C67}"/>
              </a:ext>
            </a:extLst>
          </p:cNvPr>
          <p:cNvCxnSpPr>
            <a:cxnSpLocks/>
          </p:cNvCxnSpPr>
          <p:nvPr/>
        </p:nvCxnSpPr>
        <p:spPr>
          <a:xfrm flipH="1">
            <a:off x="7475319" y="3097958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F39DC1F-2A8C-477D-8C92-DE825AE3CB27}"/>
              </a:ext>
            </a:extLst>
          </p:cNvPr>
          <p:cNvSpPr/>
          <p:nvPr/>
        </p:nvSpPr>
        <p:spPr>
          <a:xfrm>
            <a:off x="6117080" y="3405140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965DD-FC80-4440-AD56-74769317CFE3}"/>
              </a:ext>
            </a:extLst>
          </p:cNvPr>
          <p:cNvSpPr txBox="1"/>
          <p:nvPr/>
        </p:nvSpPr>
        <p:spPr>
          <a:xfrm>
            <a:off x="6257764" y="3477754"/>
            <a:ext cx="250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Declare empty string (n)</a:t>
            </a:r>
          </a:p>
          <a:p>
            <a:pPr algn="ctr"/>
            <a:endParaRPr lang="en-US" sz="14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42C64C-9AE3-4F7D-A20D-2D5B8D7616C0}"/>
              </a:ext>
            </a:extLst>
          </p:cNvPr>
          <p:cNvCxnSpPr>
            <a:cxnSpLocks/>
          </p:cNvCxnSpPr>
          <p:nvPr/>
        </p:nvCxnSpPr>
        <p:spPr>
          <a:xfrm>
            <a:off x="7491450" y="3944696"/>
            <a:ext cx="1" cy="39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5776889B-F137-48CA-81C5-CDAB941E57C6}"/>
              </a:ext>
            </a:extLst>
          </p:cNvPr>
          <p:cNvSpPr/>
          <p:nvPr/>
        </p:nvSpPr>
        <p:spPr>
          <a:xfrm>
            <a:off x="6106317" y="4344156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08BFED-8636-47B2-B1A2-D11C731E67A0}"/>
              </a:ext>
            </a:extLst>
          </p:cNvPr>
          <p:cNvSpPr txBox="1"/>
          <p:nvPr/>
        </p:nvSpPr>
        <p:spPr>
          <a:xfrm>
            <a:off x="6257764" y="4369661"/>
            <a:ext cx="2506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Traverse character wise in string using for loop (i)</a:t>
            </a:r>
          </a:p>
          <a:p>
            <a:pPr algn="ctr"/>
            <a:endParaRPr lang="en-US" sz="1400" b="1" dirty="0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42D5BC0C-8BE8-460E-9A19-E0884D12C232}"/>
              </a:ext>
            </a:extLst>
          </p:cNvPr>
          <p:cNvSpPr/>
          <p:nvPr/>
        </p:nvSpPr>
        <p:spPr>
          <a:xfrm>
            <a:off x="6838265" y="5257667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0BCCA6-C795-48C4-8609-694CB43DAF40}"/>
              </a:ext>
            </a:extLst>
          </p:cNvPr>
          <p:cNvCxnSpPr>
            <a:cxnSpLocks/>
          </p:cNvCxnSpPr>
          <p:nvPr/>
        </p:nvCxnSpPr>
        <p:spPr>
          <a:xfrm>
            <a:off x="7475317" y="4858207"/>
            <a:ext cx="1" cy="39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702338A-87C4-4554-B5C1-FAFF7393D191}"/>
              </a:ext>
            </a:extLst>
          </p:cNvPr>
          <p:cNvSpPr txBox="1"/>
          <p:nvPr/>
        </p:nvSpPr>
        <p:spPr>
          <a:xfrm>
            <a:off x="6976135" y="5519738"/>
            <a:ext cx="102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i in </a:t>
            </a:r>
          </a:p>
          <a:p>
            <a:pPr algn="ctr"/>
            <a:r>
              <a:rPr lang="en-US" sz="1400" b="1" dirty="0"/>
              <a:t>punc 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2CA1E3-CF60-46EE-8A14-973DADF764F6}"/>
              </a:ext>
            </a:extLst>
          </p:cNvPr>
          <p:cNvSpPr txBox="1"/>
          <p:nvPr/>
        </p:nvSpPr>
        <p:spPr>
          <a:xfrm>
            <a:off x="7510782" y="6290095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640681-6E25-43F7-9BAC-3CE7F9311A59}"/>
              </a:ext>
            </a:extLst>
          </p:cNvPr>
          <p:cNvCxnSpPr>
            <a:cxnSpLocks/>
          </p:cNvCxnSpPr>
          <p:nvPr/>
        </p:nvCxnSpPr>
        <p:spPr>
          <a:xfrm flipV="1">
            <a:off x="6129155" y="5773961"/>
            <a:ext cx="698445" cy="7387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47ECCB-7F88-451B-8DCD-9B37D50EF175}"/>
              </a:ext>
            </a:extLst>
          </p:cNvPr>
          <p:cNvSpPr txBox="1"/>
          <p:nvPr/>
        </p:nvSpPr>
        <p:spPr>
          <a:xfrm>
            <a:off x="6232744" y="5343533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98D3A031-1B34-4C42-A454-EFC01DE3470F}"/>
              </a:ext>
            </a:extLst>
          </p:cNvPr>
          <p:cNvSpPr/>
          <p:nvPr/>
        </p:nvSpPr>
        <p:spPr>
          <a:xfrm>
            <a:off x="4633158" y="5512947"/>
            <a:ext cx="1454810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6EEDF9-8F5E-4A25-BDDB-5CD4BE0A241B}"/>
              </a:ext>
            </a:extLst>
          </p:cNvPr>
          <p:cNvSpPr txBox="1"/>
          <p:nvPr/>
        </p:nvSpPr>
        <p:spPr>
          <a:xfrm>
            <a:off x="4123159" y="5521932"/>
            <a:ext cx="250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Concatenate </a:t>
            </a:r>
          </a:p>
          <a:p>
            <a:pPr algn="ctr"/>
            <a:r>
              <a:rPr lang="en-US" sz="1400" b="1" dirty="0"/>
              <a:t>n and i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C5C988-3F82-4B0F-8E00-9C365C53B516}"/>
              </a:ext>
            </a:extLst>
          </p:cNvPr>
          <p:cNvCxnSpPr>
            <a:cxnSpLocks/>
          </p:cNvCxnSpPr>
          <p:nvPr/>
        </p:nvCxnSpPr>
        <p:spPr>
          <a:xfrm>
            <a:off x="7475316" y="6270688"/>
            <a:ext cx="1" cy="3912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2D6E55-480D-45A9-8A0E-049B2C331AF4}"/>
              </a:ext>
            </a:extLst>
          </p:cNvPr>
          <p:cNvCxnSpPr>
            <a:cxnSpLocks/>
          </p:cNvCxnSpPr>
          <p:nvPr/>
        </p:nvCxnSpPr>
        <p:spPr>
          <a:xfrm>
            <a:off x="4228216" y="6659427"/>
            <a:ext cx="3247101" cy="631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F92739-B89E-4AD7-A2DB-84F5A3F72C29}"/>
              </a:ext>
            </a:extLst>
          </p:cNvPr>
          <p:cNvCxnSpPr>
            <a:cxnSpLocks/>
          </p:cNvCxnSpPr>
          <p:nvPr/>
        </p:nvCxnSpPr>
        <p:spPr>
          <a:xfrm>
            <a:off x="4228216" y="5781348"/>
            <a:ext cx="404942" cy="631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7D9E948-1D6B-4DA2-9EAB-DEB814955724}"/>
              </a:ext>
            </a:extLst>
          </p:cNvPr>
          <p:cNvCxnSpPr>
            <a:cxnSpLocks/>
          </p:cNvCxnSpPr>
          <p:nvPr/>
        </p:nvCxnSpPr>
        <p:spPr>
          <a:xfrm flipH="1">
            <a:off x="4221672" y="5078672"/>
            <a:ext cx="6544" cy="15807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D31F1633-20F9-496D-839E-A0170A5AA895}"/>
              </a:ext>
            </a:extLst>
          </p:cNvPr>
          <p:cNvSpPr/>
          <p:nvPr/>
        </p:nvSpPr>
        <p:spPr>
          <a:xfrm>
            <a:off x="3584622" y="4087155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6760E7-711C-4952-90D6-F7B34777E06E}"/>
              </a:ext>
            </a:extLst>
          </p:cNvPr>
          <p:cNvSpPr txBox="1"/>
          <p:nvPr/>
        </p:nvSpPr>
        <p:spPr>
          <a:xfrm>
            <a:off x="3370055" y="4357147"/>
            <a:ext cx="1703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Is string index </a:t>
            </a:r>
          </a:p>
          <a:p>
            <a:pPr algn="ctr"/>
            <a:r>
              <a:rPr lang="en-US" sz="1300" b="1" dirty="0"/>
              <a:t>out of range?</a:t>
            </a:r>
            <a:endParaRPr lang="en-IN" sz="13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A0D776-2A0B-4142-ACEC-CCC1700E1283}"/>
              </a:ext>
            </a:extLst>
          </p:cNvPr>
          <p:cNvCxnSpPr>
            <a:cxnSpLocks/>
          </p:cNvCxnSpPr>
          <p:nvPr/>
        </p:nvCxnSpPr>
        <p:spPr>
          <a:xfrm flipV="1">
            <a:off x="2866154" y="4597063"/>
            <a:ext cx="713309" cy="611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C507D01-68C9-4944-9E2D-C260BBDBB0A7}"/>
              </a:ext>
            </a:extLst>
          </p:cNvPr>
          <p:cNvSpPr txBox="1"/>
          <p:nvPr/>
        </p:nvSpPr>
        <p:spPr>
          <a:xfrm>
            <a:off x="2989985" y="4227731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82" name="Flowchart: Data 81">
            <a:extLst>
              <a:ext uri="{FF2B5EF4-FFF2-40B4-BE49-F238E27FC236}">
                <a16:creationId xmlns:a16="http://schemas.microsoft.com/office/drawing/2014/main" id="{8476CA60-F0BC-42D6-915A-3B24D6745026}"/>
              </a:ext>
            </a:extLst>
          </p:cNvPr>
          <p:cNvSpPr/>
          <p:nvPr/>
        </p:nvSpPr>
        <p:spPr>
          <a:xfrm>
            <a:off x="1089125" y="4280778"/>
            <a:ext cx="2017160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DBA96-5B53-43B1-94EE-46BF36D58770}"/>
              </a:ext>
            </a:extLst>
          </p:cNvPr>
          <p:cNvSpPr txBox="1"/>
          <p:nvPr/>
        </p:nvSpPr>
        <p:spPr>
          <a:xfrm>
            <a:off x="1167999" y="4371741"/>
            <a:ext cx="19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: 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65523C-9958-4694-8B98-60D55C185478}"/>
              </a:ext>
            </a:extLst>
          </p:cNvPr>
          <p:cNvCxnSpPr>
            <a:cxnSpLocks/>
          </p:cNvCxnSpPr>
          <p:nvPr/>
        </p:nvCxnSpPr>
        <p:spPr>
          <a:xfrm flipV="1">
            <a:off x="2183017" y="3863031"/>
            <a:ext cx="1" cy="39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Terminator 84">
            <a:extLst>
              <a:ext uri="{FF2B5EF4-FFF2-40B4-BE49-F238E27FC236}">
                <a16:creationId xmlns:a16="http://schemas.microsoft.com/office/drawing/2014/main" id="{D8C63B2B-6899-4582-85C3-EB1CD8F9E48D}"/>
              </a:ext>
            </a:extLst>
          </p:cNvPr>
          <p:cNvSpPr/>
          <p:nvPr/>
        </p:nvSpPr>
        <p:spPr>
          <a:xfrm>
            <a:off x="1656829" y="3383439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4FD59-083B-4D1E-8486-3AE82FEE9BB2}"/>
              </a:ext>
            </a:extLst>
          </p:cNvPr>
          <p:cNvSpPr txBox="1"/>
          <p:nvPr/>
        </p:nvSpPr>
        <p:spPr>
          <a:xfrm>
            <a:off x="1775077" y="3429000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4FB579C-F3DF-421D-906C-D90C1D682654}"/>
              </a:ext>
            </a:extLst>
          </p:cNvPr>
          <p:cNvCxnSpPr>
            <a:cxnSpLocks/>
          </p:cNvCxnSpPr>
          <p:nvPr/>
        </p:nvCxnSpPr>
        <p:spPr>
          <a:xfrm flipH="1">
            <a:off x="4873105" y="4611627"/>
            <a:ext cx="1222895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EA0DC07-AE85-41EA-8293-27AC6F6FC27D}"/>
              </a:ext>
            </a:extLst>
          </p:cNvPr>
          <p:cNvSpPr txBox="1"/>
          <p:nvPr/>
        </p:nvSpPr>
        <p:spPr>
          <a:xfrm>
            <a:off x="5016147" y="4242295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527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Fibonacci Series using Modules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22/12/2021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4AAC52-11F3-4CE3-9D1E-1393137F557C}"/>
              </a:ext>
            </a:extLst>
          </p:cNvPr>
          <p:cNvSpPr/>
          <p:nvPr/>
        </p:nvSpPr>
        <p:spPr>
          <a:xfrm>
            <a:off x="4729859" y="963762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D053-E4F6-49DF-A22C-36B5A2AE8B73}"/>
              </a:ext>
            </a:extLst>
          </p:cNvPr>
          <p:cNvSpPr txBox="1"/>
          <p:nvPr/>
        </p:nvSpPr>
        <p:spPr>
          <a:xfrm>
            <a:off x="4848107" y="994540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BA308-4250-4AEE-A4F7-32ED3A9A9520}"/>
              </a:ext>
            </a:extLst>
          </p:cNvPr>
          <p:cNvCxnSpPr>
            <a:cxnSpLocks/>
          </p:cNvCxnSpPr>
          <p:nvPr/>
        </p:nvCxnSpPr>
        <p:spPr>
          <a:xfrm>
            <a:off x="5267918" y="1425428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11D5FD2-4A8B-4F07-ADAB-12AEA3D8F6F4}"/>
              </a:ext>
            </a:extLst>
          </p:cNvPr>
          <p:cNvSpPr/>
          <p:nvPr/>
        </p:nvSpPr>
        <p:spPr>
          <a:xfrm>
            <a:off x="3906344" y="1725301"/>
            <a:ext cx="2723147" cy="50581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35793-06E4-4297-94A3-B41F0CB2F314}"/>
              </a:ext>
            </a:extLst>
          </p:cNvPr>
          <p:cNvSpPr txBox="1"/>
          <p:nvPr/>
        </p:nvSpPr>
        <p:spPr>
          <a:xfrm>
            <a:off x="4156628" y="1824319"/>
            <a:ext cx="219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Import module recur_fibo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B512AB-B6DC-4C78-950C-16FA264DF5A5}"/>
              </a:ext>
            </a:extLst>
          </p:cNvPr>
          <p:cNvCxnSpPr>
            <a:cxnSpLocks/>
          </p:cNvCxnSpPr>
          <p:nvPr/>
        </p:nvCxnSpPr>
        <p:spPr>
          <a:xfrm>
            <a:off x="5252718" y="2231116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14645FF7-F4C0-486E-AFC6-082DE5E87A8E}"/>
              </a:ext>
            </a:extLst>
          </p:cNvPr>
          <p:cNvSpPr/>
          <p:nvPr/>
        </p:nvSpPr>
        <p:spPr>
          <a:xfrm>
            <a:off x="3891144" y="2530989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D783-BE89-42D0-B5A7-17A83536E4C3}"/>
              </a:ext>
            </a:extLst>
          </p:cNvPr>
          <p:cNvSpPr txBox="1"/>
          <p:nvPr/>
        </p:nvSpPr>
        <p:spPr>
          <a:xfrm>
            <a:off x="4305787" y="2573489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Number of terms (n)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DC41E1EB-279A-4110-AFCC-8FF072358C7B}"/>
              </a:ext>
            </a:extLst>
          </p:cNvPr>
          <p:cNvSpPr/>
          <p:nvPr/>
        </p:nvSpPr>
        <p:spPr>
          <a:xfrm>
            <a:off x="4615066" y="3365804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CACD6-BA4E-4C0C-BB14-A6C542EB20CE}"/>
              </a:ext>
            </a:extLst>
          </p:cNvPr>
          <p:cNvCxnSpPr>
            <a:cxnSpLocks/>
          </p:cNvCxnSpPr>
          <p:nvPr/>
        </p:nvCxnSpPr>
        <p:spPr>
          <a:xfrm>
            <a:off x="5252117" y="3096709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A81844-FC16-4DA4-A52C-38BBA83E8572}"/>
              </a:ext>
            </a:extLst>
          </p:cNvPr>
          <p:cNvSpPr txBox="1"/>
          <p:nvPr/>
        </p:nvSpPr>
        <p:spPr>
          <a:xfrm>
            <a:off x="4364113" y="3735824"/>
            <a:ext cx="17032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Is n &lt;= 0 ?</a:t>
            </a:r>
            <a:endParaRPr lang="en-IN" sz="13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C154CC-7D8E-495E-99F8-A5B1354D2819}"/>
              </a:ext>
            </a:extLst>
          </p:cNvPr>
          <p:cNvCxnSpPr>
            <a:cxnSpLocks/>
          </p:cNvCxnSpPr>
          <p:nvPr/>
        </p:nvCxnSpPr>
        <p:spPr>
          <a:xfrm flipV="1">
            <a:off x="3956564" y="3874631"/>
            <a:ext cx="698445" cy="7387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EA662A-14FD-412B-8BF6-935DC8BF01AA}"/>
              </a:ext>
            </a:extLst>
          </p:cNvPr>
          <p:cNvCxnSpPr>
            <a:cxnSpLocks/>
          </p:cNvCxnSpPr>
          <p:nvPr/>
        </p:nvCxnSpPr>
        <p:spPr>
          <a:xfrm flipH="1" flipV="1">
            <a:off x="5889169" y="3878324"/>
            <a:ext cx="698445" cy="7387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E78D117-B0C3-477D-A1DD-1A9A022922B0}"/>
              </a:ext>
            </a:extLst>
          </p:cNvPr>
          <p:cNvSpPr/>
          <p:nvPr/>
        </p:nvSpPr>
        <p:spPr>
          <a:xfrm>
            <a:off x="1515489" y="3566767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AA782-30F7-4440-8840-4EC740DF4A9C}"/>
              </a:ext>
            </a:extLst>
          </p:cNvPr>
          <p:cNvSpPr txBox="1"/>
          <p:nvPr/>
        </p:nvSpPr>
        <p:spPr>
          <a:xfrm>
            <a:off x="1906828" y="3578489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Enter Positive Number</a:t>
            </a:r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306CBC39-B0F6-4699-BE09-C56EC6AC883F}"/>
              </a:ext>
            </a:extLst>
          </p:cNvPr>
          <p:cNvSpPr/>
          <p:nvPr/>
        </p:nvSpPr>
        <p:spPr>
          <a:xfrm>
            <a:off x="6355466" y="3614546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DFA8C-6E66-4374-8967-2F6D0D8E1FA6}"/>
              </a:ext>
            </a:extLst>
          </p:cNvPr>
          <p:cNvSpPr txBox="1"/>
          <p:nvPr/>
        </p:nvSpPr>
        <p:spPr>
          <a:xfrm>
            <a:off x="6754910" y="3650704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Printing Fibonacci Series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22EDD-D0CB-452E-BFE2-5A70EA4FDE77}"/>
              </a:ext>
            </a:extLst>
          </p:cNvPr>
          <p:cNvCxnSpPr>
            <a:cxnSpLocks/>
          </p:cNvCxnSpPr>
          <p:nvPr/>
        </p:nvCxnSpPr>
        <p:spPr>
          <a:xfrm>
            <a:off x="7573977" y="4173924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4A26A884-47BF-40E0-8CCF-6601CE5C37B1}"/>
              </a:ext>
            </a:extLst>
          </p:cNvPr>
          <p:cNvSpPr/>
          <p:nvPr/>
        </p:nvSpPr>
        <p:spPr>
          <a:xfrm>
            <a:off x="6936925" y="4467455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99124-4493-4226-A1BB-1CE59F768CC4}"/>
              </a:ext>
            </a:extLst>
          </p:cNvPr>
          <p:cNvSpPr txBox="1"/>
          <p:nvPr/>
        </p:nvSpPr>
        <p:spPr>
          <a:xfrm>
            <a:off x="6722358" y="4837475"/>
            <a:ext cx="17032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Is i &lt; n ?</a:t>
            </a:r>
            <a:endParaRPr lang="en-IN" sz="13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34022E-ED5F-4EE8-847C-932A1FC6F5C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5953516" y="4983669"/>
            <a:ext cx="974976" cy="1360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D353F4-7C97-41A9-8EEE-4AB3E07B01E7}"/>
              </a:ext>
            </a:extLst>
          </p:cNvPr>
          <p:cNvSpPr txBox="1"/>
          <p:nvPr/>
        </p:nvSpPr>
        <p:spPr>
          <a:xfrm>
            <a:off x="6315084" y="4586207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49204-3FC7-45E1-BD2F-43AA4316B852}"/>
              </a:ext>
            </a:extLst>
          </p:cNvPr>
          <p:cNvSpPr txBox="1"/>
          <p:nvPr/>
        </p:nvSpPr>
        <p:spPr>
          <a:xfrm>
            <a:off x="4119206" y="3512459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670DD-F782-4467-8B49-B676E91D867A}"/>
              </a:ext>
            </a:extLst>
          </p:cNvPr>
          <p:cNvSpPr txBox="1"/>
          <p:nvPr/>
        </p:nvSpPr>
        <p:spPr>
          <a:xfrm>
            <a:off x="5760670" y="3505299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2527E11B-5266-4B54-B2EF-DF7080D247CD}"/>
              </a:ext>
            </a:extLst>
          </p:cNvPr>
          <p:cNvSpPr/>
          <p:nvPr/>
        </p:nvSpPr>
        <p:spPr>
          <a:xfrm>
            <a:off x="3502683" y="4716198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3EC51-3910-44C0-BEAF-DFC627AEABCB}"/>
              </a:ext>
            </a:extLst>
          </p:cNvPr>
          <p:cNvSpPr txBox="1"/>
          <p:nvPr/>
        </p:nvSpPr>
        <p:spPr>
          <a:xfrm>
            <a:off x="3847809" y="4691035"/>
            <a:ext cx="19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</a:t>
            </a:r>
            <a:r>
              <a:rPr lang="en-US" sz="1400" b="1" dirty="0" err="1"/>
              <a:t>recur_fibo.fibo</a:t>
            </a:r>
            <a:r>
              <a:rPr lang="en-US" sz="1400" b="1" dirty="0"/>
              <a:t>(i)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A4681C-C6E3-46B1-AFCC-C43F52A2ED8A}"/>
              </a:ext>
            </a:extLst>
          </p:cNvPr>
          <p:cNvSpPr txBox="1"/>
          <p:nvPr/>
        </p:nvSpPr>
        <p:spPr>
          <a:xfrm>
            <a:off x="8150657" y="4598425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170EEB-779A-4596-9F15-0D3C32963B00}"/>
              </a:ext>
            </a:extLst>
          </p:cNvPr>
          <p:cNvCxnSpPr>
            <a:cxnSpLocks/>
          </p:cNvCxnSpPr>
          <p:nvPr/>
        </p:nvCxnSpPr>
        <p:spPr>
          <a:xfrm flipH="1" flipV="1">
            <a:off x="8219461" y="4979975"/>
            <a:ext cx="698445" cy="7387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5CDB03B8-4AC0-406F-9BDE-517438D63532}"/>
              </a:ext>
            </a:extLst>
          </p:cNvPr>
          <p:cNvSpPr/>
          <p:nvPr/>
        </p:nvSpPr>
        <p:spPr>
          <a:xfrm>
            <a:off x="8926339" y="4789474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E83263-B2CE-4493-A5CB-7967938E5130}"/>
              </a:ext>
            </a:extLst>
          </p:cNvPr>
          <p:cNvSpPr txBox="1"/>
          <p:nvPr/>
        </p:nvSpPr>
        <p:spPr>
          <a:xfrm>
            <a:off x="9047434" y="4820252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BCDF09-6026-4422-B169-86060FDEBC09}"/>
              </a:ext>
            </a:extLst>
          </p:cNvPr>
          <p:cNvCxnSpPr>
            <a:cxnSpLocks/>
          </p:cNvCxnSpPr>
          <p:nvPr/>
        </p:nvCxnSpPr>
        <p:spPr>
          <a:xfrm flipH="1">
            <a:off x="4729859" y="5251140"/>
            <a:ext cx="16960" cy="80900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13F898-E229-491F-8C70-0501F9BE8711}"/>
              </a:ext>
            </a:extLst>
          </p:cNvPr>
          <p:cNvCxnSpPr>
            <a:cxnSpLocks/>
          </p:cNvCxnSpPr>
          <p:nvPr/>
        </p:nvCxnSpPr>
        <p:spPr>
          <a:xfrm>
            <a:off x="4729859" y="6051662"/>
            <a:ext cx="2844118" cy="847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75CA53-5B68-4585-8CB8-BD80C9D71BF5}"/>
              </a:ext>
            </a:extLst>
          </p:cNvPr>
          <p:cNvCxnSpPr>
            <a:cxnSpLocks/>
          </p:cNvCxnSpPr>
          <p:nvPr/>
        </p:nvCxnSpPr>
        <p:spPr>
          <a:xfrm flipV="1">
            <a:off x="7591305" y="5499883"/>
            <a:ext cx="0" cy="560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5BAC7E-2768-4DD4-B5B7-BD34D844263F}"/>
              </a:ext>
            </a:extLst>
          </p:cNvPr>
          <p:cNvCxnSpPr>
            <a:cxnSpLocks/>
          </p:cNvCxnSpPr>
          <p:nvPr/>
        </p:nvCxnSpPr>
        <p:spPr>
          <a:xfrm flipH="1">
            <a:off x="2636942" y="4113431"/>
            <a:ext cx="23337" cy="23604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2B9DE0-D4B7-4B19-BCBA-6E906E689A4C}"/>
              </a:ext>
            </a:extLst>
          </p:cNvPr>
          <p:cNvCxnSpPr>
            <a:cxnSpLocks/>
          </p:cNvCxnSpPr>
          <p:nvPr/>
        </p:nvCxnSpPr>
        <p:spPr>
          <a:xfrm>
            <a:off x="2636942" y="6465402"/>
            <a:ext cx="589733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92C613-84C3-4441-AD30-23BD9D002AF0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534281" y="4967757"/>
            <a:ext cx="1" cy="1506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3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Car Dealership Sales System - OOPs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28/12/2021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4AAC52-11F3-4CE3-9D1E-1393137F557C}"/>
              </a:ext>
            </a:extLst>
          </p:cNvPr>
          <p:cNvSpPr/>
          <p:nvPr/>
        </p:nvSpPr>
        <p:spPr>
          <a:xfrm>
            <a:off x="2434137" y="963762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D053-E4F6-49DF-A22C-36B5A2AE8B73}"/>
              </a:ext>
            </a:extLst>
          </p:cNvPr>
          <p:cNvSpPr txBox="1"/>
          <p:nvPr/>
        </p:nvSpPr>
        <p:spPr>
          <a:xfrm>
            <a:off x="2552385" y="994540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BA308-4250-4AEE-A4F7-32ED3A9A9520}"/>
              </a:ext>
            </a:extLst>
          </p:cNvPr>
          <p:cNvCxnSpPr>
            <a:cxnSpLocks/>
          </p:cNvCxnSpPr>
          <p:nvPr/>
        </p:nvCxnSpPr>
        <p:spPr>
          <a:xfrm>
            <a:off x="2981161" y="145620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11D5FD2-4A8B-4F07-ADAB-12AEA3D8F6F4}"/>
              </a:ext>
            </a:extLst>
          </p:cNvPr>
          <p:cNvSpPr/>
          <p:nvPr/>
        </p:nvSpPr>
        <p:spPr>
          <a:xfrm>
            <a:off x="1560255" y="1725302"/>
            <a:ext cx="2823882" cy="89239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35793-06E4-4297-94A3-B41F0CB2F314}"/>
              </a:ext>
            </a:extLst>
          </p:cNvPr>
          <p:cNvSpPr txBox="1"/>
          <p:nvPr/>
        </p:nvSpPr>
        <p:spPr>
          <a:xfrm>
            <a:off x="1602639" y="1837607"/>
            <a:ext cx="273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 class “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 with attributes : “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company name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cars produced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cars sold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CC7D02-679B-485B-BCAC-8E0F591C6C9E}"/>
              </a:ext>
            </a:extLst>
          </p:cNvPr>
          <p:cNvCxnSpPr>
            <a:cxnSpLocks/>
          </p:cNvCxnSpPr>
          <p:nvPr/>
        </p:nvCxnSpPr>
        <p:spPr>
          <a:xfrm>
            <a:off x="2981161" y="2617694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74689501-AC90-4126-8F00-CA2C88411D0F}"/>
              </a:ext>
            </a:extLst>
          </p:cNvPr>
          <p:cNvSpPr/>
          <p:nvPr/>
        </p:nvSpPr>
        <p:spPr>
          <a:xfrm>
            <a:off x="1602639" y="2891517"/>
            <a:ext cx="2823882" cy="53748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9B7EC-3042-4F3E-910A-D0716D3B1B2A}"/>
              </a:ext>
            </a:extLst>
          </p:cNvPr>
          <p:cNvSpPr txBox="1"/>
          <p:nvPr/>
        </p:nvSpPr>
        <p:spPr>
          <a:xfrm>
            <a:off x="1590768" y="2929425"/>
            <a:ext cx="273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 function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” which checks if number of cars produced = sold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D540A6-9770-448C-9026-66D355CFABA0}"/>
              </a:ext>
            </a:extLst>
          </p:cNvPr>
          <p:cNvCxnSpPr>
            <a:cxnSpLocks/>
          </p:cNvCxnSpPr>
          <p:nvPr/>
        </p:nvCxnSpPr>
        <p:spPr>
          <a:xfrm>
            <a:off x="3028714" y="3466910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12A4071-A45C-4FFC-B53F-95F6E7AA44E2}"/>
              </a:ext>
            </a:extLst>
          </p:cNvPr>
          <p:cNvSpPr/>
          <p:nvPr/>
        </p:nvSpPr>
        <p:spPr>
          <a:xfrm>
            <a:off x="1590768" y="3736005"/>
            <a:ext cx="2823882" cy="44485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BF79FE-3D97-4AEE-9B4D-CC0AEC43683B}"/>
              </a:ext>
            </a:extLst>
          </p:cNvPr>
          <p:cNvSpPr txBox="1"/>
          <p:nvPr/>
        </p:nvSpPr>
        <p:spPr>
          <a:xfrm>
            <a:off x="1645023" y="3790559"/>
            <a:ext cx="27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object for company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2F3B54-0690-4F85-9A1F-6F7BF27AC2FD}"/>
              </a:ext>
            </a:extLst>
          </p:cNvPr>
          <p:cNvCxnSpPr>
            <a:cxnSpLocks/>
          </p:cNvCxnSpPr>
          <p:nvPr/>
        </p:nvCxnSpPr>
        <p:spPr>
          <a:xfrm>
            <a:off x="3028714" y="4180860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ata 49">
            <a:extLst>
              <a:ext uri="{FF2B5EF4-FFF2-40B4-BE49-F238E27FC236}">
                <a16:creationId xmlns:a16="http://schemas.microsoft.com/office/drawing/2014/main" id="{FEF4873A-9649-47B3-BAD9-14ED29DE3DA3}"/>
              </a:ext>
            </a:extLst>
          </p:cNvPr>
          <p:cNvSpPr/>
          <p:nvPr/>
        </p:nvSpPr>
        <p:spPr>
          <a:xfrm>
            <a:off x="1590768" y="4451202"/>
            <a:ext cx="2723148" cy="608421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7594A7-7B10-4F2D-A639-49E708E56FE8}"/>
              </a:ext>
            </a:extLst>
          </p:cNvPr>
          <p:cNvSpPr txBox="1"/>
          <p:nvPr/>
        </p:nvSpPr>
        <p:spPr>
          <a:xfrm>
            <a:off x="1892838" y="4437848"/>
            <a:ext cx="22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Input : Company Name, Number of cars produced and sold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742BE2-CD84-45D9-8B9C-969E641A6AE3}"/>
              </a:ext>
            </a:extLst>
          </p:cNvPr>
          <p:cNvCxnSpPr>
            <a:cxnSpLocks/>
          </p:cNvCxnSpPr>
          <p:nvPr/>
        </p:nvCxnSpPr>
        <p:spPr>
          <a:xfrm>
            <a:off x="3014579" y="5059623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35CCE2BF-38C5-487E-873E-A47B078AB5E5}"/>
              </a:ext>
            </a:extLst>
          </p:cNvPr>
          <p:cNvSpPr/>
          <p:nvPr/>
        </p:nvSpPr>
        <p:spPr>
          <a:xfrm>
            <a:off x="1590768" y="5333861"/>
            <a:ext cx="2823882" cy="44485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0CAF3E-4AA3-4049-8EA8-55B10C0BFD66}"/>
              </a:ext>
            </a:extLst>
          </p:cNvPr>
          <p:cNvSpPr txBox="1"/>
          <p:nvPr/>
        </p:nvSpPr>
        <p:spPr>
          <a:xfrm>
            <a:off x="1645023" y="5417788"/>
            <a:ext cx="27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Assign input to object data members 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435A6F19-CBFC-4BC0-AF9A-ED7CBF7A29A6}"/>
              </a:ext>
            </a:extLst>
          </p:cNvPr>
          <p:cNvSpPr/>
          <p:nvPr/>
        </p:nvSpPr>
        <p:spPr>
          <a:xfrm>
            <a:off x="1645023" y="6052954"/>
            <a:ext cx="2823882" cy="44485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1DD466-FB0C-4DA2-8878-12596E6DE9E1}"/>
              </a:ext>
            </a:extLst>
          </p:cNvPr>
          <p:cNvCxnSpPr>
            <a:cxnSpLocks/>
          </p:cNvCxnSpPr>
          <p:nvPr/>
        </p:nvCxnSpPr>
        <p:spPr>
          <a:xfrm>
            <a:off x="3014579" y="5783859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59D6F71-F6C3-4F47-855E-225738CCCD60}"/>
              </a:ext>
            </a:extLst>
          </p:cNvPr>
          <p:cNvSpPr txBox="1"/>
          <p:nvPr/>
        </p:nvSpPr>
        <p:spPr>
          <a:xfrm>
            <a:off x="5550526" y="3762153"/>
            <a:ext cx="1425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number of cars produced = number of cars sold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895FA748-23B0-417E-A08D-99C6A6B79FBF}"/>
              </a:ext>
            </a:extLst>
          </p:cNvPr>
          <p:cNvSpPr/>
          <p:nvPr/>
        </p:nvSpPr>
        <p:spPr>
          <a:xfrm>
            <a:off x="5449792" y="3371511"/>
            <a:ext cx="1588225" cy="1325563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60CDD6-E250-4C2A-84D6-62AF7CCC3692}"/>
              </a:ext>
            </a:extLst>
          </p:cNvPr>
          <p:cNvCxnSpPr>
            <a:cxnSpLocks/>
          </p:cNvCxnSpPr>
          <p:nvPr/>
        </p:nvCxnSpPr>
        <p:spPr>
          <a:xfrm>
            <a:off x="4456279" y="6248768"/>
            <a:ext cx="1787625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D1699A-4A84-4FCA-B2F9-7366CFC45A1E}"/>
              </a:ext>
            </a:extLst>
          </p:cNvPr>
          <p:cNvCxnSpPr>
            <a:cxnSpLocks/>
          </p:cNvCxnSpPr>
          <p:nvPr/>
        </p:nvCxnSpPr>
        <p:spPr>
          <a:xfrm flipV="1">
            <a:off x="6243904" y="4675515"/>
            <a:ext cx="0" cy="1573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7D4913E-5B98-4D6C-897A-9941C2C52E03}"/>
              </a:ext>
            </a:extLst>
          </p:cNvPr>
          <p:cNvSpPr txBox="1"/>
          <p:nvPr/>
        </p:nvSpPr>
        <p:spPr>
          <a:xfrm>
            <a:off x="1659157" y="6145375"/>
            <a:ext cx="27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 function call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FCEBD5C-C534-410C-AB2F-75427C497E84}"/>
              </a:ext>
            </a:extLst>
          </p:cNvPr>
          <p:cNvCxnSpPr>
            <a:cxnSpLocks/>
          </p:cNvCxnSpPr>
          <p:nvPr/>
        </p:nvCxnSpPr>
        <p:spPr>
          <a:xfrm flipV="1">
            <a:off x="6252407" y="2811253"/>
            <a:ext cx="0" cy="560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ata 63">
            <a:extLst>
              <a:ext uri="{FF2B5EF4-FFF2-40B4-BE49-F238E27FC236}">
                <a16:creationId xmlns:a16="http://schemas.microsoft.com/office/drawing/2014/main" id="{080A0FEF-1166-4B3B-8B6A-79C1E3DFCC7C}"/>
              </a:ext>
            </a:extLst>
          </p:cNvPr>
          <p:cNvSpPr/>
          <p:nvPr/>
        </p:nvSpPr>
        <p:spPr>
          <a:xfrm>
            <a:off x="4938657" y="2258171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9BAA9A-A5EA-49B1-99A8-B4D6DE1E6920}"/>
              </a:ext>
            </a:extLst>
          </p:cNvPr>
          <p:cNvSpPr txBox="1"/>
          <p:nvPr/>
        </p:nvSpPr>
        <p:spPr>
          <a:xfrm>
            <a:off x="5287814" y="2265989"/>
            <a:ext cx="224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Print : Sales are good for the company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E4B954-6607-4B93-92EC-0ADD2458D852}"/>
              </a:ext>
            </a:extLst>
          </p:cNvPr>
          <p:cNvCxnSpPr>
            <a:cxnSpLocks/>
          </p:cNvCxnSpPr>
          <p:nvPr/>
        </p:nvCxnSpPr>
        <p:spPr>
          <a:xfrm flipH="1" flipV="1">
            <a:off x="7038017" y="4034292"/>
            <a:ext cx="698445" cy="7387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ata 66">
            <a:extLst>
              <a:ext uri="{FF2B5EF4-FFF2-40B4-BE49-F238E27FC236}">
                <a16:creationId xmlns:a16="http://schemas.microsoft.com/office/drawing/2014/main" id="{CBA5E38C-17EC-43A3-943D-B52DC9376AE2}"/>
              </a:ext>
            </a:extLst>
          </p:cNvPr>
          <p:cNvSpPr/>
          <p:nvPr/>
        </p:nvSpPr>
        <p:spPr>
          <a:xfrm>
            <a:off x="7387239" y="3865536"/>
            <a:ext cx="2723148" cy="53494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3A3DA7-02EF-4F52-A14C-1EB7324ED8E4}"/>
              </a:ext>
            </a:extLst>
          </p:cNvPr>
          <p:cNvSpPr txBox="1"/>
          <p:nvPr/>
        </p:nvSpPr>
        <p:spPr>
          <a:xfrm>
            <a:off x="7627071" y="3935397"/>
            <a:ext cx="224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Print : Company needs to improve sales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D4140C-BECF-4C83-9B3D-850905F79AB1}"/>
              </a:ext>
            </a:extLst>
          </p:cNvPr>
          <p:cNvSpPr txBox="1"/>
          <p:nvPr/>
        </p:nvSpPr>
        <p:spPr>
          <a:xfrm>
            <a:off x="5562397" y="3038335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D588C4-CD29-463E-B930-1F9863222B09}"/>
              </a:ext>
            </a:extLst>
          </p:cNvPr>
          <p:cNvSpPr txBox="1"/>
          <p:nvPr/>
        </p:nvSpPr>
        <p:spPr>
          <a:xfrm>
            <a:off x="6975553" y="3655215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6327DD-5C88-4024-AFBA-C47F6BFC42B7}"/>
              </a:ext>
            </a:extLst>
          </p:cNvPr>
          <p:cNvCxnSpPr>
            <a:cxnSpLocks/>
          </p:cNvCxnSpPr>
          <p:nvPr/>
        </p:nvCxnSpPr>
        <p:spPr>
          <a:xfrm>
            <a:off x="6226944" y="1819817"/>
            <a:ext cx="0" cy="41461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09EEF5-6B34-4DCC-B5D5-F0B6470F0FFE}"/>
              </a:ext>
            </a:extLst>
          </p:cNvPr>
          <p:cNvCxnSpPr>
            <a:cxnSpLocks/>
          </p:cNvCxnSpPr>
          <p:nvPr/>
        </p:nvCxnSpPr>
        <p:spPr>
          <a:xfrm>
            <a:off x="6239746" y="1837607"/>
            <a:ext cx="466925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1ECA94E4-C9A2-40C1-9937-ED0077F32336}"/>
              </a:ext>
            </a:extLst>
          </p:cNvPr>
          <p:cNvSpPr/>
          <p:nvPr/>
        </p:nvSpPr>
        <p:spPr>
          <a:xfrm>
            <a:off x="10365456" y="2629716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1270B4-B55B-464D-B78F-0456ADC4E111}"/>
              </a:ext>
            </a:extLst>
          </p:cNvPr>
          <p:cNvCxnSpPr>
            <a:cxnSpLocks/>
          </p:cNvCxnSpPr>
          <p:nvPr/>
        </p:nvCxnSpPr>
        <p:spPr>
          <a:xfrm>
            <a:off x="10909004" y="1818225"/>
            <a:ext cx="0" cy="811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F880769-5C24-41F4-BCAB-2EBF0856D643}"/>
              </a:ext>
            </a:extLst>
          </p:cNvPr>
          <p:cNvSpPr txBox="1"/>
          <p:nvPr/>
        </p:nvSpPr>
        <p:spPr>
          <a:xfrm>
            <a:off x="10525110" y="2660494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8ECFDD-B556-4910-A35D-33C8A4FC727A}"/>
              </a:ext>
            </a:extLst>
          </p:cNvPr>
          <p:cNvCxnSpPr>
            <a:cxnSpLocks/>
          </p:cNvCxnSpPr>
          <p:nvPr/>
        </p:nvCxnSpPr>
        <p:spPr>
          <a:xfrm>
            <a:off x="9772253" y="4180860"/>
            <a:ext cx="116079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FC3E91-A4F9-458C-A393-29232BD0949D}"/>
              </a:ext>
            </a:extLst>
          </p:cNvPr>
          <p:cNvCxnSpPr>
            <a:cxnSpLocks/>
          </p:cNvCxnSpPr>
          <p:nvPr/>
        </p:nvCxnSpPr>
        <p:spPr>
          <a:xfrm flipV="1">
            <a:off x="10933050" y="3091383"/>
            <a:ext cx="0" cy="108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2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Number of Each Vowel in String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29/12/2021</a:t>
            </a:r>
            <a:endParaRPr lang="en-IN" dirty="0"/>
          </a:p>
        </p:txBody>
      </p:sp>
      <p:sp>
        <p:nvSpPr>
          <p:cNvPr id="91" name="Flowchart: Data 90">
            <a:extLst>
              <a:ext uri="{FF2B5EF4-FFF2-40B4-BE49-F238E27FC236}">
                <a16:creationId xmlns:a16="http://schemas.microsoft.com/office/drawing/2014/main" id="{431E780F-0006-4641-A518-D4ECFFBFC795}"/>
              </a:ext>
            </a:extLst>
          </p:cNvPr>
          <p:cNvSpPr/>
          <p:nvPr/>
        </p:nvSpPr>
        <p:spPr>
          <a:xfrm>
            <a:off x="255875" y="1702795"/>
            <a:ext cx="2296826" cy="371888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1990AA-8D67-48DB-BC8B-0398BC686D41}"/>
              </a:ext>
            </a:extLst>
          </p:cNvPr>
          <p:cNvSpPr txBox="1"/>
          <p:nvPr/>
        </p:nvSpPr>
        <p:spPr>
          <a:xfrm>
            <a:off x="214673" y="1729759"/>
            <a:ext cx="233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Input : Enter string (n)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F8F0F-FBE4-40A5-AF73-BA088ECE2E15}"/>
              </a:ext>
            </a:extLst>
          </p:cNvPr>
          <p:cNvSpPr txBox="1"/>
          <p:nvPr/>
        </p:nvSpPr>
        <p:spPr>
          <a:xfrm>
            <a:off x="9895038" y="2903910"/>
            <a:ext cx="80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191" name="Flowchart: Terminator 190">
            <a:extLst>
              <a:ext uri="{FF2B5EF4-FFF2-40B4-BE49-F238E27FC236}">
                <a16:creationId xmlns:a16="http://schemas.microsoft.com/office/drawing/2014/main" id="{FBDA50E3-4675-4D86-8BFD-6939B2CD2E44}"/>
              </a:ext>
            </a:extLst>
          </p:cNvPr>
          <p:cNvSpPr/>
          <p:nvPr/>
        </p:nvSpPr>
        <p:spPr>
          <a:xfrm>
            <a:off x="958782" y="1032751"/>
            <a:ext cx="891011" cy="415943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514940A-8124-47F3-859C-3FAEBC8E2CA7}"/>
              </a:ext>
            </a:extLst>
          </p:cNvPr>
          <p:cNvSpPr txBox="1"/>
          <p:nvPr/>
        </p:nvSpPr>
        <p:spPr>
          <a:xfrm>
            <a:off x="100584" y="2298488"/>
            <a:ext cx="260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Initialize variables ca, ce, ci, co, cu, tc &amp; assign value 0 to each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7A54BAF-9C43-4FBB-ABC2-EA07024A2674}"/>
              </a:ext>
            </a:extLst>
          </p:cNvPr>
          <p:cNvCxnSpPr>
            <a:cxnSpLocks/>
          </p:cNvCxnSpPr>
          <p:nvPr/>
        </p:nvCxnSpPr>
        <p:spPr>
          <a:xfrm>
            <a:off x="1404288" y="2107896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50C760-EA47-4A03-8311-0AA045846A4D}"/>
              </a:ext>
            </a:extLst>
          </p:cNvPr>
          <p:cNvCxnSpPr>
            <a:cxnSpLocks/>
          </p:cNvCxnSpPr>
          <p:nvPr/>
        </p:nvCxnSpPr>
        <p:spPr>
          <a:xfrm>
            <a:off x="1383687" y="1469431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56F3A0-3B65-475D-A4CD-1EB82EFCB36E}"/>
              </a:ext>
            </a:extLst>
          </p:cNvPr>
          <p:cNvCxnSpPr>
            <a:cxnSpLocks/>
          </p:cNvCxnSpPr>
          <p:nvPr/>
        </p:nvCxnSpPr>
        <p:spPr>
          <a:xfrm>
            <a:off x="1408397" y="2804240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37FF10F8-BB15-4A54-B706-0932487CC068}"/>
              </a:ext>
            </a:extLst>
          </p:cNvPr>
          <p:cNvSpPr/>
          <p:nvPr/>
        </p:nvSpPr>
        <p:spPr>
          <a:xfrm>
            <a:off x="199098" y="2329981"/>
            <a:ext cx="2410380" cy="43819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689BD5-3267-475F-95E8-423CB9384F01}"/>
              </a:ext>
            </a:extLst>
          </p:cNvPr>
          <p:cNvSpPr txBox="1"/>
          <p:nvPr/>
        </p:nvSpPr>
        <p:spPr>
          <a:xfrm>
            <a:off x="214673" y="3088576"/>
            <a:ext cx="220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Traverse (i) in n using for loop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78005A-A353-4FED-B306-A58C3B330B28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2609476" y="3219381"/>
            <a:ext cx="587531" cy="36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2682AFCC-8AD7-4FB8-A1E8-10246EF2E9B6}"/>
              </a:ext>
            </a:extLst>
          </p:cNvPr>
          <p:cNvSpPr/>
          <p:nvPr/>
        </p:nvSpPr>
        <p:spPr>
          <a:xfrm>
            <a:off x="3427656" y="1729759"/>
            <a:ext cx="857498" cy="770807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83CF44-229D-40C5-9B8E-54E6D95317FF}"/>
              </a:ext>
            </a:extLst>
          </p:cNvPr>
          <p:cNvCxnSpPr>
            <a:cxnSpLocks/>
          </p:cNvCxnSpPr>
          <p:nvPr/>
        </p:nvCxnSpPr>
        <p:spPr>
          <a:xfrm flipV="1">
            <a:off x="3856404" y="2488589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A37ED74B-80C4-4B32-A754-F0F821B8F2CD}"/>
              </a:ext>
            </a:extLst>
          </p:cNvPr>
          <p:cNvSpPr/>
          <p:nvPr/>
        </p:nvSpPr>
        <p:spPr>
          <a:xfrm>
            <a:off x="3427656" y="2705427"/>
            <a:ext cx="857498" cy="770807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86E2909-282A-483D-8164-39B5984539C7}"/>
              </a:ext>
            </a:extLst>
          </p:cNvPr>
          <p:cNvCxnSpPr>
            <a:cxnSpLocks/>
          </p:cNvCxnSpPr>
          <p:nvPr/>
        </p:nvCxnSpPr>
        <p:spPr>
          <a:xfrm flipV="1">
            <a:off x="3856405" y="3480700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ecision 80">
            <a:extLst>
              <a:ext uri="{FF2B5EF4-FFF2-40B4-BE49-F238E27FC236}">
                <a16:creationId xmlns:a16="http://schemas.microsoft.com/office/drawing/2014/main" id="{9D9E4B06-B650-4C79-97D0-E243E339C451}"/>
              </a:ext>
            </a:extLst>
          </p:cNvPr>
          <p:cNvSpPr/>
          <p:nvPr/>
        </p:nvSpPr>
        <p:spPr>
          <a:xfrm>
            <a:off x="3427656" y="3669119"/>
            <a:ext cx="857498" cy="770807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7F1EC51-0A70-4730-B6B1-309B43428850}"/>
              </a:ext>
            </a:extLst>
          </p:cNvPr>
          <p:cNvCxnSpPr>
            <a:cxnSpLocks/>
          </p:cNvCxnSpPr>
          <p:nvPr/>
        </p:nvCxnSpPr>
        <p:spPr>
          <a:xfrm flipV="1">
            <a:off x="3202360" y="3219381"/>
            <a:ext cx="1487" cy="27775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18DE005-B879-4B64-9AFE-673905F50660}"/>
              </a:ext>
            </a:extLst>
          </p:cNvPr>
          <p:cNvCxnSpPr>
            <a:cxnSpLocks/>
          </p:cNvCxnSpPr>
          <p:nvPr/>
        </p:nvCxnSpPr>
        <p:spPr>
          <a:xfrm flipV="1">
            <a:off x="3856405" y="4439926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3013DBE9-97FF-4AB3-8384-BE68BEC66E9C}"/>
              </a:ext>
            </a:extLst>
          </p:cNvPr>
          <p:cNvSpPr/>
          <p:nvPr/>
        </p:nvSpPr>
        <p:spPr>
          <a:xfrm>
            <a:off x="3427658" y="4652298"/>
            <a:ext cx="857498" cy="770807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F2A7AE-9C48-4CB9-930D-B99063CAFF3F}"/>
              </a:ext>
            </a:extLst>
          </p:cNvPr>
          <p:cNvCxnSpPr>
            <a:cxnSpLocks/>
          </p:cNvCxnSpPr>
          <p:nvPr/>
        </p:nvCxnSpPr>
        <p:spPr>
          <a:xfrm flipV="1">
            <a:off x="3856405" y="5423105"/>
            <a:ext cx="1" cy="212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A18D84EB-5F1C-4C0C-A593-5F3FBE6FBCBC}"/>
              </a:ext>
            </a:extLst>
          </p:cNvPr>
          <p:cNvSpPr/>
          <p:nvPr/>
        </p:nvSpPr>
        <p:spPr>
          <a:xfrm>
            <a:off x="3427658" y="5611524"/>
            <a:ext cx="857498" cy="770807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72E94D6-181D-44FC-AD04-325D9EAFB19E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3182520" y="5996928"/>
            <a:ext cx="245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4E8D8463-8E7C-4106-9881-D353083BC5EB}"/>
              </a:ext>
            </a:extLst>
          </p:cNvPr>
          <p:cNvSpPr/>
          <p:nvPr/>
        </p:nvSpPr>
        <p:spPr>
          <a:xfrm>
            <a:off x="199096" y="3021880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C39DA3-164B-4E3D-AF64-46596C4DD93E}"/>
              </a:ext>
            </a:extLst>
          </p:cNvPr>
          <p:cNvSpPr txBox="1"/>
          <p:nvPr/>
        </p:nvSpPr>
        <p:spPr>
          <a:xfrm>
            <a:off x="3447709" y="2950725"/>
            <a:ext cx="837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 i = ‘o’ ?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408E0B-D038-43AD-85CC-FFBD11C01181}"/>
              </a:ext>
            </a:extLst>
          </p:cNvPr>
          <p:cNvSpPr txBox="1"/>
          <p:nvPr/>
        </p:nvSpPr>
        <p:spPr>
          <a:xfrm>
            <a:off x="3465256" y="3931654"/>
            <a:ext cx="837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 i = ‘i’ ?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91F9C6-5CBB-4503-AE49-F10319C24CC0}"/>
              </a:ext>
            </a:extLst>
          </p:cNvPr>
          <p:cNvSpPr txBox="1"/>
          <p:nvPr/>
        </p:nvSpPr>
        <p:spPr>
          <a:xfrm>
            <a:off x="3449390" y="4944248"/>
            <a:ext cx="837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 i = ‘e’ 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3F538A8-B7A4-4C9B-A2E3-D7535B5FCC5E}"/>
              </a:ext>
            </a:extLst>
          </p:cNvPr>
          <p:cNvSpPr txBox="1"/>
          <p:nvPr/>
        </p:nvSpPr>
        <p:spPr>
          <a:xfrm>
            <a:off x="3447709" y="5866122"/>
            <a:ext cx="837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 i = ‘a’ 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3BA8258-353D-4A8A-B917-9F9F1E1C4C43}"/>
              </a:ext>
            </a:extLst>
          </p:cNvPr>
          <p:cNvSpPr txBox="1"/>
          <p:nvPr/>
        </p:nvSpPr>
        <p:spPr>
          <a:xfrm>
            <a:off x="3465256" y="2009732"/>
            <a:ext cx="837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Is  i = ‘u’ ?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4EA4919-2A1C-4C63-8DAC-805432C3E569}"/>
              </a:ext>
            </a:extLst>
          </p:cNvPr>
          <p:cNvCxnSpPr>
            <a:cxnSpLocks/>
          </p:cNvCxnSpPr>
          <p:nvPr/>
        </p:nvCxnSpPr>
        <p:spPr>
          <a:xfrm>
            <a:off x="4285154" y="5996928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B586E42-B3E6-42FD-8316-58CC6E819A61}"/>
              </a:ext>
            </a:extLst>
          </p:cNvPr>
          <p:cNvCxnSpPr>
            <a:cxnSpLocks/>
          </p:cNvCxnSpPr>
          <p:nvPr/>
        </p:nvCxnSpPr>
        <p:spPr>
          <a:xfrm>
            <a:off x="4285154" y="5015853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94FEE7B-1612-4663-B2FC-4953A21B489C}"/>
              </a:ext>
            </a:extLst>
          </p:cNvPr>
          <p:cNvCxnSpPr>
            <a:cxnSpLocks/>
          </p:cNvCxnSpPr>
          <p:nvPr/>
        </p:nvCxnSpPr>
        <p:spPr>
          <a:xfrm>
            <a:off x="4285154" y="4053828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59D350A-BB98-4DBB-94BD-B8DE02C576DD}"/>
              </a:ext>
            </a:extLst>
          </p:cNvPr>
          <p:cNvCxnSpPr>
            <a:cxnSpLocks/>
          </p:cNvCxnSpPr>
          <p:nvPr/>
        </p:nvCxnSpPr>
        <p:spPr>
          <a:xfrm>
            <a:off x="4302701" y="3088576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F5ACAB7-0894-4AE7-A483-79A0CEE8A4EC}"/>
              </a:ext>
            </a:extLst>
          </p:cNvPr>
          <p:cNvCxnSpPr>
            <a:cxnSpLocks/>
          </p:cNvCxnSpPr>
          <p:nvPr/>
        </p:nvCxnSpPr>
        <p:spPr>
          <a:xfrm>
            <a:off x="4285154" y="2107896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14FEB2E-B02D-4F1C-9B31-0D53E403D55E}"/>
              </a:ext>
            </a:extLst>
          </p:cNvPr>
          <p:cNvSpPr txBox="1"/>
          <p:nvPr/>
        </p:nvSpPr>
        <p:spPr>
          <a:xfrm>
            <a:off x="4285153" y="5611523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66D27F0-C796-4AFF-BE27-077230ADF04E}"/>
              </a:ext>
            </a:extLst>
          </p:cNvPr>
          <p:cNvSpPr txBox="1"/>
          <p:nvPr/>
        </p:nvSpPr>
        <p:spPr>
          <a:xfrm>
            <a:off x="4285153" y="4665571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67BD4AA-4465-4285-8675-2C002AD80D58}"/>
              </a:ext>
            </a:extLst>
          </p:cNvPr>
          <p:cNvSpPr txBox="1"/>
          <p:nvPr/>
        </p:nvSpPr>
        <p:spPr>
          <a:xfrm>
            <a:off x="4285153" y="3731209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D996456-8D44-48E4-A39C-D63EB9F13E51}"/>
              </a:ext>
            </a:extLst>
          </p:cNvPr>
          <p:cNvSpPr txBox="1"/>
          <p:nvPr/>
        </p:nvSpPr>
        <p:spPr>
          <a:xfrm>
            <a:off x="4285153" y="2712938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B5FEA79-2B50-435F-A657-CBB8BECE1F01}"/>
              </a:ext>
            </a:extLst>
          </p:cNvPr>
          <p:cNvSpPr txBox="1"/>
          <p:nvPr/>
        </p:nvSpPr>
        <p:spPr>
          <a:xfrm>
            <a:off x="4285153" y="1724353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13EFE3B-D1AE-43B4-92E0-9899A3AEC518}"/>
              </a:ext>
            </a:extLst>
          </p:cNvPr>
          <p:cNvCxnSpPr>
            <a:cxnSpLocks/>
          </p:cNvCxnSpPr>
          <p:nvPr/>
        </p:nvCxnSpPr>
        <p:spPr>
          <a:xfrm flipV="1">
            <a:off x="3856405" y="1079367"/>
            <a:ext cx="10026" cy="638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26CBF1E-BE8C-4062-9C4C-27E906661B41}"/>
              </a:ext>
            </a:extLst>
          </p:cNvPr>
          <p:cNvSpPr txBox="1"/>
          <p:nvPr/>
        </p:nvSpPr>
        <p:spPr>
          <a:xfrm>
            <a:off x="3116729" y="5340685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0C0BC69-1349-4539-8CA8-BA642B56AC1A}"/>
              </a:ext>
            </a:extLst>
          </p:cNvPr>
          <p:cNvSpPr txBox="1"/>
          <p:nvPr/>
        </p:nvSpPr>
        <p:spPr>
          <a:xfrm>
            <a:off x="3135120" y="4349369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87E6AE6-FF5C-4C2C-8D65-D7AF910AD98B}"/>
              </a:ext>
            </a:extLst>
          </p:cNvPr>
          <p:cNvSpPr txBox="1"/>
          <p:nvPr/>
        </p:nvSpPr>
        <p:spPr>
          <a:xfrm>
            <a:off x="3108814" y="3417392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0C62E00-16CD-49E4-9739-79CDC882C554}"/>
              </a:ext>
            </a:extLst>
          </p:cNvPr>
          <p:cNvSpPr txBox="1"/>
          <p:nvPr/>
        </p:nvSpPr>
        <p:spPr>
          <a:xfrm>
            <a:off x="3080426" y="2397668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7D330B5-CCB9-43AC-A0B2-1E817DE17EDC}"/>
              </a:ext>
            </a:extLst>
          </p:cNvPr>
          <p:cNvSpPr txBox="1"/>
          <p:nvPr/>
        </p:nvSpPr>
        <p:spPr>
          <a:xfrm>
            <a:off x="3044031" y="1472903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168" name="Flowchart: Process 167">
            <a:extLst>
              <a:ext uri="{FF2B5EF4-FFF2-40B4-BE49-F238E27FC236}">
                <a16:creationId xmlns:a16="http://schemas.microsoft.com/office/drawing/2014/main" id="{C29C1262-6BC5-49B0-B443-6683618323E6}"/>
              </a:ext>
            </a:extLst>
          </p:cNvPr>
          <p:cNvSpPr/>
          <p:nvPr/>
        </p:nvSpPr>
        <p:spPr>
          <a:xfrm>
            <a:off x="5068474" y="5797797"/>
            <a:ext cx="1027526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C36DD9E1-440C-43DB-8D83-9253DF5E2865}"/>
              </a:ext>
            </a:extLst>
          </p:cNvPr>
          <p:cNvSpPr/>
          <p:nvPr/>
        </p:nvSpPr>
        <p:spPr>
          <a:xfrm>
            <a:off x="5057775" y="4814712"/>
            <a:ext cx="1027526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4A57C1F0-F5F9-46EE-BB7D-22655C667C97}"/>
              </a:ext>
            </a:extLst>
          </p:cNvPr>
          <p:cNvSpPr/>
          <p:nvPr/>
        </p:nvSpPr>
        <p:spPr>
          <a:xfrm>
            <a:off x="5057775" y="3861318"/>
            <a:ext cx="1027526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5D086395-8E21-48AB-A91A-F77D0C5616D4}"/>
              </a:ext>
            </a:extLst>
          </p:cNvPr>
          <p:cNvSpPr/>
          <p:nvPr/>
        </p:nvSpPr>
        <p:spPr>
          <a:xfrm>
            <a:off x="5103334" y="2892774"/>
            <a:ext cx="1027526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Flowchart: Process 171">
            <a:extLst>
              <a:ext uri="{FF2B5EF4-FFF2-40B4-BE49-F238E27FC236}">
                <a16:creationId xmlns:a16="http://schemas.microsoft.com/office/drawing/2014/main" id="{BB706FCD-1BB9-4387-A465-29F6BBA1B5F4}"/>
              </a:ext>
            </a:extLst>
          </p:cNvPr>
          <p:cNvSpPr/>
          <p:nvPr/>
        </p:nvSpPr>
        <p:spPr>
          <a:xfrm>
            <a:off x="5075322" y="1920875"/>
            <a:ext cx="1027526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63A39EA-A4B4-4A92-919D-5A3B0159F94C}"/>
              </a:ext>
            </a:extLst>
          </p:cNvPr>
          <p:cNvSpPr txBox="1"/>
          <p:nvPr/>
        </p:nvSpPr>
        <p:spPr>
          <a:xfrm>
            <a:off x="5084580" y="4786106"/>
            <a:ext cx="919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ce += 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tc += 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F74E50A-17B0-415E-B1BB-F561D6BA9089}"/>
              </a:ext>
            </a:extLst>
          </p:cNvPr>
          <p:cNvSpPr txBox="1"/>
          <p:nvPr/>
        </p:nvSpPr>
        <p:spPr>
          <a:xfrm>
            <a:off x="5111736" y="5796189"/>
            <a:ext cx="919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 += 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tc += 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16B15B9-3672-4E3E-BE7C-62660925DD4A}"/>
              </a:ext>
            </a:extLst>
          </p:cNvPr>
          <p:cNvSpPr txBox="1"/>
          <p:nvPr/>
        </p:nvSpPr>
        <p:spPr>
          <a:xfrm>
            <a:off x="5103334" y="3846211"/>
            <a:ext cx="919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ci += 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tc += 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FA77359-1024-4435-A8F8-E6C2FADF6489}"/>
              </a:ext>
            </a:extLst>
          </p:cNvPr>
          <p:cNvSpPr txBox="1"/>
          <p:nvPr/>
        </p:nvSpPr>
        <p:spPr>
          <a:xfrm>
            <a:off x="5122435" y="2860770"/>
            <a:ext cx="919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 += 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tc += 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36C2A72-C051-44DD-BE77-4375FE5320AE}"/>
              </a:ext>
            </a:extLst>
          </p:cNvPr>
          <p:cNvSpPr txBox="1"/>
          <p:nvPr/>
        </p:nvSpPr>
        <p:spPr>
          <a:xfrm>
            <a:off x="5057775" y="1913260"/>
            <a:ext cx="919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cu += 1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tc += 1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B35901B-46CF-47F2-B8EC-C73E56303303}"/>
              </a:ext>
            </a:extLst>
          </p:cNvPr>
          <p:cNvCxnSpPr>
            <a:cxnSpLocks/>
          </p:cNvCxnSpPr>
          <p:nvPr/>
        </p:nvCxnSpPr>
        <p:spPr>
          <a:xfrm>
            <a:off x="3856404" y="1090767"/>
            <a:ext cx="4058871" cy="116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Decision 178">
            <a:extLst>
              <a:ext uri="{FF2B5EF4-FFF2-40B4-BE49-F238E27FC236}">
                <a16:creationId xmlns:a16="http://schemas.microsoft.com/office/drawing/2014/main" id="{4A3B21ED-18B4-42A2-B30F-2EBAC3BA8382}"/>
              </a:ext>
            </a:extLst>
          </p:cNvPr>
          <p:cNvSpPr/>
          <p:nvPr/>
        </p:nvSpPr>
        <p:spPr>
          <a:xfrm>
            <a:off x="7278035" y="1421343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E5467AE-BC21-4594-B134-393DF4A473DE}"/>
              </a:ext>
            </a:extLst>
          </p:cNvPr>
          <p:cNvSpPr txBox="1"/>
          <p:nvPr/>
        </p:nvSpPr>
        <p:spPr>
          <a:xfrm>
            <a:off x="7063468" y="1691335"/>
            <a:ext cx="1703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Is string index </a:t>
            </a:r>
          </a:p>
          <a:p>
            <a:pPr algn="ctr"/>
            <a:r>
              <a:rPr lang="en-US" sz="1300" dirty="0"/>
              <a:t>out of range?</a:t>
            </a:r>
            <a:endParaRPr lang="en-IN" sz="1300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60EFA44-863E-4ADE-8552-87E69DB5C1C4}"/>
              </a:ext>
            </a:extLst>
          </p:cNvPr>
          <p:cNvCxnSpPr>
            <a:cxnSpLocks/>
          </p:cNvCxnSpPr>
          <p:nvPr/>
        </p:nvCxnSpPr>
        <p:spPr>
          <a:xfrm>
            <a:off x="7915086" y="1079367"/>
            <a:ext cx="0" cy="32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368B0E6-306B-452C-BAFA-48A0D29DEB7C}"/>
              </a:ext>
            </a:extLst>
          </p:cNvPr>
          <p:cNvCxnSpPr>
            <a:cxnSpLocks/>
          </p:cNvCxnSpPr>
          <p:nvPr/>
        </p:nvCxnSpPr>
        <p:spPr>
          <a:xfrm>
            <a:off x="8552138" y="1923351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BF79E5F-5E35-4AAD-815E-1F8DAB8D6F23}"/>
              </a:ext>
            </a:extLst>
          </p:cNvPr>
          <p:cNvSpPr txBox="1"/>
          <p:nvPr/>
        </p:nvSpPr>
        <p:spPr>
          <a:xfrm>
            <a:off x="8519155" y="1551543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184" name="Flowchart: Data 183">
            <a:extLst>
              <a:ext uri="{FF2B5EF4-FFF2-40B4-BE49-F238E27FC236}">
                <a16:creationId xmlns:a16="http://schemas.microsoft.com/office/drawing/2014/main" id="{C083E014-A0E9-4F5F-BEFB-98CA990BDD3D}"/>
              </a:ext>
            </a:extLst>
          </p:cNvPr>
          <p:cNvSpPr/>
          <p:nvPr/>
        </p:nvSpPr>
        <p:spPr>
          <a:xfrm>
            <a:off x="9052673" y="1738868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B696094-4AD4-4237-BE5B-6FC1FF94977B}"/>
              </a:ext>
            </a:extLst>
          </p:cNvPr>
          <p:cNvSpPr txBox="1"/>
          <p:nvPr/>
        </p:nvSpPr>
        <p:spPr>
          <a:xfrm>
            <a:off x="9147969" y="1814238"/>
            <a:ext cx="233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Print : ca, ce, ci, co, cu, tc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73E6236-1FE6-4894-8B65-1D1DC8DE06AE}"/>
              </a:ext>
            </a:extLst>
          </p:cNvPr>
          <p:cNvCxnSpPr>
            <a:cxnSpLocks/>
          </p:cNvCxnSpPr>
          <p:nvPr/>
        </p:nvCxnSpPr>
        <p:spPr>
          <a:xfrm>
            <a:off x="10241937" y="2244358"/>
            <a:ext cx="0" cy="616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C6B853C-49D6-40EE-ACB1-DF1907FC670C}"/>
              </a:ext>
            </a:extLst>
          </p:cNvPr>
          <p:cNvSpPr txBox="1"/>
          <p:nvPr/>
        </p:nvSpPr>
        <p:spPr>
          <a:xfrm>
            <a:off x="1040940" y="1052011"/>
            <a:ext cx="80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88" name="Flowchart: Terminator 187">
            <a:extLst>
              <a:ext uri="{FF2B5EF4-FFF2-40B4-BE49-F238E27FC236}">
                <a16:creationId xmlns:a16="http://schemas.microsoft.com/office/drawing/2014/main" id="{4942CA0C-DA34-4D46-9EDA-517A8A7AAA2F}"/>
              </a:ext>
            </a:extLst>
          </p:cNvPr>
          <p:cNvSpPr/>
          <p:nvPr/>
        </p:nvSpPr>
        <p:spPr>
          <a:xfrm>
            <a:off x="9850118" y="2858355"/>
            <a:ext cx="891011" cy="415943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CBEA9AD-FA7F-425C-A779-B7FE9B0E1A2C}"/>
              </a:ext>
            </a:extLst>
          </p:cNvPr>
          <p:cNvCxnSpPr>
            <a:cxnSpLocks/>
          </p:cNvCxnSpPr>
          <p:nvPr/>
        </p:nvCxnSpPr>
        <p:spPr>
          <a:xfrm flipH="1" flipV="1">
            <a:off x="7937446" y="2439447"/>
            <a:ext cx="19437" cy="412879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D972E69C-D812-4067-87F7-9B245A597730}"/>
              </a:ext>
            </a:extLst>
          </p:cNvPr>
          <p:cNvSpPr txBox="1"/>
          <p:nvPr/>
        </p:nvSpPr>
        <p:spPr>
          <a:xfrm>
            <a:off x="7891036" y="2637042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158D93A-76E0-4F44-AFB4-BDB2FB6FEC03}"/>
              </a:ext>
            </a:extLst>
          </p:cNvPr>
          <p:cNvCxnSpPr>
            <a:cxnSpLocks/>
          </p:cNvCxnSpPr>
          <p:nvPr/>
        </p:nvCxnSpPr>
        <p:spPr>
          <a:xfrm>
            <a:off x="1441524" y="6548041"/>
            <a:ext cx="6505640" cy="1114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3982766-D202-4997-B937-84E8A1E777FA}"/>
              </a:ext>
            </a:extLst>
          </p:cNvPr>
          <p:cNvCxnSpPr>
            <a:cxnSpLocks/>
          </p:cNvCxnSpPr>
          <p:nvPr/>
        </p:nvCxnSpPr>
        <p:spPr>
          <a:xfrm flipH="1" flipV="1">
            <a:off x="1418710" y="3423562"/>
            <a:ext cx="6040" cy="3124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String Palindrome 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29/12/2021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4AAC52-11F3-4CE3-9D1E-1393137F557C}"/>
              </a:ext>
            </a:extLst>
          </p:cNvPr>
          <p:cNvSpPr/>
          <p:nvPr/>
        </p:nvSpPr>
        <p:spPr>
          <a:xfrm>
            <a:off x="4567737" y="1125687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D053-E4F6-49DF-A22C-36B5A2AE8B73}"/>
              </a:ext>
            </a:extLst>
          </p:cNvPr>
          <p:cNvSpPr txBox="1"/>
          <p:nvPr/>
        </p:nvSpPr>
        <p:spPr>
          <a:xfrm>
            <a:off x="4685985" y="1156465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BA308-4250-4AEE-A4F7-32ED3A9A9520}"/>
              </a:ext>
            </a:extLst>
          </p:cNvPr>
          <p:cNvCxnSpPr>
            <a:cxnSpLocks/>
          </p:cNvCxnSpPr>
          <p:nvPr/>
        </p:nvCxnSpPr>
        <p:spPr>
          <a:xfrm>
            <a:off x="5114761" y="1618132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836D17-06B5-4CAE-9B2E-17D80A8BEF88}"/>
              </a:ext>
            </a:extLst>
          </p:cNvPr>
          <p:cNvSpPr txBox="1"/>
          <p:nvPr/>
        </p:nvSpPr>
        <p:spPr>
          <a:xfrm>
            <a:off x="3828043" y="1972209"/>
            <a:ext cx="233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Input : Enter string (n)</a:t>
            </a:r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B1E69FD9-5A79-486A-94A1-5E91D79A5CB3}"/>
              </a:ext>
            </a:extLst>
          </p:cNvPr>
          <p:cNvSpPr/>
          <p:nvPr/>
        </p:nvSpPr>
        <p:spPr>
          <a:xfrm>
            <a:off x="3848644" y="1918006"/>
            <a:ext cx="2296826" cy="371888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F94DF9-9C3D-49A6-8217-07C17A7A9544}"/>
              </a:ext>
            </a:extLst>
          </p:cNvPr>
          <p:cNvCxnSpPr>
            <a:cxnSpLocks/>
          </p:cNvCxnSpPr>
          <p:nvPr/>
        </p:nvCxnSpPr>
        <p:spPr>
          <a:xfrm>
            <a:off x="5114761" y="2289894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B6915B7A-AD8A-4680-B8A0-EA50BFCED6BD}"/>
              </a:ext>
            </a:extLst>
          </p:cNvPr>
          <p:cNvSpPr/>
          <p:nvPr/>
        </p:nvSpPr>
        <p:spPr>
          <a:xfrm>
            <a:off x="4284235" y="2521347"/>
            <a:ext cx="1661051" cy="1332712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D8C9AA-55E2-49D0-BF89-E5C9430FED89}"/>
              </a:ext>
            </a:extLst>
          </p:cNvPr>
          <p:cNvSpPr txBox="1"/>
          <p:nvPr/>
        </p:nvSpPr>
        <p:spPr>
          <a:xfrm>
            <a:off x="4465028" y="2741966"/>
            <a:ext cx="1299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Check if n is same as its reverse using slicing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789FF2-D302-4ED6-B7E4-620D69E9085A}"/>
              </a:ext>
            </a:extLst>
          </p:cNvPr>
          <p:cNvCxnSpPr>
            <a:cxnSpLocks/>
          </p:cNvCxnSpPr>
          <p:nvPr/>
        </p:nvCxnSpPr>
        <p:spPr>
          <a:xfrm>
            <a:off x="5945286" y="3183826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ata 78">
            <a:extLst>
              <a:ext uri="{FF2B5EF4-FFF2-40B4-BE49-F238E27FC236}">
                <a16:creationId xmlns:a16="http://schemas.microsoft.com/office/drawing/2014/main" id="{58E4EA33-4B62-4034-86EB-F8A7DFF38034}"/>
              </a:ext>
            </a:extLst>
          </p:cNvPr>
          <p:cNvSpPr/>
          <p:nvPr/>
        </p:nvSpPr>
        <p:spPr>
          <a:xfrm>
            <a:off x="6509498" y="2972797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451AEC4-E437-4743-A5CB-3EC33DBCF744}"/>
              </a:ext>
            </a:extLst>
          </p:cNvPr>
          <p:cNvCxnSpPr>
            <a:cxnSpLocks/>
          </p:cNvCxnSpPr>
          <p:nvPr/>
        </p:nvCxnSpPr>
        <p:spPr>
          <a:xfrm flipH="1">
            <a:off x="3492565" y="3183826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ata 80">
            <a:extLst>
              <a:ext uri="{FF2B5EF4-FFF2-40B4-BE49-F238E27FC236}">
                <a16:creationId xmlns:a16="http://schemas.microsoft.com/office/drawing/2014/main" id="{95C140F3-3B2F-4FE1-97C1-42B40FDF5754}"/>
              </a:ext>
            </a:extLst>
          </p:cNvPr>
          <p:cNvSpPr/>
          <p:nvPr/>
        </p:nvSpPr>
        <p:spPr>
          <a:xfrm>
            <a:off x="1166677" y="2936557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846AAE-AF4D-4EE9-A808-7DD16DE0FE42}"/>
              </a:ext>
            </a:extLst>
          </p:cNvPr>
          <p:cNvSpPr txBox="1"/>
          <p:nvPr/>
        </p:nvSpPr>
        <p:spPr>
          <a:xfrm>
            <a:off x="6520709" y="3065129"/>
            <a:ext cx="233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Palindrome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E15106-90E0-4FF8-8372-5B3C4FBB138C}"/>
              </a:ext>
            </a:extLst>
          </p:cNvPr>
          <p:cNvSpPr txBox="1"/>
          <p:nvPr/>
        </p:nvSpPr>
        <p:spPr>
          <a:xfrm>
            <a:off x="1274336" y="3028889"/>
            <a:ext cx="2338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Print : not a Palindrome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220586-9DF1-4052-8E1C-46E122CB46F5}"/>
              </a:ext>
            </a:extLst>
          </p:cNvPr>
          <p:cNvSpPr txBox="1"/>
          <p:nvPr/>
        </p:nvSpPr>
        <p:spPr>
          <a:xfrm>
            <a:off x="5938252" y="2810081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E04416-D9BE-4EF4-8882-2996049ACBA6}"/>
              </a:ext>
            </a:extLst>
          </p:cNvPr>
          <p:cNvSpPr txBox="1"/>
          <p:nvPr/>
        </p:nvSpPr>
        <p:spPr>
          <a:xfrm>
            <a:off x="3662455" y="2843715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78D197-CA34-438F-829C-8E4FAAD8E2F3}"/>
              </a:ext>
            </a:extLst>
          </p:cNvPr>
          <p:cNvCxnSpPr>
            <a:cxnSpLocks/>
          </p:cNvCxnSpPr>
          <p:nvPr/>
        </p:nvCxnSpPr>
        <p:spPr>
          <a:xfrm>
            <a:off x="2308497" y="3429000"/>
            <a:ext cx="0" cy="203835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4246BB-F5E9-4C6D-8D36-1525F190F1F8}"/>
              </a:ext>
            </a:extLst>
          </p:cNvPr>
          <p:cNvCxnSpPr>
            <a:cxnSpLocks/>
          </p:cNvCxnSpPr>
          <p:nvPr/>
        </p:nvCxnSpPr>
        <p:spPr>
          <a:xfrm>
            <a:off x="7918722" y="3465240"/>
            <a:ext cx="0" cy="203835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78F60D2-7A70-45C4-9B1A-A9E0F4A174DA}"/>
              </a:ext>
            </a:extLst>
          </p:cNvPr>
          <p:cNvCxnSpPr>
            <a:cxnSpLocks/>
          </p:cNvCxnSpPr>
          <p:nvPr/>
        </p:nvCxnSpPr>
        <p:spPr>
          <a:xfrm>
            <a:off x="2308497" y="5467350"/>
            <a:ext cx="5610225" cy="362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40D070A-0DB6-4243-8AFD-1B685C957193}"/>
              </a:ext>
            </a:extLst>
          </p:cNvPr>
          <p:cNvCxnSpPr>
            <a:cxnSpLocks/>
          </p:cNvCxnSpPr>
          <p:nvPr/>
        </p:nvCxnSpPr>
        <p:spPr>
          <a:xfrm>
            <a:off x="5114597" y="5467350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Terminator 93">
            <a:extLst>
              <a:ext uri="{FF2B5EF4-FFF2-40B4-BE49-F238E27FC236}">
                <a16:creationId xmlns:a16="http://schemas.microsoft.com/office/drawing/2014/main" id="{BA367F69-3CEA-4DCE-94EA-918611A16B37}"/>
              </a:ext>
            </a:extLst>
          </p:cNvPr>
          <p:cNvSpPr/>
          <p:nvPr/>
        </p:nvSpPr>
        <p:spPr>
          <a:xfrm>
            <a:off x="4567737" y="5757193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834CAA-4E57-4629-A561-B457047E2409}"/>
              </a:ext>
            </a:extLst>
          </p:cNvPr>
          <p:cNvSpPr txBox="1"/>
          <p:nvPr/>
        </p:nvSpPr>
        <p:spPr>
          <a:xfrm>
            <a:off x="4705669" y="5787971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80320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Reverse a String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29/12/2021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4AAC52-11F3-4CE3-9D1E-1393137F557C}"/>
              </a:ext>
            </a:extLst>
          </p:cNvPr>
          <p:cNvSpPr/>
          <p:nvPr/>
        </p:nvSpPr>
        <p:spPr>
          <a:xfrm>
            <a:off x="4567737" y="1125687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D053-E4F6-49DF-A22C-36B5A2AE8B73}"/>
              </a:ext>
            </a:extLst>
          </p:cNvPr>
          <p:cNvSpPr txBox="1"/>
          <p:nvPr/>
        </p:nvSpPr>
        <p:spPr>
          <a:xfrm>
            <a:off x="4685985" y="1156465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BA308-4250-4AEE-A4F7-32ED3A9A9520}"/>
              </a:ext>
            </a:extLst>
          </p:cNvPr>
          <p:cNvCxnSpPr>
            <a:cxnSpLocks/>
          </p:cNvCxnSpPr>
          <p:nvPr/>
        </p:nvCxnSpPr>
        <p:spPr>
          <a:xfrm>
            <a:off x="5114761" y="1587353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7DB8F-1CAB-4AA4-942E-09544424713A}"/>
              </a:ext>
            </a:extLst>
          </p:cNvPr>
          <p:cNvSpPr txBox="1"/>
          <p:nvPr/>
        </p:nvSpPr>
        <p:spPr>
          <a:xfrm>
            <a:off x="3742959" y="2718196"/>
            <a:ext cx="27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 function rev(x)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AE320B-7B67-4D59-8C3E-34AF070E500D}"/>
              </a:ext>
            </a:extLst>
          </p:cNvPr>
          <p:cNvCxnSpPr>
            <a:cxnSpLocks/>
          </p:cNvCxnSpPr>
          <p:nvPr/>
        </p:nvCxnSpPr>
        <p:spPr>
          <a:xfrm>
            <a:off x="5126359" y="305783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348E6A-C07D-4AFF-8854-24282F07D6D1}"/>
              </a:ext>
            </a:extLst>
          </p:cNvPr>
          <p:cNvSpPr txBox="1"/>
          <p:nvPr/>
        </p:nvSpPr>
        <p:spPr>
          <a:xfrm>
            <a:off x="3742959" y="3399844"/>
            <a:ext cx="27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Initialize empty string “temp”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713D84A-0906-4159-B46B-164A8D461C46}"/>
              </a:ext>
            </a:extLst>
          </p:cNvPr>
          <p:cNvSpPr/>
          <p:nvPr/>
        </p:nvSpPr>
        <p:spPr>
          <a:xfrm>
            <a:off x="3921169" y="2655556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2D2B8C-C6F3-4B97-92D9-AA7CD5EC9601}"/>
              </a:ext>
            </a:extLst>
          </p:cNvPr>
          <p:cNvCxnSpPr>
            <a:cxnSpLocks/>
          </p:cNvCxnSpPr>
          <p:nvPr/>
        </p:nvCxnSpPr>
        <p:spPr>
          <a:xfrm>
            <a:off x="5126359" y="3729826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8358CF33-DBDF-4145-B92D-B22D1EBBF829}"/>
              </a:ext>
            </a:extLst>
          </p:cNvPr>
          <p:cNvSpPr/>
          <p:nvPr/>
        </p:nvSpPr>
        <p:spPr>
          <a:xfrm>
            <a:off x="3921169" y="3327545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2F335C40-645A-4E1E-B7A3-876BA3E95F0D}"/>
              </a:ext>
            </a:extLst>
          </p:cNvPr>
          <p:cNvSpPr/>
          <p:nvPr/>
        </p:nvSpPr>
        <p:spPr>
          <a:xfrm>
            <a:off x="3921169" y="3998921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E4B175-740E-4C62-82D8-FB22FB421323}"/>
              </a:ext>
            </a:extLst>
          </p:cNvPr>
          <p:cNvSpPr txBox="1"/>
          <p:nvPr/>
        </p:nvSpPr>
        <p:spPr>
          <a:xfrm>
            <a:off x="3885681" y="4069256"/>
            <a:ext cx="220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Traverse (i) in x using for loop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A0DAE0-4F5D-4267-ACF3-2EE565D5D8C1}"/>
              </a:ext>
            </a:extLst>
          </p:cNvPr>
          <p:cNvCxnSpPr>
            <a:cxnSpLocks/>
          </p:cNvCxnSpPr>
          <p:nvPr/>
        </p:nvCxnSpPr>
        <p:spPr>
          <a:xfrm>
            <a:off x="5112516" y="4401202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80C1122-2988-436A-AEA7-2F55F32B8CF7}"/>
              </a:ext>
            </a:extLst>
          </p:cNvPr>
          <p:cNvSpPr/>
          <p:nvPr/>
        </p:nvSpPr>
        <p:spPr>
          <a:xfrm>
            <a:off x="3921169" y="4678533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ECDC64-D76A-46A7-B690-EC74F23D2CA2}"/>
              </a:ext>
            </a:extLst>
          </p:cNvPr>
          <p:cNvSpPr txBox="1"/>
          <p:nvPr/>
        </p:nvSpPr>
        <p:spPr>
          <a:xfrm>
            <a:off x="3987643" y="4678533"/>
            <a:ext cx="2208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For each iteration,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temp = i + temp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F5D4F61A-D9FD-434E-897F-F19E95EF2F5A}"/>
              </a:ext>
            </a:extLst>
          </p:cNvPr>
          <p:cNvSpPr/>
          <p:nvPr/>
        </p:nvSpPr>
        <p:spPr>
          <a:xfrm>
            <a:off x="4489307" y="5378515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36A43-4E49-4311-ADFD-15DB32A72236}"/>
              </a:ext>
            </a:extLst>
          </p:cNvPr>
          <p:cNvSpPr txBox="1"/>
          <p:nvPr/>
        </p:nvSpPr>
        <p:spPr>
          <a:xfrm>
            <a:off x="4274740" y="5648507"/>
            <a:ext cx="1703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Is string index </a:t>
            </a:r>
          </a:p>
          <a:p>
            <a:pPr algn="ctr"/>
            <a:r>
              <a:rPr lang="en-US" sz="1300" dirty="0"/>
              <a:t>out of range?</a:t>
            </a:r>
            <a:endParaRPr lang="en-IN" sz="13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5FEEDA-C588-422F-81AC-6D771312BD39}"/>
              </a:ext>
            </a:extLst>
          </p:cNvPr>
          <p:cNvCxnSpPr>
            <a:cxnSpLocks/>
          </p:cNvCxnSpPr>
          <p:nvPr/>
        </p:nvCxnSpPr>
        <p:spPr>
          <a:xfrm>
            <a:off x="5126359" y="5109420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C24386-3125-4716-8E8F-25606D3749FA}"/>
              </a:ext>
            </a:extLst>
          </p:cNvPr>
          <p:cNvCxnSpPr>
            <a:cxnSpLocks/>
          </p:cNvCxnSpPr>
          <p:nvPr/>
        </p:nvCxnSpPr>
        <p:spPr>
          <a:xfrm>
            <a:off x="5763410" y="5895051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F9EA5544-8C45-474B-A675-77D7830843A4}"/>
              </a:ext>
            </a:extLst>
          </p:cNvPr>
          <p:cNvSpPr/>
          <p:nvPr/>
        </p:nvSpPr>
        <p:spPr>
          <a:xfrm>
            <a:off x="6331549" y="5648506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FE0C8-3FC2-4CE9-98E5-546A70C5677C}"/>
              </a:ext>
            </a:extLst>
          </p:cNvPr>
          <p:cNvSpPr txBox="1"/>
          <p:nvPr/>
        </p:nvSpPr>
        <p:spPr>
          <a:xfrm>
            <a:off x="6546114" y="5763922"/>
            <a:ext cx="220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Print : temp as reversed string</a:t>
            </a:r>
          </a:p>
        </p:txBody>
      </p:sp>
      <p:sp>
        <p:nvSpPr>
          <p:cNvPr id="48" name="Flowchart: Data 47">
            <a:extLst>
              <a:ext uri="{FF2B5EF4-FFF2-40B4-BE49-F238E27FC236}">
                <a16:creationId xmlns:a16="http://schemas.microsoft.com/office/drawing/2014/main" id="{428E099B-677F-44CF-A245-B48893EDF867}"/>
              </a:ext>
            </a:extLst>
          </p:cNvPr>
          <p:cNvSpPr/>
          <p:nvPr/>
        </p:nvSpPr>
        <p:spPr>
          <a:xfrm>
            <a:off x="3977573" y="1875233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1A4728-5385-4CE2-BA5F-8BFC4CB5EB0B}"/>
              </a:ext>
            </a:extLst>
          </p:cNvPr>
          <p:cNvCxnSpPr>
            <a:cxnSpLocks/>
          </p:cNvCxnSpPr>
          <p:nvPr/>
        </p:nvCxnSpPr>
        <p:spPr>
          <a:xfrm>
            <a:off x="5126359" y="2367676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B202FC-6771-458D-B246-737514D380F8}"/>
              </a:ext>
            </a:extLst>
          </p:cNvPr>
          <p:cNvSpPr txBox="1"/>
          <p:nvPr/>
        </p:nvSpPr>
        <p:spPr>
          <a:xfrm>
            <a:off x="5779348" y="5492446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0E1C4A-4A52-44FA-B7B2-10706EF7C738}"/>
              </a:ext>
            </a:extLst>
          </p:cNvPr>
          <p:cNvSpPr txBox="1"/>
          <p:nvPr/>
        </p:nvSpPr>
        <p:spPr>
          <a:xfrm>
            <a:off x="4150209" y="1989297"/>
            <a:ext cx="220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Input : String (x)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823C99-B42F-4050-8AB3-69DB109EDEDD}"/>
              </a:ext>
            </a:extLst>
          </p:cNvPr>
          <p:cNvCxnSpPr>
            <a:cxnSpLocks/>
          </p:cNvCxnSpPr>
          <p:nvPr/>
        </p:nvCxnSpPr>
        <p:spPr>
          <a:xfrm flipH="1" flipV="1">
            <a:off x="3130804" y="4192259"/>
            <a:ext cx="1806" cy="17024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3C1F4E-5EDE-4CEE-8FEF-591178F26A2B}"/>
              </a:ext>
            </a:extLst>
          </p:cNvPr>
          <p:cNvCxnSpPr>
            <a:cxnSpLocks/>
          </p:cNvCxnSpPr>
          <p:nvPr/>
        </p:nvCxnSpPr>
        <p:spPr>
          <a:xfrm>
            <a:off x="3148548" y="4200061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D6106E-C0D7-40EB-A9F7-97EDFEECC047}"/>
              </a:ext>
            </a:extLst>
          </p:cNvPr>
          <p:cNvCxnSpPr>
            <a:cxnSpLocks/>
          </p:cNvCxnSpPr>
          <p:nvPr/>
        </p:nvCxnSpPr>
        <p:spPr>
          <a:xfrm flipH="1">
            <a:off x="3147406" y="5902963"/>
            <a:ext cx="1325963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6B7C55-6561-4626-AC4D-E70EE51E0A4A}"/>
              </a:ext>
            </a:extLst>
          </p:cNvPr>
          <p:cNvSpPr txBox="1"/>
          <p:nvPr/>
        </p:nvSpPr>
        <p:spPr>
          <a:xfrm>
            <a:off x="3507491" y="5563774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E0F128-0325-42EE-B492-9D4A2D61BB64}"/>
              </a:ext>
            </a:extLst>
          </p:cNvPr>
          <p:cNvCxnSpPr>
            <a:cxnSpLocks/>
          </p:cNvCxnSpPr>
          <p:nvPr/>
        </p:nvCxnSpPr>
        <p:spPr>
          <a:xfrm>
            <a:off x="8641080" y="5894727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03F67A3C-34B3-4D37-A98B-30B3E2B9EAA0}"/>
              </a:ext>
            </a:extLst>
          </p:cNvPr>
          <p:cNvSpPr/>
          <p:nvPr/>
        </p:nvSpPr>
        <p:spPr>
          <a:xfrm>
            <a:off x="9413701" y="5674184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6E9804-74B8-4074-946E-501CBA2A89F3}"/>
              </a:ext>
            </a:extLst>
          </p:cNvPr>
          <p:cNvSpPr txBox="1"/>
          <p:nvPr/>
        </p:nvSpPr>
        <p:spPr>
          <a:xfrm>
            <a:off x="9551633" y="5704962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6793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Sum of digits of a number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29/12/2021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4AAC52-11F3-4CE3-9D1E-1393137F557C}"/>
              </a:ext>
            </a:extLst>
          </p:cNvPr>
          <p:cNvSpPr/>
          <p:nvPr/>
        </p:nvSpPr>
        <p:spPr>
          <a:xfrm>
            <a:off x="4567737" y="1125687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D053-E4F6-49DF-A22C-36B5A2AE8B73}"/>
              </a:ext>
            </a:extLst>
          </p:cNvPr>
          <p:cNvSpPr txBox="1"/>
          <p:nvPr/>
        </p:nvSpPr>
        <p:spPr>
          <a:xfrm>
            <a:off x="4685985" y="1156465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BA308-4250-4AEE-A4F7-32ED3A9A9520}"/>
              </a:ext>
            </a:extLst>
          </p:cNvPr>
          <p:cNvCxnSpPr>
            <a:cxnSpLocks/>
          </p:cNvCxnSpPr>
          <p:nvPr/>
        </p:nvCxnSpPr>
        <p:spPr>
          <a:xfrm>
            <a:off x="5114761" y="1587353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7DB8F-1CAB-4AA4-942E-09544424713A}"/>
              </a:ext>
            </a:extLst>
          </p:cNvPr>
          <p:cNvSpPr txBox="1"/>
          <p:nvPr/>
        </p:nvSpPr>
        <p:spPr>
          <a:xfrm>
            <a:off x="3742959" y="2718196"/>
            <a:ext cx="27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Initialize ‘s’ and assign it value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AE320B-7B67-4D59-8C3E-34AF070E500D}"/>
              </a:ext>
            </a:extLst>
          </p:cNvPr>
          <p:cNvCxnSpPr>
            <a:cxnSpLocks/>
          </p:cNvCxnSpPr>
          <p:nvPr/>
        </p:nvCxnSpPr>
        <p:spPr>
          <a:xfrm>
            <a:off x="5126359" y="305783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713D84A-0906-4159-B46B-164A8D461C46}"/>
              </a:ext>
            </a:extLst>
          </p:cNvPr>
          <p:cNvSpPr/>
          <p:nvPr/>
        </p:nvSpPr>
        <p:spPr>
          <a:xfrm>
            <a:off x="3921169" y="2655556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2D2B8C-C6F3-4B97-92D9-AA7CD5EC9601}"/>
              </a:ext>
            </a:extLst>
          </p:cNvPr>
          <p:cNvCxnSpPr>
            <a:cxnSpLocks/>
          </p:cNvCxnSpPr>
          <p:nvPr/>
        </p:nvCxnSpPr>
        <p:spPr>
          <a:xfrm flipV="1">
            <a:off x="5137293" y="4359360"/>
            <a:ext cx="0" cy="555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F5D4F61A-D9FD-434E-897F-F19E95EF2F5A}"/>
              </a:ext>
            </a:extLst>
          </p:cNvPr>
          <p:cNvSpPr/>
          <p:nvPr/>
        </p:nvSpPr>
        <p:spPr>
          <a:xfrm>
            <a:off x="4489307" y="3326932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36A43-4E49-4311-ADFD-15DB32A72236}"/>
              </a:ext>
            </a:extLst>
          </p:cNvPr>
          <p:cNvSpPr txBox="1"/>
          <p:nvPr/>
        </p:nvSpPr>
        <p:spPr>
          <a:xfrm>
            <a:off x="4274740" y="3680024"/>
            <a:ext cx="17032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Is m != 0 ? </a:t>
            </a:r>
            <a:endParaRPr lang="en-IN" sz="13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C24386-3125-4716-8E8F-25606D3749FA}"/>
              </a:ext>
            </a:extLst>
          </p:cNvPr>
          <p:cNvCxnSpPr>
            <a:cxnSpLocks/>
          </p:cNvCxnSpPr>
          <p:nvPr/>
        </p:nvCxnSpPr>
        <p:spPr>
          <a:xfrm>
            <a:off x="5773493" y="3843146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F9EA5544-8C45-474B-A675-77D7830843A4}"/>
              </a:ext>
            </a:extLst>
          </p:cNvPr>
          <p:cNvSpPr/>
          <p:nvPr/>
        </p:nvSpPr>
        <p:spPr>
          <a:xfrm>
            <a:off x="1457582" y="3556448"/>
            <a:ext cx="2355764" cy="481769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Data 47">
            <a:extLst>
              <a:ext uri="{FF2B5EF4-FFF2-40B4-BE49-F238E27FC236}">
                <a16:creationId xmlns:a16="http://schemas.microsoft.com/office/drawing/2014/main" id="{428E099B-677F-44CF-A245-B48893EDF867}"/>
              </a:ext>
            </a:extLst>
          </p:cNvPr>
          <p:cNvSpPr/>
          <p:nvPr/>
        </p:nvSpPr>
        <p:spPr>
          <a:xfrm>
            <a:off x="3977573" y="1875233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1A4728-5385-4CE2-BA5F-8BFC4CB5EB0B}"/>
              </a:ext>
            </a:extLst>
          </p:cNvPr>
          <p:cNvCxnSpPr>
            <a:cxnSpLocks/>
          </p:cNvCxnSpPr>
          <p:nvPr/>
        </p:nvCxnSpPr>
        <p:spPr>
          <a:xfrm>
            <a:off x="5126359" y="2367676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B202FC-6771-458D-B246-737514D380F8}"/>
              </a:ext>
            </a:extLst>
          </p:cNvPr>
          <p:cNvSpPr txBox="1"/>
          <p:nvPr/>
        </p:nvSpPr>
        <p:spPr>
          <a:xfrm>
            <a:off x="5793570" y="3469660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0E1C4A-4A52-44FA-B7B2-10706EF7C738}"/>
              </a:ext>
            </a:extLst>
          </p:cNvPr>
          <p:cNvSpPr txBox="1"/>
          <p:nvPr/>
        </p:nvSpPr>
        <p:spPr>
          <a:xfrm>
            <a:off x="4150209" y="1989297"/>
            <a:ext cx="220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Input : number (m)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823C99-B42F-4050-8AB3-69DB109EDEDD}"/>
              </a:ext>
            </a:extLst>
          </p:cNvPr>
          <p:cNvCxnSpPr>
            <a:cxnSpLocks/>
          </p:cNvCxnSpPr>
          <p:nvPr/>
        </p:nvCxnSpPr>
        <p:spPr>
          <a:xfrm flipV="1">
            <a:off x="7314320" y="4206552"/>
            <a:ext cx="0" cy="708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D6106E-C0D7-40EB-A9F7-97EDFEECC047}"/>
              </a:ext>
            </a:extLst>
          </p:cNvPr>
          <p:cNvCxnSpPr>
            <a:cxnSpLocks/>
          </p:cNvCxnSpPr>
          <p:nvPr/>
        </p:nvCxnSpPr>
        <p:spPr>
          <a:xfrm flipH="1">
            <a:off x="5126357" y="4915274"/>
            <a:ext cx="218796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6B7C55-6561-4626-AC4D-E70EE51E0A4A}"/>
              </a:ext>
            </a:extLst>
          </p:cNvPr>
          <p:cNvSpPr txBox="1"/>
          <p:nvPr/>
        </p:nvSpPr>
        <p:spPr>
          <a:xfrm>
            <a:off x="3783569" y="3428001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FB550220-B6E2-4338-A64A-D4817CACCDBE}"/>
              </a:ext>
            </a:extLst>
          </p:cNvPr>
          <p:cNvSpPr/>
          <p:nvPr/>
        </p:nvSpPr>
        <p:spPr>
          <a:xfrm>
            <a:off x="6556196" y="3568018"/>
            <a:ext cx="1476149" cy="62422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B30D69-4004-46F8-83A5-6F1AF52A7DF9}"/>
              </a:ext>
            </a:extLst>
          </p:cNvPr>
          <p:cNvSpPr txBox="1"/>
          <p:nvPr/>
        </p:nvSpPr>
        <p:spPr>
          <a:xfrm>
            <a:off x="6686198" y="3530859"/>
            <a:ext cx="121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 = m%10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 = s+g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 = m//10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E2A48F-4B99-4CB4-ABF5-8474C58BE2E4}"/>
              </a:ext>
            </a:extLst>
          </p:cNvPr>
          <p:cNvCxnSpPr>
            <a:cxnSpLocks/>
          </p:cNvCxnSpPr>
          <p:nvPr/>
        </p:nvCxnSpPr>
        <p:spPr>
          <a:xfrm flipH="1">
            <a:off x="3567953" y="3838992"/>
            <a:ext cx="9213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E8C0B9-A44F-4800-A161-EC43CD511A09}"/>
              </a:ext>
            </a:extLst>
          </p:cNvPr>
          <p:cNvSpPr txBox="1"/>
          <p:nvPr/>
        </p:nvSpPr>
        <p:spPr>
          <a:xfrm>
            <a:off x="1694802" y="3568018"/>
            <a:ext cx="185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Print int(s) as the output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F59F84-6BEF-4A7B-911F-06414FE500FD}"/>
              </a:ext>
            </a:extLst>
          </p:cNvPr>
          <p:cNvCxnSpPr>
            <a:cxnSpLocks/>
          </p:cNvCxnSpPr>
          <p:nvPr/>
        </p:nvCxnSpPr>
        <p:spPr>
          <a:xfrm>
            <a:off x="2463841" y="4038217"/>
            <a:ext cx="0" cy="599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Terminator 61">
            <a:extLst>
              <a:ext uri="{FF2B5EF4-FFF2-40B4-BE49-F238E27FC236}">
                <a16:creationId xmlns:a16="http://schemas.microsoft.com/office/drawing/2014/main" id="{04081B47-AEE8-4406-A928-36287C3B1FB2}"/>
              </a:ext>
            </a:extLst>
          </p:cNvPr>
          <p:cNvSpPr/>
          <p:nvPr/>
        </p:nvSpPr>
        <p:spPr>
          <a:xfrm>
            <a:off x="1917969" y="4645851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0EAD1E-F089-4093-B46A-CD43B95DE3DD}"/>
              </a:ext>
            </a:extLst>
          </p:cNvPr>
          <p:cNvSpPr txBox="1"/>
          <p:nvPr/>
        </p:nvSpPr>
        <p:spPr>
          <a:xfrm>
            <a:off x="2055901" y="4676629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5975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Flowchart – Sum of digits of a number – Recursion </a:t>
            </a:r>
            <a:endParaRPr lang="en-IN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29/12/2021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4AAC52-11F3-4CE3-9D1E-1393137F557C}"/>
              </a:ext>
            </a:extLst>
          </p:cNvPr>
          <p:cNvSpPr/>
          <p:nvPr/>
        </p:nvSpPr>
        <p:spPr>
          <a:xfrm>
            <a:off x="4567737" y="1125687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D053-E4F6-49DF-A22C-36B5A2AE8B73}"/>
              </a:ext>
            </a:extLst>
          </p:cNvPr>
          <p:cNvSpPr txBox="1"/>
          <p:nvPr/>
        </p:nvSpPr>
        <p:spPr>
          <a:xfrm>
            <a:off x="4685985" y="1156465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1BA308-4250-4AEE-A4F7-32ED3A9A9520}"/>
              </a:ext>
            </a:extLst>
          </p:cNvPr>
          <p:cNvCxnSpPr>
            <a:cxnSpLocks/>
          </p:cNvCxnSpPr>
          <p:nvPr/>
        </p:nvCxnSpPr>
        <p:spPr>
          <a:xfrm>
            <a:off x="5114761" y="1587353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7DB8F-1CAB-4AA4-942E-09544424713A}"/>
              </a:ext>
            </a:extLst>
          </p:cNvPr>
          <p:cNvSpPr txBox="1"/>
          <p:nvPr/>
        </p:nvSpPr>
        <p:spPr>
          <a:xfrm>
            <a:off x="3742959" y="2718196"/>
            <a:ext cx="27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Define function digitsum(m)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AE320B-7B67-4D59-8C3E-34AF070E500D}"/>
              </a:ext>
            </a:extLst>
          </p:cNvPr>
          <p:cNvCxnSpPr>
            <a:cxnSpLocks/>
          </p:cNvCxnSpPr>
          <p:nvPr/>
        </p:nvCxnSpPr>
        <p:spPr>
          <a:xfrm>
            <a:off x="5126359" y="305783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713D84A-0906-4159-B46B-164A8D461C46}"/>
              </a:ext>
            </a:extLst>
          </p:cNvPr>
          <p:cNvSpPr/>
          <p:nvPr/>
        </p:nvSpPr>
        <p:spPr>
          <a:xfrm>
            <a:off x="3921169" y="2655556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F5D4F61A-D9FD-434E-897F-F19E95EF2F5A}"/>
              </a:ext>
            </a:extLst>
          </p:cNvPr>
          <p:cNvSpPr/>
          <p:nvPr/>
        </p:nvSpPr>
        <p:spPr>
          <a:xfrm>
            <a:off x="4527000" y="4099482"/>
            <a:ext cx="1274103" cy="1032428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36A43-4E49-4311-ADFD-15DB32A72236}"/>
              </a:ext>
            </a:extLst>
          </p:cNvPr>
          <p:cNvSpPr txBox="1"/>
          <p:nvPr/>
        </p:nvSpPr>
        <p:spPr>
          <a:xfrm>
            <a:off x="4363871" y="4427338"/>
            <a:ext cx="17032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Is m &lt; 10 ? </a:t>
            </a:r>
            <a:endParaRPr lang="en-IN" sz="13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C24386-3125-4716-8E8F-25606D3749FA}"/>
              </a:ext>
            </a:extLst>
          </p:cNvPr>
          <p:cNvCxnSpPr>
            <a:cxnSpLocks/>
          </p:cNvCxnSpPr>
          <p:nvPr/>
        </p:nvCxnSpPr>
        <p:spPr>
          <a:xfrm>
            <a:off x="5801103" y="4615696"/>
            <a:ext cx="7726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F9EA5544-8C45-474B-A675-77D7830843A4}"/>
              </a:ext>
            </a:extLst>
          </p:cNvPr>
          <p:cNvSpPr/>
          <p:nvPr/>
        </p:nvSpPr>
        <p:spPr>
          <a:xfrm>
            <a:off x="1542422" y="4268599"/>
            <a:ext cx="2355764" cy="481769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Flowchart: Data 47">
            <a:extLst>
              <a:ext uri="{FF2B5EF4-FFF2-40B4-BE49-F238E27FC236}">
                <a16:creationId xmlns:a16="http://schemas.microsoft.com/office/drawing/2014/main" id="{428E099B-677F-44CF-A245-B48893EDF867}"/>
              </a:ext>
            </a:extLst>
          </p:cNvPr>
          <p:cNvSpPr/>
          <p:nvPr/>
        </p:nvSpPr>
        <p:spPr>
          <a:xfrm>
            <a:off x="3977573" y="1875233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1A4728-5385-4CE2-BA5F-8BFC4CB5EB0B}"/>
              </a:ext>
            </a:extLst>
          </p:cNvPr>
          <p:cNvCxnSpPr>
            <a:cxnSpLocks/>
          </p:cNvCxnSpPr>
          <p:nvPr/>
        </p:nvCxnSpPr>
        <p:spPr>
          <a:xfrm>
            <a:off x="5126359" y="2367676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B202FC-6771-458D-B246-737514D380F8}"/>
              </a:ext>
            </a:extLst>
          </p:cNvPr>
          <p:cNvSpPr txBox="1"/>
          <p:nvPr/>
        </p:nvSpPr>
        <p:spPr>
          <a:xfrm>
            <a:off x="5801103" y="4254861"/>
            <a:ext cx="62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0E1C4A-4A52-44FA-B7B2-10706EF7C738}"/>
              </a:ext>
            </a:extLst>
          </p:cNvPr>
          <p:cNvSpPr txBox="1"/>
          <p:nvPr/>
        </p:nvSpPr>
        <p:spPr>
          <a:xfrm>
            <a:off x="4150209" y="1989297"/>
            <a:ext cx="2208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Input : number (m)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6B7C55-6561-4626-AC4D-E70EE51E0A4A}"/>
              </a:ext>
            </a:extLst>
          </p:cNvPr>
          <p:cNvSpPr txBox="1"/>
          <p:nvPr/>
        </p:nvSpPr>
        <p:spPr>
          <a:xfrm>
            <a:off x="3800488" y="4175575"/>
            <a:ext cx="76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  <a:endParaRPr lang="en-IN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E2A48F-4B99-4CB4-ABF5-8474C58BE2E4}"/>
              </a:ext>
            </a:extLst>
          </p:cNvPr>
          <p:cNvCxnSpPr>
            <a:cxnSpLocks/>
          </p:cNvCxnSpPr>
          <p:nvPr/>
        </p:nvCxnSpPr>
        <p:spPr>
          <a:xfrm flipH="1">
            <a:off x="3605645" y="4601510"/>
            <a:ext cx="9213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E8C0B9-A44F-4800-A161-EC43CD511A09}"/>
              </a:ext>
            </a:extLst>
          </p:cNvPr>
          <p:cNvSpPr txBox="1"/>
          <p:nvPr/>
        </p:nvSpPr>
        <p:spPr>
          <a:xfrm>
            <a:off x="1783313" y="4297237"/>
            <a:ext cx="185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 m%10 + digitsum(m//10)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652A28E7-9804-420F-AB09-CCC1AC357264}"/>
              </a:ext>
            </a:extLst>
          </p:cNvPr>
          <p:cNvSpPr/>
          <p:nvPr/>
        </p:nvSpPr>
        <p:spPr>
          <a:xfrm>
            <a:off x="3844530" y="3362100"/>
            <a:ext cx="2535972" cy="45056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BF853D-E580-4636-B352-6AF968115631}"/>
              </a:ext>
            </a:extLst>
          </p:cNvPr>
          <p:cNvSpPr txBox="1"/>
          <p:nvPr/>
        </p:nvSpPr>
        <p:spPr>
          <a:xfrm>
            <a:off x="3756802" y="3446437"/>
            <a:ext cx="273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Initialize ‘s’ and assign it value =0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CF9002-E432-459E-BEB3-DB348103762A}"/>
              </a:ext>
            </a:extLst>
          </p:cNvPr>
          <p:cNvCxnSpPr>
            <a:cxnSpLocks/>
          </p:cNvCxnSpPr>
          <p:nvPr/>
        </p:nvCxnSpPr>
        <p:spPr>
          <a:xfrm>
            <a:off x="5137296" y="3812669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61EA1223-7C53-4D42-8561-3BA36996C7F5}"/>
              </a:ext>
            </a:extLst>
          </p:cNvPr>
          <p:cNvSpPr/>
          <p:nvPr/>
        </p:nvSpPr>
        <p:spPr>
          <a:xfrm>
            <a:off x="6347856" y="4397613"/>
            <a:ext cx="2355764" cy="481769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020657-8E2C-4C77-924E-E88254F5BA7C}"/>
              </a:ext>
            </a:extLst>
          </p:cNvPr>
          <p:cNvSpPr txBox="1"/>
          <p:nvPr/>
        </p:nvSpPr>
        <p:spPr>
          <a:xfrm>
            <a:off x="6640994" y="4498011"/>
            <a:ext cx="185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 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3B13E1-6042-4C0E-803B-A4CA92E21D67}"/>
              </a:ext>
            </a:extLst>
          </p:cNvPr>
          <p:cNvCxnSpPr>
            <a:cxnSpLocks/>
          </p:cNvCxnSpPr>
          <p:nvPr/>
        </p:nvCxnSpPr>
        <p:spPr>
          <a:xfrm flipH="1">
            <a:off x="2432248" y="4758902"/>
            <a:ext cx="19685" cy="100194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DDA77-28DB-4C88-9781-7DA18C324238}"/>
              </a:ext>
            </a:extLst>
          </p:cNvPr>
          <p:cNvCxnSpPr>
            <a:cxnSpLocks/>
          </p:cNvCxnSpPr>
          <p:nvPr/>
        </p:nvCxnSpPr>
        <p:spPr>
          <a:xfrm>
            <a:off x="2432248" y="5760848"/>
            <a:ext cx="509349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BDCB1-31F6-42D2-B2BA-8137AA76D09F}"/>
              </a:ext>
            </a:extLst>
          </p:cNvPr>
          <p:cNvCxnSpPr>
            <a:cxnSpLocks/>
          </p:cNvCxnSpPr>
          <p:nvPr/>
        </p:nvCxnSpPr>
        <p:spPr>
          <a:xfrm>
            <a:off x="5093925" y="5760848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348B330C-5CC1-44EF-A09D-34C5EFA45EE9}"/>
              </a:ext>
            </a:extLst>
          </p:cNvPr>
          <p:cNvSpPr/>
          <p:nvPr/>
        </p:nvSpPr>
        <p:spPr>
          <a:xfrm>
            <a:off x="4567737" y="6037732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FAD74-B071-4351-9D53-54C311EF27DD}"/>
              </a:ext>
            </a:extLst>
          </p:cNvPr>
          <p:cNvSpPr txBox="1"/>
          <p:nvPr/>
        </p:nvSpPr>
        <p:spPr>
          <a:xfrm>
            <a:off x="4685985" y="6037732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B7A21D-C57B-4680-9756-16D1816717E5}"/>
              </a:ext>
            </a:extLst>
          </p:cNvPr>
          <p:cNvCxnSpPr>
            <a:cxnSpLocks/>
          </p:cNvCxnSpPr>
          <p:nvPr/>
        </p:nvCxnSpPr>
        <p:spPr>
          <a:xfrm>
            <a:off x="7525738" y="4879382"/>
            <a:ext cx="0" cy="88146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5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Area of a Circle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17B87ED-836E-4DFC-B989-858827D76B04}"/>
              </a:ext>
            </a:extLst>
          </p:cNvPr>
          <p:cNvSpPr/>
          <p:nvPr/>
        </p:nvSpPr>
        <p:spPr>
          <a:xfrm>
            <a:off x="4660775" y="1194595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4350054" y="2446204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7345CC2-F495-4CC6-965D-0EA760ACD3E9}"/>
              </a:ext>
            </a:extLst>
          </p:cNvPr>
          <p:cNvSpPr/>
          <p:nvPr/>
        </p:nvSpPr>
        <p:spPr>
          <a:xfrm>
            <a:off x="4350052" y="3512121"/>
            <a:ext cx="2681059" cy="634167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9ED71-1D9D-4EBC-BC0C-4CD22920614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H="1">
            <a:off x="5690584" y="2014454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5726094" y="3071995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180C7-2A94-474B-B4DA-FE433F87426D}"/>
              </a:ext>
            </a:extLst>
          </p:cNvPr>
          <p:cNvCxnSpPr>
            <a:cxnSpLocks/>
          </p:cNvCxnSpPr>
          <p:nvPr/>
        </p:nvCxnSpPr>
        <p:spPr>
          <a:xfrm flipH="1">
            <a:off x="5726093" y="4175646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4B68F7-2013-4C7D-A26B-614E36CA4C88}"/>
              </a:ext>
            </a:extLst>
          </p:cNvPr>
          <p:cNvCxnSpPr>
            <a:cxnSpLocks/>
          </p:cNvCxnSpPr>
          <p:nvPr/>
        </p:nvCxnSpPr>
        <p:spPr>
          <a:xfrm flipH="1">
            <a:off x="5690580" y="5276941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4811697" y="138592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4745115" y="2574274"/>
            <a:ext cx="196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: Radius (r)</a:t>
            </a:r>
            <a:endParaRPr lang="en-IN" b="1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7F7D91DC-4561-42EA-8DBC-F3DD821DBCF2}"/>
              </a:ext>
            </a:extLst>
          </p:cNvPr>
          <p:cNvSpPr/>
          <p:nvPr/>
        </p:nvSpPr>
        <p:spPr>
          <a:xfrm>
            <a:off x="4350051" y="4613434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8AEDA4CC-3340-4AF1-94AB-305C713F523F}"/>
              </a:ext>
            </a:extLst>
          </p:cNvPr>
          <p:cNvSpPr/>
          <p:nvPr/>
        </p:nvSpPr>
        <p:spPr>
          <a:xfrm>
            <a:off x="4647452" y="5723974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19F8B-C544-45DA-8DDD-3FE68AFF60E2}"/>
              </a:ext>
            </a:extLst>
          </p:cNvPr>
          <p:cNvSpPr txBox="1"/>
          <p:nvPr/>
        </p:nvSpPr>
        <p:spPr>
          <a:xfrm>
            <a:off x="4416633" y="3545874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Calculate Area of Circle  A = 3.14*r*r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5555C7-200E-483F-8089-FAB9F21322A2}"/>
              </a:ext>
            </a:extLst>
          </p:cNvPr>
          <p:cNvSpPr txBox="1"/>
          <p:nvPr/>
        </p:nvSpPr>
        <p:spPr>
          <a:xfrm>
            <a:off x="4696283" y="4763730"/>
            <a:ext cx="196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Print Area (A)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B5223-EBA6-47F7-BC31-E7B16E96F681}"/>
              </a:ext>
            </a:extLst>
          </p:cNvPr>
          <p:cNvSpPr txBox="1"/>
          <p:nvPr/>
        </p:nvSpPr>
        <p:spPr>
          <a:xfrm>
            <a:off x="4699240" y="5909626"/>
            <a:ext cx="19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66835-2D90-492C-83A2-CADD752FAD77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13/10/2021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7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Flowchart – Database of Phone numbers – Dictionary </a:t>
            </a:r>
            <a:endParaRPr lang="en-IN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03/01/2022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4AAC52-11F3-4CE3-9D1E-1393137F557C}"/>
              </a:ext>
            </a:extLst>
          </p:cNvPr>
          <p:cNvSpPr/>
          <p:nvPr/>
        </p:nvSpPr>
        <p:spPr>
          <a:xfrm>
            <a:off x="4567737" y="1125687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D053-E4F6-49DF-A22C-36B5A2AE8B73}"/>
              </a:ext>
            </a:extLst>
          </p:cNvPr>
          <p:cNvSpPr txBox="1"/>
          <p:nvPr/>
        </p:nvSpPr>
        <p:spPr>
          <a:xfrm>
            <a:off x="4685985" y="1125687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362582-B675-40E4-8109-448AC851869F}"/>
              </a:ext>
            </a:extLst>
          </p:cNvPr>
          <p:cNvCxnSpPr>
            <a:cxnSpLocks/>
          </p:cNvCxnSpPr>
          <p:nvPr/>
        </p:nvCxnSpPr>
        <p:spPr>
          <a:xfrm>
            <a:off x="5113826" y="1587353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4F060FC-C503-4BF0-87DA-35CAF780E3F1}"/>
              </a:ext>
            </a:extLst>
          </p:cNvPr>
          <p:cNvSpPr/>
          <p:nvPr/>
        </p:nvSpPr>
        <p:spPr>
          <a:xfrm>
            <a:off x="3867381" y="1865413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CC1366-BD7E-49C6-BF0B-1E8C672E82C6}"/>
              </a:ext>
            </a:extLst>
          </p:cNvPr>
          <p:cNvCxnSpPr>
            <a:cxnSpLocks/>
          </p:cNvCxnSpPr>
          <p:nvPr/>
        </p:nvCxnSpPr>
        <p:spPr>
          <a:xfrm>
            <a:off x="5093925" y="2249206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0818DB7F-0D6A-446E-9E74-A2804CD42830}"/>
              </a:ext>
            </a:extLst>
          </p:cNvPr>
          <p:cNvSpPr/>
          <p:nvPr/>
        </p:nvSpPr>
        <p:spPr>
          <a:xfrm>
            <a:off x="3867381" y="3294886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9BCD7F-E357-43E6-AF52-42628ED8FD0B}"/>
              </a:ext>
            </a:extLst>
          </p:cNvPr>
          <p:cNvCxnSpPr>
            <a:cxnSpLocks/>
          </p:cNvCxnSpPr>
          <p:nvPr/>
        </p:nvCxnSpPr>
        <p:spPr>
          <a:xfrm>
            <a:off x="5128097" y="367259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4C011F7B-1DE3-4EB3-B32B-808FFA47C3BA}"/>
              </a:ext>
            </a:extLst>
          </p:cNvPr>
          <p:cNvSpPr/>
          <p:nvPr/>
        </p:nvSpPr>
        <p:spPr>
          <a:xfrm>
            <a:off x="3837153" y="3941692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E9D13A19-A99C-46D0-8E53-FDA248ECAB79}"/>
              </a:ext>
            </a:extLst>
          </p:cNvPr>
          <p:cNvSpPr/>
          <p:nvPr/>
        </p:nvSpPr>
        <p:spPr>
          <a:xfrm>
            <a:off x="3922907" y="4737811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A19BFE-CC37-4183-B336-1889756EE794}"/>
              </a:ext>
            </a:extLst>
          </p:cNvPr>
          <p:cNvCxnSpPr>
            <a:cxnSpLocks/>
          </p:cNvCxnSpPr>
          <p:nvPr/>
        </p:nvCxnSpPr>
        <p:spPr>
          <a:xfrm>
            <a:off x="5116228" y="5140092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87A0EFDE-B27E-4B13-AFFE-DF7DB72C9BFC}"/>
              </a:ext>
            </a:extLst>
          </p:cNvPr>
          <p:cNvSpPr/>
          <p:nvPr/>
        </p:nvSpPr>
        <p:spPr>
          <a:xfrm>
            <a:off x="3839555" y="5409187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Data 61">
            <a:extLst>
              <a:ext uri="{FF2B5EF4-FFF2-40B4-BE49-F238E27FC236}">
                <a16:creationId xmlns:a16="http://schemas.microsoft.com/office/drawing/2014/main" id="{24C62C98-9560-45C6-93DB-ED5F8FE34CDA}"/>
              </a:ext>
            </a:extLst>
          </p:cNvPr>
          <p:cNvSpPr/>
          <p:nvPr/>
        </p:nvSpPr>
        <p:spPr>
          <a:xfrm>
            <a:off x="3817252" y="2533348"/>
            <a:ext cx="2553346" cy="49244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50100E-5266-4B99-BE24-3B724FDE7448}"/>
              </a:ext>
            </a:extLst>
          </p:cNvPr>
          <p:cNvCxnSpPr>
            <a:cxnSpLocks/>
          </p:cNvCxnSpPr>
          <p:nvPr/>
        </p:nvCxnSpPr>
        <p:spPr>
          <a:xfrm>
            <a:off x="5113826" y="3008924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797817-C43F-4E67-B9F8-53B6E191DE29}"/>
              </a:ext>
            </a:extLst>
          </p:cNvPr>
          <p:cNvCxnSpPr>
            <a:cxnSpLocks/>
          </p:cNvCxnSpPr>
          <p:nvPr/>
        </p:nvCxnSpPr>
        <p:spPr>
          <a:xfrm>
            <a:off x="5128097" y="4434135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C79BF72-3F1D-440E-A974-A054DB913212}"/>
              </a:ext>
            </a:extLst>
          </p:cNvPr>
          <p:cNvCxnSpPr>
            <a:cxnSpLocks/>
          </p:cNvCxnSpPr>
          <p:nvPr/>
        </p:nvCxnSpPr>
        <p:spPr>
          <a:xfrm>
            <a:off x="5093925" y="5901630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DD93D999-E583-4556-9990-137F8EBD6E99}"/>
              </a:ext>
            </a:extLst>
          </p:cNvPr>
          <p:cNvSpPr/>
          <p:nvPr/>
        </p:nvSpPr>
        <p:spPr>
          <a:xfrm>
            <a:off x="4565273" y="6163484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8123B6-4FA1-497B-8932-93B567A25C78}"/>
              </a:ext>
            </a:extLst>
          </p:cNvPr>
          <p:cNvSpPr txBox="1"/>
          <p:nvPr/>
        </p:nvSpPr>
        <p:spPr>
          <a:xfrm>
            <a:off x="4683521" y="6163484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End</a:t>
            </a:r>
            <a:endParaRPr lang="en-IN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47606C-C733-4607-BB42-EC7CE4BD2E38}"/>
              </a:ext>
            </a:extLst>
          </p:cNvPr>
          <p:cNvSpPr txBox="1"/>
          <p:nvPr/>
        </p:nvSpPr>
        <p:spPr>
          <a:xfrm>
            <a:off x="3849889" y="1848615"/>
            <a:ext cx="247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Initialize the dictionary ‘phonebook’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09E9F6-7286-4CC7-8982-DC62FC1211C9}"/>
              </a:ext>
            </a:extLst>
          </p:cNvPr>
          <p:cNvSpPr txBox="1"/>
          <p:nvPr/>
        </p:nvSpPr>
        <p:spPr>
          <a:xfrm>
            <a:off x="3721904" y="2566290"/>
            <a:ext cx="273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Print : dictionary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‘phonebook’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442F40-DDD4-49D8-81F8-3D2496DDCC02}"/>
              </a:ext>
            </a:extLst>
          </p:cNvPr>
          <p:cNvSpPr txBox="1"/>
          <p:nvPr/>
        </p:nvSpPr>
        <p:spPr>
          <a:xfrm>
            <a:off x="3721904" y="3251827"/>
            <a:ext cx="261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Add elements in the dictionary as key-value pairs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8D8D73-E929-4B1F-B7BE-AE702EF35D7A}"/>
              </a:ext>
            </a:extLst>
          </p:cNvPr>
          <p:cNvSpPr txBox="1"/>
          <p:nvPr/>
        </p:nvSpPr>
        <p:spPr>
          <a:xfrm>
            <a:off x="3758540" y="3955179"/>
            <a:ext cx="273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Print : updated dictionary 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after adding of elements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9EA4C5-E9A0-4129-A8F0-F508A97EE572}"/>
              </a:ext>
            </a:extLst>
          </p:cNvPr>
          <p:cNvSpPr txBox="1"/>
          <p:nvPr/>
        </p:nvSpPr>
        <p:spPr>
          <a:xfrm>
            <a:off x="3767550" y="4718619"/>
            <a:ext cx="273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Remove elements from the dictionary using del function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015583-7437-4209-B3A5-38B358CAC018}"/>
              </a:ext>
            </a:extLst>
          </p:cNvPr>
          <p:cNvSpPr txBox="1"/>
          <p:nvPr/>
        </p:nvSpPr>
        <p:spPr>
          <a:xfrm>
            <a:off x="3703014" y="5439965"/>
            <a:ext cx="2739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Print : updated dictionary 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after removing the elements</a:t>
            </a:r>
          </a:p>
        </p:txBody>
      </p:sp>
    </p:spTree>
    <p:extLst>
      <p:ext uri="{BB962C8B-B14F-4D97-AF65-F5344CB8AC3E}">
        <p14:creationId xmlns:p14="http://schemas.microsoft.com/office/powerpoint/2010/main" val="2218318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Flowchart – Complex Number - Classes</a:t>
            </a:r>
            <a:endParaRPr lang="en-IN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04/01/2022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4AAC52-11F3-4CE3-9D1E-1393137F557C}"/>
              </a:ext>
            </a:extLst>
          </p:cNvPr>
          <p:cNvSpPr/>
          <p:nvPr/>
        </p:nvSpPr>
        <p:spPr>
          <a:xfrm>
            <a:off x="3240961" y="1194595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1D053-E4F6-49DF-A22C-36B5A2AE8B73}"/>
              </a:ext>
            </a:extLst>
          </p:cNvPr>
          <p:cNvSpPr txBox="1"/>
          <p:nvPr/>
        </p:nvSpPr>
        <p:spPr>
          <a:xfrm>
            <a:off x="3359209" y="1194595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</a:t>
            </a:r>
            <a:endParaRPr lang="en-IN" sz="2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21864-2A1F-4DF0-9BA7-DFDB1C4FA71E}"/>
              </a:ext>
            </a:extLst>
          </p:cNvPr>
          <p:cNvCxnSpPr>
            <a:cxnSpLocks/>
          </p:cNvCxnSpPr>
          <p:nvPr/>
        </p:nvCxnSpPr>
        <p:spPr>
          <a:xfrm>
            <a:off x="3787050" y="1656261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46F00C-D74E-45A2-95BD-9776455E2082}"/>
              </a:ext>
            </a:extLst>
          </p:cNvPr>
          <p:cNvSpPr txBox="1"/>
          <p:nvPr/>
        </p:nvSpPr>
        <p:spPr>
          <a:xfrm>
            <a:off x="2376238" y="1890903"/>
            <a:ext cx="273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Define class ‘cn’ to represent complex numbers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CB564FF-B16F-4734-B068-D298C0B5A5E9}"/>
              </a:ext>
            </a:extLst>
          </p:cNvPr>
          <p:cNvSpPr/>
          <p:nvPr/>
        </p:nvSpPr>
        <p:spPr>
          <a:xfrm>
            <a:off x="2540605" y="1925356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57BBFC-C905-429C-9833-0EAC1096C096}"/>
              </a:ext>
            </a:extLst>
          </p:cNvPr>
          <p:cNvCxnSpPr>
            <a:cxnSpLocks/>
          </p:cNvCxnSpPr>
          <p:nvPr/>
        </p:nvCxnSpPr>
        <p:spPr>
          <a:xfrm>
            <a:off x="3787050" y="232763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EBB2EB31-FAA5-4B12-A363-D9BFB1AE55A8}"/>
              </a:ext>
            </a:extLst>
          </p:cNvPr>
          <p:cNvSpPr/>
          <p:nvPr/>
        </p:nvSpPr>
        <p:spPr>
          <a:xfrm>
            <a:off x="2581859" y="2596732"/>
            <a:ext cx="2446239" cy="544144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82FBA6-A23C-484C-8BA2-888B3279D1F8}"/>
              </a:ext>
            </a:extLst>
          </p:cNvPr>
          <p:cNvSpPr txBox="1"/>
          <p:nvPr/>
        </p:nvSpPr>
        <p:spPr>
          <a:xfrm>
            <a:off x="2435421" y="2537307"/>
            <a:ext cx="273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Define constructor function 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(the __init__) with parameters as self, r, i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5BB383-BA42-4963-944C-2C12B8FA1F49}"/>
              </a:ext>
            </a:extLst>
          </p:cNvPr>
          <p:cNvCxnSpPr>
            <a:cxnSpLocks/>
          </p:cNvCxnSpPr>
          <p:nvPr/>
        </p:nvCxnSpPr>
        <p:spPr>
          <a:xfrm>
            <a:off x="3804978" y="3140876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357495B7-235D-41A8-B5A1-677E5C7D0C2E}"/>
              </a:ext>
            </a:extLst>
          </p:cNvPr>
          <p:cNvSpPr/>
          <p:nvPr/>
        </p:nvSpPr>
        <p:spPr>
          <a:xfrm>
            <a:off x="2579395" y="3427729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E70E06-2E5F-497F-81D4-F8D798581D21}"/>
              </a:ext>
            </a:extLst>
          </p:cNvPr>
          <p:cNvSpPr txBox="1"/>
          <p:nvPr/>
        </p:nvSpPr>
        <p:spPr>
          <a:xfrm>
            <a:off x="3240961" y="3395539"/>
            <a:ext cx="112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self.r =r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self.i = 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01A09E-8A9A-4E97-83FD-F6BD7F27D6AC}"/>
              </a:ext>
            </a:extLst>
          </p:cNvPr>
          <p:cNvCxnSpPr>
            <a:cxnSpLocks/>
          </p:cNvCxnSpPr>
          <p:nvPr/>
        </p:nvCxnSpPr>
        <p:spPr>
          <a:xfrm>
            <a:off x="3790991" y="3830010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DC529F26-9E10-4EEF-A80F-CB619B53A428}"/>
              </a:ext>
            </a:extLst>
          </p:cNvPr>
          <p:cNvSpPr/>
          <p:nvPr/>
        </p:nvSpPr>
        <p:spPr>
          <a:xfrm>
            <a:off x="2561959" y="4099105"/>
            <a:ext cx="2410380" cy="40228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CB20C5-A734-4049-9F52-C680B9945BDD}"/>
              </a:ext>
            </a:extLst>
          </p:cNvPr>
          <p:cNvSpPr txBox="1"/>
          <p:nvPr/>
        </p:nvSpPr>
        <p:spPr>
          <a:xfrm>
            <a:off x="2376238" y="4069413"/>
            <a:ext cx="279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Define function to print complex number in required format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15A3FA-4A6E-4D08-96EC-BF842FB4ECA6}"/>
              </a:ext>
            </a:extLst>
          </p:cNvPr>
          <p:cNvCxnSpPr>
            <a:cxnSpLocks/>
          </p:cNvCxnSpPr>
          <p:nvPr/>
        </p:nvCxnSpPr>
        <p:spPr>
          <a:xfrm>
            <a:off x="3804978" y="4501386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B6BBB6F6-F361-4E3E-891E-E0270552E479}"/>
              </a:ext>
            </a:extLst>
          </p:cNvPr>
          <p:cNvSpPr/>
          <p:nvPr/>
        </p:nvSpPr>
        <p:spPr>
          <a:xfrm>
            <a:off x="2379269" y="4770481"/>
            <a:ext cx="2717711" cy="461666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C2A171-5F01-41C6-90FB-2A2F5639CDD9}"/>
              </a:ext>
            </a:extLst>
          </p:cNvPr>
          <p:cNvSpPr txBox="1"/>
          <p:nvPr/>
        </p:nvSpPr>
        <p:spPr>
          <a:xfrm>
            <a:off x="2403055" y="4768952"/>
            <a:ext cx="27982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Input : Real and Imaginary part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of complex number (a), (b)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725BCE-5ACC-4044-8381-41BEBEA5F9CE}"/>
              </a:ext>
            </a:extLst>
          </p:cNvPr>
          <p:cNvCxnSpPr>
            <a:cxnSpLocks/>
          </p:cNvCxnSpPr>
          <p:nvPr/>
        </p:nvCxnSpPr>
        <p:spPr>
          <a:xfrm>
            <a:off x="3751031" y="5232147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476C47D-B893-4BD6-9E5A-4CAB89B80329}"/>
              </a:ext>
            </a:extLst>
          </p:cNvPr>
          <p:cNvSpPr/>
          <p:nvPr/>
        </p:nvSpPr>
        <p:spPr>
          <a:xfrm>
            <a:off x="2540605" y="5499753"/>
            <a:ext cx="2410380" cy="602428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787615-723C-456A-A7CD-1F525D07E5A5}"/>
              </a:ext>
            </a:extLst>
          </p:cNvPr>
          <p:cNvSpPr txBox="1"/>
          <p:nvPr/>
        </p:nvSpPr>
        <p:spPr>
          <a:xfrm>
            <a:off x="2407163" y="5499753"/>
            <a:ext cx="267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Create object “complex_number”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using the class “cn” with 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Values as “a” and “b”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19B8C8-F91E-4470-A31A-EF9194598207}"/>
              </a:ext>
            </a:extLst>
          </p:cNvPr>
          <p:cNvCxnSpPr>
            <a:cxnSpLocks/>
          </p:cNvCxnSpPr>
          <p:nvPr/>
        </p:nvCxnSpPr>
        <p:spPr>
          <a:xfrm>
            <a:off x="4972339" y="5800967"/>
            <a:ext cx="899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FF87A9DD-2939-4BA5-B275-A5728BEBB323}"/>
              </a:ext>
            </a:extLst>
          </p:cNvPr>
          <p:cNvSpPr/>
          <p:nvPr/>
        </p:nvSpPr>
        <p:spPr>
          <a:xfrm>
            <a:off x="5598946" y="5499753"/>
            <a:ext cx="2717711" cy="632829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1D7475-5210-43B9-A003-60B55CB7D7B0}"/>
              </a:ext>
            </a:extLst>
          </p:cNvPr>
          <p:cNvSpPr txBox="1"/>
          <p:nvPr/>
        </p:nvSpPr>
        <p:spPr>
          <a:xfrm>
            <a:off x="5807274" y="5502017"/>
            <a:ext cx="24158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Print the complex number for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the created object by calling </a:t>
            </a:r>
          </a:p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the defined print function 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9F4D9D-CC1D-47D5-99C1-FC8D254AF99D}"/>
              </a:ext>
            </a:extLst>
          </p:cNvPr>
          <p:cNvCxnSpPr>
            <a:cxnSpLocks/>
          </p:cNvCxnSpPr>
          <p:nvPr/>
        </p:nvCxnSpPr>
        <p:spPr>
          <a:xfrm>
            <a:off x="7948622" y="5921121"/>
            <a:ext cx="702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6923BC44-0934-476E-8E91-19EC2750B37D}"/>
              </a:ext>
            </a:extLst>
          </p:cNvPr>
          <p:cNvSpPr/>
          <p:nvPr/>
        </p:nvSpPr>
        <p:spPr>
          <a:xfrm>
            <a:off x="8642927" y="5690288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D8128C-5512-4D6C-87E0-EF3DC1915BA0}"/>
              </a:ext>
            </a:extLst>
          </p:cNvPr>
          <p:cNvSpPr txBox="1"/>
          <p:nvPr/>
        </p:nvSpPr>
        <p:spPr>
          <a:xfrm>
            <a:off x="8773418" y="5688404"/>
            <a:ext cx="8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7419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Area of a Square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17B87ED-836E-4DFC-B989-858827D76B04}"/>
              </a:ext>
            </a:extLst>
          </p:cNvPr>
          <p:cNvSpPr/>
          <p:nvPr/>
        </p:nvSpPr>
        <p:spPr>
          <a:xfrm>
            <a:off x="4660775" y="1194595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4350054" y="2446204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7345CC2-F495-4CC6-965D-0EA760ACD3E9}"/>
              </a:ext>
            </a:extLst>
          </p:cNvPr>
          <p:cNvSpPr/>
          <p:nvPr/>
        </p:nvSpPr>
        <p:spPr>
          <a:xfrm>
            <a:off x="4350052" y="3512121"/>
            <a:ext cx="2681059" cy="634167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9ED71-1D9D-4EBC-BC0C-4CD22920614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H="1">
            <a:off x="5690584" y="2014454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5726094" y="3071995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180C7-2A94-474B-B4DA-FE433F87426D}"/>
              </a:ext>
            </a:extLst>
          </p:cNvPr>
          <p:cNvCxnSpPr>
            <a:cxnSpLocks/>
          </p:cNvCxnSpPr>
          <p:nvPr/>
        </p:nvCxnSpPr>
        <p:spPr>
          <a:xfrm flipH="1">
            <a:off x="5726093" y="4175646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4B68F7-2013-4C7D-A26B-614E36CA4C88}"/>
              </a:ext>
            </a:extLst>
          </p:cNvPr>
          <p:cNvCxnSpPr>
            <a:cxnSpLocks/>
          </p:cNvCxnSpPr>
          <p:nvPr/>
        </p:nvCxnSpPr>
        <p:spPr>
          <a:xfrm flipH="1">
            <a:off x="5690580" y="5276941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4811697" y="138592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4896036" y="2449323"/>
            <a:ext cx="196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: Side of Square (s)</a:t>
            </a:r>
            <a:endParaRPr lang="en-IN" b="1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7F7D91DC-4561-42EA-8DBC-F3DD821DBCF2}"/>
              </a:ext>
            </a:extLst>
          </p:cNvPr>
          <p:cNvSpPr/>
          <p:nvPr/>
        </p:nvSpPr>
        <p:spPr>
          <a:xfrm>
            <a:off x="4350051" y="4613434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8AEDA4CC-3340-4AF1-94AB-305C713F523F}"/>
              </a:ext>
            </a:extLst>
          </p:cNvPr>
          <p:cNvSpPr/>
          <p:nvPr/>
        </p:nvSpPr>
        <p:spPr>
          <a:xfrm>
            <a:off x="4647452" y="5723974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19F8B-C544-45DA-8DDD-3FE68AFF60E2}"/>
              </a:ext>
            </a:extLst>
          </p:cNvPr>
          <p:cNvSpPr txBox="1"/>
          <p:nvPr/>
        </p:nvSpPr>
        <p:spPr>
          <a:xfrm>
            <a:off x="4416633" y="3545874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Calculate Area of Square A = s*s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5555C7-200E-483F-8089-FAB9F21322A2}"/>
              </a:ext>
            </a:extLst>
          </p:cNvPr>
          <p:cNvSpPr txBox="1"/>
          <p:nvPr/>
        </p:nvSpPr>
        <p:spPr>
          <a:xfrm>
            <a:off x="4696283" y="4763730"/>
            <a:ext cx="196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Print Area (A)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B5223-EBA6-47F7-BC31-E7B16E96F681}"/>
              </a:ext>
            </a:extLst>
          </p:cNvPr>
          <p:cNvSpPr txBox="1"/>
          <p:nvPr/>
        </p:nvSpPr>
        <p:spPr>
          <a:xfrm>
            <a:off x="4699240" y="5909626"/>
            <a:ext cx="19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2A71F-1C8E-4172-A2AD-E5FE5275E099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13/10/2021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57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Area of a Rectangle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17B87ED-836E-4DFC-B989-858827D76B04}"/>
              </a:ext>
            </a:extLst>
          </p:cNvPr>
          <p:cNvSpPr/>
          <p:nvPr/>
        </p:nvSpPr>
        <p:spPr>
          <a:xfrm>
            <a:off x="4660775" y="1194595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3826276" y="2446204"/>
            <a:ext cx="3737499" cy="678441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7345CC2-F495-4CC6-965D-0EA760ACD3E9}"/>
              </a:ext>
            </a:extLst>
          </p:cNvPr>
          <p:cNvSpPr/>
          <p:nvPr/>
        </p:nvSpPr>
        <p:spPr>
          <a:xfrm>
            <a:off x="4350052" y="3512121"/>
            <a:ext cx="2681059" cy="634167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9ED71-1D9D-4EBC-BC0C-4CD22920614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5690585" y="2014454"/>
            <a:ext cx="444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5726094" y="3071995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180C7-2A94-474B-B4DA-FE433F87426D}"/>
              </a:ext>
            </a:extLst>
          </p:cNvPr>
          <p:cNvCxnSpPr>
            <a:cxnSpLocks/>
          </p:cNvCxnSpPr>
          <p:nvPr/>
        </p:nvCxnSpPr>
        <p:spPr>
          <a:xfrm flipH="1">
            <a:off x="5726093" y="4175646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4B68F7-2013-4C7D-A26B-614E36CA4C88}"/>
              </a:ext>
            </a:extLst>
          </p:cNvPr>
          <p:cNvCxnSpPr>
            <a:cxnSpLocks/>
          </p:cNvCxnSpPr>
          <p:nvPr/>
        </p:nvCxnSpPr>
        <p:spPr>
          <a:xfrm flipH="1">
            <a:off x="5690580" y="5276941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4811697" y="138592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4350051" y="2454659"/>
            <a:ext cx="305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Input : Length (l) and Breadth (b) of rectangle</a:t>
            </a:r>
            <a:endParaRPr lang="en-IN" b="1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7F7D91DC-4561-42EA-8DBC-F3DD821DBCF2}"/>
              </a:ext>
            </a:extLst>
          </p:cNvPr>
          <p:cNvSpPr/>
          <p:nvPr/>
        </p:nvSpPr>
        <p:spPr>
          <a:xfrm>
            <a:off x="4350051" y="4613434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8AEDA4CC-3340-4AF1-94AB-305C713F523F}"/>
              </a:ext>
            </a:extLst>
          </p:cNvPr>
          <p:cNvSpPr/>
          <p:nvPr/>
        </p:nvSpPr>
        <p:spPr>
          <a:xfrm>
            <a:off x="4647452" y="5723974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19F8B-C544-45DA-8DDD-3FE68AFF60E2}"/>
              </a:ext>
            </a:extLst>
          </p:cNvPr>
          <p:cNvSpPr txBox="1"/>
          <p:nvPr/>
        </p:nvSpPr>
        <p:spPr>
          <a:xfrm>
            <a:off x="4416632" y="3519028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Calculate Area of Rectangle A = l*b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5555C7-200E-483F-8089-FAB9F21322A2}"/>
              </a:ext>
            </a:extLst>
          </p:cNvPr>
          <p:cNvSpPr txBox="1"/>
          <p:nvPr/>
        </p:nvSpPr>
        <p:spPr>
          <a:xfrm>
            <a:off x="4696283" y="4763730"/>
            <a:ext cx="196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Print Area (A)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B5223-EBA6-47F7-BC31-E7B16E96F681}"/>
              </a:ext>
            </a:extLst>
          </p:cNvPr>
          <p:cNvSpPr txBox="1"/>
          <p:nvPr/>
        </p:nvSpPr>
        <p:spPr>
          <a:xfrm>
            <a:off x="4699240" y="5909626"/>
            <a:ext cx="19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440AA-9099-4404-8CEC-4BC41629831A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13/10/2021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2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Area of a Triangle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17B87ED-836E-4DFC-B989-858827D76B04}"/>
              </a:ext>
            </a:extLst>
          </p:cNvPr>
          <p:cNvSpPr/>
          <p:nvPr/>
        </p:nvSpPr>
        <p:spPr>
          <a:xfrm>
            <a:off x="4660775" y="1194595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3826276" y="2446204"/>
            <a:ext cx="3737499" cy="678441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7345CC2-F495-4CC6-965D-0EA760ACD3E9}"/>
              </a:ext>
            </a:extLst>
          </p:cNvPr>
          <p:cNvSpPr/>
          <p:nvPr/>
        </p:nvSpPr>
        <p:spPr>
          <a:xfrm>
            <a:off x="4350052" y="3512121"/>
            <a:ext cx="2681059" cy="634167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9ED71-1D9D-4EBC-BC0C-4CD22920614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5690585" y="2014454"/>
            <a:ext cx="444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5726094" y="3071995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180C7-2A94-474B-B4DA-FE433F87426D}"/>
              </a:ext>
            </a:extLst>
          </p:cNvPr>
          <p:cNvCxnSpPr>
            <a:cxnSpLocks/>
          </p:cNvCxnSpPr>
          <p:nvPr/>
        </p:nvCxnSpPr>
        <p:spPr>
          <a:xfrm flipH="1">
            <a:off x="5726093" y="4175646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4B68F7-2013-4C7D-A26B-614E36CA4C88}"/>
              </a:ext>
            </a:extLst>
          </p:cNvPr>
          <p:cNvCxnSpPr>
            <a:cxnSpLocks/>
          </p:cNvCxnSpPr>
          <p:nvPr/>
        </p:nvCxnSpPr>
        <p:spPr>
          <a:xfrm flipH="1">
            <a:off x="5690580" y="5276941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4811697" y="138592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4367802" y="2473385"/>
            <a:ext cx="328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Input : Base Length (b) and height (h) of triangle </a:t>
            </a:r>
            <a:endParaRPr lang="en-IN" b="1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7F7D91DC-4561-42EA-8DBC-F3DD821DBCF2}"/>
              </a:ext>
            </a:extLst>
          </p:cNvPr>
          <p:cNvSpPr/>
          <p:nvPr/>
        </p:nvSpPr>
        <p:spPr>
          <a:xfrm>
            <a:off x="4350051" y="4613434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8AEDA4CC-3340-4AF1-94AB-305C713F523F}"/>
              </a:ext>
            </a:extLst>
          </p:cNvPr>
          <p:cNvSpPr/>
          <p:nvPr/>
        </p:nvSpPr>
        <p:spPr>
          <a:xfrm>
            <a:off x="4647452" y="5723974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19F8B-C544-45DA-8DDD-3FE68AFF60E2}"/>
              </a:ext>
            </a:extLst>
          </p:cNvPr>
          <p:cNvSpPr txBox="1"/>
          <p:nvPr/>
        </p:nvSpPr>
        <p:spPr>
          <a:xfrm>
            <a:off x="4416632" y="3519028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Calculate Area of Triangle A = ½ *b*h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5555C7-200E-483F-8089-FAB9F21322A2}"/>
              </a:ext>
            </a:extLst>
          </p:cNvPr>
          <p:cNvSpPr txBox="1"/>
          <p:nvPr/>
        </p:nvSpPr>
        <p:spPr>
          <a:xfrm>
            <a:off x="4696283" y="4763730"/>
            <a:ext cx="196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Print Area (A)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B5223-EBA6-47F7-BC31-E7B16E96F681}"/>
              </a:ext>
            </a:extLst>
          </p:cNvPr>
          <p:cNvSpPr txBox="1"/>
          <p:nvPr/>
        </p:nvSpPr>
        <p:spPr>
          <a:xfrm>
            <a:off x="4699240" y="5909626"/>
            <a:ext cx="19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BAA7-F652-4A56-B594-0D6F4D30F38A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13/10/2021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36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Student Examination 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17B87ED-836E-4DFC-B989-858827D76B04}"/>
              </a:ext>
            </a:extLst>
          </p:cNvPr>
          <p:cNvSpPr/>
          <p:nvPr/>
        </p:nvSpPr>
        <p:spPr>
          <a:xfrm>
            <a:off x="4660775" y="1194595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3826276" y="2446204"/>
            <a:ext cx="3737499" cy="678441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9ED71-1D9D-4EBC-BC0C-4CD22920614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5690585" y="2014454"/>
            <a:ext cx="444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5690584" y="3119716"/>
            <a:ext cx="1" cy="43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4811697" y="1385929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4367802" y="2473385"/>
            <a:ext cx="328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Input : Marks of Student in percentage (m)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719F8B-C544-45DA-8DDD-3FE68AFF60E2}"/>
              </a:ext>
            </a:extLst>
          </p:cNvPr>
          <p:cNvSpPr txBox="1"/>
          <p:nvPr/>
        </p:nvSpPr>
        <p:spPr>
          <a:xfrm>
            <a:off x="4429955" y="3968966"/>
            <a:ext cx="25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Check marks,</a:t>
            </a:r>
          </a:p>
          <a:p>
            <a:pPr algn="ctr"/>
            <a:r>
              <a:rPr lang="en-US" b="1" dirty="0"/>
              <a:t>m&gt;=40 ?</a:t>
            </a:r>
            <a:endParaRPr lang="en-IN" b="1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00D069EA-B402-4093-9586-329D0FED6519}"/>
              </a:ext>
            </a:extLst>
          </p:cNvPr>
          <p:cNvSpPr/>
          <p:nvPr/>
        </p:nvSpPr>
        <p:spPr>
          <a:xfrm>
            <a:off x="4569780" y="3556395"/>
            <a:ext cx="2241608" cy="1471474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090FD30A-65B2-4850-832C-42E3AB50C9A7}"/>
              </a:ext>
            </a:extLst>
          </p:cNvPr>
          <p:cNvSpPr/>
          <p:nvPr/>
        </p:nvSpPr>
        <p:spPr>
          <a:xfrm>
            <a:off x="4647452" y="5723974"/>
            <a:ext cx="2059620" cy="81985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3381F6EF-F2C6-45FC-954D-DFF6B6243517}"/>
              </a:ext>
            </a:extLst>
          </p:cNvPr>
          <p:cNvSpPr/>
          <p:nvPr/>
        </p:nvSpPr>
        <p:spPr>
          <a:xfrm>
            <a:off x="1242867" y="4897519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ata 20">
            <a:extLst>
              <a:ext uri="{FF2B5EF4-FFF2-40B4-BE49-F238E27FC236}">
                <a16:creationId xmlns:a16="http://schemas.microsoft.com/office/drawing/2014/main" id="{415FA856-E62F-4F0D-8F1B-A70CFD046CD0}"/>
              </a:ext>
            </a:extLst>
          </p:cNvPr>
          <p:cNvSpPr/>
          <p:nvPr/>
        </p:nvSpPr>
        <p:spPr>
          <a:xfrm>
            <a:off x="7457241" y="4897519"/>
            <a:ext cx="2681059" cy="634167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900763-BE2C-48C6-B0D1-8F7FD44BEC4B}"/>
              </a:ext>
            </a:extLst>
          </p:cNvPr>
          <p:cNvCxnSpPr>
            <a:cxnSpLocks/>
          </p:cNvCxnSpPr>
          <p:nvPr/>
        </p:nvCxnSpPr>
        <p:spPr>
          <a:xfrm>
            <a:off x="2583396" y="4292131"/>
            <a:ext cx="1" cy="605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AFF55B-443C-4FED-81B3-51334E213837}"/>
              </a:ext>
            </a:extLst>
          </p:cNvPr>
          <p:cNvCxnSpPr>
            <a:cxnSpLocks/>
          </p:cNvCxnSpPr>
          <p:nvPr/>
        </p:nvCxnSpPr>
        <p:spPr>
          <a:xfrm flipH="1">
            <a:off x="8797771" y="4297199"/>
            <a:ext cx="1" cy="600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CB7E38-0A98-4BFF-B2CF-EB66009EF385}"/>
              </a:ext>
            </a:extLst>
          </p:cNvPr>
          <p:cNvCxnSpPr>
            <a:cxnSpLocks/>
          </p:cNvCxnSpPr>
          <p:nvPr/>
        </p:nvCxnSpPr>
        <p:spPr>
          <a:xfrm>
            <a:off x="2583396" y="4292131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06F9C-D38F-4E29-9877-650F9A42A43A}"/>
              </a:ext>
            </a:extLst>
          </p:cNvPr>
          <p:cNvCxnSpPr>
            <a:cxnSpLocks/>
          </p:cNvCxnSpPr>
          <p:nvPr/>
        </p:nvCxnSpPr>
        <p:spPr>
          <a:xfrm>
            <a:off x="6828028" y="4292130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56F3C7-A363-4780-9554-A80AD181A2D1}"/>
              </a:ext>
            </a:extLst>
          </p:cNvPr>
          <p:cNvCxnSpPr>
            <a:cxnSpLocks/>
          </p:cNvCxnSpPr>
          <p:nvPr/>
        </p:nvCxnSpPr>
        <p:spPr>
          <a:xfrm>
            <a:off x="2558966" y="5513265"/>
            <a:ext cx="0" cy="6501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C6A975-7D93-4B43-8BF9-BA592B382680}"/>
              </a:ext>
            </a:extLst>
          </p:cNvPr>
          <p:cNvCxnSpPr>
            <a:cxnSpLocks/>
          </p:cNvCxnSpPr>
          <p:nvPr/>
        </p:nvCxnSpPr>
        <p:spPr>
          <a:xfrm>
            <a:off x="8814414" y="5525843"/>
            <a:ext cx="0" cy="608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83F712-7431-4008-84F9-859C7C6F3996}"/>
              </a:ext>
            </a:extLst>
          </p:cNvPr>
          <p:cNvCxnSpPr>
            <a:cxnSpLocks/>
          </p:cNvCxnSpPr>
          <p:nvPr/>
        </p:nvCxnSpPr>
        <p:spPr>
          <a:xfrm>
            <a:off x="2540112" y="6163406"/>
            <a:ext cx="20856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22987B-AEE7-4540-9950-D28D81BACF7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707072" y="6133903"/>
            <a:ext cx="2107340" cy="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41ED0B-6E11-4C58-A2FC-84C5ABD3A719}"/>
              </a:ext>
            </a:extLst>
          </p:cNvPr>
          <p:cNvSpPr txBox="1"/>
          <p:nvPr/>
        </p:nvSpPr>
        <p:spPr>
          <a:xfrm>
            <a:off x="1818817" y="5029936"/>
            <a:ext cx="142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Print Pass</a:t>
            </a:r>
            <a:endParaRPr lang="en-IN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CAD923-D575-41FF-9AC4-8C9E67533209}"/>
              </a:ext>
            </a:extLst>
          </p:cNvPr>
          <p:cNvSpPr txBox="1"/>
          <p:nvPr/>
        </p:nvSpPr>
        <p:spPr>
          <a:xfrm>
            <a:off x="8189650" y="5038874"/>
            <a:ext cx="142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Print Fail</a:t>
            </a:r>
            <a:endParaRPr lang="en-I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34F936-3AB0-48D3-8687-B4D01C0F68EA}"/>
              </a:ext>
            </a:extLst>
          </p:cNvPr>
          <p:cNvSpPr txBox="1"/>
          <p:nvPr/>
        </p:nvSpPr>
        <p:spPr>
          <a:xfrm>
            <a:off x="4774512" y="5903070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C164E-5513-4B0B-9098-C05DB3BFBB7F}"/>
              </a:ext>
            </a:extLst>
          </p:cNvPr>
          <p:cNvSpPr txBox="1"/>
          <p:nvPr/>
        </p:nvSpPr>
        <p:spPr>
          <a:xfrm>
            <a:off x="2672176" y="3889162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True</a:t>
            </a:r>
            <a:endParaRPr lang="en-IN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83A3B8-D5DB-4438-A5B8-0F9FF374299B}"/>
              </a:ext>
            </a:extLst>
          </p:cNvPr>
          <p:cNvSpPr txBox="1"/>
          <p:nvPr/>
        </p:nvSpPr>
        <p:spPr>
          <a:xfrm>
            <a:off x="6811388" y="3843934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IN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01E006-AF85-492F-96F2-A6722990F78D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13/10/2021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Flowchart – Quadratic Equation</a:t>
            </a:r>
            <a:endParaRPr lang="en-IN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17B87ED-836E-4DFC-B989-858827D76B04}"/>
              </a:ext>
            </a:extLst>
          </p:cNvPr>
          <p:cNvSpPr/>
          <p:nvPr/>
        </p:nvSpPr>
        <p:spPr>
          <a:xfrm>
            <a:off x="5043624" y="834510"/>
            <a:ext cx="1052376" cy="461666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D4CB585-8F2A-407A-A06D-2E3AA38046F4}"/>
              </a:ext>
            </a:extLst>
          </p:cNvPr>
          <p:cNvSpPr/>
          <p:nvPr/>
        </p:nvSpPr>
        <p:spPr>
          <a:xfrm>
            <a:off x="3895626" y="1584037"/>
            <a:ext cx="3379040" cy="471382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9ED71-1D9D-4EBC-BC0C-4CD229206141}"/>
              </a:ext>
            </a:extLst>
          </p:cNvPr>
          <p:cNvCxnSpPr>
            <a:cxnSpLocks/>
          </p:cNvCxnSpPr>
          <p:nvPr/>
        </p:nvCxnSpPr>
        <p:spPr>
          <a:xfrm>
            <a:off x="5653401" y="1331105"/>
            <a:ext cx="0" cy="269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E6D79-09B1-4477-BCF3-AE283BC9FA06}"/>
              </a:ext>
            </a:extLst>
          </p:cNvPr>
          <p:cNvCxnSpPr>
            <a:cxnSpLocks/>
          </p:cNvCxnSpPr>
          <p:nvPr/>
        </p:nvCxnSpPr>
        <p:spPr>
          <a:xfrm flipH="1">
            <a:off x="5653400" y="2041827"/>
            <a:ext cx="1" cy="31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3BC4BE-4460-433E-B18B-B942ADFD2FA8}"/>
              </a:ext>
            </a:extLst>
          </p:cNvPr>
          <p:cNvSpPr txBox="1"/>
          <p:nvPr/>
        </p:nvSpPr>
        <p:spPr>
          <a:xfrm>
            <a:off x="5153857" y="815417"/>
            <a:ext cx="89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450A4-B946-46C0-AF81-7902DB46FB22}"/>
              </a:ext>
            </a:extLst>
          </p:cNvPr>
          <p:cNvSpPr txBox="1"/>
          <p:nvPr/>
        </p:nvSpPr>
        <p:spPr>
          <a:xfrm>
            <a:off x="4429955" y="1564553"/>
            <a:ext cx="308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Input : coefficients of quadratic equation, a, b, c</a:t>
            </a:r>
            <a:endParaRPr lang="en-IN" sz="1400" b="1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00D069EA-B402-4093-9586-329D0FED6519}"/>
              </a:ext>
            </a:extLst>
          </p:cNvPr>
          <p:cNvSpPr/>
          <p:nvPr/>
        </p:nvSpPr>
        <p:spPr>
          <a:xfrm>
            <a:off x="4842169" y="3975884"/>
            <a:ext cx="1804395" cy="816583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900763-BE2C-48C6-B0D1-8F7FD44BEC4B}"/>
              </a:ext>
            </a:extLst>
          </p:cNvPr>
          <p:cNvCxnSpPr>
            <a:cxnSpLocks/>
          </p:cNvCxnSpPr>
          <p:nvPr/>
        </p:nvCxnSpPr>
        <p:spPr>
          <a:xfrm>
            <a:off x="2842897" y="4388457"/>
            <a:ext cx="0" cy="340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AFF55B-443C-4FED-81B3-51334E213837}"/>
              </a:ext>
            </a:extLst>
          </p:cNvPr>
          <p:cNvCxnSpPr>
            <a:cxnSpLocks/>
          </p:cNvCxnSpPr>
          <p:nvPr/>
        </p:nvCxnSpPr>
        <p:spPr>
          <a:xfrm>
            <a:off x="8650917" y="4372217"/>
            <a:ext cx="0" cy="294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CB7E38-0A98-4BFF-B2CF-EB66009EF385}"/>
              </a:ext>
            </a:extLst>
          </p:cNvPr>
          <p:cNvCxnSpPr>
            <a:cxnSpLocks/>
          </p:cNvCxnSpPr>
          <p:nvPr/>
        </p:nvCxnSpPr>
        <p:spPr>
          <a:xfrm>
            <a:off x="2836299" y="4384175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06F9C-D38F-4E29-9877-650F9A42A43A}"/>
              </a:ext>
            </a:extLst>
          </p:cNvPr>
          <p:cNvCxnSpPr>
            <a:cxnSpLocks/>
          </p:cNvCxnSpPr>
          <p:nvPr/>
        </p:nvCxnSpPr>
        <p:spPr>
          <a:xfrm>
            <a:off x="6664533" y="4384175"/>
            <a:ext cx="198638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83F712-7431-4008-84F9-859C7C6F3996}"/>
              </a:ext>
            </a:extLst>
          </p:cNvPr>
          <p:cNvCxnSpPr>
            <a:cxnSpLocks/>
          </p:cNvCxnSpPr>
          <p:nvPr/>
        </p:nvCxnSpPr>
        <p:spPr>
          <a:xfrm>
            <a:off x="898999" y="6128630"/>
            <a:ext cx="4009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22987B-AEE7-4540-9950-D28D81BACF73}"/>
              </a:ext>
            </a:extLst>
          </p:cNvPr>
          <p:cNvCxnSpPr>
            <a:cxnSpLocks/>
          </p:cNvCxnSpPr>
          <p:nvPr/>
        </p:nvCxnSpPr>
        <p:spPr>
          <a:xfrm flipV="1">
            <a:off x="6646564" y="6165636"/>
            <a:ext cx="2107340" cy="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34F936-3AB0-48D3-8687-B4D01C0F68EA}"/>
              </a:ext>
            </a:extLst>
          </p:cNvPr>
          <p:cNvSpPr txBox="1"/>
          <p:nvPr/>
        </p:nvSpPr>
        <p:spPr>
          <a:xfrm>
            <a:off x="5138900" y="6521120"/>
            <a:ext cx="1301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End</a:t>
            </a:r>
            <a:endParaRPr lang="en-IN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C164E-5513-4B0B-9098-C05DB3BFBB7F}"/>
              </a:ext>
            </a:extLst>
          </p:cNvPr>
          <p:cNvSpPr txBox="1"/>
          <p:nvPr/>
        </p:nvSpPr>
        <p:spPr>
          <a:xfrm>
            <a:off x="2920729" y="3910552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True</a:t>
            </a:r>
            <a:endParaRPr lang="en-IN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83A3B8-D5DB-4438-A5B8-0F9FF374299B}"/>
              </a:ext>
            </a:extLst>
          </p:cNvPr>
          <p:cNvSpPr txBox="1"/>
          <p:nvPr/>
        </p:nvSpPr>
        <p:spPr>
          <a:xfrm>
            <a:off x="6930105" y="3961555"/>
            <a:ext cx="175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False</a:t>
            </a:r>
            <a:endParaRPr lang="en-IN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20/10/2021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5F7648-47FC-4C5B-A6DD-D593D4FF405D}"/>
              </a:ext>
            </a:extLst>
          </p:cNvPr>
          <p:cNvSpPr txBox="1"/>
          <p:nvPr/>
        </p:nvSpPr>
        <p:spPr>
          <a:xfrm flipH="1">
            <a:off x="4028266" y="3178510"/>
            <a:ext cx="325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Calculate discriminant, </a:t>
            </a:r>
          </a:p>
          <a:p>
            <a:pPr algn="ctr"/>
            <a:r>
              <a:rPr lang="en-US" sz="1400" b="1" dirty="0"/>
              <a:t>D = b*b – (4*a*c)</a:t>
            </a:r>
            <a:endParaRPr lang="en-IN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8179AF-B804-4646-8A1B-08681AEC1925}"/>
              </a:ext>
            </a:extLst>
          </p:cNvPr>
          <p:cNvCxnSpPr>
            <a:cxnSpLocks/>
          </p:cNvCxnSpPr>
          <p:nvPr/>
        </p:nvCxnSpPr>
        <p:spPr>
          <a:xfrm>
            <a:off x="5723683" y="3631718"/>
            <a:ext cx="0" cy="310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F0B506-05B3-4564-AF3E-97F99CF7E968}"/>
              </a:ext>
            </a:extLst>
          </p:cNvPr>
          <p:cNvSpPr txBox="1"/>
          <p:nvPr/>
        </p:nvSpPr>
        <p:spPr>
          <a:xfrm>
            <a:off x="4483737" y="4189247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 D &gt;=0 ?</a:t>
            </a:r>
            <a:endParaRPr lang="en-IN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AAE602-78F9-4E79-AA6A-A849548F9D3F}"/>
              </a:ext>
            </a:extLst>
          </p:cNvPr>
          <p:cNvSpPr txBox="1"/>
          <p:nvPr/>
        </p:nvSpPr>
        <p:spPr>
          <a:xfrm>
            <a:off x="4384766" y="2357078"/>
            <a:ext cx="25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Initialize variables</a:t>
            </a:r>
          </a:p>
          <a:p>
            <a:pPr algn="ctr"/>
            <a:r>
              <a:rPr lang="en-US" sz="1400" b="1" dirty="0"/>
              <a:t>D, x1, x2</a:t>
            </a:r>
            <a:endParaRPr lang="en-IN" sz="1400" b="1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15B36369-9182-4FEC-A858-7C34465A4CCE}"/>
              </a:ext>
            </a:extLst>
          </p:cNvPr>
          <p:cNvSpPr/>
          <p:nvPr/>
        </p:nvSpPr>
        <p:spPr>
          <a:xfrm>
            <a:off x="4467276" y="2366145"/>
            <a:ext cx="2267254" cy="478631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4F50658D-C8C7-4934-8AA1-AA9EBB3DD463}"/>
              </a:ext>
            </a:extLst>
          </p:cNvPr>
          <p:cNvSpPr/>
          <p:nvPr/>
        </p:nvSpPr>
        <p:spPr>
          <a:xfrm>
            <a:off x="4564468" y="3193549"/>
            <a:ext cx="2161854" cy="438169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E5B6B-270F-461D-83C9-080F0FB04E4A}"/>
              </a:ext>
            </a:extLst>
          </p:cNvPr>
          <p:cNvCxnSpPr>
            <a:cxnSpLocks/>
          </p:cNvCxnSpPr>
          <p:nvPr/>
        </p:nvCxnSpPr>
        <p:spPr>
          <a:xfrm>
            <a:off x="5690584" y="2879959"/>
            <a:ext cx="4971" cy="299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BB10D83-C5DB-4B5A-BCC2-8A3FD69130FE}"/>
              </a:ext>
            </a:extLst>
          </p:cNvPr>
          <p:cNvSpPr/>
          <p:nvPr/>
        </p:nvSpPr>
        <p:spPr>
          <a:xfrm>
            <a:off x="1725611" y="4735801"/>
            <a:ext cx="2267254" cy="43819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ADFB35-6EF8-4D0D-BEC4-437FD2400692}"/>
              </a:ext>
            </a:extLst>
          </p:cNvPr>
          <p:cNvSpPr txBox="1"/>
          <p:nvPr/>
        </p:nvSpPr>
        <p:spPr>
          <a:xfrm>
            <a:off x="1609062" y="4708013"/>
            <a:ext cx="22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x1 = (-b + </a:t>
            </a:r>
            <a:r>
              <a:rPr lang="en-IN" sz="1200" b="1" i="0" dirty="0">
                <a:solidFill>
                  <a:srgbClr val="202124"/>
                </a:solidFill>
                <a:effectLst/>
                <a:latin typeface="Google Sans"/>
              </a:rPr>
              <a:t>√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Google Sans"/>
              </a:rPr>
              <a:t>D)/(2</a:t>
            </a:r>
            <a:r>
              <a:rPr lang="en-US" sz="1200" b="1" dirty="0">
                <a:solidFill>
                  <a:srgbClr val="202124"/>
                </a:solidFill>
                <a:latin typeface="Google Sans"/>
              </a:rPr>
              <a:t>*a)</a:t>
            </a:r>
          </a:p>
          <a:p>
            <a:pPr algn="ctr"/>
            <a:r>
              <a:rPr lang="en-US" sz="1200" b="1" dirty="0"/>
              <a:t>x2 = (-b - </a:t>
            </a:r>
            <a:r>
              <a:rPr lang="en-IN" sz="1200" b="1" i="0" dirty="0">
                <a:solidFill>
                  <a:srgbClr val="202124"/>
                </a:solidFill>
                <a:effectLst/>
                <a:latin typeface="Google Sans"/>
              </a:rPr>
              <a:t>√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Google Sans"/>
              </a:rPr>
              <a:t>D)/(2</a:t>
            </a:r>
            <a:r>
              <a:rPr lang="en-US" sz="1200" b="1" dirty="0">
                <a:solidFill>
                  <a:srgbClr val="202124"/>
                </a:solidFill>
                <a:latin typeface="Google Sans"/>
              </a:rPr>
              <a:t>*a)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BC5EDB-A7AB-4694-8211-76A557DCA8BB}"/>
              </a:ext>
            </a:extLst>
          </p:cNvPr>
          <p:cNvSpPr txBox="1"/>
          <p:nvPr/>
        </p:nvSpPr>
        <p:spPr>
          <a:xfrm>
            <a:off x="7495868" y="4683045"/>
            <a:ext cx="22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x1 = (-b + </a:t>
            </a:r>
            <a:r>
              <a:rPr lang="en-IN" sz="1200" b="1" i="0" dirty="0">
                <a:solidFill>
                  <a:srgbClr val="202124"/>
                </a:solidFill>
                <a:effectLst/>
                <a:latin typeface="Google Sans"/>
              </a:rPr>
              <a:t>√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Google Sans"/>
              </a:rPr>
              <a:t>D)/(2</a:t>
            </a:r>
            <a:r>
              <a:rPr lang="en-US" sz="1200" b="1" dirty="0">
                <a:solidFill>
                  <a:srgbClr val="202124"/>
                </a:solidFill>
                <a:latin typeface="Google Sans"/>
              </a:rPr>
              <a:t>*a)</a:t>
            </a:r>
          </a:p>
          <a:p>
            <a:pPr algn="ctr"/>
            <a:r>
              <a:rPr lang="en-US" sz="1200" b="1" dirty="0"/>
              <a:t>x2 = (-b - </a:t>
            </a:r>
            <a:r>
              <a:rPr lang="en-IN" sz="1200" b="1" i="0" dirty="0">
                <a:solidFill>
                  <a:srgbClr val="202124"/>
                </a:solidFill>
                <a:effectLst/>
                <a:latin typeface="Google Sans"/>
              </a:rPr>
              <a:t>√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Google Sans"/>
              </a:rPr>
              <a:t>D)/(2</a:t>
            </a:r>
            <a:r>
              <a:rPr lang="en-US" sz="1200" b="1" dirty="0">
                <a:solidFill>
                  <a:srgbClr val="202124"/>
                </a:solidFill>
                <a:latin typeface="Google Sans"/>
              </a:rPr>
              <a:t>*a)</a:t>
            </a:r>
            <a:endParaRPr lang="en-IN" sz="1200" b="1" dirty="0"/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48B02D5-345A-4364-92CE-89B0A0B157F1}"/>
              </a:ext>
            </a:extLst>
          </p:cNvPr>
          <p:cNvSpPr/>
          <p:nvPr/>
        </p:nvSpPr>
        <p:spPr>
          <a:xfrm>
            <a:off x="7501398" y="4667156"/>
            <a:ext cx="2267254" cy="438195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0F23C1-A740-475D-98E6-C3E5DEA66389}"/>
              </a:ext>
            </a:extLst>
          </p:cNvPr>
          <p:cNvSpPr txBox="1"/>
          <p:nvPr/>
        </p:nvSpPr>
        <p:spPr>
          <a:xfrm>
            <a:off x="7622099" y="5380560"/>
            <a:ext cx="20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Imaginary Roots</a:t>
            </a:r>
            <a:endParaRPr lang="en-IN" sz="1400" b="1" dirty="0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941C357B-F904-49EA-8567-ED9309AB31B2}"/>
              </a:ext>
            </a:extLst>
          </p:cNvPr>
          <p:cNvSpPr/>
          <p:nvPr/>
        </p:nvSpPr>
        <p:spPr>
          <a:xfrm>
            <a:off x="7526174" y="5367234"/>
            <a:ext cx="2113404" cy="40663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3FCD50-B62E-4A93-8688-5763365BB76E}"/>
              </a:ext>
            </a:extLst>
          </p:cNvPr>
          <p:cNvCxnSpPr>
            <a:cxnSpLocks/>
          </p:cNvCxnSpPr>
          <p:nvPr/>
        </p:nvCxnSpPr>
        <p:spPr>
          <a:xfrm flipH="1">
            <a:off x="8701243" y="5117587"/>
            <a:ext cx="2" cy="25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070E55-0B2F-48C5-A592-C0C94053AD08}"/>
              </a:ext>
            </a:extLst>
          </p:cNvPr>
          <p:cNvSpPr txBox="1"/>
          <p:nvPr/>
        </p:nvSpPr>
        <p:spPr>
          <a:xfrm>
            <a:off x="4872981" y="6011747"/>
            <a:ext cx="2014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Print Roots x1, x2</a:t>
            </a:r>
            <a:endParaRPr lang="en-IN" sz="1400" b="1" dirty="0"/>
          </a:p>
        </p:txBody>
      </p:sp>
      <p:sp>
        <p:nvSpPr>
          <p:cNvPr id="64" name="Flowchart: Data 63">
            <a:extLst>
              <a:ext uri="{FF2B5EF4-FFF2-40B4-BE49-F238E27FC236}">
                <a16:creationId xmlns:a16="http://schemas.microsoft.com/office/drawing/2014/main" id="{16464304-AE1B-4CC1-AF20-EC5AC8B3CAB9}"/>
              </a:ext>
            </a:extLst>
          </p:cNvPr>
          <p:cNvSpPr/>
          <p:nvPr/>
        </p:nvSpPr>
        <p:spPr>
          <a:xfrm>
            <a:off x="4732767" y="5968094"/>
            <a:ext cx="2113404" cy="406633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32366D-F708-4D68-9A3E-4336EBBC68E5}"/>
              </a:ext>
            </a:extLst>
          </p:cNvPr>
          <p:cNvCxnSpPr>
            <a:cxnSpLocks/>
          </p:cNvCxnSpPr>
          <p:nvPr/>
        </p:nvCxnSpPr>
        <p:spPr>
          <a:xfrm>
            <a:off x="8727888" y="5773867"/>
            <a:ext cx="0" cy="391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E2D96A55-981D-4984-BE49-91329E5193CB}"/>
              </a:ext>
            </a:extLst>
          </p:cNvPr>
          <p:cNvSpPr/>
          <p:nvPr/>
        </p:nvSpPr>
        <p:spPr>
          <a:xfrm>
            <a:off x="5430388" y="6570148"/>
            <a:ext cx="741812" cy="263099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1B4A23-318A-4D81-B984-2399ABAA33F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5789469" y="6363022"/>
            <a:ext cx="11825" cy="207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066CFA25-41C6-4AE4-885A-52CEA9744283}"/>
              </a:ext>
            </a:extLst>
          </p:cNvPr>
          <p:cNvSpPr/>
          <p:nvPr/>
        </p:nvSpPr>
        <p:spPr>
          <a:xfrm>
            <a:off x="2146705" y="5394282"/>
            <a:ext cx="1351954" cy="52322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41155C-2F44-424D-B7FB-E07574486C18}"/>
              </a:ext>
            </a:extLst>
          </p:cNvPr>
          <p:cNvSpPr txBox="1"/>
          <p:nvPr/>
        </p:nvSpPr>
        <p:spPr>
          <a:xfrm>
            <a:off x="1611518" y="5505118"/>
            <a:ext cx="25212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is x1 = x2 ?</a:t>
            </a:r>
            <a:endParaRPr lang="en-IN" sz="1500" b="1" dirty="0"/>
          </a:p>
        </p:txBody>
      </p: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251F4D1B-776B-476D-8999-45EABF33088F}"/>
              </a:ext>
            </a:extLst>
          </p:cNvPr>
          <p:cNvSpPr/>
          <p:nvPr/>
        </p:nvSpPr>
        <p:spPr>
          <a:xfrm>
            <a:off x="3776740" y="5474342"/>
            <a:ext cx="1413994" cy="391770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1476D57-D537-4FD7-BDCE-6760F79D4E54}"/>
              </a:ext>
            </a:extLst>
          </p:cNvPr>
          <p:cNvCxnSpPr>
            <a:cxnSpLocks/>
          </p:cNvCxnSpPr>
          <p:nvPr/>
        </p:nvCxnSpPr>
        <p:spPr>
          <a:xfrm flipH="1">
            <a:off x="2815352" y="5193282"/>
            <a:ext cx="2" cy="25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869451-D5F1-4AAB-B9E6-1AFD556DCE48}"/>
              </a:ext>
            </a:extLst>
          </p:cNvPr>
          <p:cNvSpPr txBox="1"/>
          <p:nvPr/>
        </p:nvSpPr>
        <p:spPr>
          <a:xfrm>
            <a:off x="3955816" y="5451226"/>
            <a:ext cx="1150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 Real and </a:t>
            </a:r>
          </a:p>
          <a:p>
            <a:pPr algn="ctr"/>
            <a:r>
              <a:rPr lang="en-US" sz="1200" dirty="0"/>
              <a:t>Equal Roots</a:t>
            </a:r>
            <a:endParaRPr lang="en-IN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BEC4F5-7F16-4D7A-AC5C-3BAA9CF30B5E}"/>
              </a:ext>
            </a:extLst>
          </p:cNvPr>
          <p:cNvCxnSpPr>
            <a:cxnSpLocks/>
          </p:cNvCxnSpPr>
          <p:nvPr/>
        </p:nvCxnSpPr>
        <p:spPr>
          <a:xfrm>
            <a:off x="4327999" y="5874671"/>
            <a:ext cx="0" cy="253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D3E8E5D-9675-4EB7-9058-1EA8A72D3405}"/>
              </a:ext>
            </a:extLst>
          </p:cNvPr>
          <p:cNvCxnSpPr>
            <a:cxnSpLocks/>
          </p:cNvCxnSpPr>
          <p:nvPr/>
        </p:nvCxnSpPr>
        <p:spPr>
          <a:xfrm>
            <a:off x="3529641" y="5655892"/>
            <a:ext cx="365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FFF27A2-6585-4726-8339-0EFFE2C60B57}"/>
              </a:ext>
            </a:extLst>
          </p:cNvPr>
          <p:cNvSpPr txBox="1"/>
          <p:nvPr/>
        </p:nvSpPr>
        <p:spPr>
          <a:xfrm>
            <a:off x="436167" y="5425059"/>
            <a:ext cx="132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Print Real and Different Roots</a:t>
            </a:r>
            <a:endParaRPr lang="en-IN" sz="1200" dirty="0"/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F39DC1CC-042D-420F-8578-8F27AB4832BE}"/>
              </a:ext>
            </a:extLst>
          </p:cNvPr>
          <p:cNvSpPr/>
          <p:nvPr/>
        </p:nvSpPr>
        <p:spPr>
          <a:xfrm>
            <a:off x="398388" y="5460007"/>
            <a:ext cx="1413994" cy="391770"/>
          </a:xfrm>
          <a:prstGeom prst="flowChartInputOutpu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D36B041-9FFC-4CB6-99B0-91354968F22F}"/>
              </a:ext>
            </a:extLst>
          </p:cNvPr>
          <p:cNvCxnSpPr>
            <a:cxnSpLocks/>
          </p:cNvCxnSpPr>
          <p:nvPr/>
        </p:nvCxnSpPr>
        <p:spPr>
          <a:xfrm>
            <a:off x="1725611" y="5651212"/>
            <a:ext cx="36598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929B49-B5A9-4E04-A3AE-5E9F726D8C33}"/>
              </a:ext>
            </a:extLst>
          </p:cNvPr>
          <p:cNvCxnSpPr>
            <a:cxnSpLocks/>
          </p:cNvCxnSpPr>
          <p:nvPr/>
        </p:nvCxnSpPr>
        <p:spPr>
          <a:xfrm>
            <a:off x="898999" y="5886724"/>
            <a:ext cx="0" cy="253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983A180-C1A4-4711-B991-5D5333DB1F4F}"/>
              </a:ext>
            </a:extLst>
          </p:cNvPr>
          <p:cNvSpPr txBox="1"/>
          <p:nvPr/>
        </p:nvSpPr>
        <p:spPr>
          <a:xfrm>
            <a:off x="3267469" y="5337364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  <a:endParaRPr lang="en-IN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7C1DD5-8436-454E-ABF2-A530194FDF52}"/>
              </a:ext>
            </a:extLst>
          </p:cNvPr>
          <p:cNvSpPr txBox="1"/>
          <p:nvPr/>
        </p:nvSpPr>
        <p:spPr>
          <a:xfrm>
            <a:off x="1712677" y="5358923"/>
            <a:ext cx="6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60547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B1C-EA51-4F1D-B42F-37B33B2E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5" y="-130968"/>
            <a:ext cx="10515600" cy="1325563"/>
          </a:xfrm>
        </p:spPr>
        <p:txBody>
          <a:bodyPr/>
          <a:lstStyle/>
          <a:p>
            <a:r>
              <a:rPr lang="en-US" dirty="0"/>
              <a:t>Algorithm – Quadratic Equation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512C56-A886-489F-89EF-77F75645C80F}"/>
              </a:ext>
            </a:extLst>
          </p:cNvPr>
          <p:cNvSpPr txBox="1"/>
          <p:nvPr/>
        </p:nvSpPr>
        <p:spPr>
          <a:xfrm>
            <a:off x="10891644" y="64886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20/10/2021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8A09-4F22-4A53-A876-A54D8D348F9E}"/>
              </a:ext>
            </a:extLst>
          </p:cNvPr>
          <p:cNvSpPr txBox="1"/>
          <p:nvPr/>
        </p:nvSpPr>
        <p:spPr>
          <a:xfrm>
            <a:off x="370114" y="1088571"/>
            <a:ext cx="11419115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Initialise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Initialise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assign the value as per input from user for coefficients of quadratic equation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Initialise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variables D, x1, x2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discriminant as b*b – (4*a*c) and assign to 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D &gt;=0, calculate roots as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x1 = (-b + </a:t>
            </a:r>
            <a:r>
              <a:rPr lang="en-IN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D)/(2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*a) 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x2 = (-b - </a:t>
            </a:r>
            <a:r>
              <a:rPr lang="en-IN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D)/(2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x1 = x2, print Real and Equal Roots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Roots , x1, x2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Else, if D&lt;0,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roots as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x1 = (-b + </a:t>
            </a:r>
            <a:r>
              <a:rPr lang="en-IN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D)/(2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*a) 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x2 = (-b - </a:t>
            </a:r>
            <a:r>
              <a:rPr lang="en-IN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D)/(2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Imaginary/ Complex Roots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Roots x1,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en-US" sz="1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2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2544</Words>
  <Application>Microsoft Office PowerPoint</Application>
  <PresentationFormat>Widescreen</PresentationFormat>
  <Paragraphs>554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Google Sans</vt:lpstr>
      <vt:lpstr>Office Theme</vt:lpstr>
      <vt:lpstr>Programming and Problem Solving Lab</vt:lpstr>
      <vt:lpstr>PowerPoint Presentation</vt:lpstr>
      <vt:lpstr>Flowchart – Area of a Circle</vt:lpstr>
      <vt:lpstr>Flowchart – Area of a Square</vt:lpstr>
      <vt:lpstr>Flowchart – Area of a Rectangle</vt:lpstr>
      <vt:lpstr>Flowchart – Area of a Triangle</vt:lpstr>
      <vt:lpstr>Flowchart – Student Examination </vt:lpstr>
      <vt:lpstr>Flowchart – Quadratic Equation</vt:lpstr>
      <vt:lpstr>Algorithm – Quadratic Equation</vt:lpstr>
      <vt:lpstr>Flowchart – Largest among 3 Numbers</vt:lpstr>
      <vt:lpstr>Algorithm – Largest among 3 Numbers</vt:lpstr>
      <vt:lpstr>Flowchart – Temperature Conversion</vt:lpstr>
      <vt:lpstr>Flowchart – Arithmetic Operations</vt:lpstr>
      <vt:lpstr>Flowchart – Check if Leap Year</vt:lpstr>
      <vt:lpstr>Flowchart – Grade in 5 Subjects</vt:lpstr>
      <vt:lpstr>Flowchart – Increment if Valid Date</vt:lpstr>
      <vt:lpstr>Flowchart – Factorial of a Number</vt:lpstr>
      <vt:lpstr>Flowchart – Inverted Star Pattern</vt:lpstr>
      <vt:lpstr>Flowchart – Combinations using 3 entered Digits</vt:lpstr>
      <vt:lpstr>Flowchart – Matrix Multiplication</vt:lpstr>
      <vt:lpstr>Flowchart – Prime Numbers in Given Range</vt:lpstr>
      <vt:lpstr>Flowchart – Remove Punctuations from String</vt:lpstr>
      <vt:lpstr>Flowchart – Fibonacci Series using Modules</vt:lpstr>
      <vt:lpstr>Flowchart – Car Dealership Sales System - OOPs</vt:lpstr>
      <vt:lpstr>Flowchart – Number of Each Vowel in String</vt:lpstr>
      <vt:lpstr>Flowchart – String Palindrome </vt:lpstr>
      <vt:lpstr>Flowchart – Reverse a String</vt:lpstr>
      <vt:lpstr>Flowchart – Sum of digits of a number</vt:lpstr>
      <vt:lpstr>Flowchart – Sum of digits of a number – Recursion </vt:lpstr>
      <vt:lpstr>Flowchart – Database of Phone numbers – Dictionary </vt:lpstr>
      <vt:lpstr>Flowchart – Complex Number -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Problem Solving Lab</dc:title>
  <dc:creator>Mudit Garg</dc:creator>
  <cp:lastModifiedBy>Mudit Garg</cp:lastModifiedBy>
  <cp:revision>343</cp:revision>
  <dcterms:created xsi:type="dcterms:W3CDTF">2021-10-13T09:02:42Z</dcterms:created>
  <dcterms:modified xsi:type="dcterms:W3CDTF">2022-01-05T05:00:48Z</dcterms:modified>
</cp:coreProperties>
</file>