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5B3CC-67B0-4A7E-8BE8-8317E0D8EF5C}">
  <a:tblStyle styleId="{9B25B3CC-67B0-4A7E-8BE8-8317E0D8E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7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199ee88ff_2_5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g13199ee88ff_2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31b05aa64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31b05aa64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31b05aa64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31b05aa64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1b05aa6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1b05aa6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1baedd9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1baedd9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1b05aa6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1b05aa64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1baedd9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1baedd9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1baedd9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1baedd9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199ee88ff_2_6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13199ee88ff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1b05aa6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1b05aa6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1b05aa6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1b05aa6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31b05aa6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31b05aa6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1baedd95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31baedd95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1baedd95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1baedd95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1b05aa64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1b05aa64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1b05aa6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1b05aa6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(Animatie)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pagina">
  <p:cSld name="1_Titelpagina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5836850" y="4248296"/>
            <a:ext cx="2796902" cy="1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-5596" y="-1339080"/>
            <a:ext cx="1943401" cy="1187871"/>
            <a:chOff x="-7461" y="-3153547"/>
            <a:chExt cx="2591201" cy="1583828"/>
          </a:xfrm>
        </p:grpSpPr>
        <p:sp>
          <p:nvSpPr>
            <p:cNvPr id="93" name="Google Shape;93;p15"/>
            <p:cNvSpPr/>
            <p:nvPr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1000" tIns="81000" rIns="81000" bIns="81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txBody>
            <a:bodyPr spcFirstLastPara="1" wrap="square" lIns="81000" tIns="81000" rIns="0" bIns="81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nl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KLEUREN AANPASSEN (VLAM)</a:t>
              </a:r>
              <a:endParaRPr sz="11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nl" sz="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lang="nl" sz="800" b="0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Selecteer de vlam. Klik rechter-muisknop en kies </a:t>
              </a:r>
              <a:r>
                <a:rPr lang="nl" sz="800" b="1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‘Opvulling’</a:t>
              </a:r>
              <a:r>
                <a:rPr lang="nl" sz="800" b="0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sz="11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nl" sz="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lang="nl" sz="800" b="0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Kies een van de themakleuren of klik op </a:t>
              </a:r>
              <a:r>
                <a:rPr lang="nl" sz="800" b="1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‘Pipet’</a:t>
              </a:r>
              <a:r>
                <a:rPr lang="nl" sz="800" b="0" i="0" u="none" strike="noStrike" cap="non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 en kies een van de kleuren die hiernaast staan. </a:t>
              </a:r>
              <a:endParaRPr sz="800" b="1" i="0" u="none" strike="noStrike" cap="none">
                <a:solidFill>
                  <a:srgbClr val="211F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-8063" y="0"/>
            <a:ext cx="9152063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pagina + Beeld">
  <p:cSld name="Titelpagina + Bee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1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05" name="Google Shape;105;p1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16" name="Google Shape;116;p16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-9024" y="-1"/>
            <a:ext cx="9153024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 + Beeld</a:t>
            </a:r>
            <a:endParaRPr sz="1100"/>
          </a:p>
        </p:txBody>
      </p:sp>
      <p:sp>
        <p:nvSpPr>
          <p:cNvPr id="126" name="Google Shape;126;p16"/>
          <p:cNvSpPr>
            <a:spLocks noGrp="1"/>
          </p:cNvSpPr>
          <p:nvPr>
            <p:ph type="pic" idx="2"/>
          </p:nvPr>
        </p:nvSpPr>
        <p:spPr>
          <a:xfrm>
            <a:off x="3639349" y="0"/>
            <a:ext cx="550465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523875" y="3662745"/>
            <a:ext cx="2796902" cy="1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3"/>
          </p:nvPr>
        </p:nvSpPr>
        <p:spPr>
          <a:xfrm>
            <a:off x="523874" y="1060486"/>
            <a:ext cx="2796905" cy="219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4"/>
          </p:nvPr>
        </p:nvSpPr>
        <p:spPr>
          <a:xfrm>
            <a:off x="523875" y="4033281"/>
            <a:ext cx="1090800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">
  <p:cSld name="Teks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34" name="Google Shape;134;p1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36" name="Google Shape;136;p1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6" name="Google Shape;146;p1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47" name="Google Shape;147;p17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23875" y="1193925"/>
            <a:ext cx="8080125" cy="32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 (Blauw)">
  <p:cSld name="1_Tekst (Blauw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" y="-8706"/>
            <a:ext cx="9143999" cy="5152206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523874" y="538885"/>
            <a:ext cx="8098631" cy="392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5pPr>
            <a:lvl6pPr marL="2743200" lvl="5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6pPr>
            <a:lvl7pPr marL="3200400" lvl="6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7pPr>
            <a:lvl8pPr marL="3657600" lvl="7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8pPr>
            <a:lvl9pPr marL="4114800" lvl="8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sz="2700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(Wit)">
  <p:cSld name="Tekst (Wit)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66" name="Google Shape;166;p1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68" name="Google Shape;168;p1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" name="Google Shape;178;p1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79" name="Google Shape;179;p19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523874" y="538885"/>
            <a:ext cx="8098632" cy="392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(Wit)</a:t>
            </a:r>
            <a:endParaRPr sz="1100"/>
          </a:p>
        </p:txBody>
      </p: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en Beeld (S)">
  <p:cSld name="Tekst en Beeld (S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92" name="Google Shape;192;p2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94" name="Google Shape;194;p2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05" name="Google Shape;205;p20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0"/>
          <p:cNvSpPr/>
          <p:nvPr/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>
            <a:spLocks noGrp="1"/>
          </p:cNvSpPr>
          <p:nvPr>
            <p:ph type="pic" idx="2"/>
          </p:nvPr>
        </p:nvSpPr>
        <p:spPr>
          <a:xfrm>
            <a:off x="5837362" y="1075"/>
            <a:ext cx="33066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528860" y="556124"/>
            <a:ext cx="4741507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body" idx="3"/>
          </p:nvPr>
        </p:nvSpPr>
        <p:spPr>
          <a:xfrm>
            <a:off x="528859" y="1193924"/>
            <a:ext cx="4740817" cy="32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(S)</a:t>
            </a:r>
            <a:endParaRPr sz="1100"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en Beeld (M)">
  <p:cSld name="Tekst en Beeld (M)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1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22" name="Google Shape;222;p21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24" name="Google Shape;224;p21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4" name="Google Shape;234;p21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35" name="Google Shape;235;p21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4580063" y="0"/>
            <a:ext cx="4563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>
            <a:spLocks noGrp="1"/>
          </p:cNvSpPr>
          <p:nvPr>
            <p:ph type="body" idx="1"/>
          </p:nvPr>
        </p:nvSpPr>
        <p:spPr>
          <a:xfrm>
            <a:off x="4580063" y="1"/>
            <a:ext cx="4563938" cy="5140735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>
            <a:spLocks noGrp="1"/>
          </p:cNvSpPr>
          <p:nvPr>
            <p:ph type="pic" idx="2"/>
          </p:nvPr>
        </p:nvSpPr>
        <p:spPr>
          <a:xfrm>
            <a:off x="4580063" y="1075"/>
            <a:ext cx="45639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523876" y="556124"/>
            <a:ext cx="3580561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3"/>
          </p:nvPr>
        </p:nvSpPr>
        <p:spPr>
          <a:xfrm>
            <a:off x="523876" y="1193924"/>
            <a:ext cx="3580040" cy="32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(M)</a:t>
            </a:r>
            <a:endParaRPr sz="110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en Beeld (L)">
  <p:cSld name="Tekst en Beeld (L)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52" name="Google Shape;252;p2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54" name="Google Shape;254;p2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oogle Shape;264;p2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65" name="Google Shape;265;p22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2"/>
          <p:cNvSpPr/>
          <p:nvPr/>
        </p:nvSpPr>
        <p:spPr>
          <a:xfrm>
            <a:off x="3194525" y="0"/>
            <a:ext cx="59508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>
            <a:spLocks noGrp="1"/>
          </p:cNvSpPr>
          <p:nvPr>
            <p:ph type="body" idx="1"/>
          </p:nvPr>
        </p:nvSpPr>
        <p:spPr>
          <a:xfrm>
            <a:off x="3194525" y="141875"/>
            <a:ext cx="5949475" cy="5001624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2"/>
          <p:cNvSpPr>
            <a:spLocks noGrp="1"/>
          </p:cNvSpPr>
          <p:nvPr>
            <p:ph type="pic" idx="2"/>
          </p:nvPr>
        </p:nvSpPr>
        <p:spPr>
          <a:xfrm>
            <a:off x="3228508" y="199004"/>
            <a:ext cx="5949475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2099583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3"/>
          </p:nvPr>
        </p:nvSpPr>
        <p:spPr>
          <a:xfrm>
            <a:off x="523874" y="1193924"/>
            <a:ext cx="2099584" cy="32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(L)</a:t>
            </a:r>
            <a:endParaRPr sz="1100"/>
          </a:p>
        </p:txBody>
      </p:sp>
      <p:sp>
        <p:nvSpPr>
          <p:cNvPr id="279" name="Google Shape;279;p22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oto">
  <p:cSld name="Foto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82" name="Google Shape;282;p2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2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84" name="Google Shape;284;p2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4" name="Google Shape;294;p2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95" name="Google Shape;295;p23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3"/>
          <p:cNvSpPr/>
          <p:nvPr/>
        </p:nvSpPr>
        <p:spPr>
          <a:xfrm>
            <a:off x="-8063" y="0"/>
            <a:ext cx="91533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Foto</a:t>
            </a:r>
            <a:endParaRPr sz="1100"/>
          </a:p>
        </p:txBody>
      </p:sp>
      <p:sp>
        <p:nvSpPr>
          <p:cNvPr id="305" name="Google Shape;305;p23"/>
          <p:cNvSpPr>
            <a:spLocks noGrp="1"/>
          </p:cNvSpPr>
          <p:nvPr>
            <p:ph type="pic" idx="2"/>
          </p:nvPr>
        </p:nvSpPr>
        <p:spPr>
          <a:xfrm>
            <a:off x="-12428" y="729"/>
            <a:ext cx="9148366" cy="5142772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23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54349" cy="556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523875" y="144778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eeld en Tekst (Blauw)">
  <p:cSld name="Beeld en Tekst (Blauw)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4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12" name="Google Shape;312;p24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p24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14" name="Google Shape;314;p24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4" name="Google Shape;324;p24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25" name="Google Shape;325;p24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4"/>
          <p:cNvSpPr/>
          <p:nvPr/>
        </p:nvSpPr>
        <p:spPr>
          <a:xfrm>
            <a:off x="-12302" y="0"/>
            <a:ext cx="915630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-9024" y="1"/>
            <a:ext cx="5244094" cy="5143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4"/>
          <p:cNvSpPr>
            <a:spLocks noGrp="1"/>
          </p:cNvSpPr>
          <p:nvPr>
            <p:ph type="pic" idx="2"/>
          </p:nvPr>
        </p:nvSpPr>
        <p:spPr>
          <a:xfrm>
            <a:off x="-1" y="1075"/>
            <a:ext cx="5741059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6281057" y="556124"/>
            <a:ext cx="2339068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6281057" y="1193924"/>
            <a:ext cx="2339069" cy="32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Beeld en Tekst (Blauw)</a:t>
            </a:r>
            <a:endParaRPr sz="1100"/>
          </a:p>
        </p:txBody>
      </p:sp>
      <p:sp>
        <p:nvSpPr>
          <p:cNvPr id="339" name="Google Shape;339;p24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ofdstuk">
  <p:cSld name="Hoofdstuk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5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43" name="Google Shape;343;p25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5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45" name="Google Shape;345;p25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5" name="Google Shape;355;p25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56" name="Google Shape;356;p2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25"/>
          <p:cNvSpPr/>
          <p:nvPr/>
        </p:nvSpPr>
        <p:spPr>
          <a:xfrm>
            <a:off x="-9025" y="0"/>
            <a:ext cx="9144001" cy="4028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>
            <a:spLocks noGrp="1"/>
          </p:cNvSpPr>
          <p:nvPr>
            <p:ph type="pic" idx="2"/>
          </p:nvPr>
        </p:nvSpPr>
        <p:spPr>
          <a:xfrm>
            <a:off x="-450" y="537"/>
            <a:ext cx="9144900" cy="4028538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25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Hoofdstuk</a:t>
            </a:r>
            <a:endParaRPr sz="1100"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2026969" y="2077811"/>
            <a:ext cx="5090063" cy="224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1pPr>
            <a:lvl2pPr marL="914400" lvl="1" indent="-234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Char char="▪"/>
              <a:defRPr sz="1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4pPr>
            <a:lvl5pPr marL="2286000" lvl="4" indent="-234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AutoNum type="arabicPeriod"/>
              <a:defRPr sz="100"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3"/>
          </p:nvPr>
        </p:nvSpPr>
        <p:spPr>
          <a:xfrm>
            <a:off x="2026970" y="2077810"/>
            <a:ext cx="4885814" cy="2240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body" idx="4"/>
          </p:nvPr>
        </p:nvSpPr>
        <p:spPr>
          <a:xfrm>
            <a:off x="2314732" y="2938173"/>
            <a:ext cx="4514538" cy="82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body" idx="5"/>
          </p:nvPr>
        </p:nvSpPr>
        <p:spPr>
          <a:xfrm>
            <a:off x="4246496" y="2325303"/>
            <a:ext cx="651006" cy="53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6"/>
          </p:nvPr>
        </p:nvSpPr>
        <p:spPr>
          <a:xfrm>
            <a:off x="2316711" y="3876179"/>
            <a:ext cx="4510580" cy="2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7"/>
          </p:nvPr>
        </p:nvSpPr>
        <p:spPr>
          <a:xfrm>
            <a:off x="4275000" y="2920550"/>
            <a:ext cx="594001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o">
  <p:cSld name="Video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76" name="Google Shape;376;p2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p2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78" name="Google Shape;378;p2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89" name="Google Shape;389;p26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6"/>
          <p:cNvSpPr/>
          <p:nvPr/>
        </p:nvSpPr>
        <p:spPr>
          <a:xfrm>
            <a:off x="-1" y="0"/>
            <a:ext cx="91453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 txBox="1">
            <a:spLocks noGrp="1"/>
          </p:cNvSpPr>
          <p:nvPr>
            <p:ph type="body" idx="1"/>
          </p:nvPr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6"/>
          <p:cNvSpPr>
            <a:spLocks noGrp="1"/>
          </p:cNvSpPr>
          <p:nvPr>
            <p:ph type="media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Video</a:t>
            </a:r>
            <a:endParaRPr sz="1100"/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en Grafiek">
  <p:cSld name="Tekst en Grafiek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05" name="Google Shape;405;p2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07" name="Google Shape;407;p2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18" name="Google Shape;418;p27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27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Grafiek</a:t>
            </a:r>
            <a:endParaRPr sz="1100"/>
          </a:p>
        </p:txBody>
      </p:sp>
      <p:sp>
        <p:nvSpPr>
          <p:cNvPr id="428" name="Google Shape;428;p27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body" idx="1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431" name="Google Shape;43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fiek">
  <p:cSld name="Grafiek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8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34" name="Google Shape;434;p28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8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36" name="Google Shape;436;p28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6" name="Google Shape;446;p28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47" name="Google Shape;447;p28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8096250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Grafiek</a:t>
            </a:r>
            <a:endParaRPr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kst en Tabel">
  <p:cSld name="Tekst en Tabel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60" name="Google Shape;460;p2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1" name="Google Shape;461;p2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62" name="Google Shape;462;p2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2" name="Google Shape;472;p2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73" name="Google Shape;473;p29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29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Tabel</a:t>
            </a:r>
            <a:endParaRPr sz="1100"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body" idx="1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6" name="Google Shape;48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el">
  <p:cSld name="Tabel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89" name="Google Shape;489;p3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3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91" name="Google Shape;491;p3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1" name="Google Shape;501;p3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02" name="Google Shape;502;p30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30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Tabel</a:t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angepaste indeling">
  <p:cSld name="1_Aangepaste indeling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body" idx="1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1"/>
          <p:cNvSpPr txBox="1">
            <a:spLocks noGrp="1"/>
          </p:cNvSpPr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31"/>
          <p:cNvSpPr txBox="1">
            <a:spLocks noGrp="1"/>
          </p:cNvSpPr>
          <p:nvPr>
            <p:ph type="subTitle" idx="2"/>
          </p:nvPr>
        </p:nvSpPr>
        <p:spPr>
          <a:xfrm>
            <a:off x="4572000" y="4248296"/>
            <a:ext cx="4061752" cy="18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18" name="Google Shape;5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pagina">
  <p:cSld name="Titelpagina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1" name="Google Shape;521;p3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3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23" name="Google Shape;523;p3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3" name="Google Shape;533;p3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34" name="Google Shape;534;p32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32"/>
          <p:cNvSpPr/>
          <p:nvPr/>
        </p:nvSpPr>
        <p:spPr>
          <a:xfrm>
            <a:off x="-8063" y="0"/>
            <a:ext cx="915206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 txBox="1">
            <a:spLocks noGrp="1"/>
          </p:cNvSpPr>
          <p:nvPr>
            <p:ph type="title"/>
          </p:nvPr>
        </p:nvSpPr>
        <p:spPr>
          <a:xfrm>
            <a:off x="1615059" y="2909888"/>
            <a:ext cx="7018693" cy="121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</a:t>
            </a:r>
            <a:endParaRPr sz="11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body" idx="1"/>
          </p:nvPr>
        </p:nvSpPr>
        <p:spPr>
          <a:xfrm>
            <a:off x="5836850" y="4248296"/>
            <a:ext cx="2796903" cy="1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2"/>
          </p:nvPr>
        </p:nvSpPr>
        <p:spPr>
          <a:xfrm>
            <a:off x="-8064" y="0"/>
            <a:ext cx="9152065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marL="3200400" lvl="6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48" name="Google Shape;54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leen titel">
  <p:cSld name="Alleen titel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51" name="Google Shape;551;p3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3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53" name="Google Shape;553;p3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3" name="Google Shape;563;p3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64" name="Google Shape;564;p33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33"/>
          <p:cNvSpPr txBox="1">
            <a:spLocks noGrp="1"/>
          </p:cNvSpPr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3"/>
          <p:cNvSpPr txBox="1">
            <a:spLocks noGrp="1"/>
          </p:cNvSpPr>
          <p:nvPr>
            <p:ph type="sldNum" idx="12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74" name="Google Shape;574;p3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Alleen titel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4" name="Google Shape;54;p1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" name="Google Shape;64;p1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65" name="Google Shape;65;p13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/>
              <a:rect l="l" t="t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21139" y="89450"/>
            <a:ext cx="8901724" cy="4806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lang="nl" sz="1800" b="0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Logo (Animatie)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3407603" y="2462035"/>
            <a:ext cx="713068" cy="7785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639169" y="2462035"/>
            <a:ext cx="669445" cy="7566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2814" y="1707023"/>
            <a:ext cx="707971" cy="709712"/>
          </a:xfrm>
          <a:custGeom>
            <a:avLst/>
            <a:gdLst/>
            <a:ahLst/>
            <a:cxnLst/>
            <a:rect l="l" t="t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035074" y="2676795"/>
            <a:ext cx="468108" cy="5637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625662" y="2462035"/>
            <a:ext cx="88925" cy="756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825321" y="2451968"/>
            <a:ext cx="335562" cy="766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04505" y="2552636"/>
            <a:ext cx="300328" cy="6879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332074" y="2462035"/>
            <a:ext cx="602333" cy="7566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vDLMNc7Xx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50" name="Google Shape;65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Optimize neighbour scanning by updating the number of neighbours of the lattice sites affected by evaporation, impingement or migration</a:t>
            </a:r>
            <a:endParaRPr/>
          </a:p>
        </p:txBody>
      </p:sp>
      <p:graphicFrame>
        <p:nvGraphicFramePr>
          <p:cNvPr id="651" name="Google Shape;651;p43"/>
          <p:cNvGraphicFramePr/>
          <p:nvPr/>
        </p:nvGraphicFramePr>
        <p:xfrm>
          <a:off x="6525500" y="2488575"/>
          <a:ext cx="1915250" cy="198105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2" name="Google Shape;652;p43"/>
          <p:cNvGraphicFramePr/>
          <p:nvPr/>
        </p:nvGraphicFramePr>
        <p:xfrm>
          <a:off x="6675200" y="364425"/>
          <a:ext cx="383050" cy="198105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3" name="Google Shape;653;p43"/>
          <p:cNvSpPr txBox="1"/>
          <p:nvPr/>
        </p:nvSpPr>
        <p:spPr>
          <a:xfrm>
            <a:off x="7151675" y="76062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Interaction site</a:t>
            </a:r>
            <a:endParaRPr/>
          </a:p>
        </p:txBody>
      </p:sp>
      <p:sp>
        <p:nvSpPr>
          <p:cNvPr id="654" name="Google Shape;654;p43"/>
          <p:cNvSpPr txBox="1"/>
          <p:nvPr/>
        </p:nvSpPr>
        <p:spPr>
          <a:xfrm>
            <a:off x="7151675" y="155305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Neighbour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60" name="Google Shape;66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The growth rate: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Every                the crystal surface is stored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 l="31006" r="48289"/>
          <a:stretch/>
        </p:blipFill>
        <p:spPr>
          <a:xfrm>
            <a:off x="1047972" y="1616050"/>
            <a:ext cx="863751" cy="5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48" y="3890369"/>
            <a:ext cx="2795553" cy="882331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4"/>
          <p:cNvSpPr txBox="1">
            <a:spLocks noGrp="1"/>
          </p:cNvSpPr>
          <p:nvPr>
            <p:ph type="body" idx="1"/>
          </p:nvPr>
        </p:nvSpPr>
        <p:spPr>
          <a:xfrm>
            <a:off x="4736275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/>
              <a:t>Growth rate error: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Growth rate is determined from one simulation - thus the data is correlated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The error is determined using the autocorrelation function</a:t>
            </a:r>
            <a:endParaRPr/>
          </a:p>
        </p:txBody>
      </p:sp>
      <p:pic>
        <p:nvPicPr>
          <p:cNvPr id="664" name="Google Shape;66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426" y="3195647"/>
            <a:ext cx="4572001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112" y="3953587"/>
            <a:ext cx="2948639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6" y="3384125"/>
            <a:ext cx="4171976" cy="50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72" name="Google Shape;672;p45"/>
          <p:cNvSpPr txBox="1">
            <a:spLocks noGrp="1"/>
          </p:cNvSpPr>
          <p:nvPr>
            <p:ph type="body" idx="1"/>
          </p:nvPr>
        </p:nvSpPr>
        <p:spPr>
          <a:xfrm>
            <a:off x="3901300" y="1169825"/>
            <a:ext cx="418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 growth: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when does a spiral grow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what effect does it have</a:t>
            </a:r>
            <a:endParaRPr/>
          </a:p>
        </p:txBody>
      </p:sp>
      <p:pic>
        <p:nvPicPr>
          <p:cNvPr id="673" name="Google Shape;673;p45"/>
          <p:cNvPicPr preferRelativeResize="0"/>
          <p:nvPr/>
        </p:nvPicPr>
        <p:blipFill rotWithShape="1">
          <a:blip r:embed="rId3">
            <a:alphaModFix/>
          </a:blip>
          <a:srcRect l="33262" r="15103"/>
          <a:stretch/>
        </p:blipFill>
        <p:spPr>
          <a:xfrm>
            <a:off x="311700" y="1340775"/>
            <a:ext cx="3174999" cy="3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79" name="Google Shape;67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Only in a small range of T do we see the contribution of spiral growth</a:t>
            </a:r>
            <a:endParaRPr/>
          </a:p>
        </p:txBody>
      </p:sp>
      <p:pic>
        <p:nvPicPr>
          <p:cNvPr id="680" name="Google Shape;680;p46"/>
          <p:cNvPicPr preferRelativeResize="0"/>
          <p:nvPr/>
        </p:nvPicPr>
        <p:blipFill rotWithShape="1">
          <a:blip r:embed="rId3">
            <a:alphaModFix/>
          </a:blip>
          <a:srcRect t="11371"/>
          <a:stretch/>
        </p:blipFill>
        <p:spPr>
          <a:xfrm>
            <a:off x="311700" y="2042550"/>
            <a:ext cx="3800675" cy="2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6"/>
          <p:cNvPicPr preferRelativeResize="0"/>
          <p:nvPr/>
        </p:nvPicPr>
        <p:blipFill rotWithShape="1">
          <a:blip r:embed="rId4">
            <a:alphaModFix/>
          </a:blip>
          <a:srcRect t="11386"/>
          <a:stretch/>
        </p:blipFill>
        <p:spPr>
          <a:xfrm>
            <a:off x="4992025" y="2016550"/>
            <a:ext cx="3840275" cy="25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6"/>
          <p:cNvSpPr txBox="1"/>
          <p:nvPr/>
        </p:nvSpPr>
        <p:spPr>
          <a:xfrm>
            <a:off x="1868538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T=2</a:t>
            </a:r>
            <a:endParaRPr sz="1100"/>
          </a:p>
        </p:txBody>
      </p:sp>
      <p:sp>
        <p:nvSpPr>
          <p:cNvPr id="683" name="Google Shape;683;p46"/>
          <p:cNvSpPr txBox="1"/>
          <p:nvPr/>
        </p:nvSpPr>
        <p:spPr>
          <a:xfrm>
            <a:off x="6568663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T=4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5. Discussion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0" name="Google Shape;6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275"/>
            <a:ext cx="3914500" cy="2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7"/>
          <p:cNvPicPr preferRelativeResize="0"/>
          <p:nvPr/>
        </p:nvPicPr>
        <p:blipFill rotWithShape="1">
          <a:blip r:embed="rId4">
            <a:alphaModFix/>
          </a:blip>
          <a:srcRect t="11386"/>
          <a:stretch/>
        </p:blipFill>
        <p:spPr>
          <a:xfrm>
            <a:off x="4427650" y="1641475"/>
            <a:ext cx="4404650" cy="2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7"/>
          <p:cNvSpPr txBox="1"/>
          <p:nvPr/>
        </p:nvSpPr>
        <p:spPr>
          <a:xfrm>
            <a:off x="3766625" y="16414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[1]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6. Conclusion &amp; Outlook</a:t>
            </a:r>
            <a:endParaRPr/>
          </a:p>
        </p:txBody>
      </p:sp>
      <p:sp>
        <p:nvSpPr>
          <p:cNvPr id="698" name="Google Shape;69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results in the paper were replicated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Spiral growth contributes to growth rate in a small window of temperatures.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With more time…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…we would like to have simulated with surface migrations and analysed these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7. Short video</a:t>
            </a:r>
            <a:endParaRPr/>
          </a:p>
        </p:txBody>
      </p:sp>
      <p:pic>
        <p:nvPicPr>
          <p:cNvPr id="704" name="Google Shape;704;p49" title="animation of growth on an imperfect crystal fa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75" y="1113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9"/>
          <p:cNvSpPr txBox="1"/>
          <p:nvPr/>
        </p:nvSpPr>
        <p:spPr>
          <a:xfrm>
            <a:off x="418350" y="1113125"/>
            <a:ext cx="24990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dims = [50,50]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T = 6.5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mu = 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N = 1e5 #attempts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defect introduced 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[0,25]-&gt;[15,25]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Can see: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Periodic BC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Plateaus of growth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Clumps of critical size stay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spirals can’t be seen due to small simulation space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>
            <a:spLocks noGrp="1"/>
          </p:cNvSpPr>
          <p:nvPr>
            <p:ph type="body" idx="1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11" name="Google Shape;711;p50"/>
          <p:cNvSpPr txBox="1">
            <a:spLocks noGrp="1"/>
          </p:cNvSpPr>
          <p:nvPr>
            <p:ph type="title"/>
          </p:nvPr>
        </p:nvSpPr>
        <p:spPr>
          <a:xfrm>
            <a:off x="1615060" y="2725639"/>
            <a:ext cx="70188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</a:pPr>
            <a:r>
              <a:rPr lang="nl"/>
              <a:t>Thank you for your attention</a:t>
            </a:r>
            <a:endParaRPr/>
          </a:p>
        </p:txBody>
      </p:sp>
      <p:sp>
        <p:nvSpPr>
          <p:cNvPr id="712" name="Google Shape;712;p50"/>
          <p:cNvSpPr txBox="1">
            <a:spLocks noGrp="1"/>
          </p:cNvSpPr>
          <p:nvPr>
            <p:ph type="subTitle" idx="2"/>
          </p:nvPr>
        </p:nvSpPr>
        <p:spPr>
          <a:xfrm>
            <a:off x="3961625" y="4168925"/>
            <a:ext cx="46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400" b="0" dirty="0">
                <a:solidFill>
                  <a:schemeClr val="dk1"/>
                </a:solidFill>
              </a:rPr>
              <a:t>                          A. Francke, M.W. Glorie, J. Sangers</a:t>
            </a:r>
            <a:endParaRPr sz="1400" b="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 dirty="0"/>
              <a:t> </a:t>
            </a:r>
            <a:endParaRPr dirty="0"/>
          </a:p>
        </p:txBody>
      </p:sp>
      <p:sp>
        <p:nvSpPr>
          <p:cNvPr id="713" name="Google Shape;713;p50"/>
          <p:cNvSpPr txBox="1"/>
          <p:nvPr/>
        </p:nvSpPr>
        <p:spPr>
          <a:xfrm>
            <a:off x="391550" y="978900"/>
            <a:ext cx="76008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[1] 	G.H. Gilmer, </a:t>
            </a:r>
            <a:r>
              <a:rPr lang="nl" i="1"/>
              <a:t>Growth on imperfect crystal faces: I. Monte-Carlo growth rates</a:t>
            </a:r>
            <a:r>
              <a:rPr lang="nl"/>
              <a:t>, Journal of Crystal Growth, Volume 36, Issue 1 (1976), Pages 15-28,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ctrTitle"/>
          </p:nvPr>
        </p:nvSpPr>
        <p:spPr>
          <a:xfrm>
            <a:off x="311708" y="177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Growth on Imperfect Crystal Faces</a:t>
            </a:r>
            <a:endParaRPr/>
          </a:p>
        </p:txBody>
      </p:sp>
      <p:sp>
        <p:nvSpPr>
          <p:cNvPr id="584" name="Google Shape;584;p35"/>
          <p:cNvSpPr txBox="1">
            <a:spLocks noGrp="1"/>
          </p:cNvSpPr>
          <p:nvPr>
            <p:ph type="subTitle" idx="1"/>
          </p:nvPr>
        </p:nvSpPr>
        <p:spPr>
          <a:xfrm>
            <a:off x="311700" y="2266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Monte-Carlo Method</a:t>
            </a:r>
            <a:endParaRPr/>
          </a:p>
        </p:txBody>
      </p:sp>
      <p:sp>
        <p:nvSpPr>
          <p:cNvPr id="585" name="Google Shape;585;p35"/>
          <p:cNvSpPr txBox="1"/>
          <p:nvPr/>
        </p:nvSpPr>
        <p:spPr>
          <a:xfrm>
            <a:off x="2014200" y="3180975"/>
            <a:ext cx="511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A. Francke, M.W. Glorie, J. Sangers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Computational Physics - AP3082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June 8 2022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248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Motivation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Theoretical Background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Implementation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Results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Discussion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Conclusion &amp; Outlook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"/>
              <a:t>Motivation</a:t>
            </a:r>
            <a:endParaRPr/>
          </a:p>
        </p:txBody>
      </p:sp>
      <p:sp>
        <p:nvSpPr>
          <p:cNvPr id="597" name="Google Shape;59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Crystal growth: 	-Atomic bonding</a:t>
            </a:r>
            <a:endParaRPr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-Atom mobility</a:t>
            </a:r>
            <a:endParaRPr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-Surface impurities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Monte-Carlo computer simulations ideal	</a:t>
            </a:r>
            <a:endParaRPr/>
          </a:p>
        </p:txBody>
      </p:sp>
      <p:pic>
        <p:nvPicPr>
          <p:cNvPr id="598" name="Google Shape;5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152475"/>
            <a:ext cx="37147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04" name="Google Shape;60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05" name="Google Shape;6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0" y="1589875"/>
            <a:ext cx="3242000" cy="4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900" y="2487798"/>
            <a:ext cx="3436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2" name="Google Shape;61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13" name="Google Shape;6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00" y="1566338"/>
            <a:ext cx="2543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00" y="2455150"/>
            <a:ext cx="28194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2. Theoretical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0" name="Google Shape;6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0950"/>
            <a:ext cx="8229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26" name="Google Shape;62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Divide the surface atoms in subsets based on the number of neighbours of each atom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Select a subset with probability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Choose a lattice point from the subset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Choose from of interaction with a probability proportional to their interaction rate</a:t>
            </a:r>
            <a:endParaRPr/>
          </a:p>
        </p:txBody>
      </p:sp>
      <p:pic>
        <p:nvPicPr>
          <p:cNvPr id="627" name="Google Shape;6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240058"/>
            <a:ext cx="3999697" cy="81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41"/>
          <p:cNvPicPr preferRelativeResize="0"/>
          <p:nvPr/>
        </p:nvPicPr>
        <p:blipFill rotWithShape="1">
          <a:blip r:embed="rId4">
            <a:alphaModFix/>
          </a:blip>
          <a:srcRect l="1353" t="26814" r="92460" b="27652"/>
          <a:stretch/>
        </p:blipFill>
        <p:spPr>
          <a:xfrm>
            <a:off x="3572175" y="2188125"/>
            <a:ext cx="368525" cy="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34" name="Google Shape;63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9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 dislocation by introducing scanning matrices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At the boundaries periodic boundary conditions were applied</a:t>
            </a:r>
            <a:endParaRPr/>
          </a:p>
        </p:txBody>
      </p:sp>
      <p:graphicFrame>
        <p:nvGraphicFramePr>
          <p:cNvPr id="635" name="Google Shape;635;p42"/>
          <p:cNvGraphicFramePr/>
          <p:nvPr/>
        </p:nvGraphicFramePr>
        <p:xfrm>
          <a:off x="2704575" y="1756200"/>
          <a:ext cx="1915250" cy="198105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6" name="Google Shape;636;p42"/>
          <p:cNvGraphicFramePr/>
          <p:nvPr/>
        </p:nvGraphicFramePr>
        <p:xfrm>
          <a:off x="4929925" y="512550"/>
          <a:ext cx="1915250" cy="200409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7" name="Google Shape;637;p42"/>
          <p:cNvGraphicFramePr/>
          <p:nvPr/>
        </p:nvGraphicFramePr>
        <p:xfrm>
          <a:off x="4929925" y="2999850"/>
          <a:ext cx="1915250" cy="1981050"/>
        </p:xfrm>
        <a:graphic>
          <a:graphicData uri="http://schemas.openxmlformats.org/drawingml/2006/table">
            <a:tbl>
              <a:tblPr>
                <a:noFill/>
                <a:tableStyleId>{9B25B3CC-67B0-4A7E-8BE8-8317E0D8EF5C}</a:tableStyleId>
              </a:tblPr>
              <a:tblGrid>
                <a:gridCol w="3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38" name="Google Shape;638;p42"/>
          <p:cNvCxnSpPr/>
          <p:nvPr/>
        </p:nvCxnSpPr>
        <p:spPr>
          <a:xfrm flipH="1">
            <a:off x="3853725" y="1139313"/>
            <a:ext cx="299400" cy="49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9" name="Google Shape;639;p42"/>
          <p:cNvSpPr txBox="1"/>
          <p:nvPr/>
        </p:nvSpPr>
        <p:spPr>
          <a:xfrm>
            <a:off x="2959750" y="38235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Surface matrix</a:t>
            </a:r>
            <a:endParaRPr/>
          </a:p>
        </p:txBody>
      </p:sp>
      <p:sp>
        <p:nvSpPr>
          <p:cNvPr id="640" name="Google Shape;640;p42"/>
          <p:cNvSpPr txBox="1"/>
          <p:nvPr/>
        </p:nvSpPr>
        <p:spPr>
          <a:xfrm>
            <a:off x="3470675" y="8291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Dislocation</a:t>
            </a:r>
            <a:endParaRPr/>
          </a:p>
        </p:txBody>
      </p:sp>
      <p:sp>
        <p:nvSpPr>
          <p:cNvPr id="641" name="Google Shape;641;p42"/>
          <p:cNvSpPr txBox="1"/>
          <p:nvPr/>
        </p:nvSpPr>
        <p:spPr>
          <a:xfrm>
            <a:off x="6939800" y="1206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Forward scanning matrix</a:t>
            </a:r>
            <a:endParaRPr/>
          </a:p>
        </p:txBody>
      </p:sp>
      <p:sp>
        <p:nvSpPr>
          <p:cNvPr id="642" name="Google Shape;642;p42"/>
          <p:cNvSpPr txBox="1"/>
          <p:nvPr/>
        </p:nvSpPr>
        <p:spPr>
          <a:xfrm>
            <a:off x="6939800" y="3715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Backward scanning matrix</a:t>
            </a:r>
            <a:endParaRPr/>
          </a:p>
        </p:txBody>
      </p:sp>
      <p:cxnSp>
        <p:nvCxnSpPr>
          <p:cNvPr id="643" name="Google Shape;643;p42"/>
          <p:cNvCxnSpPr/>
          <p:nvPr/>
        </p:nvCxnSpPr>
        <p:spPr>
          <a:xfrm>
            <a:off x="7391300" y="1822400"/>
            <a:ext cx="7254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42"/>
          <p:cNvCxnSpPr/>
          <p:nvPr/>
        </p:nvCxnSpPr>
        <p:spPr>
          <a:xfrm flipH="1">
            <a:off x="7391300" y="4331400"/>
            <a:ext cx="7254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On-screen Show (16:9)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Arial</vt:lpstr>
      <vt:lpstr>Roboto Mono</vt:lpstr>
      <vt:lpstr>Noto Sans Symbols</vt:lpstr>
      <vt:lpstr>Roboto Slab</vt:lpstr>
      <vt:lpstr>Simple Light</vt:lpstr>
      <vt:lpstr>TU Delft</vt:lpstr>
      <vt:lpstr>PowerPoint Presentation</vt:lpstr>
      <vt:lpstr>Growth on Imperfect Crystal Faces</vt:lpstr>
      <vt:lpstr>Table of content</vt:lpstr>
      <vt:lpstr>Motivation</vt:lpstr>
      <vt:lpstr>2. Theoretical Background</vt:lpstr>
      <vt:lpstr>2. Theoretical Background</vt:lpstr>
      <vt:lpstr>2. Theoretical Background </vt:lpstr>
      <vt:lpstr>3. Implementation</vt:lpstr>
      <vt:lpstr>3. Implementation</vt:lpstr>
      <vt:lpstr>3. Implementation</vt:lpstr>
      <vt:lpstr>3. Implementation</vt:lpstr>
      <vt:lpstr>4. Results</vt:lpstr>
      <vt:lpstr>4. Results</vt:lpstr>
      <vt:lpstr>5. Discussion</vt:lpstr>
      <vt:lpstr>6. Conclusion &amp; Outlook</vt:lpstr>
      <vt:lpstr>7. Short video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Age Francke</cp:lastModifiedBy>
  <cp:revision>1</cp:revision>
  <dcterms:modified xsi:type="dcterms:W3CDTF">2022-06-06T21:44:23Z</dcterms:modified>
</cp:coreProperties>
</file>