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63" r:id="rId4"/>
    <p:sldId id="261" r:id="rId5"/>
    <p:sldId id="264" r:id="rId6"/>
    <p:sldId id="265" r:id="rId7"/>
    <p:sldId id="267" r:id="rId8"/>
    <p:sldId id="257" r:id="rId9"/>
    <p:sldId id="258" r:id="rId10"/>
    <p:sldId id="259" r:id="rId11"/>
    <p:sldId id="269" r:id="rId12"/>
    <p:sldId id="268"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el González Argüello" initials="MGA" lastIdx="1" clrIdx="0">
    <p:extLst>
      <p:ext uri="{19B8F6BF-5375-455C-9EA6-DF929625EA0E}">
        <p15:presenceInfo xmlns:p15="http://schemas.microsoft.com/office/powerpoint/2012/main" userId="8652d284b1d11c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D0448-A5D8-4986-8F03-37EBC48E71C0}" type="datetimeFigureOut">
              <a:rPr lang="es-MX" smtClean="0"/>
              <a:t>15/03/2022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51215-E5E5-403A-90BF-682008B18BD4}" type="slidenum">
              <a:rPr lang="es-MX" smtClean="0"/>
              <a:t>‹Nº›</a:t>
            </a:fld>
            <a:endParaRPr lang="es-MX"/>
          </a:p>
        </p:txBody>
      </p:sp>
    </p:spTree>
    <p:extLst>
      <p:ext uri="{BB962C8B-B14F-4D97-AF65-F5344CB8AC3E}">
        <p14:creationId xmlns:p14="http://schemas.microsoft.com/office/powerpoint/2010/main" val="3957406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6FE79-A5AA-4231-BC1B-C60D34258E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E8C97A2-ED78-4961-880C-EAC70AC26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F29A7A0-5E9A-40B9-B09D-50A6360504D5}"/>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B8DE75BF-15D2-4548-9174-A0C6E8B4C4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D2418B5-9005-40DD-B820-2E4B4BABEA0D}"/>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80255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9817E-6EE1-4A0A-9FE9-5B892A99A1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9D3342F-8C38-424A-9567-C28F683EFF4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EB3F47A-340C-49CA-A6D4-9B1840C1F88B}"/>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218C3388-0F1C-4656-B580-972B7AE71D9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B766C1A-0737-4E10-8899-740DF44E5690}"/>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181987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0A1FFF-2E05-4D96-BF8A-A699406765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55DC4C-8C12-4F59-8C88-333124F1E7D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836B2C6-242B-48E2-A5C4-CD740BCBCE12}"/>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33F2CF2D-B21B-477D-AB1B-8C5D1F60C08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A95D8E-D28F-4033-BC35-49243D67E648}"/>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165713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3FA39-DF23-4BBF-B035-FF1FF736E9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A5BBBB-788E-4852-B225-58FAF955033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D1A6102-1940-4729-BDAF-E0C0B4706C03}"/>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FE4FFD10-0D10-4ACA-B13F-62659C4ACE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D45908F-B6A1-406B-B164-F8A06FF70C48}"/>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117217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1A6DB-C182-4946-8121-F6062CFE04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46D3AB6-7898-4173-8830-ED900E806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057F2C-7530-4020-BA42-1583FA6410F4}"/>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AAE94BE8-79FB-45C3-9662-D5B84D9024A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15719EE-2D0B-4D86-8A8F-0819A509FE4D}"/>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317316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B66C9-E67F-4D40-A434-41B0F8344E8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0FD2942-3925-4A53-A25E-B7114F80589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6F45638-B10D-4D46-A15B-A872FAA574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A88785A-1255-4882-8970-A5339342E49E}"/>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6" name="Marcador de pie de página 5">
            <a:extLst>
              <a:ext uri="{FF2B5EF4-FFF2-40B4-BE49-F238E27FC236}">
                <a16:creationId xmlns:a16="http://schemas.microsoft.com/office/drawing/2014/main" id="{8FD0F655-2E4E-4BD0-941F-6F6A63390CB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9935A0-5923-4988-B3D7-ABAC81C3DDFC}"/>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416521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821D1-439E-41D4-857C-194F0DA700A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7918BF2-8091-429D-89AD-5B82CA6A2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78D5946-89A4-4F4F-BD33-A12A3E5FEA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E5D04BF-D29C-47BB-A076-F858B086F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C9E537-EDC8-4882-9042-E8158AC465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75B444F-C0B0-4EF5-B375-DC7271FFB98F}"/>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8" name="Marcador de pie de página 7">
            <a:extLst>
              <a:ext uri="{FF2B5EF4-FFF2-40B4-BE49-F238E27FC236}">
                <a16:creationId xmlns:a16="http://schemas.microsoft.com/office/drawing/2014/main" id="{B1023392-45F5-40ED-BDC6-BB96D7799B7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8F01C45-7360-428C-89A7-778A5C017203}"/>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118968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1A386-22D6-4F93-9C59-67D35EA6488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654F993-2509-48EE-AC36-16305525F16B}"/>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4" name="Marcador de pie de página 3">
            <a:extLst>
              <a:ext uri="{FF2B5EF4-FFF2-40B4-BE49-F238E27FC236}">
                <a16:creationId xmlns:a16="http://schemas.microsoft.com/office/drawing/2014/main" id="{5A1F4BED-84FD-446B-808B-92F66F2B199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3063EFC-1581-400E-B802-D8207D9EFD0F}"/>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321582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45DDB6-EEC4-4819-8D0C-0AF5C677DD66}"/>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3" name="Marcador de pie de página 2">
            <a:extLst>
              <a:ext uri="{FF2B5EF4-FFF2-40B4-BE49-F238E27FC236}">
                <a16:creationId xmlns:a16="http://schemas.microsoft.com/office/drawing/2014/main" id="{A697605C-76F9-4471-BCFA-53E78F28DC3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4E320A2-244D-4221-B9CD-991FEBF6FAB4}"/>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368315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6DD4C-5D21-49E4-B695-E7CF9AA3E2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BBACB67-1DE5-4966-B904-7ED4CA7B7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8FC4D80-698C-41F3-9637-22FE10A12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ACC564-23C5-4655-804A-1A72CB8C79DB}"/>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6" name="Marcador de pie de página 5">
            <a:extLst>
              <a:ext uri="{FF2B5EF4-FFF2-40B4-BE49-F238E27FC236}">
                <a16:creationId xmlns:a16="http://schemas.microsoft.com/office/drawing/2014/main" id="{9EC80463-4867-4E87-BB5F-1891C7713D2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E4407B6-9560-4913-857C-E671BA570CF6}"/>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81560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B5BD6-F5F8-4481-94B1-D0A73F60CC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E921488-1E6B-4B38-920B-A75EF52F3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33EEE16-6382-4D9A-AE5E-22986E6A2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BEE13F-364D-4B5A-BD32-5EEB46F571BC}"/>
              </a:ext>
            </a:extLst>
          </p:cNvPr>
          <p:cNvSpPr>
            <a:spLocks noGrp="1"/>
          </p:cNvSpPr>
          <p:nvPr>
            <p:ph type="dt" sz="half" idx="10"/>
          </p:nvPr>
        </p:nvSpPr>
        <p:spPr/>
        <p:txBody>
          <a:bodyPr/>
          <a:lstStyle/>
          <a:p>
            <a:fld id="{E6230E5E-4FF6-4F25-BE96-74CE0AB07255}" type="datetimeFigureOut">
              <a:rPr lang="es-MX" smtClean="0"/>
              <a:t>15/03/2022</a:t>
            </a:fld>
            <a:endParaRPr lang="es-MX"/>
          </a:p>
        </p:txBody>
      </p:sp>
      <p:sp>
        <p:nvSpPr>
          <p:cNvPr id="6" name="Marcador de pie de página 5">
            <a:extLst>
              <a:ext uri="{FF2B5EF4-FFF2-40B4-BE49-F238E27FC236}">
                <a16:creationId xmlns:a16="http://schemas.microsoft.com/office/drawing/2014/main" id="{CE862E58-3635-400D-B4A3-A3AD58547B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D7E6A1-3B94-4863-9065-37D9069CC753}"/>
              </a:ext>
            </a:extLst>
          </p:cNvPr>
          <p:cNvSpPr>
            <a:spLocks noGrp="1"/>
          </p:cNvSpPr>
          <p:nvPr>
            <p:ph type="sldNum" sz="quarter" idx="12"/>
          </p:nvPr>
        </p:nvSpPr>
        <p:spPr/>
        <p:txBody>
          <a:bodyPr/>
          <a:lstStyle/>
          <a:p>
            <a:fld id="{9CE278A0-2758-4387-8198-2E7963F970F2}" type="slidenum">
              <a:rPr lang="es-MX" smtClean="0"/>
              <a:t>‹Nº›</a:t>
            </a:fld>
            <a:endParaRPr lang="es-MX"/>
          </a:p>
        </p:txBody>
      </p:sp>
    </p:spTree>
    <p:extLst>
      <p:ext uri="{BB962C8B-B14F-4D97-AF65-F5344CB8AC3E}">
        <p14:creationId xmlns:p14="http://schemas.microsoft.com/office/powerpoint/2010/main" val="392680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8000"/>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760640-DD6B-4F39-8F1F-B1C274C01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B6C198-B034-42EA-9144-36E46101F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3DA3393-5D0F-4C82-992B-5552C632B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30E5E-4FF6-4F25-BE96-74CE0AB07255}" type="datetimeFigureOut">
              <a:rPr lang="es-MX" smtClean="0"/>
              <a:t>15/03/2022</a:t>
            </a:fld>
            <a:endParaRPr lang="es-MX"/>
          </a:p>
        </p:txBody>
      </p:sp>
      <p:sp>
        <p:nvSpPr>
          <p:cNvPr id="5" name="Marcador de pie de página 4">
            <a:extLst>
              <a:ext uri="{FF2B5EF4-FFF2-40B4-BE49-F238E27FC236}">
                <a16:creationId xmlns:a16="http://schemas.microsoft.com/office/drawing/2014/main" id="{55C8B5AE-E63F-4A7E-8028-A2C795E9B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7B630A6-D674-4B8B-8E26-923FF56E3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278A0-2758-4387-8198-2E7963F970F2}" type="slidenum">
              <a:rPr lang="es-MX" smtClean="0"/>
              <a:t>‹Nº›</a:t>
            </a:fld>
            <a:endParaRPr lang="es-MX"/>
          </a:p>
        </p:txBody>
      </p:sp>
    </p:spTree>
    <p:extLst>
      <p:ext uri="{BB962C8B-B14F-4D97-AF65-F5344CB8AC3E}">
        <p14:creationId xmlns:p14="http://schemas.microsoft.com/office/powerpoint/2010/main" val="237044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t="-9000" b="-9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A35A581-DB38-46AE-B27C-820434924B15}"/>
              </a:ext>
            </a:extLst>
          </p:cNvPr>
          <p:cNvSpPr/>
          <p:nvPr/>
        </p:nvSpPr>
        <p:spPr>
          <a:xfrm>
            <a:off x="129409" y="168717"/>
            <a:ext cx="5560189" cy="2585323"/>
          </a:xfrm>
          <a:prstGeom prst="rect">
            <a:avLst/>
          </a:prstGeom>
          <a:noFill/>
        </p:spPr>
        <p:txBody>
          <a:bodyPr wrap="square" lIns="91440" tIns="45720" rIns="91440" bIns="45720">
            <a:spAutoFit/>
          </a:bodyPr>
          <a:lstStyle/>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MODULO 2</a:t>
            </a:r>
          </a:p>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Programación y </a:t>
            </a:r>
          </a:p>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estadística con</a:t>
            </a:r>
          </a:p>
        </p:txBody>
      </p:sp>
      <p:sp>
        <p:nvSpPr>
          <p:cNvPr id="11" name="Rectángulo 10">
            <a:extLst>
              <a:ext uri="{FF2B5EF4-FFF2-40B4-BE49-F238E27FC236}">
                <a16:creationId xmlns:a16="http://schemas.microsoft.com/office/drawing/2014/main" id="{06B684AE-3FD3-4970-B96E-CAD935433B19}"/>
              </a:ext>
            </a:extLst>
          </p:cNvPr>
          <p:cNvSpPr/>
          <p:nvPr/>
        </p:nvSpPr>
        <p:spPr>
          <a:xfrm>
            <a:off x="-1116652" y="5718073"/>
            <a:ext cx="7597783" cy="523220"/>
          </a:xfrm>
          <a:prstGeom prst="rect">
            <a:avLst/>
          </a:prstGeom>
          <a:noFill/>
        </p:spPr>
        <p:txBody>
          <a:bodyPr wrap="square" lIns="91440" tIns="45720" rIns="91440" bIns="45720">
            <a:spAutoFit/>
          </a:bodyPr>
          <a:lstStyle/>
          <a:p>
            <a:pPr algn="ctr"/>
            <a:r>
              <a:rPr lang="es-ES" sz="2800" b="1" spc="50" dirty="0">
                <a:ln w="9525" cmpd="sng">
                  <a:solidFill>
                    <a:schemeClr val="accent1"/>
                  </a:solidFill>
                  <a:prstDash val="solid"/>
                </a:ln>
                <a:solidFill>
                  <a:srgbClr val="70AD47">
                    <a:tint val="1000"/>
                  </a:srgbClr>
                </a:solidFill>
                <a:effectLst>
                  <a:glow rad="38100">
                    <a:schemeClr val="accent1">
                      <a:alpha val="40000"/>
                    </a:schemeClr>
                  </a:glow>
                </a:effectLst>
              </a:rPr>
              <a:t>Manuel González Argüello</a:t>
            </a:r>
          </a:p>
        </p:txBody>
      </p:sp>
      <p:pic>
        <p:nvPicPr>
          <p:cNvPr id="13" name="Imagen 12">
            <a:extLst>
              <a:ext uri="{FF2B5EF4-FFF2-40B4-BE49-F238E27FC236}">
                <a16:creationId xmlns:a16="http://schemas.microsoft.com/office/drawing/2014/main" id="{3594401F-DCAE-4E42-8864-DF560FCF4FA8}"/>
              </a:ext>
            </a:extLst>
          </p:cNvPr>
          <p:cNvPicPr>
            <a:picLocks noChangeAspect="1"/>
          </p:cNvPicPr>
          <p:nvPr/>
        </p:nvPicPr>
        <p:blipFill rotWithShape="1">
          <a:blip r:embed="rId3">
            <a:extLst>
              <a:ext uri="{28A0092B-C50C-407E-A947-70E740481C1C}">
                <a14:useLocalDpi xmlns:a14="http://schemas.microsoft.com/office/drawing/2010/main" val="0"/>
              </a:ext>
            </a:extLst>
          </a:blip>
          <a:srcRect l="6114" r="11999"/>
          <a:stretch/>
        </p:blipFill>
        <p:spPr>
          <a:xfrm>
            <a:off x="1219200" y="2754040"/>
            <a:ext cx="2729948" cy="1943100"/>
          </a:xfrm>
          <a:prstGeom prst="rect">
            <a:avLst/>
          </a:prstGeom>
        </p:spPr>
      </p:pic>
    </p:spTree>
    <p:extLst>
      <p:ext uri="{BB962C8B-B14F-4D97-AF65-F5344CB8AC3E}">
        <p14:creationId xmlns:p14="http://schemas.microsoft.com/office/powerpoint/2010/main" val="187778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628EC2B-008F-4EC6-8173-ED91CE27BD0C}"/>
              </a:ext>
            </a:extLst>
          </p:cNvPr>
          <p:cNvSpPr/>
          <p:nvPr/>
        </p:nvSpPr>
        <p:spPr>
          <a:xfrm>
            <a:off x="838200" y="380711"/>
            <a:ext cx="4970976"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Regresión Lineal</a:t>
            </a:r>
          </a:p>
        </p:txBody>
      </p:sp>
      <p:pic>
        <p:nvPicPr>
          <p:cNvPr id="6" name="Imagen 5">
            <a:extLst>
              <a:ext uri="{FF2B5EF4-FFF2-40B4-BE49-F238E27FC236}">
                <a16:creationId xmlns:a16="http://schemas.microsoft.com/office/drawing/2014/main" id="{6D954FE3-B6C5-4D38-BD08-D7ABBDAA8330}"/>
              </a:ext>
            </a:extLst>
          </p:cNvPr>
          <p:cNvPicPr>
            <a:picLocks noChangeAspect="1"/>
          </p:cNvPicPr>
          <p:nvPr/>
        </p:nvPicPr>
        <p:blipFill rotWithShape="1">
          <a:blip r:embed="rId2">
            <a:extLst>
              <a:ext uri="{28A0092B-C50C-407E-A947-70E740481C1C}">
                <a14:useLocalDpi xmlns:a14="http://schemas.microsoft.com/office/drawing/2010/main" val="0"/>
              </a:ext>
            </a:extLst>
          </a:blip>
          <a:srcRect t="13910"/>
          <a:stretch/>
        </p:blipFill>
        <p:spPr>
          <a:xfrm>
            <a:off x="438943" y="2321860"/>
            <a:ext cx="8068952" cy="4095511"/>
          </a:xfrm>
          <a:prstGeom prst="rect">
            <a:avLst/>
          </a:prstGeom>
        </p:spPr>
      </p:pic>
      <p:pic>
        <p:nvPicPr>
          <p:cNvPr id="7" name="Imagen 6">
            <a:extLst>
              <a:ext uri="{FF2B5EF4-FFF2-40B4-BE49-F238E27FC236}">
                <a16:creationId xmlns:a16="http://schemas.microsoft.com/office/drawing/2014/main" id="{531D9881-93C3-4FD6-AD85-A9C3B2F67B6B}"/>
              </a:ext>
            </a:extLst>
          </p:cNvPr>
          <p:cNvPicPr>
            <a:picLocks noChangeAspect="1"/>
          </p:cNvPicPr>
          <p:nvPr/>
        </p:nvPicPr>
        <p:blipFill rotWithShape="1">
          <a:blip r:embed="rId3"/>
          <a:srcRect b="13200"/>
          <a:stretch/>
        </p:blipFill>
        <p:spPr>
          <a:xfrm>
            <a:off x="5809176" y="1061037"/>
            <a:ext cx="6098813" cy="1503827"/>
          </a:xfrm>
          <a:prstGeom prst="rect">
            <a:avLst/>
          </a:prstGeom>
        </p:spPr>
      </p:pic>
    </p:spTree>
    <p:extLst>
      <p:ext uri="{BB962C8B-B14F-4D97-AF65-F5344CB8AC3E}">
        <p14:creationId xmlns:p14="http://schemas.microsoft.com/office/powerpoint/2010/main" val="85795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BE9D17-97B1-4629-BA28-BF9B441D76F4}"/>
              </a:ext>
            </a:extLst>
          </p:cNvPr>
          <p:cNvSpPr/>
          <p:nvPr/>
        </p:nvSpPr>
        <p:spPr>
          <a:xfrm>
            <a:off x="306402" y="95948"/>
            <a:ext cx="11579195" cy="1754326"/>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Predicción de las próximas 5 ediciones </a:t>
            </a:r>
          </a:p>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de los juegos olímpicos</a:t>
            </a:r>
          </a:p>
        </p:txBody>
      </p:sp>
      <p:pic>
        <p:nvPicPr>
          <p:cNvPr id="5" name="Imagen 4">
            <a:extLst>
              <a:ext uri="{FF2B5EF4-FFF2-40B4-BE49-F238E27FC236}">
                <a16:creationId xmlns:a16="http://schemas.microsoft.com/office/drawing/2014/main" id="{6CDBF544-6190-46E3-8AAA-704CD9D09A1B}"/>
              </a:ext>
            </a:extLst>
          </p:cNvPr>
          <p:cNvPicPr>
            <a:picLocks noChangeAspect="1"/>
          </p:cNvPicPr>
          <p:nvPr/>
        </p:nvPicPr>
        <p:blipFill>
          <a:blip r:embed="rId2"/>
          <a:stretch>
            <a:fillRect/>
          </a:stretch>
        </p:blipFill>
        <p:spPr>
          <a:xfrm>
            <a:off x="3648162" y="2188935"/>
            <a:ext cx="6652557" cy="4431529"/>
          </a:xfrm>
          <a:prstGeom prst="rect">
            <a:avLst/>
          </a:prstGeom>
        </p:spPr>
      </p:pic>
      <p:pic>
        <p:nvPicPr>
          <p:cNvPr id="7" name="Imagen 6">
            <a:extLst>
              <a:ext uri="{FF2B5EF4-FFF2-40B4-BE49-F238E27FC236}">
                <a16:creationId xmlns:a16="http://schemas.microsoft.com/office/drawing/2014/main" id="{8C08B11D-2BBB-4F2B-8841-7DB1458AAB98}"/>
              </a:ext>
            </a:extLst>
          </p:cNvPr>
          <p:cNvPicPr>
            <a:picLocks noChangeAspect="1"/>
          </p:cNvPicPr>
          <p:nvPr/>
        </p:nvPicPr>
        <p:blipFill>
          <a:blip r:embed="rId3"/>
          <a:stretch>
            <a:fillRect/>
          </a:stretch>
        </p:blipFill>
        <p:spPr>
          <a:xfrm>
            <a:off x="428450" y="1850274"/>
            <a:ext cx="7258050" cy="800100"/>
          </a:xfrm>
          <a:prstGeom prst="rect">
            <a:avLst/>
          </a:prstGeom>
        </p:spPr>
      </p:pic>
    </p:spTree>
    <p:extLst>
      <p:ext uri="{BB962C8B-B14F-4D97-AF65-F5344CB8AC3E}">
        <p14:creationId xmlns:p14="http://schemas.microsoft.com/office/powerpoint/2010/main" val="67781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4348E11-157B-4CAD-B005-765E19AE6722}"/>
              </a:ext>
            </a:extLst>
          </p:cNvPr>
          <p:cNvSpPr txBox="1"/>
          <p:nvPr/>
        </p:nvSpPr>
        <p:spPr>
          <a:xfrm>
            <a:off x="954157" y="1510748"/>
            <a:ext cx="10399643" cy="4524315"/>
          </a:xfrm>
          <a:prstGeom prst="rect">
            <a:avLst/>
          </a:prstGeom>
          <a:noFill/>
        </p:spPr>
        <p:txBody>
          <a:bodyPr wrap="square" rtlCol="0">
            <a:spAutoFit/>
          </a:bodyPr>
          <a:lstStyle/>
          <a:p>
            <a:r>
              <a:rPr lang="es-ES" sz="2400" dirty="0"/>
              <a:t>Se concluye que:</a:t>
            </a:r>
          </a:p>
          <a:p>
            <a:pPr marL="285750" indent="-285750">
              <a:buFont typeface="Arial" panose="020B0604020202020204" pitchFamily="34" charset="0"/>
              <a:buChar char="•"/>
            </a:pPr>
            <a:r>
              <a:rPr lang="es-ES" sz="2400" dirty="0"/>
              <a:t>A medida que las ediciones avanzan cada 4 años, el número de deportistas que acuden a ellas es mayor.</a:t>
            </a:r>
          </a:p>
          <a:p>
            <a:pPr marL="285750" indent="-285750">
              <a:buFont typeface="Arial" panose="020B0604020202020204" pitchFamily="34" charset="0"/>
              <a:buChar char="•"/>
            </a:pPr>
            <a:r>
              <a:rPr lang="es-ES" sz="2400" dirty="0"/>
              <a:t>Que aquellos países cuya constancia se mantiene en ganar las preseas de oro, se mantienen en el ranking total de medallas.</a:t>
            </a:r>
          </a:p>
          <a:p>
            <a:pPr marL="285750" indent="-285750">
              <a:buFont typeface="Arial" panose="020B0604020202020204" pitchFamily="34" charset="0"/>
              <a:buChar char="•"/>
            </a:pPr>
            <a:r>
              <a:rPr lang="es-ES" sz="2400" dirty="0"/>
              <a:t>Que el nivel de significancia en la regresión lineal nos permite aprobar la hipótesis nula.</a:t>
            </a:r>
          </a:p>
          <a:p>
            <a:pPr marL="285750" indent="-285750">
              <a:buFont typeface="Arial" panose="020B0604020202020204" pitchFamily="34" charset="0"/>
              <a:buChar char="•"/>
            </a:pPr>
            <a:r>
              <a:rPr lang="es-ES" sz="2400" dirty="0"/>
              <a:t>Que la gráfica de dispersión, nos muestra un tendencia creciente y lineal en la muestra.</a:t>
            </a:r>
          </a:p>
          <a:p>
            <a:pPr marL="285750" indent="-285750">
              <a:buFont typeface="Arial" panose="020B0604020202020204" pitchFamily="34" charset="0"/>
              <a:buChar char="•"/>
            </a:pPr>
            <a:r>
              <a:rPr lang="es-ES" sz="2400" dirty="0"/>
              <a:t>Que el histograma nos muestra la frecuencia de la obtención en las medallas de oro.</a:t>
            </a:r>
          </a:p>
          <a:p>
            <a:endParaRPr lang="es-MX" sz="2400" dirty="0"/>
          </a:p>
        </p:txBody>
      </p:sp>
      <p:sp>
        <p:nvSpPr>
          <p:cNvPr id="4" name="Rectángulo 3">
            <a:extLst>
              <a:ext uri="{FF2B5EF4-FFF2-40B4-BE49-F238E27FC236}">
                <a16:creationId xmlns:a16="http://schemas.microsoft.com/office/drawing/2014/main" id="{7E0A3A22-2470-4800-8985-C54BE2B052C3}"/>
              </a:ext>
            </a:extLst>
          </p:cNvPr>
          <p:cNvSpPr/>
          <p:nvPr/>
        </p:nvSpPr>
        <p:spPr>
          <a:xfrm>
            <a:off x="882098" y="361272"/>
            <a:ext cx="3381055"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Conclusión</a:t>
            </a:r>
          </a:p>
        </p:txBody>
      </p:sp>
    </p:spTree>
    <p:extLst>
      <p:ext uri="{BB962C8B-B14F-4D97-AF65-F5344CB8AC3E}">
        <p14:creationId xmlns:p14="http://schemas.microsoft.com/office/powerpoint/2010/main" val="8785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37E3D65A-5E29-48DC-BED1-D03433649AFA}"/>
              </a:ext>
            </a:extLst>
          </p:cNvPr>
          <p:cNvSpPr>
            <a:spLocks noGrp="1"/>
          </p:cNvSpPr>
          <p:nvPr>
            <p:ph type="subTitle" idx="1"/>
          </p:nvPr>
        </p:nvSpPr>
        <p:spPr>
          <a:xfrm>
            <a:off x="1448499" y="1558254"/>
            <a:ext cx="9144000" cy="4406317"/>
          </a:xfrm>
        </p:spPr>
        <p:txBody>
          <a:bodyPr>
            <a:normAutofit/>
          </a:bodyPr>
          <a:lstStyle/>
          <a:p>
            <a:pPr marL="457200" indent="-457200" algn="l">
              <a:lnSpc>
                <a:spcPct val="200000"/>
              </a:lnSpc>
              <a:buFont typeface="+mj-lt"/>
              <a:buAutoNum type="arabicPeriod"/>
            </a:pPr>
            <a:r>
              <a:rPr lang="es-MX" dirty="0"/>
              <a:t>OBJETIVO</a:t>
            </a:r>
          </a:p>
          <a:p>
            <a:pPr marL="457200" indent="-457200" algn="l">
              <a:lnSpc>
                <a:spcPct val="200000"/>
              </a:lnSpc>
              <a:buFont typeface="+mj-lt"/>
              <a:buAutoNum type="arabicPeriod"/>
            </a:pPr>
            <a:r>
              <a:rPr lang="es-MX" dirty="0"/>
              <a:t>HIPÓTESIS</a:t>
            </a:r>
          </a:p>
          <a:p>
            <a:pPr marL="457200" indent="-457200" algn="l">
              <a:lnSpc>
                <a:spcPct val="200000"/>
              </a:lnSpc>
              <a:buFont typeface="+mj-lt"/>
              <a:buAutoNum type="arabicPeriod"/>
            </a:pPr>
            <a:r>
              <a:rPr lang="es-MX" dirty="0"/>
              <a:t>CONTEXTO</a:t>
            </a:r>
          </a:p>
          <a:p>
            <a:pPr marL="457200" indent="-457200" algn="l">
              <a:lnSpc>
                <a:spcPct val="200000"/>
              </a:lnSpc>
              <a:buFont typeface="+mj-lt"/>
              <a:buAutoNum type="arabicPeriod"/>
            </a:pPr>
            <a:r>
              <a:rPr lang="es-MX" dirty="0"/>
              <a:t>CÓDIGO Y GRÁFICAS </a:t>
            </a:r>
          </a:p>
          <a:p>
            <a:pPr marL="457200" indent="-457200" algn="l">
              <a:lnSpc>
                <a:spcPct val="200000"/>
              </a:lnSpc>
              <a:buFont typeface="+mj-lt"/>
              <a:buAutoNum type="arabicPeriod"/>
            </a:pPr>
            <a:r>
              <a:rPr lang="es-MX" dirty="0"/>
              <a:t>CONCLUSIONES</a:t>
            </a:r>
          </a:p>
          <a:p>
            <a:pPr marL="457200" indent="-457200" algn="l">
              <a:buFont typeface="+mj-lt"/>
              <a:buAutoNum type="arabicPeriod"/>
            </a:pPr>
            <a:endParaRPr lang="es-MX" dirty="0"/>
          </a:p>
        </p:txBody>
      </p:sp>
      <p:sp>
        <p:nvSpPr>
          <p:cNvPr id="7" name="Rectángulo 6">
            <a:extLst>
              <a:ext uri="{FF2B5EF4-FFF2-40B4-BE49-F238E27FC236}">
                <a16:creationId xmlns:a16="http://schemas.microsoft.com/office/drawing/2014/main" id="{DA262777-1478-4324-B5ED-776D08B46578}"/>
              </a:ext>
            </a:extLst>
          </p:cNvPr>
          <p:cNvSpPr/>
          <p:nvPr/>
        </p:nvSpPr>
        <p:spPr>
          <a:xfrm>
            <a:off x="4925487" y="431764"/>
            <a:ext cx="2190023"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INDICE</a:t>
            </a:r>
            <a:endParaRPr lang="es-MX"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83514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14C1D41-9831-467D-92FE-44CC53AFC69C}"/>
              </a:ext>
            </a:extLst>
          </p:cNvPr>
          <p:cNvSpPr>
            <a:spLocks noGrp="1"/>
          </p:cNvSpPr>
          <p:nvPr>
            <p:ph type="subTitle" idx="1"/>
          </p:nvPr>
        </p:nvSpPr>
        <p:spPr>
          <a:xfrm>
            <a:off x="1524000" y="1706126"/>
            <a:ext cx="9144000" cy="4644340"/>
          </a:xfrm>
        </p:spPr>
        <p:txBody>
          <a:bodyPr>
            <a:normAutofit/>
          </a:bodyPr>
          <a:lstStyle/>
          <a:p>
            <a:pPr marL="342900" indent="-342900" algn="l">
              <a:buFont typeface="Wingdings" panose="05000000000000000000" pitchFamily="2" charset="2"/>
              <a:buChar char="ü"/>
            </a:pPr>
            <a:r>
              <a:rPr lang="es-MX" dirty="0"/>
              <a:t>Aplicar los conocimientos adquiridos en el Modulo de programación y estadística con R</a:t>
            </a:r>
          </a:p>
          <a:p>
            <a:pPr marL="342900" indent="-342900" algn="l">
              <a:buFont typeface="Wingdings" panose="05000000000000000000" pitchFamily="2" charset="2"/>
              <a:buChar char="ü"/>
            </a:pPr>
            <a:r>
              <a:rPr lang="es-MX" dirty="0"/>
              <a:t>Conocer la metodología del análisis estadístico para la obtención de regresión lineal, gráfico de dispersión, histograma y gráfica de barras.</a:t>
            </a:r>
          </a:p>
          <a:p>
            <a:pPr marL="342900" indent="-342900" algn="l">
              <a:buFont typeface="Wingdings" panose="05000000000000000000" pitchFamily="2" charset="2"/>
              <a:buChar char="ü"/>
            </a:pPr>
            <a:r>
              <a:rPr lang="es-MX" dirty="0"/>
              <a:t>Interpretar los resultados para rechazar o aprobar la hipótesis establecida previo al ajuste.</a:t>
            </a:r>
          </a:p>
          <a:p>
            <a:pPr marL="342900" indent="-342900" algn="l">
              <a:buFont typeface="Wingdings" panose="05000000000000000000" pitchFamily="2" charset="2"/>
              <a:buChar char="ü"/>
            </a:pPr>
            <a:endParaRPr lang="es-MX" dirty="0"/>
          </a:p>
          <a:p>
            <a:pPr algn="l"/>
            <a:endParaRPr lang="es-MX" dirty="0"/>
          </a:p>
          <a:p>
            <a:pPr algn="l"/>
            <a:endParaRPr lang="es-MX" dirty="0"/>
          </a:p>
        </p:txBody>
      </p:sp>
      <p:sp>
        <p:nvSpPr>
          <p:cNvPr id="7" name="Rectángulo 6">
            <a:extLst>
              <a:ext uri="{FF2B5EF4-FFF2-40B4-BE49-F238E27FC236}">
                <a16:creationId xmlns:a16="http://schemas.microsoft.com/office/drawing/2014/main" id="{9B25AE15-AC75-4013-B20B-81D07A213C7F}"/>
              </a:ext>
            </a:extLst>
          </p:cNvPr>
          <p:cNvSpPr/>
          <p:nvPr/>
        </p:nvSpPr>
        <p:spPr>
          <a:xfrm>
            <a:off x="4570935" y="409665"/>
            <a:ext cx="3050130"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OBJETIVO</a:t>
            </a:r>
            <a:endParaRPr lang="es-MX"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7724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D7FC44-B90C-439C-9D23-04190FE2FAE9}"/>
              </a:ext>
            </a:extLst>
          </p:cNvPr>
          <p:cNvSpPr>
            <a:spLocks noGrp="1"/>
          </p:cNvSpPr>
          <p:nvPr>
            <p:ph idx="1"/>
          </p:nvPr>
        </p:nvSpPr>
        <p:spPr/>
        <p:txBody>
          <a:bodyPr/>
          <a:lstStyle/>
          <a:p>
            <a:r>
              <a:rPr lang="es-ES" dirty="0"/>
              <a:t>Las olimpiadas son aquellos juegos que se realizan cada 4 años, participan cientos de deportistas de distintas disciplinas y nacionalidades.</a:t>
            </a:r>
          </a:p>
          <a:p>
            <a:r>
              <a:rPr lang="es-MX" dirty="0"/>
              <a:t>Tomando en cuenta la cantidad de asistentes en la justa olímpica desde la primera edición, hasta la última en la actualidad, se considera que conforme pasan los años, el incremento de deportistas en las disciplinas es mayor. De igual manera que aquellos países con la mayoría de preseas, mantienen un ritmo ganador que se refleja cada edición en la obtención de medallas.</a:t>
            </a:r>
          </a:p>
        </p:txBody>
      </p:sp>
      <p:sp>
        <p:nvSpPr>
          <p:cNvPr id="4" name="Rectángulo 3">
            <a:extLst>
              <a:ext uri="{FF2B5EF4-FFF2-40B4-BE49-F238E27FC236}">
                <a16:creationId xmlns:a16="http://schemas.microsoft.com/office/drawing/2014/main" id="{1F9B36C4-93BF-434A-BEA2-CF80F7D9E075}"/>
              </a:ext>
            </a:extLst>
          </p:cNvPr>
          <p:cNvSpPr/>
          <p:nvPr/>
        </p:nvSpPr>
        <p:spPr>
          <a:xfrm>
            <a:off x="889058" y="123467"/>
            <a:ext cx="4961038" cy="1569660"/>
          </a:xfrm>
          <a:prstGeom prst="rect">
            <a:avLst/>
          </a:prstGeom>
          <a:noFill/>
        </p:spPr>
        <p:txBody>
          <a:bodyPr wrap="none" lIns="91440" tIns="45720" rIns="91440" bIns="45720">
            <a:spAutoFit/>
          </a:bodyPr>
          <a:lstStyle/>
          <a:p>
            <a:pPr algn="ctr"/>
            <a:r>
              <a:rPr lang="es-ES" sz="9600" b="1" spc="50" dirty="0">
                <a:ln w="9525" cmpd="sng">
                  <a:solidFill>
                    <a:schemeClr val="accent1"/>
                  </a:solidFill>
                  <a:prstDash val="solid"/>
                </a:ln>
                <a:solidFill>
                  <a:srgbClr val="70AD47">
                    <a:tint val="1000"/>
                  </a:srgbClr>
                </a:solidFill>
                <a:effectLst>
                  <a:glow rad="38100">
                    <a:schemeClr val="accent1">
                      <a:alpha val="40000"/>
                    </a:schemeClr>
                  </a:glow>
                </a:effectLst>
              </a:rPr>
              <a:t>Hipótesis</a:t>
            </a:r>
            <a:endPar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90870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D1909127-F2C2-487D-BDA5-AF6537CF7058}"/>
              </a:ext>
            </a:extLst>
          </p:cNvPr>
          <p:cNvSpPr>
            <a:spLocks noGrp="1"/>
          </p:cNvSpPr>
          <p:nvPr>
            <p:ph type="subTitle" idx="1"/>
          </p:nvPr>
        </p:nvSpPr>
        <p:spPr>
          <a:xfrm>
            <a:off x="1524000" y="1333332"/>
            <a:ext cx="9144000" cy="4421516"/>
          </a:xfrm>
        </p:spPr>
        <p:txBody>
          <a:bodyPr/>
          <a:lstStyle/>
          <a:p>
            <a:pPr algn="just"/>
            <a:r>
              <a:rPr lang="es-MX" dirty="0"/>
              <a:t>En este proyecto se trabajó con datos de las medallas obtenidas por cada país a lo largo de la ultima edición de las olimpiadas que se llevo acabo en Tokio en el año 2021, y datos sobre la cantidad de atletas que han participado en las olimpiadas contemplando desde la primera hasta la  edición actual.</a:t>
            </a:r>
          </a:p>
          <a:p>
            <a:pPr algn="just"/>
            <a:endParaRPr lang="es-MX" dirty="0"/>
          </a:p>
          <a:p>
            <a:pPr algn="just"/>
            <a:endParaRPr lang="es-MX" dirty="0"/>
          </a:p>
          <a:p>
            <a:pPr algn="just"/>
            <a:endParaRPr lang="es-MX" dirty="0"/>
          </a:p>
          <a:p>
            <a:pPr algn="just"/>
            <a:endParaRPr lang="es-MX" dirty="0"/>
          </a:p>
          <a:p>
            <a:pPr algn="just"/>
            <a:endParaRPr lang="es-MX" dirty="0"/>
          </a:p>
          <a:p>
            <a:endParaRPr lang="es-MX" dirty="0"/>
          </a:p>
          <a:p>
            <a:endParaRPr lang="es-MX" dirty="0"/>
          </a:p>
        </p:txBody>
      </p:sp>
      <p:pic>
        <p:nvPicPr>
          <p:cNvPr id="5" name="Imagen 4">
            <a:extLst>
              <a:ext uri="{FF2B5EF4-FFF2-40B4-BE49-F238E27FC236}">
                <a16:creationId xmlns:a16="http://schemas.microsoft.com/office/drawing/2014/main" id="{44AFCA42-88BE-4C0D-91F6-3B40FC17F85B}"/>
              </a:ext>
            </a:extLst>
          </p:cNvPr>
          <p:cNvPicPr>
            <a:picLocks noChangeAspect="1"/>
          </p:cNvPicPr>
          <p:nvPr/>
        </p:nvPicPr>
        <p:blipFill>
          <a:blip r:embed="rId2"/>
          <a:stretch>
            <a:fillRect/>
          </a:stretch>
        </p:blipFill>
        <p:spPr>
          <a:xfrm>
            <a:off x="1524000" y="3182398"/>
            <a:ext cx="4943912" cy="3009900"/>
          </a:xfrm>
          <a:prstGeom prst="rect">
            <a:avLst/>
          </a:prstGeom>
        </p:spPr>
      </p:pic>
      <p:pic>
        <p:nvPicPr>
          <p:cNvPr id="6" name="Imagen 5">
            <a:extLst>
              <a:ext uri="{FF2B5EF4-FFF2-40B4-BE49-F238E27FC236}">
                <a16:creationId xmlns:a16="http://schemas.microsoft.com/office/drawing/2014/main" id="{377AA84F-31DB-4F92-962B-987974B489DC}"/>
              </a:ext>
            </a:extLst>
          </p:cNvPr>
          <p:cNvPicPr>
            <a:picLocks noChangeAspect="1"/>
          </p:cNvPicPr>
          <p:nvPr/>
        </p:nvPicPr>
        <p:blipFill>
          <a:blip r:embed="rId3"/>
          <a:stretch>
            <a:fillRect/>
          </a:stretch>
        </p:blipFill>
        <p:spPr>
          <a:xfrm>
            <a:off x="7277318" y="3315748"/>
            <a:ext cx="2581275" cy="2876550"/>
          </a:xfrm>
          <a:prstGeom prst="rect">
            <a:avLst/>
          </a:prstGeom>
        </p:spPr>
      </p:pic>
      <p:sp>
        <p:nvSpPr>
          <p:cNvPr id="8" name="Rectángulo 7">
            <a:extLst>
              <a:ext uri="{FF2B5EF4-FFF2-40B4-BE49-F238E27FC236}">
                <a16:creationId xmlns:a16="http://schemas.microsoft.com/office/drawing/2014/main" id="{7CF9CA95-88E5-4E69-8F65-A3D92133AC72}"/>
              </a:ext>
            </a:extLst>
          </p:cNvPr>
          <p:cNvSpPr/>
          <p:nvPr/>
        </p:nvSpPr>
        <p:spPr>
          <a:xfrm>
            <a:off x="4553945" y="93549"/>
            <a:ext cx="2832442" cy="923330"/>
          </a:xfrm>
          <a:prstGeom prst="rect">
            <a:avLst/>
          </a:prstGeom>
          <a:noFill/>
        </p:spPr>
        <p:txBody>
          <a:bodyPr wrap="none" lIns="91440" tIns="45720" rIns="91440" bIns="45720">
            <a:spAutoFit/>
          </a:bodyPr>
          <a:lstStyle/>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Contexto</a:t>
            </a:r>
            <a:endPar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55988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8CB9D936-09FE-49D7-9489-625C36CE2247}"/>
              </a:ext>
            </a:extLst>
          </p:cNvPr>
          <p:cNvSpPr>
            <a:spLocks noGrp="1"/>
          </p:cNvSpPr>
          <p:nvPr>
            <p:ph type="subTitle" idx="1"/>
          </p:nvPr>
        </p:nvSpPr>
        <p:spPr>
          <a:xfrm>
            <a:off x="1563149" y="1278288"/>
            <a:ext cx="9144000" cy="4241668"/>
          </a:xfrm>
        </p:spPr>
        <p:txBody>
          <a:bodyPr>
            <a:normAutofit/>
          </a:bodyPr>
          <a:lstStyle/>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a:p>
        </p:txBody>
      </p:sp>
      <p:pic>
        <p:nvPicPr>
          <p:cNvPr id="5" name="Imagen 4">
            <a:extLst>
              <a:ext uri="{FF2B5EF4-FFF2-40B4-BE49-F238E27FC236}">
                <a16:creationId xmlns:a16="http://schemas.microsoft.com/office/drawing/2014/main" id="{F0E1235C-D2AB-4792-82F2-AAC2E2137775}"/>
              </a:ext>
            </a:extLst>
          </p:cNvPr>
          <p:cNvPicPr>
            <a:picLocks noChangeAspect="1"/>
          </p:cNvPicPr>
          <p:nvPr/>
        </p:nvPicPr>
        <p:blipFill>
          <a:blip r:embed="rId2"/>
          <a:stretch>
            <a:fillRect/>
          </a:stretch>
        </p:blipFill>
        <p:spPr>
          <a:xfrm>
            <a:off x="1362599" y="1936240"/>
            <a:ext cx="3409950" cy="1609725"/>
          </a:xfrm>
          <a:prstGeom prst="rect">
            <a:avLst/>
          </a:prstGeom>
        </p:spPr>
      </p:pic>
      <p:pic>
        <p:nvPicPr>
          <p:cNvPr id="7" name="Imagen 6">
            <a:extLst>
              <a:ext uri="{FF2B5EF4-FFF2-40B4-BE49-F238E27FC236}">
                <a16:creationId xmlns:a16="http://schemas.microsoft.com/office/drawing/2014/main" id="{84209F55-30B4-423C-AE19-2017A3AAD19D}"/>
              </a:ext>
            </a:extLst>
          </p:cNvPr>
          <p:cNvPicPr>
            <a:picLocks noChangeAspect="1"/>
          </p:cNvPicPr>
          <p:nvPr/>
        </p:nvPicPr>
        <p:blipFill>
          <a:blip r:embed="rId3"/>
          <a:stretch>
            <a:fillRect/>
          </a:stretch>
        </p:blipFill>
        <p:spPr>
          <a:xfrm>
            <a:off x="5306211" y="2482481"/>
            <a:ext cx="4867275" cy="1333500"/>
          </a:xfrm>
          <a:prstGeom prst="rect">
            <a:avLst/>
          </a:prstGeom>
        </p:spPr>
      </p:pic>
      <p:pic>
        <p:nvPicPr>
          <p:cNvPr id="9" name="Imagen 8">
            <a:extLst>
              <a:ext uri="{FF2B5EF4-FFF2-40B4-BE49-F238E27FC236}">
                <a16:creationId xmlns:a16="http://schemas.microsoft.com/office/drawing/2014/main" id="{9EAFDF22-781B-4B04-A4C8-9D1235FA905F}"/>
              </a:ext>
            </a:extLst>
          </p:cNvPr>
          <p:cNvPicPr>
            <a:picLocks noChangeAspect="1"/>
          </p:cNvPicPr>
          <p:nvPr/>
        </p:nvPicPr>
        <p:blipFill>
          <a:blip r:embed="rId4"/>
          <a:stretch>
            <a:fillRect/>
          </a:stretch>
        </p:blipFill>
        <p:spPr>
          <a:xfrm>
            <a:off x="1225884" y="4769869"/>
            <a:ext cx="8867775" cy="1390650"/>
          </a:xfrm>
          <a:prstGeom prst="rect">
            <a:avLst/>
          </a:prstGeom>
        </p:spPr>
      </p:pic>
      <p:sp>
        <p:nvSpPr>
          <p:cNvPr id="4" name="Rectángulo 3">
            <a:extLst>
              <a:ext uri="{FF2B5EF4-FFF2-40B4-BE49-F238E27FC236}">
                <a16:creationId xmlns:a16="http://schemas.microsoft.com/office/drawing/2014/main" id="{2D362455-1B91-4B52-B700-531817A76EED}"/>
              </a:ext>
            </a:extLst>
          </p:cNvPr>
          <p:cNvSpPr/>
          <p:nvPr/>
        </p:nvSpPr>
        <p:spPr>
          <a:xfrm>
            <a:off x="3584226" y="722516"/>
            <a:ext cx="5101846"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Código y graficas</a:t>
            </a:r>
          </a:p>
        </p:txBody>
      </p:sp>
    </p:spTree>
    <p:extLst>
      <p:ext uri="{BB962C8B-B14F-4D97-AF65-F5344CB8AC3E}">
        <p14:creationId xmlns:p14="http://schemas.microsoft.com/office/powerpoint/2010/main" val="58978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F5500D48-C7BB-4F49-BED0-4EFD8BD6ABE9}"/>
              </a:ext>
            </a:extLst>
          </p:cNvPr>
          <p:cNvSpPr>
            <a:spLocks noGrp="1"/>
          </p:cNvSpPr>
          <p:nvPr>
            <p:ph type="subTitle" idx="1"/>
          </p:nvPr>
        </p:nvSpPr>
        <p:spPr>
          <a:xfrm>
            <a:off x="1524000" y="1546735"/>
            <a:ext cx="9144000" cy="3964832"/>
          </a:xfrm>
        </p:spPr>
        <p:txBody>
          <a:bodyPr/>
          <a:lstStyle/>
          <a:p>
            <a:endParaRPr lang="es-MX" dirty="0"/>
          </a:p>
          <a:p>
            <a:pPr algn="just"/>
            <a:endParaRPr lang="es-MX" dirty="0"/>
          </a:p>
        </p:txBody>
      </p:sp>
      <p:pic>
        <p:nvPicPr>
          <p:cNvPr id="7" name="Imagen 6">
            <a:extLst>
              <a:ext uri="{FF2B5EF4-FFF2-40B4-BE49-F238E27FC236}">
                <a16:creationId xmlns:a16="http://schemas.microsoft.com/office/drawing/2014/main" id="{D20525F8-0F80-4608-8B79-E3AE133CD095}"/>
              </a:ext>
            </a:extLst>
          </p:cNvPr>
          <p:cNvPicPr>
            <a:picLocks noChangeAspect="1"/>
          </p:cNvPicPr>
          <p:nvPr/>
        </p:nvPicPr>
        <p:blipFill>
          <a:blip r:embed="rId2"/>
          <a:stretch>
            <a:fillRect/>
          </a:stretch>
        </p:blipFill>
        <p:spPr>
          <a:xfrm>
            <a:off x="2174496" y="1485681"/>
            <a:ext cx="7239000" cy="5210175"/>
          </a:xfrm>
          <a:prstGeom prst="rect">
            <a:avLst/>
          </a:prstGeom>
        </p:spPr>
      </p:pic>
      <p:pic>
        <p:nvPicPr>
          <p:cNvPr id="8" name="Imagen 7">
            <a:extLst>
              <a:ext uri="{FF2B5EF4-FFF2-40B4-BE49-F238E27FC236}">
                <a16:creationId xmlns:a16="http://schemas.microsoft.com/office/drawing/2014/main" id="{89D3AFC1-275B-4F71-967B-FC1097088E74}"/>
              </a:ext>
            </a:extLst>
          </p:cNvPr>
          <p:cNvPicPr>
            <a:picLocks noChangeAspect="1"/>
          </p:cNvPicPr>
          <p:nvPr/>
        </p:nvPicPr>
        <p:blipFill>
          <a:blip r:embed="rId3"/>
          <a:stretch>
            <a:fillRect/>
          </a:stretch>
        </p:blipFill>
        <p:spPr>
          <a:xfrm>
            <a:off x="4020508" y="1981847"/>
            <a:ext cx="6552586" cy="1331196"/>
          </a:xfrm>
          <a:prstGeom prst="rect">
            <a:avLst/>
          </a:prstGeom>
        </p:spPr>
      </p:pic>
      <p:sp>
        <p:nvSpPr>
          <p:cNvPr id="9" name="Rectángulo 8">
            <a:extLst>
              <a:ext uri="{FF2B5EF4-FFF2-40B4-BE49-F238E27FC236}">
                <a16:creationId xmlns:a16="http://schemas.microsoft.com/office/drawing/2014/main" id="{59D396D9-0910-45D0-B91C-FFD6BA7E3AB8}"/>
              </a:ext>
            </a:extLst>
          </p:cNvPr>
          <p:cNvSpPr/>
          <p:nvPr/>
        </p:nvSpPr>
        <p:spPr>
          <a:xfrm>
            <a:off x="1899819" y="362446"/>
            <a:ext cx="8392362"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Histograma medallas de oro</a:t>
            </a:r>
            <a:endParaRPr lang="es-MX"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36545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A0E4EA4-D578-403E-B14E-6CDC902FD039}"/>
              </a:ext>
            </a:extLst>
          </p:cNvPr>
          <p:cNvPicPr>
            <a:picLocks noChangeAspect="1"/>
          </p:cNvPicPr>
          <p:nvPr/>
        </p:nvPicPr>
        <p:blipFill>
          <a:blip r:embed="rId2"/>
          <a:stretch>
            <a:fillRect/>
          </a:stretch>
        </p:blipFill>
        <p:spPr>
          <a:xfrm>
            <a:off x="965865" y="1784190"/>
            <a:ext cx="7508888" cy="4859280"/>
          </a:xfrm>
          <a:prstGeom prst="rect">
            <a:avLst/>
          </a:prstGeom>
        </p:spPr>
      </p:pic>
      <p:pic>
        <p:nvPicPr>
          <p:cNvPr id="3" name="Imagen 2">
            <a:extLst>
              <a:ext uri="{FF2B5EF4-FFF2-40B4-BE49-F238E27FC236}">
                <a16:creationId xmlns:a16="http://schemas.microsoft.com/office/drawing/2014/main" id="{8AEEE9BD-96A8-493F-A941-3825B3FC244C}"/>
              </a:ext>
            </a:extLst>
          </p:cNvPr>
          <p:cNvPicPr>
            <a:picLocks noChangeAspect="1"/>
          </p:cNvPicPr>
          <p:nvPr/>
        </p:nvPicPr>
        <p:blipFill>
          <a:blip r:embed="rId3"/>
          <a:stretch>
            <a:fillRect/>
          </a:stretch>
        </p:blipFill>
        <p:spPr>
          <a:xfrm>
            <a:off x="4592150" y="3165304"/>
            <a:ext cx="6574338" cy="1342404"/>
          </a:xfrm>
          <a:prstGeom prst="rect">
            <a:avLst/>
          </a:prstGeom>
        </p:spPr>
      </p:pic>
      <p:sp>
        <p:nvSpPr>
          <p:cNvPr id="7" name="Rectángulo 6">
            <a:extLst>
              <a:ext uri="{FF2B5EF4-FFF2-40B4-BE49-F238E27FC236}">
                <a16:creationId xmlns:a16="http://schemas.microsoft.com/office/drawing/2014/main" id="{039603A0-846E-48CC-BD10-79864C5BBE69}"/>
              </a:ext>
            </a:extLst>
          </p:cNvPr>
          <p:cNvSpPr/>
          <p:nvPr/>
        </p:nvSpPr>
        <p:spPr>
          <a:xfrm>
            <a:off x="365264" y="214530"/>
            <a:ext cx="11461472" cy="1754326"/>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Grafica de barras de total de medallas </a:t>
            </a:r>
          </a:p>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por país</a:t>
            </a:r>
            <a:endParaRPr lang="es-MX"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02277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59AB15C-CE01-4FC0-B83A-8D96AAFBC12A}"/>
              </a:ext>
            </a:extLst>
          </p:cNvPr>
          <p:cNvPicPr>
            <a:picLocks noChangeAspect="1"/>
          </p:cNvPicPr>
          <p:nvPr/>
        </p:nvPicPr>
        <p:blipFill>
          <a:blip r:embed="rId2"/>
          <a:stretch>
            <a:fillRect/>
          </a:stretch>
        </p:blipFill>
        <p:spPr>
          <a:xfrm>
            <a:off x="1674783" y="2442063"/>
            <a:ext cx="8093017" cy="4320207"/>
          </a:xfrm>
          <a:prstGeom prst="rect">
            <a:avLst/>
          </a:prstGeom>
        </p:spPr>
      </p:pic>
      <p:pic>
        <p:nvPicPr>
          <p:cNvPr id="10" name="Imagen 9">
            <a:extLst>
              <a:ext uri="{FF2B5EF4-FFF2-40B4-BE49-F238E27FC236}">
                <a16:creationId xmlns:a16="http://schemas.microsoft.com/office/drawing/2014/main" id="{C492BD58-D411-4C5E-8C78-D83056FADCC5}"/>
              </a:ext>
            </a:extLst>
          </p:cNvPr>
          <p:cNvPicPr>
            <a:picLocks noChangeAspect="1"/>
          </p:cNvPicPr>
          <p:nvPr/>
        </p:nvPicPr>
        <p:blipFill>
          <a:blip r:embed="rId3"/>
          <a:stretch>
            <a:fillRect/>
          </a:stretch>
        </p:blipFill>
        <p:spPr>
          <a:xfrm>
            <a:off x="4557465" y="501508"/>
            <a:ext cx="7038188" cy="1754326"/>
          </a:xfrm>
          <a:prstGeom prst="rect">
            <a:avLst/>
          </a:prstGeom>
        </p:spPr>
      </p:pic>
      <p:sp>
        <p:nvSpPr>
          <p:cNvPr id="13" name="Rectángulo 12">
            <a:extLst>
              <a:ext uri="{FF2B5EF4-FFF2-40B4-BE49-F238E27FC236}">
                <a16:creationId xmlns:a16="http://schemas.microsoft.com/office/drawing/2014/main" id="{3BF1BBA1-D661-4AFB-9F3A-EF7AC4059568}"/>
              </a:ext>
            </a:extLst>
          </p:cNvPr>
          <p:cNvSpPr/>
          <p:nvPr/>
        </p:nvSpPr>
        <p:spPr>
          <a:xfrm>
            <a:off x="897167" y="501508"/>
            <a:ext cx="3347518" cy="1754326"/>
          </a:xfrm>
          <a:prstGeom prst="rect">
            <a:avLst/>
          </a:prstGeom>
          <a:noFill/>
        </p:spPr>
        <p:txBody>
          <a:bodyPr wrap="none" lIns="91440" tIns="45720" rIns="91440" bIns="45720">
            <a:spAutoFit/>
          </a:bodyPr>
          <a:lstStyle/>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Grafico de </a:t>
            </a:r>
          </a:p>
          <a:p>
            <a:pPr algn="ctr"/>
            <a:r>
              <a:rPr lang="es-ES" sz="5400" b="1" spc="50" dirty="0">
                <a:ln w="9525" cmpd="sng">
                  <a:solidFill>
                    <a:schemeClr val="accent1"/>
                  </a:solidFill>
                  <a:prstDash val="solid"/>
                </a:ln>
                <a:solidFill>
                  <a:srgbClr val="70AD47">
                    <a:tint val="1000"/>
                  </a:srgbClr>
                </a:solidFill>
                <a:effectLst>
                  <a:glow rad="38100">
                    <a:schemeClr val="accent1">
                      <a:alpha val="40000"/>
                    </a:schemeClr>
                  </a:glow>
                </a:effectLst>
              </a:rPr>
              <a:t>dispersión</a:t>
            </a:r>
            <a:endPar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0206309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3013</TotalTime>
  <Words>346</Words>
  <Application>Microsoft Office PowerPoint</Application>
  <PresentationFormat>Panorámica</PresentationFormat>
  <Paragraphs>42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González Argüello</dc:creator>
  <cp:lastModifiedBy>Manuel González Argüello</cp:lastModifiedBy>
  <cp:revision>6</cp:revision>
  <dcterms:created xsi:type="dcterms:W3CDTF">2022-03-10T04:55:39Z</dcterms:created>
  <dcterms:modified xsi:type="dcterms:W3CDTF">2022-03-16T00:22:43Z</dcterms:modified>
</cp:coreProperties>
</file>