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E71607-65B7-40C2-AD8D-3496AA77CE15}"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220358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71607-65B7-40C2-AD8D-3496AA77CE15}"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97205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71607-65B7-40C2-AD8D-3496AA77CE15}"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109646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71607-65B7-40C2-AD8D-3496AA77CE15}"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6865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71607-65B7-40C2-AD8D-3496AA77CE15}"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347930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E71607-65B7-40C2-AD8D-3496AA77CE15}"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2853368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E71607-65B7-40C2-AD8D-3496AA77CE15}"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397934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E71607-65B7-40C2-AD8D-3496AA77CE15}"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36421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71607-65B7-40C2-AD8D-3496AA77CE15}"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104928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71607-65B7-40C2-AD8D-3496AA77CE15}"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12296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71607-65B7-40C2-AD8D-3496AA77CE15}"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FE1F-00A9-4C81-BC27-EDA26C22BC0F}" type="slidenum">
              <a:rPr lang="en-US" smtClean="0"/>
              <a:t>‹#›</a:t>
            </a:fld>
            <a:endParaRPr lang="en-US"/>
          </a:p>
        </p:txBody>
      </p:sp>
    </p:spTree>
    <p:extLst>
      <p:ext uri="{BB962C8B-B14F-4D97-AF65-F5344CB8AC3E}">
        <p14:creationId xmlns:p14="http://schemas.microsoft.com/office/powerpoint/2010/main" val="263342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71607-65B7-40C2-AD8D-3496AA77CE15}" type="datetimeFigureOut">
              <a:rPr lang="en-US" smtClean="0"/>
              <a:t>5/13/2025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9FE1F-00A9-4C81-BC27-EDA26C22BC0F}" type="slidenum">
              <a:rPr lang="en-US" smtClean="0"/>
              <a:t>‹#›</a:t>
            </a:fld>
            <a:endParaRPr lang="en-US"/>
          </a:p>
        </p:txBody>
      </p:sp>
    </p:spTree>
    <p:extLst>
      <p:ext uri="{BB962C8B-B14F-4D97-AF65-F5344CB8AC3E}">
        <p14:creationId xmlns:p14="http://schemas.microsoft.com/office/powerpoint/2010/main" val="336338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065" y="1809811"/>
            <a:ext cx="7502054" cy="2308324"/>
          </a:xfrm>
          <a:prstGeom prst="rect">
            <a:avLst/>
          </a:prstGeom>
        </p:spPr>
        <p:txBody>
          <a:bodyPr wrap="none">
            <a:spAutoFit/>
          </a:bodyPr>
          <a:lstStyle/>
          <a:p>
            <a:pPr algn="ctr"/>
            <a:r>
              <a:rPr lang="en-US" sz="4800" b="1" dirty="0" smtClean="0">
                <a:latin typeface="Times New Roman" panose="02020603050405020304" pitchFamily="18" charset="0"/>
                <a:cs typeface="Times New Roman" panose="02020603050405020304" pitchFamily="18" charset="0"/>
              </a:rPr>
              <a:t>LINUX UTILITIES</a:t>
            </a:r>
          </a:p>
          <a:p>
            <a:pPr algn="ctr"/>
            <a:r>
              <a:rPr lang="en-US" sz="4800" b="1" dirty="0" smtClean="0">
                <a:latin typeface="Times New Roman" panose="02020603050405020304" pitchFamily="18" charset="0"/>
                <a:cs typeface="Times New Roman" panose="02020603050405020304" pitchFamily="18" charset="0"/>
              </a:rPr>
              <a:t> AND</a:t>
            </a:r>
          </a:p>
          <a:p>
            <a:pPr algn="ctr"/>
            <a:r>
              <a:rPr lang="en-US" sz="4800" b="1" dirty="0" smtClean="0">
                <a:latin typeface="Times New Roman" panose="02020603050405020304" pitchFamily="18" charset="0"/>
                <a:cs typeface="Times New Roman" panose="02020603050405020304" pitchFamily="18" charset="0"/>
              </a:rPr>
              <a:t> SHELL PROGRAMMING</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72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5" y="86050"/>
            <a:ext cx="9947564" cy="7017306"/>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Linux Distribution (Operating System) Names  </a:t>
            </a:r>
          </a:p>
          <a:p>
            <a:pPr algn="just">
              <a:lnSpc>
                <a:spcPct val="200000"/>
              </a:lnSpc>
            </a:pPr>
            <a:r>
              <a:rPr lang="en-US" dirty="0" smtClean="0">
                <a:latin typeface="Times New Roman" panose="02020603050405020304" pitchFamily="18" charset="0"/>
                <a:cs typeface="Times New Roman" panose="02020603050405020304" pitchFamily="18" charset="0"/>
              </a:rPr>
              <a:t>A few popular names:  </a:t>
            </a:r>
          </a:p>
          <a:p>
            <a:pPr algn="just">
              <a:lnSpc>
                <a:spcPct val="200000"/>
              </a:lnSpc>
            </a:pPr>
            <a:r>
              <a:rPr lang="en-US" dirty="0" smtClean="0">
                <a:latin typeface="Times New Roman" panose="02020603050405020304" pitchFamily="18" charset="0"/>
                <a:cs typeface="Times New Roman" panose="02020603050405020304" pitchFamily="18" charset="0"/>
              </a:rPr>
              <a:t>1.Redhat Enterprise Linux </a:t>
            </a:r>
          </a:p>
          <a:p>
            <a:pPr algn="just">
              <a:lnSpc>
                <a:spcPct val="200000"/>
              </a:lnSpc>
            </a:pPr>
            <a:r>
              <a:rPr lang="en-US" dirty="0" smtClean="0">
                <a:latin typeface="Times New Roman" panose="02020603050405020304" pitchFamily="18" charset="0"/>
                <a:cs typeface="Times New Roman" panose="02020603050405020304" pitchFamily="18" charset="0"/>
              </a:rPr>
              <a:t>2.Fedora Linux </a:t>
            </a:r>
          </a:p>
          <a:p>
            <a:pPr algn="just">
              <a:lnSpc>
                <a:spcPct val="200000"/>
              </a:lnSpc>
            </a:pPr>
            <a:r>
              <a:rPr lang="en-US" dirty="0" smtClean="0">
                <a:latin typeface="Times New Roman" panose="02020603050405020304" pitchFamily="18" charset="0"/>
                <a:cs typeface="Times New Roman" panose="02020603050405020304" pitchFamily="18" charset="0"/>
              </a:rPr>
              <a:t>3.Debian Linux </a:t>
            </a:r>
          </a:p>
          <a:p>
            <a:pPr algn="just">
              <a:lnSpc>
                <a:spcPct val="200000"/>
              </a:lnSpc>
            </a:pPr>
            <a:r>
              <a:rPr lang="en-US" dirty="0" smtClean="0">
                <a:latin typeface="Times New Roman" panose="02020603050405020304" pitchFamily="18" charset="0"/>
                <a:cs typeface="Times New Roman" panose="02020603050405020304" pitchFamily="18" charset="0"/>
              </a:rPr>
              <a:t>4.Suse Enterprise Linux </a:t>
            </a:r>
          </a:p>
          <a:p>
            <a:pPr algn="just">
              <a:lnSpc>
                <a:spcPct val="200000"/>
              </a:lnSpc>
            </a:pPr>
            <a:r>
              <a:rPr lang="en-US" dirty="0" smtClean="0">
                <a:latin typeface="Times New Roman" panose="02020603050405020304" pitchFamily="18" charset="0"/>
                <a:cs typeface="Times New Roman" panose="02020603050405020304" pitchFamily="18" charset="0"/>
              </a:rPr>
              <a:t>5.Ubuntu Linux  </a:t>
            </a:r>
          </a:p>
          <a:p>
            <a:pPr algn="just">
              <a:lnSpc>
                <a:spcPct val="200000"/>
              </a:lnSpc>
            </a:pPr>
            <a:r>
              <a:rPr lang="en-US" b="1" dirty="0" smtClean="0">
                <a:latin typeface="Times New Roman" panose="02020603050405020304" pitchFamily="18" charset="0"/>
                <a:cs typeface="Times New Roman" panose="02020603050405020304" pitchFamily="18" charset="0"/>
              </a:rPr>
              <a:t>Common Things Between Linux &amp; UNIX  </a:t>
            </a:r>
          </a:p>
          <a:p>
            <a:pPr algn="just">
              <a:lnSpc>
                <a:spcPct val="200000"/>
              </a:lnSpc>
            </a:pPr>
            <a:r>
              <a:rPr lang="en-US" dirty="0" smtClean="0">
                <a:latin typeface="Times New Roman" panose="02020603050405020304" pitchFamily="18" charset="0"/>
                <a:cs typeface="Times New Roman" panose="02020603050405020304" pitchFamily="18" charset="0"/>
              </a:rPr>
              <a:t>Both share many common applications such as:  </a:t>
            </a:r>
          </a:p>
          <a:p>
            <a:pPr algn="just">
              <a:lnSpc>
                <a:spcPct val="200000"/>
              </a:lnSpc>
            </a:pPr>
            <a:r>
              <a:rPr lang="en-US" dirty="0" smtClean="0">
                <a:latin typeface="Times New Roman" panose="02020603050405020304" pitchFamily="18" charset="0"/>
                <a:cs typeface="Times New Roman" panose="02020603050405020304" pitchFamily="18" charset="0"/>
              </a:rPr>
              <a:t>1.GUI, file, and windows managers (KDE, Gnome) </a:t>
            </a:r>
          </a:p>
          <a:p>
            <a:pPr algn="just">
              <a:lnSpc>
                <a:spcPct val="200000"/>
              </a:lnSpc>
            </a:pPr>
            <a:r>
              <a:rPr lang="en-US" dirty="0" smtClean="0">
                <a:latin typeface="Times New Roman" panose="02020603050405020304" pitchFamily="18" charset="0"/>
                <a:cs typeface="Times New Roman" panose="02020603050405020304" pitchFamily="18" charset="0"/>
              </a:rPr>
              <a:t>2.Shells (</a:t>
            </a:r>
            <a:r>
              <a:rPr lang="en-US" dirty="0" err="1" smtClean="0">
                <a:latin typeface="Times New Roman" panose="02020603050405020304" pitchFamily="18" charset="0"/>
                <a:cs typeface="Times New Roman" panose="02020603050405020304" pitchFamily="18" charset="0"/>
              </a:rPr>
              <a:t>ksh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csh</a:t>
            </a:r>
            <a:r>
              <a:rPr lang="en-US" dirty="0" smtClean="0">
                <a:latin typeface="Times New Roman" panose="02020603050405020304" pitchFamily="18" charset="0"/>
                <a:cs typeface="Times New Roman" panose="02020603050405020304" pitchFamily="18" charset="0"/>
              </a:rPr>
              <a:t>, bash) </a:t>
            </a:r>
          </a:p>
          <a:p>
            <a:pPr algn="just">
              <a:lnSpc>
                <a:spcPct val="200000"/>
              </a:lnSpc>
            </a:pPr>
            <a:r>
              <a:rPr lang="en-US" dirty="0" smtClean="0">
                <a:latin typeface="Times New Roman" panose="02020603050405020304" pitchFamily="18" charset="0"/>
                <a:cs typeface="Times New Roman" panose="02020603050405020304" pitchFamily="18" charset="0"/>
              </a:rPr>
              <a:t>3.Various office applications such as OpenOffice.org </a:t>
            </a:r>
          </a:p>
          <a:p>
            <a:endParaRPr lang="en-US" dirty="0"/>
          </a:p>
        </p:txBody>
      </p:sp>
    </p:spTree>
    <p:extLst>
      <p:ext uri="{BB962C8B-B14F-4D97-AF65-F5344CB8AC3E}">
        <p14:creationId xmlns:p14="http://schemas.microsoft.com/office/powerpoint/2010/main" val="168775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813" y="168625"/>
            <a:ext cx="2371547"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Layered Architecture:</a:t>
            </a: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770909" y="1117600"/>
            <a:ext cx="6349567" cy="5477163"/>
          </a:xfrm>
          <a:prstGeom prst="rect">
            <a:avLst/>
          </a:prstGeom>
        </p:spPr>
      </p:pic>
    </p:spTree>
    <p:extLst>
      <p:ext uri="{BB962C8B-B14F-4D97-AF65-F5344CB8AC3E}">
        <p14:creationId xmlns:p14="http://schemas.microsoft.com/office/powerpoint/2010/main" val="311870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2" y="1055821"/>
            <a:ext cx="10935855" cy="3970318"/>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Linux System Architecture is consists of following layers </a:t>
            </a:r>
          </a:p>
          <a:p>
            <a:pPr algn="just">
              <a:lnSpc>
                <a:spcPct val="200000"/>
              </a:lnSpc>
            </a:pPr>
            <a:r>
              <a:rPr lang="en-US" b="1" dirty="0" smtClean="0">
                <a:latin typeface="Times New Roman" panose="02020603050405020304" pitchFamily="18" charset="0"/>
                <a:cs typeface="Times New Roman" panose="02020603050405020304" pitchFamily="18" charset="0"/>
              </a:rPr>
              <a:t> Hardware layer - </a:t>
            </a:r>
            <a:r>
              <a:rPr lang="en-US" dirty="0" smtClean="0">
                <a:latin typeface="Times New Roman" panose="02020603050405020304" pitchFamily="18" charset="0"/>
                <a:cs typeface="Times New Roman" panose="02020603050405020304" pitchFamily="18" charset="0"/>
              </a:rPr>
              <a:t>Hardware consists of all peripheral devices (RAM/ HDD/ CPU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 </a:t>
            </a:r>
          </a:p>
          <a:p>
            <a:pPr algn="just">
              <a:lnSpc>
                <a:spcPct val="200000"/>
              </a:lnSpc>
            </a:pPr>
            <a:r>
              <a:rPr lang="en-US" b="1" dirty="0" smtClean="0">
                <a:latin typeface="Times New Roman" panose="02020603050405020304" pitchFamily="18" charset="0"/>
                <a:cs typeface="Times New Roman" panose="02020603050405020304" pitchFamily="18" charset="0"/>
              </a:rPr>
              <a:t> Kernel - </a:t>
            </a:r>
            <a:r>
              <a:rPr lang="en-US" dirty="0" smtClean="0">
                <a:latin typeface="Times New Roman" panose="02020603050405020304" pitchFamily="18" charset="0"/>
                <a:cs typeface="Times New Roman" panose="02020603050405020304" pitchFamily="18" charset="0"/>
              </a:rPr>
              <a:t>Core component of Operating System, interacts directly with hardware, provides low level services to upper layer components. </a:t>
            </a:r>
          </a:p>
          <a:p>
            <a:pPr algn="just">
              <a:lnSpc>
                <a:spcPct val="200000"/>
              </a:lnSpc>
            </a:pPr>
            <a:r>
              <a:rPr lang="en-US" b="1" dirty="0" smtClean="0">
                <a:latin typeface="Times New Roman" panose="02020603050405020304" pitchFamily="18" charset="0"/>
                <a:cs typeface="Times New Roman" panose="02020603050405020304" pitchFamily="18" charset="0"/>
              </a:rPr>
              <a:t> Shell - </a:t>
            </a:r>
            <a:r>
              <a:rPr lang="en-US" dirty="0" smtClean="0">
                <a:latin typeface="Times New Roman" panose="02020603050405020304" pitchFamily="18" charset="0"/>
                <a:cs typeface="Times New Roman" panose="02020603050405020304" pitchFamily="18" charset="0"/>
              </a:rPr>
              <a:t>An interface to kernel, hiding complexity of kernel's functions from users. Takes commands from user and executes kernel's functions. </a:t>
            </a:r>
          </a:p>
          <a:p>
            <a:pPr algn="just">
              <a:lnSpc>
                <a:spcPct val="200000"/>
              </a:lnSpc>
            </a:pPr>
            <a:r>
              <a:rPr lang="en-US" b="1" dirty="0" smtClean="0">
                <a:latin typeface="Times New Roman" panose="02020603050405020304" pitchFamily="18" charset="0"/>
                <a:cs typeface="Times New Roman" panose="02020603050405020304" pitchFamily="18" charset="0"/>
              </a:rPr>
              <a:t> Utilities </a:t>
            </a:r>
            <a:r>
              <a:rPr lang="en-US" dirty="0" smtClean="0">
                <a:latin typeface="Times New Roman" panose="02020603050405020304" pitchFamily="18" charset="0"/>
                <a:cs typeface="Times New Roman" panose="02020603050405020304" pitchFamily="18" charset="0"/>
              </a:rPr>
              <a:t>- Utility programs giving user most of the functionalities of an operating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82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159618"/>
            <a:ext cx="10880436" cy="6186309"/>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LINUX File system </a:t>
            </a:r>
          </a:p>
          <a:p>
            <a:pPr>
              <a:lnSpc>
                <a:spcPct val="200000"/>
              </a:lnSpc>
            </a:pPr>
            <a:r>
              <a:rPr lang="en-US" dirty="0" smtClean="0">
                <a:latin typeface="Times New Roman" panose="02020603050405020304" pitchFamily="18" charset="0"/>
                <a:cs typeface="Times New Roman" panose="02020603050405020304" pitchFamily="18" charset="0"/>
              </a:rPr>
              <a:t>Linux file structure files are grouped according to purpose. Ex: commands, data files, documentation. </a:t>
            </a:r>
          </a:p>
          <a:p>
            <a:pPr>
              <a:lnSpc>
                <a:spcPct val="200000"/>
              </a:lnSpc>
            </a:pPr>
            <a:r>
              <a:rPr lang="en-US" dirty="0" smtClean="0">
                <a:latin typeface="Times New Roman" panose="02020603050405020304" pitchFamily="18" charset="0"/>
                <a:cs typeface="Times New Roman" panose="02020603050405020304" pitchFamily="18" charset="0"/>
              </a:rPr>
              <a:t>Parts of Unix directory tree are listed below. All directories are grouped under the root entry "/". </a:t>
            </a:r>
          </a:p>
          <a:p>
            <a:pPr>
              <a:lnSpc>
                <a:spcPct val="200000"/>
              </a:lnSpc>
            </a:pPr>
            <a:r>
              <a:rPr lang="en-US" b="1" dirty="0" smtClean="0">
                <a:latin typeface="Times New Roman" panose="02020603050405020304" pitchFamily="18" charset="0"/>
                <a:cs typeface="Times New Roman" panose="02020603050405020304" pitchFamily="18" charset="0"/>
              </a:rPr>
              <a:t>1. / – Root </a:t>
            </a:r>
          </a:p>
          <a:p>
            <a:pPr>
              <a:lnSpc>
                <a:spcPct val="200000"/>
              </a:lnSpc>
            </a:pPr>
            <a:r>
              <a:rPr lang="en-US" dirty="0" smtClean="0">
                <a:latin typeface="Times New Roman" panose="02020603050405020304" pitchFamily="18" charset="0"/>
                <a:cs typeface="Times New Roman" panose="02020603050405020304" pitchFamily="18" charset="0"/>
              </a:rPr>
              <a:t> Every single file and directory starts from the root directory. </a:t>
            </a:r>
          </a:p>
          <a:p>
            <a:pPr>
              <a:lnSpc>
                <a:spcPct val="200000"/>
              </a:lnSpc>
            </a:pPr>
            <a:r>
              <a:rPr lang="en-US" dirty="0" smtClean="0">
                <a:latin typeface="Times New Roman" panose="02020603050405020304" pitchFamily="18" charset="0"/>
                <a:cs typeface="Times New Roman" panose="02020603050405020304" pitchFamily="18" charset="0"/>
              </a:rPr>
              <a:t> Only root user has write privilege under this directory. </a:t>
            </a:r>
          </a:p>
          <a:p>
            <a:pPr>
              <a:lnSpc>
                <a:spcPct val="200000"/>
              </a:lnSpc>
            </a:pPr>
            <a:r>
              <a:rPr lang="en-US" dirty="0" smtClean="0">
                <a:latin typeface="Times New Roman" panose="02020603050405020304" pitchFamily="18" charset="0"/>
                <a:cs typeface="Times New Roman" panose="02020603050405020304" pitchFamily="18" charset="0"/>
              </a:rPr>
              <a:t> Please note that /root is root user’s home directory, which is not same as /. </a:t>
            </a:r>
          </a:p>
          <a:p>
            <a:pPr>
              <a:lnSpc>
                <a:spcPct val="200000"/>
              </a:lnSpc>
            </a:pPr>
            <a:r>
              <a:rPr lang="en-US" b="1" dirty="0" smtClean="0">
                <a:latin typeface="Times New Roman" panose="02020603050405020304" pitchFamily="18" charset="0"/>
                <a:cs typeface="Times New Roman" panose="02020603050405020304" pitchFamily="18" charset="0"/>
              </a:rPr>
              <a:t>2. /bin – User Binaries </a:t>
            </a:r>
          </a:p>
          <a:p>
            <a:pPr>
              <a:lnSpc>
                <a:spcPct val="200000"/>
              </a:lnSpc>
            </a:pPr>
            <a:r>
              <a:rPr lang="en-US" dirty="0" smtClean="0">
                <a:latin typeface="Times New Roman" panose="02020603050405020304" pitchFamily="18" charset="0"/>
                <a:cs typeface="Times New Roman" panose="02020603050405020304" pitchFamily="18" charset="0"/>
              </a:rPr>
              <a:t> Contains binary executables. </a:t>
            </a:r>
          </a:p>
          <a:p>
            <a:pPr>
              <a:lnSpc>
                <a:spcPct val="200000"/>
              </a:lnSpc>
            </a:pPr>
            <a:r>
              <a:rPr lang="en-US" dirty="0" smtClean="0">
                <a:latin typeface="Times New Roman" panose="02020603050405020304" pitchFamily="18" charset="0"/>
                <a:cs typeface="Times New Roman" panose="02020603050405020304" pitchFamily="18" charset="0"/>
              </a:rPr>
              <a:t> Common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commands you need to use in single-user modes are located under this </a:t>
            </a:r>
          </a:p>
          <a:p>
            <a:pPr>
              <a:lnSpc>
                <a:spcPct val="200000"/>
              </a:lnSpc>
            </a:pPr>
            <a:r>
              <a:rPr lang="en-US" dirty="0" smtClean="0">
                <a:latin typeface="Times New Roman" panose="02020603050405020304" pitchFamily="18" charset="0"/>
                <a:cs typeface="Times New Roman" panose="02020603050405020304" pitchFamily="18" charset="0"/>
              </a:rPr>
              <a:t>directory.  Commands used by all the users of the system are located here.  For example: </a:t>
            </a:r>
            <a:r>
              <a:rPr lang="en-US" dirty="0" err="1" smtClean="0">
                <a:latin typeface="Times New Roman" panose="02020603050405020304" pitchFamily="18" charset="0"/>
                <a:cs typeface="Times New Roman" panose="02020603050405020304" pitchFamily="18" charset="0"/>
              </a:rPr>
              <a:t>ps</a:t>
            </a:r>
            <a:r>
              <a:rPr lang="en-US" dirty="0" smtClean="0">
                <a:latin typeface="Times New Roman" panose="02020603050405020304" pitchFamily="18" charset="0"/>
                <a:cs typeface="Times New Roman" panose="02020603050405020304" pitchFamily="18" charset="0"/>
              </a:rPr>
              <a:t>, ls, ping, grep, cp.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45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072" y="252305"/>
            <a:ext cx="10547927" cy="5078313"/>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3. /</a:t>
            </a:r>
            <a:r>
              <a:rPr lang="en-US" b="1" dirty="0" err="1" smtClean="0">
                <a:latin typeface="Times New Roman" panose="02020603050405020304" pitchFamily="18" charset="0"/>
                <a:cs typeface="Times New Roman" panose="02020603050405020304" pitchFamily="18" charset="0"/>
              </a:rPr>
              <a:t>sbin</a:t>
            </a:r>
            <a:r>
              <a:rPr lang="en-US" b="1" dirty="0" smtClean="0">
                <a:latin typeface="Times New Roman" panose="02020603050405020304" pitchFamily="18" charset="0"/>
                <a:cs typeface="Times New Roman" panose="02020603050405020304" pitchFamily="18" charset="0"/>
              </a:rPr>
              <a:t> – System Binaries </a:t>
            </a:r>
          </a:p>
          <a:p>
            <a:pPr algn="just">
              <a:lnSpc>
                <a:spcPct val="200000"/>
              </a:lnSpc>
            </a:pPr>
            <a:r>
              <a:rPr lang="en-US" dirty="0" smtClean="0">
                <a:latin typeface="Times New Roman" panose="02020603050405020304" pitchFamily="18" charset="0"/>
                <a:cs typeface="Times New Roman" panose="02020603050405020304" pitchFamily="18" charset="0"/>
              </a:rPr>
              <a:t> Just like /bin, /</a:t>
            </a:r>
            <a:r>
              <a:rPr lang="en-US" dirty="0" err="1" smtClean="0">
                <a:latin typeface="Times New Roman" panose="02020603050405020304" pitchFamily="18" charset="0"/>
                <a:cs typeface="Times New Roman" panose="02020603050405020304" pitchFamily="18" charset="0"/>
              </a:rPr>
              <a:t>sbin</a:t>
            </a:r>
            <a:r>
              <a:rPr lang="en-US" dirty="0" smtClean="0">
                <a:latin typeface="Times New Roman" panose="02020603050405020304" pitchFamily="18" charset="0"/>
                <a:cs typeface="Times New Roman" panose="02020603050405020304" pitchFamily="18" charset="0"/>
              </a:rPr>
              <a:t> also contains binary executables. </a:t>
            </a:r>
          </a:p>
          <a:p>
            <a:pPr algn="just">
              <a:lnSpc>
                <a:spcPct val="200000"/>
              </a:lnSpc>
            </a:pPr>
            <a:r>
              <a:rPr lang="en-US" dirty="0" smtClean="0">
                <a:latin typeface="Times New Roman" panose="02020603050405020304" pitchFamily="18" charset="0"/>
                <a:cs typeface="Times New Roman" panose="02020603050405020304" pitchFamily="18" charset="0"/>
              </a:rPr>
              <a:t> But, the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commands located under this directory are used typically by system </a:t>
            </a:r>
            <a:r>
              <a:rPr lang="en-US" dirty="0" err="1" smtClean="0">
                <a:latin typeface="Times New Roman" panose="02020603050405020304" pitchFamily="18" charset="0"/>
                <a:cs typeface="Times New Roman" panose="02020603050405020304" pitchFamily="18" charset="0"/>
              </a:rPr>
              <a:t>aministrator</a:t>
            </a:r>
            <a:r>
              <a:rPr lang="en-US" dirty="0" smtClean="0">
                <a:latin typeface="Times New Roman" panose="02020603050405020304" pitchFamily="18" charset="0"/>
                <a:cs typeface="Times New Roman" panose="02020603050405020304" pitchFamily="18" charset="0"/>
              </a:rPr>
              <a:t>, for system maintenance purpose. </a:t>
            </a:r>
          </a:p>
          <a:p>
            <a:pPr algn="just">
              <a:lnSpc>
                <a:spcPct val="200000"/>
              </a:lnSpc>
            </a:pPr>
            <a:r>
              <a:rPr lang="en-US" dirty="0" smtClean="0">
                <a:latin typeface="Times New Roman" panose="02020603050405020304" pitchFamily="18" charset="0"/>
                <a:cs typeface="Times New Roman" panose="02020603050405020304" pitchFamily="18" charset="0"/>
              </a:rPr>
              <a:t> For example: </a:t>
            </a:r>
            <a:r>
              <a:rPr lang="en-US" dirty="0" err="1" smtClean="0">
                <a:latin typeface="Times New Roman" panose="02020603050405020304" pitchFamily="18" charset="0"/>
                <a:cs typeface="Times New Roman" panose="02020603050405020304" pitchFamily="18" charset="0"/>
              </a:rPr>
              <a:t>iptables</a:t>
            </a:r>
            <a:r>
              <a:rPr lang="en-US" dirty="0" smtClean="0">
                <a:latin typeface="Times New Roman" panose="02020603050405020304" pitchFamily="18" charset="0"/>
                <a:cs typeface="Times New Roman" panose="02020603050405020304" pitchFamily="18" charset="0"/>
              </a:rPr>
              <a:t>, reboot, </a:t>
            </a:r>
            <a:r>
              <a:rPr lang="en-US" dirty="0" err="1" smtClean="0">
                <a:latin typeface="Times New Roman" panose="02020603050405020304" pitchFamily="18" charset="0"/>
                <a:cs typeface="Times New Roman" panose="02020603050405020304" pitchFamily="18" charset="0"/>
              </a:rPr>
              <a:t>fdisk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ifconfig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swapon</a:t>
            </a:r>
            <a:r>
              <a:rPr lang="en-US" dirty="0" smtClean="0">
                <a:latin typeface="Times New Roman" panose="02020603050405020304" pitchFamily="18" charset="0"/>
                <a:cs typeface="Times New Roman" panose="02020603050405020304" pitchFamily="18" charset="0"/>
              </a:rPr>
              <a:t> </a:t>
            </a:r>
          </a:p>
          <a:p>
            <a:pPr algn="just">
              <a:lnSpc>
                <a:spcPct val="200000"/>
              </a:lnSpc>
            </a:pPr>
            <a:r>
              <a:rPr lang="en-US" b="1" dirty="0" smtClean="0">
                <a:latin typeface="Times New Roman" panose="02020603050405020304" pitchFamily="18" charset="0"/>
                <a:cs typeface="Times New Roman" panose="02020603050405020304" pitchFamily="18" charset="0"/>
              </a:rPr>
              <a:t>4. /</a:t>
            </a:r>
            <a:r>
              <a:rPr lang="en-US" b="1" dirty="0" err="1" smtClean="0">
                <a:latin typeface="Times New Roman" panose="02020603050405020304" pitchFamily="18" charset="0"/>
                <a:cs typeface="Times New Roman" panose="02020603050405020304" pitchFamily="18" charset="0"/>
              </a:rPr>
              <a:t>etc</a:t>
            </a:r>
            <a:r>
              <a:rPr lang="en-US" b="1" dirty="0" smtClean="0">
                <a:latin typeface="Times New Roman" panose="02020603050405020304" pitchFamily="18" charset="0"/>
                <a:cs typeface="Times New Roman" panose="02020603050405020304" pitchFamily="18" charset="0"/>
              </a:rPr>
              <a:t> – Configuration Files </a:t>
            </a:r>
          </a:p>
          <a:p>
            <a:pPr algn="just">
              <a:lnSpc>
                <a:spcPct val="200000"/>
              </a:lnSpc>
            </a:pPr>
            <a:r>
              <a:rPr lang="en-US" dirty="0" smtClean="0">
                <a:latin typeface="Times New Roman" panose="02020603050405020304" pitchFamily="18" charset="0"/>
                <a:cs typeface="Times New Roman" panose="02020603050405020304" pitchFamily="18" charset="0"/>
              </a:rPr>
              <a:t> Contains configuration files required by all programs. </a:t>
            </a:r>
          </a:p>
          <a:p>
            <a:pPr algn="just">
              <a:lnSpc>
                <a:spcPct val="200000"/>
              </a:lnSpc>
            </a:pPr>
            <a:r>
              <a:rPr lang="en-US" dirty="0" smtClean="0">
                <a:latin typeface="Times New Roman" panose="02020603050405020304" pitchFamily="18" charset="0"/>
                <a:cs typeface="Times New Roman" panose="02020603050405020304" pitchFamily="18" charset="0"/>
              </a:rPr>
              <a:t> This also contains startup and shutdown shell scripts used to start/stop individual programs. </a:t>
            </a:r>
          </a:p>
          <a:p>
            <a:pPr algn="just">
              <a:lnSpc>
                <a:spcPct val="200000"/>
              </a:lnSpc>
            </a:pPr>
            <a:r>
              <a:rPr lang="en-US" dirty="0" smtClean="0">
                <a:latin typeface="Times New Roman" panose="02020603050405020304" pitchFamily="18" charset="0"/>
                <a:cs typeface="Times New Roman" panose="02020603050405020304" pitchFamily="18" charset="0"/>
              </a:rPr>
              <a:t> For example: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resolv.conf</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logrotate.conf</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6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291" y="575807"/>
            <a:ext cx="10760364" cy="5632311"/>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6. /proc – Process Information </a:t>
            </a:r>
          </a:p>
          <a:p>
            <a:pPr>
              <a:lnSpc>
                <a:spcPct val="200000"/>
              </a:lnSpc>
            </a:pPr>
            <a:r>
              <a:rPr lang="en-US" dirty="0" smtClean="0">
                <a:latin typeface="Times New Roman" panose="02020603050405020304" pitchFamily="18" charset="0"/>
                <a:cs typeface="Times New Roman" panose="02020603050405020304" pitchFamily="18" charset="0"/>
              </a:rPr>
              <a:t> Contains information about system process. </a:t>
            </a:r>
          </a:p>
          <a:p>
            <a:pPr>
              <a:lnSpc>
                <a:spcPct val="200000"/>
              </a:lnSpc>
            </a:pPr>
            <a:r>
              <a:rPr lang="en-US" dirty="0" smtClean="0">
                <a:latin typeface="Times New Roman" panose="02020603050405020304" pitchFamily="18" charset="0"/>
                <a:cs typeface="Times New Roman" panose="02020603050405020304" pitchFamily="18" charset="0"/>
              </a:rPr>
              <a:t> This is a pseudo filesystem contains information about running process. For example: /proc/{</a:t>
            </a:r>
            <a:r>
              <a:rPr lang="en-US" dirty="0" err="1" smtClean="0">
                <a:latin typeface="Times New Roman" panose="02020603050405020304" pitchFamily="18" charset="0"/>
                <a:cs typeface="Times New Roman" panose="02020603050405020304" pitchFamily="18" charset="0"/>
              </a:rPr>
              <a:t>pid</a:t>
            </a:r>
            <a:r>
              <a:rPr lang="en-US" dirty="0" smtClean="0">
                <a:latin typeface="Times New Roman" panose="02020603050405020304" pitchFamily="18" charset="0"/>
                <a:cs typeface="Times New Roman" panose="02020603050405020304" pitchFamily="18" charset="0"/>
              </a:rPr>
              <a:t>} directory contains information about the process with that particular </a:t>
            </a:r>
            <a:r>
              <a:rPr lang="en-US" dirty="0" err="1" smtClean="0">
                <a:latin typeface="Times New Roman" panose="02020603050405020304" pitchFamily="18" charset="0"/>
                <a:cs typeface="Times New Roman" panose="02020603050405020304" pitchFamily="18" charset="0"/>
              </a:rPr>
              <a:t>pid</a:t>
            </a:r>
            <a:r>
              <a:rPr lang="en-US" dirty="0" smtClean="0">
                <a:latin typeface="Times New Roman" panose="02020603050405020304" pitchFamily="18" charset="0"/>
                <a:cs typeface="Times New Roman" panose="02020603050405020304" pitchFamily="18" charset="0"/>
              </a:rPr>
              <a:t>. </a:t>
            </a:r>
          </a:p>
          <a:p>
            <a:pPr>
              <a:lnSpc>
                <a:spcPct val="200000"/>
              </a:lnSpc>
            </a:pPr>
            <a:r>
              <a:rPr lang="en-US" dirty="0" smtClean="0">
                <a:latin typeface="Times New Roman" panose="02020603050405020304" pitchFamily="18" charset="0"/>
                <a:cs typeface="Times New Roman" panose="02020603050405020304" pitchFamily="18" charset="0"/>
              </a:rPr>
              <a:t> This is a virtual filesystem with text information about system resources. For example: /proc/uptime </a:t>
            </a:r>
          </a:p>
          <a:p>
            <a:pPr>
              <a:lnSpc>
                <a:spcPct val="200000"/>
              </a:lnSpc>
            </a:pPr>
            <a:r>
              <a:rPr lang="en-US" b="1" dirty="0" smtClean="0">
                <a:latin typeface="Times New Roman" panose="02020603050405020304" pitchFamily="18" charset="0"/>
                <a:cs typeface="Times New Roman" panose="02020603050405020304" pitchFamily="18" charset="0"/>
              </a:rPr>
              <a:t>7. /</a:t>
            </a:r>
            <a:r>
              <a:rPr lang="en-US" b="1" dirty="0" err="1" smtClean="0">
                <a:latin typeface="Times New Roman" panose="02020603050405020304" pitchFamily="18" charset="0"/>
                <a:cs typeface="Times New Roman" panose="02020603050405020304" pitchFamily="18" charset="0"/>
              </a:rPr>
              <a:t>var</a:t>
            </a:r>
            <a:r>
              <a:rPr lang="en-US" b="1" dirty="0" smtClean="0">
                <a:latin typeface="Times New Roman" panose="02020603050405020304" pitchFamily="18" charset="0"/>
                <a:cs typeface="Times New Roman" panose="02020603050405020304" pitchFamily="18" charset="0"/>
              </a:rPr>
              <a:t> – Variable Files </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 stands for variable files. </a:t>
            </a:r>
          </a:p>
          <a:p>
            <a:pPr>
              <a:lnSpc>
                <a:spcPct val="200000"/>
              </a:lnSpc>
            </a:pPr>
            <a:r>
              <a:rPr lang="en-US" dirty="0" smtClean="0">
                <a:latin typeface="Times New Roman" panose="02020603050405020304" pitchFamily="18" charset="0"/>
                <a:cs typeface="Times New Roman" panose="02020603050405020304" pitchFamily="18" charset="0"/>
              </a:rPr>
              <a:t> Content of the files that are expected to grow can be found under this directory. </a:t>
            </a:r>
          </a:p>
          <a:p>
            <a:pPr>
              <a:lnSpc>
                <a:spcPct val="200000"/>
              </a:lnSpc>
            </a:pPr>
            <a:r>
              <a:rPr lang="en-US" dirty="0" smtClean="0">
                <a:latin typeface="Times New Roman" panose="02020603050405020304" pitchFamily="18" charset="0"/>
                <a:cs typeface="Times New Roman" panose="02020603050405020304" pitchFamily="18" charset="0"/>
              </a:rPr>
              <a:t> This includes — system log files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/log); packages and database files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/lib); emails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/mail); print queues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/spool); lock files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/lock); temp files needed across reboots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tmp</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93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182" y="0"/>
            <a:ext cx="10723417" cy="6740307"/>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8. /</a:t>
            </a:r>
            <a:r>
              <a:rPr lang="en-US" b="1" dirty="0" err="1" smtClean="0">
                <a:latin typeface="Times New Roman" panose="02020603050405020304" pitchFamily="18" charset="0"/>
                <a:cs typeface="Times New Roman" panose="02020603050405020304" pitchFamily="18" charset="0"/>
              </a:rPr>
              <a:t>tmp</a:t>
            </a:r>
            <a:r>
              <a:rPr lang="en-US" b="1" dirty="0" smtClean="0">
                <a:latin typeface="Times New Roman" panose="02020603050405020304" pitchFamily="18" charset="0"/>
                <a:cs typeface="Times New Roman" panose="02020603050405020304" pitchFamily="18" charset="0"/>
              </a:rPr>
              <a:t> – Temporary Files </a:t>
            </a:r>
          </a:p>
          <a:p>
            <a:pPr>
              <a:lnSpc>
                <a:spcPct val="200000"/>
              </a:lnSpc>
            </a:pPr>
            <a:r>
              <a:rPr lang="en-US" dirty="0" smtClean="0">
                <a:latin typeface="Times New Roman" panose="02020603050405020304" pitchFamily="18" charset="0"/>
                <a:cs typeface="Times New Roman" panose="02020603050405020304" pitchFamily="18" charset="0"/>
              </a:rPr>
              <a:t> Directory that contains temporary files created by system and users. </a:t>
            </a:r>
          </a:p>
          <a:p>
            <a:pPr>
              <a:lnSpc>
                <a:spcPct val="200000"/>
              </a:lnSpc>
            </a:pPr>
            <a:r>
              <a:rPr lang="en-US" dirty="0" smtClean="0">
                <a:latin typeface="Times New Roman" panose="02020603050405020304" pitchFamily="18" charset="0"/>
                <a:cs typeface="Times New Roman" panose="02020603050405020304" pitchFamily="18" charset="0"/>
              </a:rPr>
              <a:t> Files under this directory are deleted when system is rebooted. </a:t>
            </a:r>
          </a:p>
          <a:p>
            <a:pPr>
              <a:lnSpc>
                <a:spcPct val="200000"/>
              </a:lnSpc>
            </a:pPr>
            <a:r>
              <a:rPr lang="en-US" b="1" dirty="0" smtClean="0">
                <a:latin typeface="Times New Roman" panose="02020603050405020304" pitchFamily="18" charset="0"/>
                <a:cs typeface="Times New Roman" panose="02020603050405020304" pitchFamily="18" charset="0"/>
              </a:rPr>
              <a:t>9. /</a:t>
            </a:r>
            <a:r>
              <a:rPr lang="en-US" b="1" dirty="0" err="1" smtClean="0">
                <a:latin typeface="Times New Roman" panose="02020603050405020304" pitchFamily="18" charset="0"/>
                <a:cs typeface="Times New Roman" panose="02020603050405020304" pitchFamily="18" charset="0"/>
              </a:rPr>
              <a:t>usr</a:t>
            </a:r>
            <a:r>
              <a:rPr lang="en-US" b="1" dirty="0" smtClean="0">
                <a:latin typeface="Times New Roman" panose="02020603050405020304" pitchFamily="18" charset="0"/>
                <a:cs typeface="Times New Roman" panose="02020603050405020304" pitchFamily="18" charset="0"/>
              </a:rPr>
              <a:t> – User Programs </a:t>
            </a:r>
          </a:p>
          <a:p>
            <a:pPr>
              <a:lnSpc>
                <a:spcPct val="200000"/>
              </a:lnSpc>
            </a:pPr>
            <a:r>
              <a:rPr lang="en-US" dirty="0" smtClean="0">
                <a:latin typeface="Times New Roman" panose="02020603050405020304" pitchFamily="18" charset="0"/>
                <a:cs typeface="Times New Roman" panose="02020603050405020304" pitchFamily="18" charset="0"/>
              </a:rPr>
              <a:t> Contains binaries, libraries, documentation, and source-code for second level programs. </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/bin contains binary files for user programs. If you can’t find a user binary under /bin, look under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/bin. For example: at, </a:t>
            </a:r>
            <a:r>
              <a:rPr lang="en-US" dirty="0" err="1" smtClean="0">
                <a:latin typeface="Times New Roman" panose="02020603050405020304" pitchFamily="18" charset="0"/>
                <a:cs typeface="Times New Roman" panose="02020603050405020304" pitchFamily="18" charset="0"/>
              </a:rPr>
              <a:t>awk</a:t>
            </a:r>
            <a:r>
              <a:rPr lang="en-US" dirty="0" smtClean="0">
                <a:latin typeface="Times New Roman" panose="02020603050405020304" pitchFamily="18" charset="0"/>
                <a:cs typeface="Times New Roman" panose="02020603050405020304" pitchFamily="18" charset="0"/>
              </a:rPr>
              <a:t>, cc, less, </a:t>
            </a:r>
            <a:r>
              <a:rPr lang="en-US" dirty="0" err="1" smtClean="0">
                <a:latin typeface="Times New Roman" panose="02020603050405020304" pitchFamily="18" charset="0"/>
                <a:cs typeface="Times New Roman" panose="02020603050405020304" pitchFamily="18" charset="0"/>
              </a:rPr>
              <a:t>scp</a:t>
            </a:r>
            <a:r>
              <a:rPr lang="en-US" dirty="0" smtClean="0">
                <a:latin typeface="Times New Roman" panose="02020603050405020304" pitchFamily="18" charset="0"/>
                <a:cs typeface="Times New Roman" panose="02020603050405020304" pitchFamily="18" charset="0"/>
              </a:rPr>
              <a:t> </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sbin</a:t>
            </a:r>
            <a:r>
              <a:rPr lang="en-US" dirty="0" smtClean="0">
                <a:latin typeface="Times New Roman" panose="02020603050405020304" pitchFamily="18" charset="0"/>
                <a:cs typeface="Times New Roman" panose="02020603050405020304" pitchFamily="18" charset="0"/>
              </a:rPr>
              <a:t> contains binary files for system administrators. If you can’t find a system binary under /</a:t>
            </a:r>
            <a:r>
              <a:rPr lang="en-US" dirty="0" err="1" smtClean="0">
                <a:latin typeface="Times New Roman" panose="02020603050405020304" pitchFamily="18" charset="0"/>
                <a:cs typeface="Times New Roman" panose="02020603050405020304" pitchFamily="18" charset="0"/>
              </a:rPr>
              <a:t>sbin</a:t>
            </a:r>
            <a:r>
              <a:rPr lang="en-US" dirty="0" smtClean="0">
                <a:latin typeface="Times New Roman" panose="02020603050405020304" pitchFamily="18" charset="0"/>
                <a:cs typeface="Times New Roman" panose="02020603050405020304" pitchFamily="18" charset="0"/>
              </a:rPr>
              <a:t>, look under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sbin</a:t>
            </a:r>
            <a:r>
              <a:rPr lang="en-US" dirty="0" smtClean="0">
                <a:latin typeface="Times New Roman" panose="02020603050405020304" pitchFamily="18" charset="0"/>
                <a:cs typeface="Times New Roman" panose="02020603050405020304" pitchFamily="18" charset="0"/>
              </a:rPr>
              <a:t>. For example: </a:t>
            </a:r>
            <a:r>
              <a:rPr lang="en-US" dirty="0" err="1" smtClean="0">
                <a:latin typeface="Times New Roman" panose="02020603050405020304" pitchFamily="18" charset="0"/>
                <a:cs typeface="Times New Roman" panose="02020603050405020304" pitchFamily="18" charset="0"/>
              </a:rPr>
              <a:t>atd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cron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sshd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useradd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userdel</a:t>
            </a:r>
            <a:r>
              <a:rPr lang="en-US" dirty="0" smtClean="0">
                <a:latin typeface="Times New Roman" panose="02020603050405020304" pitchFamily="18" charset="0"/>
                <a:cs typeface="Times New Roman" panose="02020603050405020304" pitchFamily="18" charset="0"/>
              </a:rPr>
              <a:t> </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/lib contains libraries for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/bin and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sbin</a:t>
            </a:r>
            <a:r>
              <a:rPr lang="en-US" dirty="0" smtClean="0">
                <a:latin typeface="Times New Roman" panose="02020603050405020304" pitchFamily="18" charset="0"/>
                <a:cs typeface="Times New Roman" panose="02020603050405020304" pitchFamily="18" charset="0"/>
              </a:rPr>
              <a:t> </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/local contains users programs that you install from source. For example, when you install apache from source, it goes under /</a:t>
            </a:r>
            <a:r>
              <a:rPr lang="en-US" dirty="0" err="1" smtClean="0">
                <a:latin typeface="Times New Roman" panose="02020603050405020304" pitchFamily="18" charset="0"/>
                <a:cs typeface="Times New Roman" panose="02020603050405020304" pitchFamily="18" charset="0"/>
              </a:rPr>
              <a:t>usr</a:t>
            </a:r>
            <a:r>
              <a:rPr lang="en-US" dirty="0" smtClean="0">
                <a:latin typeface="Times New Roman" panose="02020603050405020304" pitchFamily="18" charset="0"/>
                <a:cs typeface="Times New Roman" panose="02020603050405020304" pitchFamily="18" charset="0"/>
              </a:rPr>
              <a:t>/local/apache2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6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2" y="372377"/>
            <a:ext cx="10464800" cy="6186309"/>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10. /home – Home Directories </a:t>
            </a:r>
          </a:p>
          <a:p>
            <a:pPr>
              <a:lnSpc>
                <a:spcPct val="200000"/>
              </a:lnSpc>
            </a:pPr>
            <a:r>
              <a:rPr lang="en-US" dirty="0" smtClean="0">
                <a:latin typeface="Times New Roman" panose="02020603050405020304" pitchFamily="18" charset="0"/>
                <a:cs typeface="Times New Roman" panose="02020603050405020304" pitchFamily="18" charset="0"/>
              </a:rPr>
              <a:t> Home directories for all users to store their personal files. </a:t>
            </a:r>
          </a:p>
          <a:p>
            <a:pPr>
              <a:lnSpc>
                <a:spcPct val="200000"/>
              </a:lnSpc>
            </a:pPr>
            <a:r>
              <a:rPr lang="en-US" dirty="0" smtClean="0">
                <a:latin typeface="Times New Roman" panose="02020603050405020304" pitchFamily="18" charset="0"/>
                <a:cs typeface="Times New Roman" panose="02020603050405020304" pitchFamily="18" charset="0"/>
              </a:rPr>
              <a:t> For example: /home/john, /home/</a:t>
            </a:r>
            <a:r>
              <a:rPr lang="en-US" dirty="0" err="1" smtClean="0">
                <a:latin typeface="Times New Roman" panose="02020603050405020304" pitchFamily="18" charset="0"/>
                <a:cs typeface="Times New Roman" panose="02020603050405020304" pitchFamily="18" charset="0"/>
              </a:rPr>
              <a:t>nikita</a:t>
            </a:r>
            <a:r>
              <a:rPr lang="en-US" dirty="0" smtClean="0">
                <a:latin typeface="Times New Roman" panose="02020603050405020304" pitchFamily="18" charset="0"/>
                <a:cs typeface="Times New Roman" panose="02020603050405020304" pitchFamily="18" charset="0"/>
              </a:rPr>
              <a:t> </a:t>
            </a:r>
          </a:p>
          <a:p>
            <a:pPr>
              <a:lnSpc>
                <a:spcPct val="200000"/>
              </a:lnSpc>
            </a:pPr>
            <a:r>
              <a:rPr lang="en-US" b="1" dirty="0" smtClean="0">
                <a:latin typeface="Times New Roman" panose="02020603050405020304" pitchFamily="18" charset="0"/>
                <a:cs typeface="Times New Roman" panose="02020603050405020304" pitchFamily="18" charset="0"/>
              </a:rPr>
              <a:t>11. /boot – Boot Loader Files </a:t>
            </a:r>
          </a:p>
          <a:p>
            <a:pPr>
              <a:lnSpc>
                <a:spcPct val="200000"/>
              </a:lnSpc>
            </a:pPr>
            <a:r>
              <a:rPr lang="en-US" dirty="0" smtClean="0">
                <a:latin typeface="Times New Roman" panose="02020603050405020304" pitchFamily="18" charset="0"/>
                <a:cs typeface="Times New Roman" panose="02020603050405020304" pitchFamily="18" charset="0"/>
              </a:rPr>
              <a:t> Contains boot loader related files. </a:t>
            </a:r>
          </a:p>
          <a:p>
            <a:pPr>
              <a:lnSpc>
                <a:spcPct val="200000"/>
              </a:lnSpc>
            </a:pPr>
            <a:r>
              <a:rPr lang="en-US" dirty="0" smtClean="0">
                <a:latin typeface="Times New Roman" panose="02020603050405020304" pitchFamily="18" charset="0"/>
                <a:cs typeface="Times New Roman" panose="02020603050405020304" pitchFamily="18" charset="0"/>
              </a:rPr>
              <a:t> Kernel </a:t>
            </a:r>
            <a:r>
              <a:rPr lang="en-US" dirty="0" err="1" smtClean="0">
                <a:latin typeface="Times New Roman" panose="02020603050405020304" pitchFamily="18" charset="0"/>
                <a:cs typeface="Times New Roman" panose="02020603050405020304" pitchFamily="18" charset="0"/>
              </a:rPr>
              <a:t>initrd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vmlinux</a:t>
            </a:r>
            <a:r>
              <a:rPr lang="en-US" dirty="0" smtClean="0">
                <a:latin typeface="Times New Roman" panose="02020603050405020304" pitchFamily="18" charset="0"/>
                <a:cs typeface="Times New Roman" panose="02020603050405020304" pitchFamily="18" charset="0"/>
              </a:rPr>
              <a:t>, grub files are located under /boot </a:t>
            </a:r>
          </a:p>
          <a:p>
            <a:pPr>
              <a:lnSpc>
                <a:spcPct val="200000"/>
              </a:lnSpc>
            </a:pPr>
            <a:r>
              <a:rPr lang="en-US" dirty="0" smtClean="0">
                <a:latin typeface="Times New Roman" panose="02020603050405020304" pitchFamily="18" charset="0"/>
                <a:cs typeface="Times New Roman" panose="02020603050405020304" pitchFamily="18" charset="0"/>
              </a:rPr>
              <a:t> For example: initrd.img-2.6.32-24-generic, vmlinuz-2.6.32-24-generic </a:t>
            </a:r>
          </a:p>
          <a:p>
            <a:pPr>
              <a:lnSpc>
                <a:spcPct val="200000"/>
              </a:lnSpc>
            </a:pPr>
            <a:r>
              <a:rPr lang="en-US" b="1" dirty="0" smtClean="0">
                <a:latin typeface="Times New Roman" panose="02020603050405020304" pitchFamily="18" charset="0"/>
                <a:cs typeface="Times New Roman" panose="02020603050405020304" pitchFamily="18" charset="0"/>
              </a:rPr>
              <a:t>12. /lib – System Libraries </a:t>
            </a:r>
          </a:p>
          <a:p>
            <a:pPr>
              <a:lnSpc>
                <a:spcPct val="200000"/>
              </a:lnSpc>
            </a:pPr>
            <a:r>
              <a:rPr lang="en-US" dirty="0" smtClean="0">
                <a:latin typeface="Times New Roman" panose="02020603050405020304" pitchFamily="18" charset="0"/>
                <a:cs typeface="Times New Roman" panose="02020603050405020304" pitchFamily="18" charset="0"/>
              </a:rPr>
              <a:t> Contains library files that supports the binaries located under /bin and /</a:t>
            </a:r>
            <a:r>
              <a:rPr lang="en-US" dirty="0" err="1" smtClean="0">
                <a:latin typeface="Times New Roman" panose="02020603050405020304" pitchFamily="18" charset="0"/>
                <a:cs typeface="Times New Roman" panose="02020603050405020304" pitchFamily="18" charset="0"/>
              </a:rPr>
              <a:t>sbin</a:t>
            </a:r>
            <a:r>
              <a:rPr lang="en-US" dirty="0" smtClean="0">
                <a:latin typeface="Times New Roman" panose="02020603050405020304" pitchFamily="18" charset="0"/>
                <a:cs typeface="Times New Roman" panose="02020603050405020304" pitchFamily="18" charset="0"/>
              </a:rPr>
              <a:t> </a:t>
            </a:r>
          </a:p>
          <a:p>
            <a:pPr>
              <a:lnSpc>
                <a:spcPct val="200000"/>
              </a:lnSpc>
            </a:pPr>
            <a:r>
              <a:rPr lang="en-US" dirty="0" smtClean="0">
                <a:latin typeface="Times New Roman" panose="02020603050405020304" pitchFamily="18" charset="0"/>
                <a:cs typeface="Times New Roman" panose="02020603050405020304" pitchFamily="18" charset="0"/>
              </a:rPr>
              <a:t> Library filenames are either </a:t>
            </a:r>
            <a:r>
              <a:rPr lang="en-US" dirty="0" err="1" smtClean="0">
                <a:latin typeface="Times New Roman" panose="02020603050405020304" pitchFamily="18" charset="0"/>
                <a:cs typeface="Times New Roman" panose="02020603050405020304" pitchFamily="18" charset="0"/>
              </a:rPr>
              <a:t>ld</a:t>
            </a:r>
            <a:r>
              <a:rPr lang="en-US" dirty="0" smtClean="0">
                <a:latin typeface="Times New Roman" panose="02020603050405020304" pitchFamily="18" charset="0"/>
                <a:cs typeface="Times New Roman" panose="02020603050405020304" pitchFamily="18" charset="0"/>
              </a:rPr>
              <a:t>* or lib*.so.* </a:t>
            </a:r>
          </a:p>
          <a:p>
            <a:pPr>
              <a:lnSpc>
                <a:spcPct val="200000"/>
              </a:lnSpc>
            </a:pPr>
            <a:r>
              <a:rPr lang="en-US" dirty="0" smtClean="0">
                <a:latin typeface="Times New Roman" panose="02020603050405020304" pitchFamily="18" charset="0"/>
                <a:cs typeface="Times New Roman" panose="02020603050405020304" pitchFamily="18" charset="0"/>
              </a:rPr>
              <a:t> For example: ld-2.11.1.so, libncurses.so.5.7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670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8217" y="880561"/>
            <a:ext cx="10501745" cy="3416320"/>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13. /opt – Optional add-on Applications </a:t>
            </a:r>
          </a:p>
          <a:p>
            <a:pPr>
              <a:lnSpc>
                <a:spcPct val="200000"/>
              </a:lnSpc>
            </a:pPr>
            <a:r>
              <a:rPr lang="en-US" dirty="0" smtClean="0">
                <a:latin typeface="Times New Roman" panose="02020603050405020304" pitchFamily="18" charset="0"/>
                <a:cs typeface="Times New Roman" panose="02020603050405020304" pitchFamily="18" charset="0"/>
              </a:rPr>
              <a:t> opt stands for optional. </a:t>
            </a:r>
          </a:p>
          <a:p>
            <a:pPr>
              <a:lnSpc>
                <a:spcPct val="200000"/>
              </a:lnSpc>
            </a:pPr>
            <a:r>
              <a:rPr lang="en-US" dirty="0" smtClean="0">
                <a:latin typeface="Times New Roman" panose="02020603050405020304" pitchFamily="18" charset="0"/>
                <a:cs typeface="Times New Roman" panose="02020603050405020304" pitchFamily="18" charset="0"/>
              </a:rPr>
              <a:t> Contains add-on applications from individual vendors. </a:t>
            </a:r>
          </a:p>
          <a:p>
            <a:pPr>
              <a:lnSpc>
                <a:spcPct val="200000"/>
              </a:lnSpc>
            </a:pPr>
            <a:r>
              <a:rPr lang="en-US" dirty="0" smtClean="0">
                <a:latin typeface="Times New Roman" panose="02020603050405020304" pitchFamily="18" charset="0"/>
                <a:cs typeface="Times New Roman" panose="02020603050405020304" pitchFamily="18" charset="0"/>
              </a:rPr>
              <a:t> add-on applications should be installed under either /opt/ or /opt/ sub-directory. </a:t>
            </a:r>
          </a:p>
          <a:p>
            <a:pPr>
              <a:lnSpc>
                <a:spcPct val="200000"/>
              </a:lnSpc>
            </a:pPr>
            <a:r>
              <a:rPr lang="en-US" b="1" dirty="0" smtClean="0">
                <a:latin typeface="Times New Roman" panose="02020603050405020304" pitchFamily="18" charset="0"/>
                <a:cs typeface="Times New Roman" panose="02020603050405020304" pitchFamily="18" charset="0"/>
              </a:rPr>
              <a:t>14. /</a:t>
            </a:r>
            <a:r>
              <a:rPr lang="en-US" b="1" dirty="0" err="1" smtClean="0">
                <a:latin typeface="Times New Roman" panose="02020603050405020304" pitchFamily="18" charset="0"/>
                <a:cs typeface="Times New Roman" panose="02020603050405020304" pitchFamily="18" charset="0"/>
              </a:rPr>
              <a:t>mnt</a:t>
            </a:r>
            <a:r>
              <a:rPr lang="en-US" b="1" dirty="0" smtClean="0">
                <a:latin typeface="Times New Roman" panose="02020603050405020304" pitchFamily="18" charset="0"/>
                <a:cs typeface="Times New Roman" panose="02020603050405020304" pitchFamily="18" charset="0"/>
              </a:rPr>
              <a:t> – Mount Directory </a:t>
            </a:r>
          </a:p>
          <a:p>
            <a:pPr>
              <a:lnSpc>
                <a:spcPct val="200000"/>
              </a:lnSpc>
            </a:pPr>
            <a:r>
              <a:rPr lang="en-US" dirty="0" smtClean="0">
                <a:latin typeface="Times New Roman" panose="02020603050405020304" pitchFamily="18" charset="0"/>
                <a:cs typeface="Times New Roman" panose="02020603050405020304" pitchFamily="18" charset="0"/>
              </a:rPr>
              <a:t> Temporary mount directory where sysadmins can mount filesystems. </a:t>
            </a:r>
          </a:p>
        </p:txBody>
      </p:sp>
    </p:spTree>
    <p:extLst>
      <p:ext uri="{BB962C8B-B14F-4D97-AF65-F5344CB8AC3E}">
        <p14:creationId xmlns:p14="http://schemas.microsoft.com/office/powerpoint/2010/main" val="105680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5382" y="889844"/>
            <a:ext cx="9051636" cy="4524315"/>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15. /media – Removable Media Devices </a:t>
            </a:r>
          </a:p>
          <a:p>
            <a:pPr>
              <a:lnSpc>
                <a:spcPct val="200000"/>
              </a:lnSpc>
            </a:pPr>
            <a:r>
              <a:rPr lang="en-US" dirty="0" smtClean="0">
                <a:latin typeface="Times New Roman" panose="02020603050405020304" pitchFamily="18" charset="0"/>
                <a:cs typeface="Times New Roman" panose="02020603050405020304" pitchFamily="18" charset="0"/>
              </a:rPr>
              <a:t> Temporary mount directory for removable devices. </a:t>
            </a:r>
          </a:p>
          <a:p>
            <a:pPr>
              <a:lnSpc>
                <a:spcPct val="200000"/>
              </a:lnSpc>
            </a:pPr>
            <a:r>
              <a:rPr lang="en-US" dirty="0" smtClean="0">
                <a:latin typeface="Times New Roman" panose="02020603050405020304" pitchFamily="18" charset="0"/>
                <a:cs typeface="Times New Roman" panose="02020603050405020304" pitchFamily="18" charset="0"/>
              </a:rPr>
              <a:t> For examples, /media/</a:t>
            </a:r>
            <a:r>
              <a:rPr lang="en-US" dirty="0" err="1" smtClean="0">
                <a:latin typeface="Times New Roman" panose="02020603050405020304" pitchFamily="18" charset="0"/>
                <a:cs typeface="Times New Roman" panose="02020603050405020304" pitchFamily="18" charset="0"/>
              </a:rPr>
              <a:t>cdrom</a:t>
            </a:r>
            <a:r>
              <a:rPr lang="en-US" dirty="0" smtClean="0">
                <a:latin typeface="Times New Roman" panose="02020603050405020304" pitchFamily="18" charset="0"/>
                <a:cs typeface="Times New Roman" panose="02020603050405020304" pitchFamily="18" charset="0"/>
              </a:rPr>
              <a:t> for CD-ROM; /media/floppy for floppy drives; </a:t>
            </a:r>
          </a:p>
          <a:p>
            <a:pPr>
              <a:lnSpc>
                <a:spcPct val="200000"/>
              </a:lnSpc>
            </a:pPr>
            <a:r>
              <a:rPr lang="en-US" dirty="0" smtClean="0">
                <a:latin typeface="Times New Roman" panose="02020603050405020304" pitchFamily="18" charset="0"/>
                <a:cs typeface="Times New Roman" panose="02020603050405020304" pitchFamily="18" charset="0"/>
              </a:rPr>
              <a:t>/media/</a:t>
            </a:r>
            <a:r>
              <a:rPr lang="en-US" dirty="0" err="1" smtClean="0">
                <a:latin typeface="Times New Roman" panose="02020603050405020304" pitchFamily="18" charset="0"/>
                <a:cs typeface="Times New Roman" panose="02020603050405020304" pitchFamily="18" charset="0"/>
              </a:rPr>
              <a:t>cdrecorder</a:t>
            </a:r>
            <a:r>
              <a:rPr lang="en-US" dirty="0" smtClean="0">
                <a:latin typeface="Times New Roman" panose="02020603050405020304" pitchFamily="18" charset="0"/>
                <a:cs typeface="Times New Roman" panose="02020603050405020304" pitchFamily="18" charset="0"/>
              </a:rPr>
              <a:t> for CD writer </a:t>
            </a:r>
          </a:p>
          <a:p>
            <a:pPr>
              <a:lnSpc>
                <a:spcPct val="200000"/>
              </a:lnSpc>
            </a:pPr>
            <a:r>
              <a:rPr lang="en-US" b="1" dirty="0" smtClean="0">
                <a:latin typeface="Times New Roman" panose="02020603050405020304" pitchFamily="18" charset="0"/>
                <a:cs typeface="Times New Roman" panose="02020603050405020304" pitchFamily="18" charset="0"/>
              </a:rPr>
              <a:t>16. /</a:t>
            </a:r>
            <a:r>
              <a:rPr lang="en-US" b="1" dirty="0" err="1" smtClean="0">
                <a:latin typeface="Times New Roman" panose="02020603050405020304" pitchFamily="18" charset="0"/>
                <a:cs typeface="Times New Roman" panose="02020603050405020304" pitchFamily="18" charset="0"/>
              </a:rPr>
              <a:t>srv</a:t>
            </a:r>
            <a:r>
              <a:rPr lang="en-US" b="1" dirty="0" smtClean="0">
                <a:latin typeface="Times New Roman" panose="02020603050405020304" pitchFamily="18" charset="0"/>
                <a:cs typeface="Times New Roman" panose="02020603050405020304" pitchFamily="18" charset="0"/>
              </a:rPr>
              <a:t> – Service Data </a:t>
            </a:r>
          </a:p>
          <a:p>
            <a:pPr>
              <a:lnSpc>
                <a:spcPct val="200000"/>
              </a:lnSpc>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srv</a:t>
            </a:r>
            <a:r>
              <a:rPr lang="en-US" dirty="0" smtClean="0">
                <a:latin typeface="Times New Roman" panose="02020603050405020304" pitchFamily="18" charset="0"/>
                <a:cs typeface="Times New Roman" panose="02020603050405020304" pitchFamily="18" charset="0"/>
              </a:rPr>
              <a:t> stands for service. </a:t>
            </a:r>
          </a:p>
          <a:p>
            <a:pPr>
              <a:lnSpc>
                <a:spcPct val="200000"/>
              </a:lnSpc>
            </a:pPr>
            <a:r>
              <a:rPr lang="en-US" dirty="0" smtClean="0">
                <a:latin typeface="Times New Roman" panose="02020603050405020304" pitchFamily="18" charset="0"/>
                <a:cs typeface="Times New Roman" panose="02020603050405020304" pitchFamily="18" charset="0"/>
              </a:rPr>
              <a:t> Contains server specific services related data. </a:t>
            </a:r>
          </a:p>
          <a:p>
            <a:pPr>
              <a:lnSpc>
                <a:spcPct val="200000"/>
              </a:lnSpc>
            </a:pPr>
            <a:r>
              <a:rPr lang="en-US" dirty="0" smtClean="0">
                <a:latin typeface="Times New Roman" panose="02020603050405020304" pitchFamily="18" charset="0"/>
                <a:cs typeface="Times New Roman" panose="02020603050405020304" pitchFamily="18" charset="0"/>
              </a:rPr>
              <a:t> For example, /</a:t>
            </a:r>
            <a:r>
              <a:rPr lang="en-US" dirty="0" err="1" smtClean="0">
                <a:latin typeface="Times New Roman" panose="02020603050405020304" pitchFamily="18" charset="0"/>
                <a:cs typeface="Times New Roman" panose="02020603050405020304" pitchFamily="18" charset="0"/>
              </a:rPr>
              <a:t>srv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cvs</a:t>
            </a:r>
            <a:r>
              <a:rPr lang="en-US" dirty="0" smtClean="0">
                <a:latin typeface="Times New Roman" panose="02020603050405020304" pitchFamily="18" charset="0"/>
                <a:cs typeface="Times New Roman" panose="02020603050405020304" pitchFamily="18" charset="0"/>
              </a:rPr>
              <a:t> contains CVS related data.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3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0124" y="1292215"/>
            <a:ext cx="10810875" cy="3970318"/>
          </a:xfrm>
          <a:prstGeom prst="rect">
            <a:avLst/>
          </a:prstGeom>
        </p:spPr>
        <p:txBody>
          <a:bodyPr wrap="square">
            <a:spAutoFit/>
          </a:bodyPr>
          <a:lstStyle/>
          <a:p>
            <a:pPr algn="just">
              <a:lnSpc>
                <a:spcPct val="200000"/>
              </a:lnSpc>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Introduction to Linux: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is a Unix-like computer operating system assembled under the model of free and open source software development and distribution.</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defining component of Linux is the Linux  kernel, an operating system kernel first released 5 October 1991 by Linus Torvalds.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was originally developed as a free operating system for Intel x86-based personal computers.</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It has since been ported to more computer hardware platforms than any other operating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08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93891" y="122535"/>
            <a:ext cx="6096000" cy="923330"/>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1. Linux Utilities: </a:t>
            </a:r>
          </a:p>
          <a:p>
            <a:r>
              <a:rPr lang="en-US" b="1" dirty="0" smtClean="0">
                <a:latin typeface="Times New Roman" panose="02020603050405020304" pitchFamily="18" charset="0"/>
                <a:cs typeface="Times New Roman" panose="02020603050405020304" pitchFamily="18" charset="0"/>
              </a:rPr>
              <a:t>1.1 File Handling </a:t>
            </a:r>
          </a:p>
          <a:p>
            <a:r>
              <a:rPr lang="en-US" b="1" dirty="0" smtClean="0">
                <a:latin typeface="Times New Roman" panose="02020603050405020304" pitchFamily="18" charset="0"/>
                <a:cs typeface="Times New Roman" panose="02020603050405020304" pitchFamily="18" charset="0"/>
              </a:rPr>
              <a:t>utilities: Cat </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1025237" y="474345"/>
            <a:ext cx="9929090" cy="2862322"/>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Command: </a:t>
            </a:r>
          </a:p>
          <a:p>
            <a:pPr>
              <a:lnSpc>
                <a:spcPct val="200000"/>
              </a:lnSpc>
            </a:pPr>
            <a:r>
              <a:rPr lang="en-US" dirty="0" smtClean="0">
                <a:latin typeface="Times New Roman" panose="02020603050405020304" pitchFamily="18" charset="0"/>
                <a:cs typeface="Times New Roman" panose="02020603050405020304" pitchFamily="18" charset="0"/>
              </a:rPr>
              <a:t>cat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command concatenates files and print it on the standard output. </a:t>
            </a:r>
          </a:p>
          <a:p>
            <a:pPr>
              <a:lnSpc>
                <a:spcPct val="200000"/>
              </a:lnSpc>
            </a:pPr>
            <a:r>
              <a:rPr lang="en-US" b="1" dirty="0" smtClean="0">
                <a:latin typeface="Times New Roman" panose="02020603050405020304" pitchFamily="18" charset="0"/>
                <a:cs typeface="Times New Roman" panose="02020603050405020304" pitchFamily="18" charset="0"/>
              </a:rPr>
              <a:t>SYNTAX: </a:t>
            </a:r>
          </a:p>
          <a:p>
            <a:pPr>
              <a:lnSpc>
                <a:spcPct val="200000"/>
              </a:lnSpc>
            </a:pPr>
            <a:r>
              <a:rPr lang="en-US" dirty="0" smtClean="0">
                <a:latin typeface="Times New Roman" panose="02020603050405020304" pitchFamily="18" charset="0"/>
                <a:cs typeface="Times New Roman" panose="02020603050405020304" pitchFamily="18" charset="0"/>
              </a:rPr>
              <a:t>The Syntax is </a:t>
            </a:r>
          </a:p>
          <a:p>
            <a:pPr>
              <a:lnSpc>
                <a:spcPct val="200000"/>
              </a:lnSpc>
            </a:pPr>
            <a:r>
              <a:rPr lang="en-US" i="1" dirty="0" smtClean="0">
                <a:latin typeface="Times New Roman" panose="02020603050405020304" pitchFamily="18" charset="0"/>
                <a:cs typeface="Times New Roman" panose="02020603050405020304" pitchFamily="18" charset="0"/>
              </a:rPr>
              <a:t>cat [OPTIONS] [FILE]... OPTIONS: -A -b -e -E -n -s -T -v </a:t>
            </a:r>
          </a:p>
        </p:txBody>
      </p:sp>
      <p:pic>
        <p:nvPicPr>
          <p:cNvPr id="4" name="Picture 3"/>
          <p:cNvPicPr>
            <a:picLocks noChangeAspect="1"/>
          </p:cNvPicPr>
          <p:nvPr/>
        </p:nvPicPr>
        <p:blipFill>
          <a:blip r:embed="rId2"/>
          <a:stretch>
            <a:fillRect/>
          </a:stretch>
        </p:blipFill>
        <p:spPr>
          <a:xfrm>
            <a:off x="835153" y="3339482"/>
            <a:ext cx="9666591" cy="3143412"/>
          </a:xfrm>
          <a:prstGeom prst="rect">
            <a:avLst/>
          </a:prstGeom>
        </p:spPr>
      </p:pic>
    </p:spTree>
    <p:extLst>
      <p:ext uri="{BB962C8B-B14F-4D97-AF65-F5344CB8AC3E}">
        <p14:creationId xmlns:p14="http://schemas.microsoft.com/office/powerpoint/2010/main" val="1430925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163" y="548098"/>
            <a:ext cx="10797309" cy="5632311"/>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To Create a new file: </a:t>
            </a:r>
          </a:p>
          <a:p>
            <a:pPr algn="just">
              <a:lnSpc>
                <a:spcPct val="200000"/>
              </a:lnSpc>
            </a:pPr>
            <a:r>
              <a:rPr lang="en-US" dirty="0" smtClean="0">
                <a:latin typeface="Times New Roman" panose="02020603050405020304" pitchFamily="18" charset="0"/>
                <a:cs typeface="Times New Roman" panose="02020603050405020304" pitchFamily="18" charset="0"/>
              </a:rPr>
              <a:t>cat &gt; file1.txt </a:t>
            </a:r>
          </a:p>
          <a:p>
            <a:pPr algn="just">
              <a:lnSpc>
                <a:spcPct val="200000"/>
              </a:lnSpc>
            </a:pPr>
            <a:r>
              <a:rPr lang="en-US" dirty="0" smtClean="0">
                <a:latin typeface="Times New Roman" panose="02020603050405020304" pitchFamily="18" charset="0"/>
                <a:cs typeface="Times New Roman" panose="02020603050405020304" pitchFamily="18" charset="0"/>
              </a:rPr>
              <a:t>This command creates a new file file1.txt. After typing into the file press </a:t>
            </a:r>
            <a:r>
              <a:rPr lang="en-US" dirty="0" err="1" smtClean="0">
                <a:latin typeface="Times New Roman" panose="02020603050405020304" pitchFamily="18" charset="0"/>
                <a:cs typeface="Times New Roman" panose="02020603050405020304" pitchFamily="18" charset="0"/>
              </a:rPr>
              <a:t>control+d</a:t>
            </a:r>
            <a:r>
              <a:rPr lang="en-US" dirty="0" smtClean="0">
                <a:latin typeface="Times New Roman" panose="02020603050405020304" pitchFamily="18" charset="0"/>
                <a:cs typeface="Times New Roman" panose="02020603050405020304" pitchFamily="18" charset="0"/>
              </a:rPr>
              <a:t> (^d) simultaneously to end the file. </a:t>
            </a:r>
          </a:p>
          <a:p>
            <a:pPr algn="just">
              <a:lnSpc>
                <a:spcPct val="200000"/>
              </a:lnSpc>
            </a:pPr>
            <a:r>
              <a:rPr lang="en-US" dirty="0" smtClean="0">
                <a:latin typeface="Times New Roman" panose="02020603050405020304" pitchFamily="18" charset="0"/>
                <a:cs typeface="Times New Roman" panose="02020603050405020304" pitchFamily="18" charset="0"/>
              </a:rPr>
              <a:t>1. To Append data into the file: cat &gt;&gt; file1.txt </a:t>
            </a:r>
          </a:p>
          <a:p>
            <a:pPr algn="just">
              <a:lnSpc>
                <a:spcPct val="200000"/>
              </a:lnSpc>
            </a:pPr>
            <a:r>
              <a:rPr lang="en-US" dirty="0" smtClean="0">
                <a:latin typeface="Times New Roman" panose="02020603050405020304" pitchFamily="18" charset="0"/>
                <a:cs typeface="Times New Roman" panose="02020603050405020304" pitchFamily="18" charset="0"/>
              </a:rPr>
              <a:t>To append data into the same file use append operator &gt;&gt; to write into the file, else the file will be overwritten (i.e., all of its contents will be erased). </a:t>
            </a:r>
          </a:p>
          <a:p>
            <a:pPr algn="just">
              <a:lnSpc>
                <a:spcPct val="200000"/>
              </a:lnSpc>
            </a:pPr>
            <a:r>
              <a:rPr lang="en-US" dirty="0" smtClean="0">
                <a:latin typeface="Times New Roman" panose="02020603050405020304" pitchFamily="18" charset="0"/>
                <a:cs typeface="Times New Roman" panose="02020603050405020304" pitchFamily="18" charset="0"/>
              </a:rPr>
              <a:t>2. To display a file: cat file1.txt </a:t>
            </a:r>
          </a:p>
          <a:p>
            <a:pPr algn="just">
              <a:lnSpc>
                <a:spcPct val="200000"/>
              </a:lnSpc>
            </a:pPr>
            <a:r>
              <a:rPr lang="en-US" dirty="0" smtClean="0">
                <a:latin typeface="Times New Roman" panose="02020603050405020304" pitchFamily="18" charset="0"/>
                <a:cs typeface="Times New Roman" panose="02020603050405020304" pitchFamily="18" charset="0"/>
              </a:rPr>
              <a:t>This command displays the data in the file. </a:t>
            </a:r>
          </a:p>
          <a:p>
            <a:pPr algn="just">
              <a:lnSpc>
                <a:spcPct val="200000"/>
              </a:lnSpc>
            </a:pPr>
            <a:r>
              <a:rPr lang="en-US" dirty="0" smtClean="0">
                <a:latin typeface="Times New Roman" panose="02020603050405020304" pitchFamily="18" charset="0"/>
                <a:cs typeface="Times New Roman" panose="02020603050405020304" pitchFamily="18" charset="0"/>
              </a:rPr>
              <a:t>3. To concatenate several files and  display: cat file1.txt file2.txt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79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8" y="1203374"/>
            <a:ext cx="9993745" cy="1669944"/>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4. To concatenate several files and to transfer the output to another file.  cat file1.txt file2.txt &gt; file3.txt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the above example the output is redirected to new file file3.txt.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cat command will create new file file3.txt and store the concatenated output into file3.txt.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52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2" y="510601"/>
            <a:ext cx="7195127" cy="2862322"/>
          </a:xfrm>
          <a:prstGeom prst="rect">
            <a:avLst/>
          </a:prstGeom>
        </p:spPr>
        <p:txBody>
          <a:bodyPr wrap="square">
            <a:spAutoFit/>
          </a:bodyPr>
          <a:lstStyle/>
          <a:p>
            <a:pPr>
              <a:lnSpc>
                <a:spcPct val="200000"/>
              </a:lnSpc>
            </a:pPr>
            <a:r>
              <a:rPr lang="en-US" b="1" dirty="0" err="1" smtClean="0">
                <a:latin typeface="Times New Roman" panose="02020603050405020304" pitchFamily="18" charset="0"/>
                <a:cs typeface="Times New Roman" panose="02020603050405020304" pitchFamily="18" charset="0"/>
              </a:rPr>
              <a:t>rm</a:t>
            </a:r>
            <a:r>
              <a:rPr lang="en-US" b="1" dirty="0" smtClean="0">
                <a:latin typeface="Times New Roman" panose="02020603050405020304" pitchFamily="18" charset="0"/>
                <a:cs typeface="Times New Roman" panose="02020603050405020304" pitchFamily="18" charset="0"/>
              </a:rPr>
              <a:t> COMMAND: </a:t>
            </a:r>
          </a:p>
          <a:p>
            <a:pPr>
              <a:lnSpc>
                <a:spcPct val="200000"/>
              </a:lnSpc>
            </a:pPr>
            <a:r>
              <a:rPr lang="en-US" dirty="0" err="1" smtClean="0">
                <a:latin typeface="Times New Roman" panose="02020603050405020304" pitchFamily="18" charset="0"/>
                <a:cs typeface="Times New Roman" panose="02020603050405020304" pitchFamily="18" charset="0"/>
              </a:rPr>
              <a:t>rm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 command is used to remove/delete the file from the directory. </a:t>
            </a:r>
          </a:p>
          <a:p>
            <a:pPr>
              <a:lnSpc>
                <a:spcPct val="200000"/>
              </a:lnSpc>
            </a:pPr>
            <a:r>
              <a:rPr lang="en-US" b="1" dirty="0" smtClean="0">
                <a:latin typeface="Times New Roman" panose="02020603050405020304" pitchFamily="18" charset="0"/>
                <a:cs typeface="Times New Roman" panose="02020603050405020304" pitchFamily="18" charset="0"/>
              </a:rPr>
              <a:t>SYNTAX: </a:t>
            </a:r>
          </a:p>
          <a:p>
            <a:pPr>
              <a:lnSpc>
                <a:spcPct val="200000"/>
              </a:lnSpc>
            </a:pPr>
            <a:r>
              <a:rPr lang="en-US" dirty="0" smtClean="0">
                <a:latin typeface="Times New Roman" panose="02020603050405020304" pitchFamily="18" charset="0"/>
                <a:cs typeface="Times New Roman" panose="02020603050405020304" pitchFamily="18" charset="0"/>
              </a:rPr>
              <a:t>The Syntax is </a:t>
            </a:r>
          </a:p>
          <a:p>
            <a:pPr>
              <a:lnSpc>
                <a:spcPct val="200000"/>
              </a:lnSpc>
            </a:pPr>
            <a:r>
              <a:rPr lang="en-US" dirty="0" err="1" smtClean="0">
                <a:latin typeface="Times New Roman" panose="02020603050405020304" pitchFamily="18" charset="0"/>
                <a:cs typeface="Times New Roman" panose="02020603050405020304" pitchFamily="18" charset="0"/>
              </a:rPr>
              <a:t>rm</a:t>
            </a:r>
            <a:r>
              <a:rPr lang="en-US" dirty="0" smtClean="0">
                <a:latin typeface="Times New Roman" panose="02020603050405020304" pitchFamily="18" charset="0"/>
                <a:cs typeface="Times New Roman" panose="02020603050405020304" pitchFamily="18" charset="0"/>
              </a:rPr>
              <a:t> [options..] [file | directory]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64755" y="2011442"/>
            <a:ext cx="6932918" cy="4333940"/>
          </a:xfrm>
          <a:prstGeom prst="rect">
            <a:avLst/>
          </a:prstGeom>
        </p:spPr>
      </p:pic>
    </p:spTree>
    <p:extLst>
      <p:ext uri="{BB962C8B-B14F-4D97-AF65-F5344CB8AC3E}">
        <p14:creationId xmlns:p14="http://schemas.microsoft.com/office/powerpoint/2010/main" val="227222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372147"/>
            <a:ext cx="6096000" cy="4524315"/>
          </a:xfrm>
          <a:prstGeom prst="rect">
            <a:avLst/>
          </a:prstGeom>
        </p:spPr>
        <p:txBody>
          <a:bodyPr>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cd COMMAND: </a:t>
            </a:r>
          </a:p>
          <a:p>
            <a:pPr algn="just">
              <a:lnSpc>
                <a:spcPct val="200000"/>
              </a:lnSpc>
            </a:pPr>
            <a:r>
              <a:rPr lang="en-US" dirty="0" smtClean="0">
                <a:latin typeface="Times New Roman" panose="02020603050405020304" pitchFamily="18" charset="0"/>
                <a:cs typeface="Times New Roman" panose="02020603050405020304" pitchFamily="18" charset="0"/>
              </a:rPr>
              <a:t>cd command is used to change the directory. </a:t>
            </a:r>
          </a:p>
          <a:p>
            <a:pPr algn="just">
              <a:lnSpc>
                <a:spcPct val="200000"/>
              </a:lnSpc>
            </a:pPr>
            <a:r>
              <a:rPr lang="en-US" b="1" dirty="0" smtClean="0">
                <a:latin typeface="Times New Roman" panose="02020603050405020304" pitchFamily="18" charset="0"/>
                <a:cs typeface="Times New Roman" panose="02020603050405020304" pitchFamily="18" charset="0"/>
              </a:rPr>
              <a:t>SYNTAX: </a:t>
            </a:r>
          </a:p>
          <a:p>
            <a:pPr algn="just">
              <a:lnSpc>
                <a:spcPct val="200000"/>
              </a:lnSpc>
            </a:pPr>
            <a:r>
              <a:rPr lang="en-US" dirty="0" smtClean="0">
                <a:latin typeface="Times New Roman" panose="02020603050405020304" pitchFamily="18" charset="0"/>
                <a:cs typeface="Times New Roman" panose="02020603050405020304" pitchFamily="18" charset="0"/>
              </a:rPr>
              <a:t>The Syntax is </a:t>
            </a:r>
          </a:p>
          <a:p>
            <a:pPr algn="just">
              <a:lnSpc>
                <a:spcPct val="200000"/>
              </a:lnSpc>
            </a:pPr>
            <a:r>
              <a:rPr lang="en-US" dirty="0" smtClean="0">
                <a:latin typeface="Times New Roman" panose="02020603050405020304" pitchFamily="18" charset="0"/>
                <a:cs typeface="Times New Roman" panose="02020603050405020304" pitchFamily="18" charset="0"/>
              </a:rPr>
              <a:t>cd [directory | ~ | ./ | ../ | - ] </a:t>
            </a:r>
          </a:p>
          <a:p>
            <a:pPr algn="just">
              <a:lnSpc>
                <a:spcPct val="200000"/>
              </a:lnSpc>
            </a:pPr>
            <a:r>
              <a:rPr lang="en-US" dirty="0" smtClean="0">
                <a:latin typeface="Times New Roman" panose="02020603050405020304" pitchFamily="18" charset="0"/>
                <a:cs typeface="Times New Roman" panose="02020603050405020304" pitchFamily="18" charset="0"/>
              </a:rPr>
              <a:t>OPTIONS: </a:t>
            </a:r>
          </a:p>
          <a:p>
            <a:pPr algn="just">
              <a:lnSpc>
                <a:spcPct val="200000"/>
              </a:lnSpc>
            </a:pPr>
            <a:r>
              <a:rPr lang="en-US" dirty="0" smtClean="0">
                <a:latin typeface="Times New Roman" panose="02020603050405020304" pitchFamily="18" charset="0"/>
                <a:cs typeface="Times New Roman" panose="02020603050405020304" pitchFamily="18" charset="0"/>
              </a:rPr>
              <a:t>-L Use the physical directory structure. </a:t>
            </a:r>
          </a:p>
          <a:p>
            <a:pPr algn="just">
              <a:lnSpc>
                <a:spcPct val="200000"/>
              </a:lnSpc>
            </a:pPr>
            <a:r>
              <a:rPr lang="en-US" dirty="0" smtClean="0">
                <a:latin typeface="Times New Roman" panose="02020603050405020304" pitchFamily="18" charset="0"/>
                <a:cs typeface="Times New Roman" panose="02020603050405020304" pitchFamily="18" charset="0"/>
              </a:rPr>
              <a:t>-P  Forces symbolic links.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4959927" y="630949"/>
            <a:ext cx="6797964" cy="6101927"/>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EXAMPLE: </a:t>
            </a:r>
          </a:p>
          <a:p>
            <a:pPr>
              <a:lnSpc>
                <a:spcPct val="200000"/>
              </a:lnSpc>
            </a:pPr>
            <a:r>
              <a:rPr lang="en-US" dirty="0" smtClean="0">
                <a:latin typeface="Times New Roman" panose="02020603050405020304" pitchFamily="18" charset="0"/>
                <a:cs typeface="Times New Roman" panose="02020603050405020304" pitchFamily="18" charset="0"/>
              </a:rPr>
              <a:t>1. cd </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-command </a:t>
            </a:r>
          </a:p>
          <a:p>
            <a:pPr>
              <a:lnSpc>
                <a:spcPct val="200000"/>
              </a:lnSpc>
            </a:pPr>
            <a:r>
              <a:rPr lang="en-US" dirty="0" smtClean="0">
                <a:latin typeface="Times New Roman" panose="02020603050405020304" pitchFamily="18" charset="0"/>
                <a:cs typeface="Times New Roman" panose="02020603050405020304" pitchFamily="18" charset="0"/>
              </a:rPr>
              <a:t>This command will take you to the sub-directory(</a:t>
            </a:r>
            <a:r>
              <a:rPr lang="en-US" dirty="0" err="1" smtClean="0">
                <a:latin typeface="Times New Roman" panose="02020603050405020304" pitchFamily="18" charset="0"/>
                <a:cs typeface="Times New Roman" panose="02020603050405020304" pitchFamily="18" charset="0"/>
              </a:rPr>
              <a:t>linux</a:t>
            </a:r>
            <a:r>
              <a:rPr lang="en-US" dirty="0" smtClean="0">
                <a:latin typeface="Times New Roman" panose="02020603050405020304" pitchFamily="18" charset="0"/>
                <a:cs typeface="Times New Roman" panose="02020603050405020304" pitchFamily="18" charset="0"/>
              </a:rPr>
              <a:t>-command) from its parent </a:t>
            </a:r>
          </a:p>
          <a:p>
            <a:pPr>
              <a:lnSpc>
                <a:spcPct val="200000"/>
              </a:lnSpc>
            </a:pPr>
            <a:r>
              <a:rPr lang="en-US" dirty="0" smtClean="0">
                <a:latin typeface="Times New Roman" panose="02020603050405020304" pitchFamily="18" charset="0"/>
                <a:cs typeface="Times New Roman" panose="02020603050405020304" pitchFamily="18" charset="0"/>
              </a:rPr>
              <a:t>directory. </a:t>
            </a:r>
          </a:p>
          <a:p>
            <a:pPr>
              <a:lnSpc>
                <a:spcPct val="200000"/>
              </a:lnSpc>
            </a:pPr>
            <a:r>
              <a:rPr lang="en-US" dirty="0" smtClean="0">
                <a:latin typeface="Times New Roman" panose="02020603050405020304" pitchFamily="18" charset="0"/>
                <a:cs typeface="Times New Roman" panose="02020603050405020304" pitchFamily="18" charset="0"/>
              </a:rPr>
              <a:t>2. cd .. </a:t>
            </a:r>
          </a:p>
          <a:p>
            <a:pPr>
              <a:lnSpc>
                <a:spcPct val="200000"/>
              </a:lnSpc>
            </a:pPr>
            <a:r>
              <a:rPr lang="en-US" dirty="0" smtClean="0">
                <a:latin typeface="Times New Roman" panose="02020603050405020304" pitchFamily="18" charset="0"/>
                <a:cs typeface="Times New Roman" panose="02020603050405020304" pitchFamily="18" charset="0"/>
              </a:rPr>
              <a:t>This will change to the parent-directory from the current working directory/sub-directory. </a:t>
            </a:r>
          </a:p>
          <a:p>
            <a:pPr>
              <a:lnSpc>
                <a:spcPct val="200000"/>
              </a:lnSpc>
            </a:pPr>
            <a:r>
              <a:rPr lang="en-US" dirty="0" smtClean="0">
                <a:latin typeface="Times New Roman" panose="02020603050405020304" pitchFamily="18" charset="0"/>
                <a:cs typeface="Times New Roman" panose="02020603050405020304" pitchFamily="18" charset="0"/>
              </a:rPr>
              <a:t>3. cd ~ </a:t>
            </a:r>
          </a:p>
          <a:p>
            <a:pPr>
              <a:lnSpc>
                <a:spcPct val="200000"/>
              </a:lnSpc>
            </a:pPr>
            <a:r>
              <a:rPr lang="en-US" dirty="0" smtClean="0">
                <a:latin typeface="Times New Roman" panose="02020603050405020304" pitchFamily="18" charset="0"/>
                <a:cs typeface="Times New Roman" panose="02020603050405020304" pitchFamily="18" charset="0"/>
              </a:rPr>
              <a:t>This command will move to the user's home directory which is "/home/username".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836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836" y="261449"/>
            <a:ext cx="6096000" cy="6101927"/>
          </a:xfrm>
          <a:prstGeom prst="rect">
            <a:avLst/>
          </a:prstGeom>
        </p:spPr>
        <p:txBody>
          <a:bodyPr>
            <a:spAutoFit/>
          </a:bodyPr>
          <a:lstStyle/>
          <a:p>
            <a:pPr>
              <a:lnSpc>
                <a:spcPct val="200000"/>
              </a:lnSpc>
            </a:pP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COMMAND: </a:t>
            </a:r>
          </a:p>
          <a:p>
            <a:pPr>
              <a:lnSpc>
                <a:spcPct val="200000"/>
              </a:lnSpc>
            </a:pP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command copy files from one location to another. If the destination is an existing file, then </a:t>
            </a:r>
          </a:p>
          <a:p>
            <a:pPr>
              <a:lnSpc>
                <a:spcPct val="200000"/>
              </a:lnSpc>
            </a:pPr>
            <a:r>
              <a:rPr lang="en-US" dirty="0" smtClean="0">
                <a:latin typeface="Times New Roman" panose="02020603050405020304" pitchFamily="18" charset="0"/>
                <a:cs typeface="Times New Roman" panose="02020603050405020304" pitchFamily="18" charset="0"/>
              </a:rPr>
              <a:t>the file is overwritten; if the destination is an existing directory, the file is copied into the </a:t>
            </a:r>
          </a:p>
          <a:p>
            <a:pPr>
              <a:lnSpc>
                <a:spcPct val="200000"/>
              </a:lnSpc>
            </a:pPr>
            <a:r>
              <a:rPr lang="en-US" dirty="0" smtClean="0">
                <a:latin typeface="Times New Roman" panose="02020603050405020304" pitchFamily="18" charset="0"/>
                <a:cs typeface="Times New Roman" panose="02020603050405020304" pitchFamily="18" charset="0"/>
              </a:rPr>
              <a:t>directory (the directory is not overwritten). </a:t>
            </a:r>
          </a:p>
          <a:p>
            <a:pPr>
              <a:lnSpc>
                <a:spcPct val="200000"/>
              </a:lnSpc>
            </a:pPr>
            <a:r>
              <a:rPr lang="en-US" dirty="0" smtClean="0">
                <a:latin typeface="Times New Roman" panose="02020603050405020304" pitchFamily="18" charset="0"/>
                <a:cs typeface="Times New Roman" panose="02020603050405020304" pitchFamily="18" charset="0"/>
              </a:rPr>
              <a:t>SYNTAX: </a:t>
            </a:r>
          </a:p>
          <a:p>
            <a:pPr>
              <a:lnSpc>
                <a:spcPct val="200000"/>
              </a:lnSpc>
            </a:pPr>
            <a:r>
              <a:rPr lang="en-US" dirty="0" smtClean="0">
                <a:latin typeface="Times New Roman" panose="02020603050405020304" pitchFamily="18" charset="0"/>
                <a:cs typeface="Times New Roman" panose="02020603050405020304" pitchFamily="18" charset="0"/>
              </a:rPr>
              <a:t>The Syntax is </a:t>
            </a:r>
          </a:p>
          <a:p>
            <a:pPr>
              <a:lnSpc>
                <a:spcPct val="200000"/>
              </a:lnSpc>
            </a:pP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[OPTIONS]... SOURCE DEST </a:t>
            </a:r>
          </a:p>
          <a:p>
            <a:pPr>
              <a:lnSpc>
                <a:spcPct val="200000"/>
              </a:lnSpc>
            </a:pP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[OPTIONS]... SOURCE... DIRECTORY </a:t>
            </a:r>
          </a:p>
          <a:p>
            <a:pPr>
              <a:lnSpc>
                <a:spcPct val="200000"/>
              </a:lnSpc>
            </a:pP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[OPTIONS]... --target-directory=DIRECTORY SOURCE... </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5687129" y="2766799"/>
            <a:ext cx="6248721" cy="3337958"/>
          </a:xfrm>
          <a:prstGeom prst="rect">
            <a:avLst/>
          </a:prstGeom>
        </p:spPr>
      </p:pic>
    </p:spTree>
    <p:extLst>
      <p:ext uri="{BB962C8B-B14F-4D97-AF65-F5344CB8AC3E}">
        <p14:creationId xmlns:p14="http://schemas.microsoft.com/office/powerpoint/2010/main" val="1012647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527" y="123134"/>
            <a:ext cx="8663709" cy="6186309"/>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EXAMPLE: </a:t>
            </a:r>
          </a:p>
          <a:p>
            <a:pPr>
              <a:lnSpc>
                <a:spcPct val="200000"/>
              </a:lnSpc>
            </a:pPr>
            <a:r>
              <a:rPr lang="en-US" dirty="0" smtClean="0">
                <a:latin typeface="Times New Roman" panose="02020603050405020304" pitchFamily="18" charset="0"/>
                <a:cs typeface="Times New Roman" panose="02020603050405020304" pitchFamily="18" charset="0"/>
              </a:rPr>
              <a:t>Copy two files: </a:t>
            </a: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file1 file2 </a:t>
            </a:r>
          </a:p>
          <a:p>
            <a:pPr>
              <a:lnSpc>
                <a:spcPct val="200000"/>
              </a:lnSpc>
            </a:pPr>
            <a:r>
              <a:rPr lang="en-US" dirty="0" smtClean="0">
                <a:latin typeface="Times New Roman" panose="02020603050405020304" pitchFamily="18" charset="0"/>
                <a:cs typeface="Times New Roman" panose="02020603050405020304" pitchFamily="18" charset="0"/>
              </a:rPr>
              <a:t>The above </a:t>
            </a: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command copies the content of file1.php to file2.php. </a:t>
            </a:r>
          </a:p>
          <a:p>
            <a:pPr>
              <a:lnSpc>
                <a:spcPct val="200000"/>
              </a:lnSpc>
            </a:pPr>
            <a:r>
              <a:rPr lang="en-US" dirty="0" smtClean="0">
                <a:latin typeface="Times New Roman" panose="02020603050405020304" pitchFamily="18" charset="0"/>
                <a:cs typeface="Times New Roman" panose="02020603050405020304" pitchFamily="18" charset="0"/>
              </a:rPr>
              <a:t>1. To backup the copied </a:t>
            </a:r>
          </a:p>
          <a:p>
            <a:pPr>
              <a:lnSpc>
                <a:spcPct val="200000"/>
              </a:lnSpc>
            </a:pPr>
            <a:r>
              <a:rPr lang="en-US" dirty="0" smtClean="0">
                <a:latin typeface="Times New Roman" panose="02020603050405020304" pitchFamily="18" charset="0"/>
                <a:cs typeface="Times New Roman" panose="02020603050405020304" pitchFamily="18" charset="0"/>
              </a:rPr>
              <a:t>file: </a:t>
            </a: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-b file1.php file2.php </a:t>
            </a:r>
          </a:p>
          <a:p>
            <a:pPr>
              <a:lnSpc>
                <a:spcPct val="200000"/>
              </a:lnSpc>
            </a:pPr>
            <a:r>
              <a:rPr lang="en-US" dirty="0" smtClean="0">
                <a:latin typeface="Times New Roman" panose="02020603050405020304" pitchFamily="18" charset="0"/>
                <a:cs typeface="Times New Roman" panose="02020603050405020304" pitchFamily="18" charset="0"/>
              </a:rPr>
              <a:t>Backup of file1.php will be created with '~' symbol as file2.php~. </a:t>
            </a:r>
          </a:p>
          <a:p>
            <a:pPr>
              <a:lnSpc>
                <a:spcPct val="200000"/>
              </a:lnSpc>
            </a:pP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2. Copy folder and </a:t>
            </a:r>
          </a:p>
          <a:p>
            <a:pPr>
              <a:lnSpc>
                <a:spcPct val="200000"/>
              </a:lnSpc>
            </a:pPr>
            <a:r>
              <a:rPr lang="en-US" dirty="0" smtClean="0">
                <a:latin typeface="Times New Roman" panose="02020603050405020304" pitchFamily="18" charset="0"/>
                <a:cs typeface="Times New Roman" panose="02020603050405020304" pitchFamily="18" charset="0"/>
              </a:rPr>
              <a:t>subfolders: </a:t>
            </a: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-R scripts </a:t>
            </a:r>
          </a:p>
          <a:p>
            <a:pPr>
              <a:lnSpc>
                <a:spcPct val="200000"/>
              </a:lnSpc>
            </a:pPr>
            <a:r>
              <a:rPr lang="en-US" dirty="0" smtClean="0">
                <a:latin typeface="Times New Roman" panose="02020603050405020304" pitchFamily="18" charset="0"/>
                <a:cs typeface="Times New Roman" panose="02020603050405020304" pitchFamily="18" charset="0"/>
              </a:rPr>
              <a:t>scripts1 </a:t>
            </a:r>
          </a:p>
          <a:p>
            <a:pPr>
              <a:lnSpc>
                <a:spcPct val="200000"/>
              </a:lnSpc>
            </a:pPr>
            <a:r>
              <a:rPr lang="en-US" dirty="0" smtClean="0">
                <a:latin typeface="Times New Roman" panose="02020603050405020304" pitchFamily="18" charset="0"/>
                <a:cs typeface="Times New Roman" panose="02020603050405020304" pitchFamily="18" charset="0"/>
              </a:rPr>
              <a:t>The above </a:t>
            </a:r>
            <a:r>
              <a:rPr lang="en-US" dirty="0" err="1" smtClean="0">
                <a:latin typeface="Times New Roman" panose="02020603050405020304" pitchFamily="18" charset="0"/>
                <a:cs typeface="Times New Roman" panose="02020603050405020304" pitchFamily="18" charset="0"/>
              </a:rPr>
              <a:t>cp</a:t>
            </a:r>
            <a:r>
              <a:rPr lang="en-US" dirty="0" smtClean="0">
                <a:latin typeface="Times New Roman" panose="02020603050405020304" pitchFamily="18" charset="0"/>
                <a:cs typeface="Times New Roman" panose="02020603050405020304" pitchFamily="18" charset="0"/>
              </a:rPr>
              <a:t> command copy the folder and subfolders from scripts to scripts1.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520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455229"/>
            <a:ext cx="6096000" cy="2862322"/>
          </a:xfrm>
          <a:prstGeom prst="rect">
            <a:avLst/>
          </a:prstGeom>
        </p:spPr>
        <p:txBody>
          <a:bodyPr>
            <a:spAutoFit/>
          </a:bodyPr>
          <a:lstStyle/>
          <a:p>
            <a:pPr>
              <a:lnSpc>
                <a:spcPct val="200000"/>
              </a:lnSpc>
            </a:pPr>
            <a:r>
              <a:rPr lang="en-US" b="1" dirty="0" smtClean="0">
                <a:latin typeface="Times New Roman" panose="02020603050405020304" pitchFamily="18" charset="0"/>
                <a:cs typeface="Times New Roman" panose="02020603050405020304" pitchFamily="18" charset="0"/>
              </a:rPr>
              <a:t>ls COMMAND: </a:t>
            </a:r>
          </a:p>
          <a:p>
            <a:pPr>
              <a:lnSpc>
                <a:spcPct val="200000"/>
              </a:lnSpc>
            </a:pPr>
            <a:r>
              <a:rPr lang="en-US" dirty="0" smtClean="0">
                <a:latin typeface="Times New Roman" panose="02020603050405020304" pitchFamily="18" charset="0"/>
                <a:cs typeface="Times New Roman" panose="02020603050405020304" pitchFamily="18" charset="0"/>
              </a:rPr>
              <a:t>ls command lists the files and directories under current working directory. </a:t>
            </a:r>
          </a:p>
          <a:p>
            <a:pPr>
              <a:lnSpc>
                <a:spcPct val="200000"/>
              </a:lnSpc>
            </a:pPr>
            <a:r>
              <a:rPr lang="en-US" b="1" dirty="0" smtClean="0">
                <a:latin typeface="Times New Roman" panose="02020603050405020304" pitchFamily="18" charset="0"/>
                <a:cs typeface="Times New Roman" panose="02020603050405020304" pitchFamily="18" charset="0"/>
              </a:rPr>
              <a:t>SYNTAX:</a:t>
            </a:r>
          </a:p>
          <a:p>
            <a:pPr>
              <a:lnSpc>
                <a:spcPct val="200000"/>
              </a:lnSpc>
            </a:pPr>
            <a:r>
              <a:rPr lang="en-US" dirty="0" smtClean="0">
                <a:latin typeface="Times New Roman" panose="02020603050405020304" pitchFamily="18" charset="0"/>
                <a:cs typeface="Times New Roman" panose="02020603050405020304" pitchFamily="18" charset="0"/>
              </a:rPr>
              <a:t>ls [OPTIONS]... [FILE]</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0" y="-52603"/>
            <a:ext cx="6096000" cy="6740307"/>
          </a:xfrm>
          <a:prstGeom prst="rect">
            <a:avLst/>
          </a:prstGeom>
        </p:spPr>
        <p:txBody>
          <a:bodyPr>
            <a:spAutoFit/>
          </a:bodyPr>
          <a:lstStyle/>
          <a:p>
            <a:pPr>
              <a:lnSpc>
                <a:spcPct val="200000"/>
              </a:lnSpc>
            </a:pPr>
            <a:r>
              <a:rPr lang="en-US" b="1" dirty="0" smtClean="0">
                <a:latin typeface="Times New Roman" panose="02020603050405020304" pitchFamily="18" charset="0"/>
                <a:cs typeface="Times New Roman" panose="02020603050405020304" pitchFamily="18" charset="0"/>
              </a:rPr>
              <a:t>OPTION</a:t>
            </a:r>
          </a:p>
          <a:p>
            <a:pPr>
              <a:lnSpc>
                <a:spcPct val="200000"/>
              </a:lnSpc>
            </a:pPr>
            <a:r>
              <a:rPr lang="en-US" b="1" dirty="0" smtClean="0">
                <a:latin typeface="Times New Roman" panose="02020603050405020304" pitchFamily="18" charset="0"/>
                <a:cs typeface="Times New Roman" panose="02020603050405020304" pitchFamily="18" charset="0"/>
              </a:rPr>
              <a:t> L -Lists all the files, directories and their mode, Number of links, owner of the </a:t>
            </a:r>
          </a:p>
          <a:p>
            <a:pPr>
              <a:lnSpc>
                <a:spcPct val="200000"/>
              </a:lnSpc>
            </a:pPr>
            <a:r>
              <a:rPr lang="en-US" b="1" dirty="0" smtClean="0">
                <a:latin typeface="Times New Roman" panose="02020603050405020304" pitchFamily="18" charset="0"/>
                <a:cs typeface="Times New Roman" panose="02020603050405020304" pitchFamily="18" charset="0"/>
              </a:rPr>
              <a:t>file, file size, Modified date and time and filename. </a:t>
            </a:r>
          </a:p>
          <a:p>
            <a:pPr>
              <a:lnSpc>
                <a:spcPct val="200000"/>
              </a:lnSpc>
            </a:pPr>
            <a:r>
              <a:rPr lang="en-US" b="1" dirty="0" smtClean="0">
                <a:latin typeface="Times New Roman" panose="02020603050405020304" pitchFamily="18" charset="0"/>
                <a:cs typeface="Times New Roman" panose="02020603050405020304" pitchFamily="18" charset="0"/>
              </a:rPr>
              <a:t>-t Lists in order of last modification time. </a:t>
            </a:r>
          </a:p>
          <a:p>
            <a:pPr>
              <a:lnSpc>
                <a:spcPct val="200000"/>
              </a:lnSpc>
            </a:pPr>
            <a:r>
              <a:rPr lang="en-US" b="1" dirty="0" smtClean="0">
                <a:latin typeface="Times New Roman" panose="02020603050405020304" pitchFamily="18" charset="0"/>
                <a:cs typeface="Times New Roman" panose="02020603050405020304" pitchFamily="18" charset="0"/>
              </a:rPr>
              <a:t>-a  Lists all entries including hidden files. </a:t>
            </a:r>
          </a:p>
          <a:p>
            <a:pPr>
              <a:lnSpc>
                <a:spcPct val="200000"/>
              </a:lnSpc>
            </a:pPr>
            <a:r>
              <a:rPr lang="en-US" b="1" dirty="0" smtClean="0">
                <a:latin typeface="Times New Roman" panose="02020603050405020304" pitchFamily="18" charset="0"/>
                <a:cs typeface="Times New Roman" panose="02020603050405020304" pitchFamily="18" charset="0"/>
              </a:rPr>
              <a:t>-d Lists directory files instead of contents. </a:t>
            </a:r>
          </a:p>
          <a:p>
            <a:pPr>
              <a:lnSpc>
                <a:spcPct val="200000"/>
              </a:lnSpc>
            </a:pPr>
            <a:r>
              <a:rPr lang="en-US" b="1" dirty="0" smtClean="0">
                <a:latin typeface="Times New Roman" panose="02020603050405020304" pitchFamily="18" charset="0"/>
                <a:cs typeface="Times New Roman" panose="02020603050405020304" pitchFamily="18" charset="0"/>
              </a:rPr>
              <a:t>-p Puts slash at the end of each directories. </a:t>
            </a:r>
          </a:p>
          <a:p>
            <a:pPr>
              <a:lnSpc>
                <a:spcPct val="200000"/>
              </a:lnSpc>
            </a:pPr>
            <a:r>
              <a:rPr lang="en-US" b="1" dirty="0" smtClean="0">
                <a:latin typeface="Times New Roman" panose="02020603050405020304" pitchFamily="18" charset="0"/>
                <a:cs typeface="Times New Roman" panose="02020603050405020304" pitchFamily="18" charset="0"/>
              </a:rPr>
              <a:t>-u  List in order of last access time. </a:t>
            </a:r>
          </a:p>
          <a:p>
            <a:pPr>
              <a:lnSpc>
                <a:spcPct val="200000"/>
              </a:lnSpc>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Display </a:t>
            </a:r>
            <a:r>
              <a:rPr lang="en-US" b="1" dirty="0" err="1" smtClean="0">
                <a:latin typeface="Times New Roman" panose="02020603050405020304" pitchFamily="18" charset="0"/>
                <a:cs typeface="Times New Roman" panose="02020603050405020304" pitchFamily="18" charset="0"/>
              </a:rPr>
              <a:t>inode</a:t>
            </a:r>
            <a:r>
              <a:rPr lang="en-US" b="1" dirty="0" smtClean="0">
                <a:latin typeface="Times New Roman" panose="02020603050405020304" pitchFamily="18" charset="0"/>
                <a:cs typeface="Times New Roman" panose="02020603050405020304" pitchFamily="18" charset="0"/>
              </a:rPr>
              <a:t> information. </a:t>
            </a:r>
          </a:p>
          <a:p>
            <a:pPr>
              <a:lnSpc>
                <a:spcPct val="200000"/>
              </a:lnSpc>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ltr</a:t>
            </a:r>
            <a:r>
              <a:rPr lang="en-US" b="1" dirty="0" smtClean="0">
                <a:latin typeface="Times New Roman" panose="02020603050405020304" pitchFamily="18" charset="0"/>
                <a:cs typeface="Times New Roman" panose="02020603050405020304" pitchFamily="18" charset="0"/>
              </a:rPr>
              <a:t> List files order by date. </a:t>
            </a:r>
          </a:p>
          <a:p>
            <a:pPr>
              <a:lnSpc>
                <a:spcPct val="200000"/>
              </a:lnSpc>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lSr</a:t>
            </a:r>
            <a:r>
              <a:rPr lang="en-US" b="1" dirty="0" smtClean="0">
                <a:latin typeface="Times New Roman" panose="02020603050405020304" pitchFamily="18" charset="0"/>
                <a:cs typeface="Times New Roman" panose="02020603050405020304" pitchFamily="18" charset="0"/>
              </a:rPr>
              <a:t> List files order by file size.</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86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5673" y="760029"/>
            <a:ext cx="6096000" cy="3970318"/>
          </a:xfrm>
          <a:prstGeom prst="rect">
            <a:avLst/>
          </a:prstGeom>
        </p:spPr>
        <p:txBody>
          <a:bodyPr>
            <a:spAutoFit/>
          </a:bodyPr>
          <a:lstStyle/>
          <a:p>
            <a:pPr>
              <a:lnSpc>
                <a:spcPct val="200000"/>
              </a:lnSpc>
            </a:pPr>
            <a:r>
              <a:rPr lang="en-US" b="1" dirty="0" smtClean="0">
                <a:latin typeface="Times New Roman" panose="02020603050405020304" pitchFamily="18" charset="0"/>
                <a:cs typeface="Times New Roman" panose="02020603050405020304" pitchFamily="18" charset="0"/>
              </a:rPr>
              <a:t>EXAMPLE: </a:t>
            </a:r>
          </a:p>
          <a:p>
            <a:pPr>
              <a:lnSpc>
                <a:spcPct val="200000"/>
              </a:lnSpc>
            </a:pPr>
            <a:r>
              <a:rPr lang="en-US" dirty="0" smtClean="0">
                <a:latin typeface="Times New Roman" panose="02020603050405020304" pitchFamily="18" charset="0"/>
                <a:cs typeface="Times New Roman" panose="02020603050405020304" pitchFamily="18" charset="0"/>
              </a:rPr>
              <a:t>Display root directory contents: </a:t>
            </a:r>
          </a:p>
          <a:p>
            <a:pPr>
              <a:lnSpc>
                <a:spcPct val="200000"/>
              </a:lnSpc>
            </a:pPr>
            <a:r>
              <a:rPr lang="en-US" dirty="0" smtClean="0">
                <a:latin typeface="Times New Roman" panose="02020603050405020304" pitchFamily="18" charset="0"/>
                <a:cs typeface="Times New Roman" panose="02020603050405020304" pitchFamily="18" charset="0"/>
              </a:rPr>
              <a:t>ls / </a:t>
            </a:r>
          </a:p>
          <a:p>
            <a:pPr>
              <a:lnSpc>
                <a:spcPct val="200000"/>
              </a:lnSpc>
            </a:pPr>
            <a:r>
              <a:rPr lang="en-US" dirty="0" smtClean="0">
                <a:latin typeface="Times New Roman" panose="02020603050405020304" pitchFamily="18" charset="0"/>
                <a:cs typeface="Times New Roman" panose="02020603050405020304" pitchFamily="18" charset="0"/>
              </a:rPr>
              <a:t>lists the contents of root directory. </a:t>
            </a:r>
          </a:p>
          <a:p>
            <a:pPr>
              <a:lnSpc>
                <a:spcPct val="200000"/>
              </a:lnSpc>
            </a:pPr>
            <a:r>
              <a:rPr lang="en-US" dirty="0" smtClean="0">
                <a:latin typeface="Times New Roman" panose="02020603050405020304" pitchFamily="18" charset="0"/>
                <a:cs typeface="Times New Roman" panose="02020603050405020304" pitchFamily="18" charset="0"/>
              </a:rPr>
              <a:t>Display hidden files and directories: </a:t>
            </a:r>
          </a:p>
          <a:p>
            <a:pPr>
              <a:lnSpc>
                <a:spcPct val="200000"/>
              </a:lnSpc>
            </a:pPr>
            <a:r>
              <a:rPr lang="en-US" dirty="0" smtClean="0">
                <a:latin typeface="Times New Roman" panose="02020603050405020304" pitchFamily="18" charset="0"/>
                <a:cs typeface="Times New Roman" panose="02020603050405020304" pitchFamily="18" charset="0"/>
              </a:rPr>
              <a:t>ls -a </a:t>
            </a:r>
          </a:p>
          <a:p>
            <a:pPr>
              <a:lnSpc>
                <a:spcPct val="200000"/>
              </a:lnSpc>
            </a:pPr>
            <a:r>
              <a:rPr lang="en-US" dirty="0" smtClean="0">
                <a:latin typeface="Times New Roman" panose="02020603050405020304" pitchFamily="18" charset="0"/>
                <a:cs typeface="Times New Roman" panose="02020603050405020304" pitchFamily="18" charset="0"/>
              </a:rPr>
              <a:t>lists all entries including hidden files and directories.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380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289" y="917139"/>
            <a:ext cx="9818255" cy="3416320"/>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ln COMMAND: </a:t>
            </a:r>
          </a:p>
          <a:p>
            <a:pPr algn="just">
              <a:lnSpc>
                <a:spcPct val="200000"/>
              </a:lnSpc>
            </a:pPr>
            <a:r>
              <a:rPr lang="en-US" dirty="0" smtClean="0">
                <a:latin typeface="Times New Roman" panose="02020603050405020304" pitchFamily="18" charset="0"/>
                <a:cs typeface="Times New Roman" panose="02020603050405020304" pitchFamily="18" charset="0"/>
              </a:rPr>
              <a:t>ln command is used to create link to a file (or) directory. It helps to provide soft link for desired files. </a:t>
            </a:r>
            <a:r>
              <a:rPr lang="en-US" dirty="0" err="1" smtClean="0">
                <a:latin typeface="Times New Roman" panose="02020603050405020304" pitchFamily="18" charset="0"/>
                <a:cs typeface="Times New Roman" panose="02020603050405020304" pitchFamily="18" charset="0"/>
              </a:rPr>
              <a:t>Inode</a:t>
            </a:r>
            <a:r>
              <a:rPr lang="en-US" dirty="0" smtClean="0">
                <a:latin typeface="Times New Roman" panose="02020603050405020304" pitchFamily="18" charset="0"/>
                <a:cs typeface="Times New Roman" panose="02020603050405020304" pitchFamily="18" charset="0"/>
              </a:rPr>
              <a:t> will be different for source and destination. </a:t>
            </a:r>
          </a:p>
          <a:p>
            <a:pPr algn="just">
              <a:lnSpc>
                <a:spcPct val="200000"/>
              </a:lnSpc>
            </a:pPr>
            <a:r>
              <a:rPr lang="en-US" b="1" dirty="0" smtClean="0">
                <a:latin typeface="Times New Roman" panose="02020603050405020304" pitchFamily="18" charset="0"/>
                <a:cs typeface="Times New Roman" panose="02020603050405020304" pitchFamily="18" charset="0"/>
              </a:rPr>
              <a:t>SYNTAX: </a:t>
            </a:r>
          </a:p>
          <a:p>
            <a:pPr algn="just">
              <a:lnSpc>
                <a:spcPct val="200000"/>
              </a:lnSpc>
            </a:pPr>
            <a:r>
              <a:rPr lang="en-US" dirty="0" smtClean="0">
                <a:latin typeface="Times New Roman" panose="02020603050405020304" pitchFamily="18" charset="0"/>
                <a:cs typeface="Times New Roman" panose="02020603050405020304" pitchFamily="18" charset="0"/>
              </a:rPr>
              <a:t>The Syntax is </a:t>
            </a:r>
          </a:p>
          <a:p>
            <a:pPr algn="just">
              <a:lnSpc>
                <a:spcPct val="200000"/>
              </a:lnSpc>
            </a:pPr>
            <a:r>
              <a:rPr lang="en-US" dirty="0" smtClean="0">
                <a:latin typeface="Times New Roman" panose="02020603050405020304" pitchFamily="18" charset="0"/>
                <a:cs typeface="Times New Roman" panose="02020603050405020304" pitchFamily="18" charset="0"/>
              </a:rPr>
              <a:t>ln [options] </a:t>
            </a:r>
            <a:r>
              <a:rPr lang="en-US" dirty="0" err="1" smtClean="0">
                <a:latin typeface="Times New Roman" panose="02020603050405020304" pitchFamily="18" charset="0"/>
                <a:cs typeface="Times New Roman" panose="02020603050405020304" pitchFamily="18" charset="0"/>
              </a:rPr>
              <a:t>existingfile</a:t>
            </a:r>
            <a:r>
              <a:rPr lang="en-US" dirty="0" smtClean="0">
                <a:latin typeface="Times New Roman" panose="02020603050405020304" pitchFamily="18" charset="0"/>
                <a:cs typeface="Times New Roman" panose="02020603050405020304" pitchFamily="18" charset="0"/>
              </a:rPr>
              <a:t>(or directory)name </a:t>
            </a:r>
            <a:r>
              <a:rPr lang="en-US" dirty="0" err="1" smtClean="0">
                <a:latin typeface="Times New Roman" panose="02020603050405020304" pitchFamily="18" charset="0"/>
                <a:cs typeface="Times New Roman" panose="02020603050405020304" pitchFamily="18" charset="0"/>
              </a:rPr>
              <a:t>newfile</a:t>
            </a:r>
            <a:r>
              <a:rPr lang="en-US" dirty="0" smtClean="0">
                <a:latin typeface="Times New Roman" panose="02020603050405020304" pitchFamily="18" charset="0"/>
                <a:cs typeface="Times New Roman" panose="02020603050405020304" pitchFamily="18" charset="0"/>
              </a:rPr>
              <a:t>(or directory)name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8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231577"/>
            <a:ext cx="11506200" cy="5632311"/>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Basic Features </a:t>
            </a:r>
          </a:p>
          <a:p>
            <a:pPr algn="just">
              <a:lnSpc>
                <a:spcPct val="200000"/>
              </a:lnSpc>
            </a:pPr>
            <a:r>
              <a:rPr lang="en-US" dirty="0" smtClean="0">
                <a:latin typeface="Times New Roman" panose="02020603050405020304" pitchFamily="18" charset="0"/>
                <a:cs typeface="Times New Roman" panose="02020603050405020304" pitchFamily="18" charset="0"/>
              </a:rPr>
              <a:t>Following are some of the important features of Linux Operating System. </a:t>
            </a:r>
          </a:p>
          <a:p>
            <a:pPr algn="just">
              <a:lnSpc>
                <a:spcPct val="200000"/>
              </a:lnSpc>
            </a:pPr>
            <a:r>
              <a:rPr lang="en-US" b="1" dirty="0" smtClean="0">
                <a:latin typeface="Times New Roman" panose="02020603050405020304" pitchFamily="18" charset="0"/>
                <a:cs typeface="Times New Roman" panose="02020603050405020304" pitchFamily="18" charset="0"/>
              </a:rPr>
              <a:t> Portable </a:t>
            </a:r>
            <a:r>
              <a:rPr lang="en-US" dirty="0" smtClean="0">
                <a:latin typeface="Times New Roman" panose="02020603050405020304" pitchFamily="18" charset="0"/>
                <a:cs typeface="Times New Roman" panose="02020603050405020304" pitchFamily="18" charset="0"/>
              </a:rPr>
              <a:t>- Portability means </a:t>
            </a:r>
            <a:r>
              <a:rPr lang="en-US" dirty="0" err="1" smtClean="0">
                <a:latin typeface="Times New Roman" panose="02020603050405020304" pitchFamily="18" charset="0"/>
                <a:cs typeface="Times New Roman" panose="02020603050405020304" pitchFamily="18" charset="0"/>
              </a:rPr>
              <a:t>softwares</a:t>
            </a:r>
            <a:r>
              <a:rPr lang="en-US" dirty="0" smtClean="0">
                <a:latin typeface="Times New Roman" panose="02020603050405020304" pitchFamily="18" charset="0"/>
                <a:cs typeface="Times New Roman" panose="02020603050405020304" pitchFamily="18" charset="0"/>
              </a:rPr>
              <a:t> can works on different types of </a:t>
            </a:r>
            <a:r>
              <a:rPr lang="en-US" dirty="0" err="1" smtClean="0">
                <a:latin typeface="Times New Roman" panose="02020603050405020304" pitchFamily="18" charset="0"/>
                <a:cs typeface="Times New Roman" panose="02020603050405020304" pitchFamily="18" charset="0"/>
              </a:rPr>
              <a:t>hardwares</a:t>
            </a:r>
            <a:r>
              <a:rPr lang="en-US" dirty="0" smtClean="0">
                <a:latin typeface="Times New Roman" panose="02020603050405020304" pitchFamily="18" charset="0"/>
                <a:cs typeface="Times New Roman" panose="02020603050405020304" pitchFamily="18" charset="0"/>
              </a:rPr>
              <a:t> in same way. Linux kernel and application programs supports their installation on any kind of hardware platform. </a:t>
            </a:r>
          </a:p>
          <a:p>
            <a:pPr algn="just">
              <a:lnSpc>
                <a:spcPct val="200000"/>
              </a:lnSpc>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Source </a:t>
            </a:r>
            <a:r>
              <a:rPr lang="en-US" dirty="0" smtClean="0">
                <a:latin typeface="Times New Roman" panose="02020603050405020304" pitchFamily="18" charset="0"/>
                <a:cs typeface="Times New Roman" panose="02020603050405020304" pitchFamily="18" charset="0"/>
              </a:rPr>
              <a:t>- Linux source code is freely available and it is community based development project. Multiple teams works in collaboration to enhance the capability of Linux operating system and it is continuously evolving. </a:t>
            </a:r>
          </a:p>
          <a:p>
            <a:pPr algn="just">
              <a:lnSpc>
                <a:spcPct val="200000"/>
              </a:lnSpc>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Multi-User</a:t>
            </a:r>
            <a:r>
              <a:rPr lang="en-US" dirty="0" smtClean="0">
                <a:latin typeface="Times New Roman" panose="02020603050405020304" pitchFamily="18" charset="0"/>
                <a:cs typeface="Times New Roman" panose="02020603050405020304" pitchFamily="18" charset="0"/>
              </a:rPr>
              <a:t> - Linux is a multiuser system means multiple users can access system resources like memory/ ram/ application programs at same time. </a:t>
            </a:r>
          </a:p>
          <a:p>
            <a:pPr algn="just">
              <a:lnSpc>
                <a:spcPct val="200000"/>
              </a:lnSpc>
            </a:pPr>
            <a:r>
              <a:rPr lang="en-US" b="1" dirty="0" smtClean="0">
                <a:latin typeface="Times New Roman" panose="02020603050405020304" pitchFamily="18" charset="0"/>
                <a:cs typeface="Times New Roman" panose="02020603050405020304" pitchFamily="18" charset="0"/>
              </a:rPr>
              <a:t> Security </a:t>
            </a:r>
            <a:r>
              <a:rPr lang="en-US" dirty="0" smtClean="0">
                <a:latin typeface="Times New Roman" panose="02020603050405020304" pitchFamily="18" charset="0"/>
                <a:cs typeface="Times New Roman" panose="02020603050405020304" pitchFamily="18" charset="0"/>
              </a:rPr>
              <a:t>- Linux provides user security using authentication features like password protection/ controlled access to specific files/ encryption of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349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6616" y="1471229"/>
            <a:ext cx="9790547" cy="2862322"/>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OPTIONS: </a:t>
            </a:r>
          </a:p>
          <a:p>
            <a:pPr algn="just">
              <a:lnSpc>
                <a:spcPct val="200000"/>
              </a:lnSpc>
            </a:pPr>
            <a:r>
              <a:rPr lang="en-US" dirty="0" smtClean="0">
                <a:latin typeface="Times New Roman" panose="02020603050405020304" pitchFamily="18" charset="0"/>
                <a:cs typeface="Times New Roman" panose="02020603050405020304" pitchFamily="18" charset="0"/>
              </a:rPr>
              <a:t>-f Link  files without  questioning  the user,  even  if  the  mode of target  forbids  writing. This is the default if the standard input is not a terminal. </a:t>
            </a:r>
          </a:p>
          <a:p>
            <a:pPr algn="just">
              <a:lnSpc>
                <a:spcPct val="200000"/>
              </a:lnSpc>
            </a:pPr>
            <a:r>
              <a:rPr lang="en-US" dirty="0" smtClean="0">
                <a:latin typeface="Times New Roman" panose="02020603050405020304" pitchFamily="18" charset="0"/>
                <a:cs typeface="Times New Roman" panose="02020603050405020304" pitchFamily="18" charset="0"/>
              </a:rPr>
              <a:t>-n Does not overwrite existing files. </a:t>
            </a:r>
          </a:p>
          <a:p>
            <a:pPr algn="just">
              <a:lnSpc>
                <a:spcPct val="200000"/>
              </a:lnSpc>
            </a:pPr>
            <a:r>
              <a:rPr lang="en-US" dirty="0" smtClean="0">
                <a:latin typeface="Times New Roman" panose="02020603050405020304" pitchFamily="18" charset="0"/>
                <a:cs typeface="Times New Roman" panose="02020603050405020304" pitchFamily="18" charset="0"/>
              </a:rPr>
              <a:t>-s Used to create soft links.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00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872" y="760029"/>
            <a:ext cx="6096000" cy="3416320"/>
          </a:xfrm>
          <a:prstGeom prst="rect">
            <a:avLst/>
          </a:prstGeom>
        </p:spPr>
        <p:txBody>
          <a:bodyPr>
            <a:spAutoFit/>
          </a:bodyPr>
          <a:lstStyle/>
          <a:p>
            <a:pPr>
              <a:lnSpc>
                <a:spcPct val="200000"/>
              </a:lnSpc>
            </a:pPr>
            <a:r>
              <a:rPr lang="en-US" dirty="0" smtClean="0">
                <a:latin typeface="Times New Roman" panose="02020603050405020304" pitchFamily="18" charset="0"/>
                <a:cs typeface="Times New Roman" panose="02020603050405020304" pitchFamily="18" charset="0"/>
              </a:rPr>
              <a:t>EXAMPLE: </a:t>
            </a:r>
          </a:p>
          <a:p>
            <a:pPr>
              <a:lnSpc>
                <a:spcPct val="200000"/>
              </a:lnSpc>
            </a:pPr>
            <a:r>
              <a:rPr lang="en-US" dirty="0" smtClean="0">
                <a:latin typeface="Times New Roman" panose="02020603050405020304" pitchFamily="18" charset="0"/>
                <a:cs typeface="Times New Roman" panose="02020603050405020304" pitchFamily="18" charset="0"/>
              </a:rPr>
              <a:t>1. ln -s file1.txt file2.txt </a:t>
            </a:r>
          </a:p>
          <a:p>
            <a:pPr>
              <a:lnSpc>
                <a:spcPct val="200000"/>
              </a:lnSpc>
            </a:pPr>
            <a:r>
              <a:rPr lang="en-US" dirty="0" smtClean="0">
                <a:latin typeface="Times New Roman" panose="02020603050405020304" pitchFamily="18" charset="0"/>
                <a:cs typeface="Times New Roman" panose="02020603050405020304" pitchFamily="18" charset="0"/>
              </a:rPr>
              <a:t>Creates a symbolic link to 'file1.txt' with the name of 'file2.txt'. Here </a:t>
            </a:r>
            <a:r>
              <a:rPr lang="en-US" dirty="0" err="1" smtClean="0">
                <a:latin typeface="Times New Roman" panose="02020603050405020304" pitchFamily="18" charset="0"/>
                <a:cs typeface="Times New Roman" panose="02020603050405020304" pitchFamily="18" charset="0"/>
              </a:rPr>
              <a:t>inode</a:t>
            </a:r>
            <a:r>
              <a:rPr lang="en-US" dirty="0" smtClean="0">
                <a:latin typeface="Times New Roman" panose="02020603050405020304" pitchFamily="18" charset="0"/>
                <a:cs typeface="Times New Roman" panose="02020603050405020304" pitchFamily="18" charset="0"/>
              </a:rPr>
              <a:t> for  'file1.txt' and 'file2.txt' will be different. </a:t>
            </a:r>
          </a:p>
          <a:p>
            <a:pPr>
              <a:lnSpc>
                <a:spcPct val="200000"/>
              </a:lnSpc>
            </a:pPr>
            <a:r>
              <a:rPr lang="en-US" dirty="0" smtClean="0">
                <a:latin typeface="Times New Roman" panose="02020603050405020304" pitchFamily="18" charset="0"/>
                <a:cs typeface="Times New Roman" panose="02020603050405020304" pitchFamily="18" charset="0"/>
              </a:rPr>
              <a:t>2. ln -s </a:t>
            </a:r>
            <a:r>
              <a:rPr lang="en-US" dirty="0" err="1" smtClean="0">
                <a:latin typeface="Times New Roman" panose="02020603050405020304" pitchFamily="18" charset="0"/>
                <a:cs typeface="Times New Roman" panose="02020603050405020304" pitchFamily="18" charset="0"/>
              </a:rPr>
              <a:t>nimi</a:t>
            </a:r>
            <a:r>
              <a:rPr lang="en-US" dirty="0" smtClean="0">
                <a:latin typeface="Times New Roman" panose="02020603050405020304" pitchFamily="18" charset="0"/>
                <a:cs typeface="Times New Roman" panose="02020603050405020304" pitchFamily="18" charset="0"/>
              </a:rPr>
              <a:t> nimi1 </a:t>
            </a:r>
          </a:p>
          <a:p>
            <a:pPr>
              <a:lnSpc>
                <a:spcPct val="200000"/>
              </a:lnSpc>
            </a:pPr>
            <a:r>
              <a:rPr lang="en-US" dirty="0" smtClean="0">
                <a:latin typeface="Times New Roman" panose="02020603050405020304" pitchFamily="18" charset="0"/>
                <a:cs typeface="Times New Roman" panose="02020603050405020304" pitchFamily="18" charset="0"/>
              </a:rPr>
              <a:t>Creates a symbolic link to '</a:t>
            </a:r>
            <a:r>
              <a:rPr lang="en-US" dirty="0" err="1" smtClean="0">
                <a:latin typeface="Times New Roman" panose="02020603050405020304" pitchFamily="18" charset="0"/>
                <a:cs typeface="Times New Roman" panose="02020603050405020304" pitchFamily="18" charset="0"/>
              </a:rPr>
              <a:t>nimi</a:t>
            </a:r>
            <a:r>
              <a:rPr lang="en-US" dirty="0" smtClean="0">
                <a:latin typeface="Times New Roman" panose="02020603050405020304" pitchFamily="18" charset="0"/>
                <a:cs typeface="Times New Roman" panose="02020603050405020304" pitchFamily="18" charset="0"/>
              </a:rPr>
              <a:t>' with the name of 'nimi1'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04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425" y="1260544"/>
            <a:ext cx="10953750" cy="2308324"/>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 Multiprogramming </a:t>
            </a:r>
            <a:r>
              <a:rPr lang="en-US" dirty="0" smtClean="0">
                <a:latin typeface="Times New Roman" panose="02020603050405020304" pitchFamily="18" charset="0"/>
                <a:cs typeface="Times New Roman" panose="02020603050405020304" pitchFamily="18" charset="0"/>
              </a:rPr>
              <a:t>- Linux is a multiprogramming system means multiple applications can run at same time. </a:t>
            </a:r>
          </a:p>
          <a:p>
            <a:pPr algn="just">
              <a:lnSpc>
                <a:spcPct val="200000"/>
              </a:lnSpc>
            </a:pPr>
            <a:r>
              <a:rPr lang="en-US" b="1" dirty="0" smtClean="0">
                <a:latin typeface="Times New Roman" panose="02020603050405020304" pitchFamily="18" charset="0"/>
                <a:cs typeface="Times New Roman" panose="02020603050405020304" pitchFamily="18" charset="0"/>
              </a:rPr>
              <a:t> Hierarchical File System </a:t>
            </a:r>
            <a:r>
              <a:rPr lang="en-US" dirty="0" smtClean="0">
                <a:latin typeface="Times New Roman" panose="02020603050405020304" pitchFamily="18" charset="0"/>
                <a:cs typeface="Times New Roman" panose="02020603050405020304" pitchFamily="18" charset="0"/>
              </a:rPr>
              <a:t>- Linux provides a standard file structure in which system files/ user files are arranged. </a:t>
            </a:r>
          </a:p>
          <a:p>
            <a:pPr algn="just">
              <a:lnSpc>
                <a:spcPct val="200000"/>
              </a:lnSpc>
            </a:pP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Shell </a:t>
            </a:r>
            <a:r>
              <a:rPr lang="en-US" dirty="0" smtClean="0">
                <a:latin typeface="Times New Roman" panose="02020603050405020304" pitchFamily="18" charset="0"/>
                <a:cs typeface="Times New Roman" panose="02020603050405020304" pitchFamily="18" charset="0"/>
              </a:rPr>
              <a:t>- Linux provides a special interpreter program which can be used to execute commands of the operating system. It can be used to do various types of operations, call application programs etc.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8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546" y="282635"/>
            <a:ext cx="11545454" cy="6740307"/>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Linux Advantages  </a:t>
            </a:r>
          </a:p>
          <a:p>
            <a:pPr>
              <a:lnSpc>
                <a:spcPct val="200000"/>
              </a:lnSpc>
            </a:pPr>
            <a:r>
              <a:rPr lang="en-US" b="1" dirty="0" smtClean="0">
                <a:latin typeface="Times New Roman" panose="02020603050405020304" pitchFamily="18" charset="0"/>
                <a:cs typeface="Times New Roman" panose="02020603050405020304" pitchFamily="18" charset="0"/>
              </a:rPr>
              <a:t>1.Low cost: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 don’t need to spend time and money to obtain licenses since Linux and much of its software come with the GNU General Public License.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 can start to work immediately  without worrying that your software may stop working anytime because the free trial version  expires.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Additionally, there are large repositories from which you </a:t>
            </a:r>
            <a:r>
              <a:rPr lang="en-US" dirty="0" err="1" smtClean="0">
                <a:latin typeface="Times New Roman" panose="02020603050405020304" pitchFamily="18" charset="0"/>
                <a:cs typeface="Times New Roman" panose="02020603050405020304" pitchFamily="18" charset="0"/>
              </a:rPr>
              <a:t>canfreely</a:t>
            </a:r>
            <a:r>
              <a:rPr lang="en-US" dirty="0" smtClean="0">
                <a:latin typeface="Times New Roman" panose="02020603050405020304" pitchFamily="18" charset="0"/>
                <a:cs typeface="Times New Roman" panose="02020603050405020304" pitchFamily="18" charset="0"/>
              </a:rPr>
              <a:t> download high  quality software for almost any task you can think of. </a:t>
            </a:r>
          </a:p>
          <a:p>
            <a:pPr>
              <a:lnSpc>
                <a:spcPct val="200000"/>
              </a:lnSpc>
            </a:pPr>
            <a:r>
              <a:rPr lang="en-US" b="1" dirty="0" smtClean="0">
                <a:latin typeface="Times New Roman" panose="02020603050405020304" pitchFamily="18" charset="0"/>
                <a:cs typeface="Times New Roman" panose="02020603050405020304" pitchFamily="18" charset="0"/>
              </a:rPr>
              <a:t>2.Stability: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doesn’t need to be rebooted periodically to maintain performance levels. </a:t>
            </a:r>
          </a:p>
          <a:p>
            <a:pPr marL="285750" indent="-285750">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 doesn’t freeze up or slow down over time due to memory leaks and such.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Continuous up times of hundreds of days (up to a year or more) are not uncommon. </a:t>
            </a:r>
          </a:p>
        </p:txBody>
      </p:sp>
    </p:spTree>
    <p:extLst>
      <p:ext uri="{BB962C8B-B14F-4D97-AF65-F5344CB8AC3E}">
        <p14:creationId xmlns:p14="http://schemas.microsoft.com/office/powerpoint/2010/main" val="104333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1" y="881021"/>
            <a:ext cx="10991272" cy="4801314"/>
          </a:xfrm>
          <a:prstGeom prst="rect">
            <a:avLst/>
          </a:prstGeom>
        </p:spPr>
        <p:txBody>
          <a:bodyPr wrap="square">
            <a:spAutoFit/>
          </a:bodyPr>
          <a:lstStyle/>
          <a:p>
            <a:pPr>
              <a:lnSpc>
                <a:spcPct val="200000"/>
              </a:lnSpc>
            </a:pPr>
            <a:r>
              <a:rPr lang="en-US" b="1" dirty="0" smtClean="0">
                <a:latin typeface="Times New Roman" panose="02020603050405020304" pitchFamily="18" charset="0"/>
                <a:cs typeface="Times New Roman" panose="02020603050405020304" pitchFamily="18" charset="0"/>
              </a:rPr>
              <a:t>3.Performance: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provides persistent high performance on workstations and on networks.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can handle unusually large numbers of users simultaneously, and can make old computers sufficiently responsive to be useful again. </a:t>
            </a:r>
          </a:p>
          <a:p>
            <a:pPr>
              <a:lnSpc>
                <a:spcPct val="200000"/>
              </a:lnSpc>
            </a:pPr>
            <a:r>
              <a:rPr lang="en-US" b="1" dirty="0" smtClean="0">
                <a:latin typeface="Times New Roman" panose="02020603050405020304" pitchFamily="18" charset="0"/>
                <a:cs typeface="Times New Roman" panose="02020603050405020304" pitchFamily="18" charset="0"/>
              </a:rPr>
              <a:t>4.Network friendliness: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was developed by a group of programmers over the Internet and has therefore strong support for network functionality; client and server systems can be  easily set up on any computer running Linux. </a:t>
            </a:r>
          </a:p>
          <a:p>
            <a:pPr marL="285750" indent="-285750">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can perform tasks such as network backups  faster and more reliably than alternative systems.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53792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544" y="863240"/>
            <a:ext cx="10492509" cy="3970318"/>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5.Flexibility: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can be used for high performance server applications, desktop  applications, and embedded systems.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 can save disk space by only installing the  components needed for a particular use.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 can restrict the use of specific computers by  installing for example only selected office applications instead of the whole suite.  </a:t>
            </a:r>
          </a:p>
          <a:p>
            <a:pPr algn="just">
              <a:lnSpc>
                <a:spcPct val="200000"/>
              </a:lnSpc>
            </a:pPr>
            <a:r>
              <a:rPr lang="en-US" b="1" dirty="0" smtClean="0">
                <a:latin typeface="Times New Roman" panose="02020603050405020304" pitchFamily="18" charset="0"/>
                <a:cs typeface="Times New Roman" panose="02020603050405020304" pitchFamily="18" charset="0"/>
              </a:rPr>
              <a:t>6.Compatibility:</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It runs all common Unix software packages and can process all common file formats. </a:t>
            </a:r>
          </a:p>
        </p:txBody>
      </p:sp>
    </p:spTree>
    <p:extLst>
      <p:ext uri="{BB962C8B-B14F-4D97-AF65-F5344CB8AC3E}">
        <p14:creationId xmlns:p14="http://schemas.microsoft.com/office/powerpoint/2010/main" val="271236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746" y="0"/>
            <a:ext cx="10935854" cy="6740307"/>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7.Choice: </a:t>
            </a:r>
          </a:p>
          <a:p>
            <a:pPr marL="342900" indent="-34290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large number of Linux distributions gives you a choice. </a:t>
            </a:r>
          </a:p>
          <a:p>
            <a:pPr marL="342900" indent="-34290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Each distribution is developed and supported by a different organization. </a:t>
            </a:r>
          </a:p>
          <a:p>
            <a:pPr marL="342900" indent="-34290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You can pick the one you like best; the core functionalities are the same; most software runs on most distributions. </a:t>
            </a:r>
          </a:p>
          <a:p>
            <a:pPr algn="just">
              <a:lnSpc>
                <a:spcPct val="200000"/>
              </a:lnSpc>
            </a:pPr>
            <a:r>
              <a:rPr lang="en-US" b="1" dirty="0" smtClean="0">
                <a:latin typeface="Times New Roman" panose="02020603050405020304" pitchFamily="18" charset="0"/>
                <a:cs typeface="Times New Roman" panose="02020603050405020304" pitchFamily="18" charset="0"/>
              </a:rPr>
              <a:t>8.Fast and easy installation:</a:t>
            </a:r>
          </a:p>
          <a:p>
            <a:pPr marL="285750" indent="-285750" algn="just">
              <a:lnSpc>
                <a:spcPct val="20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Most Linux distributions come with user-friendly installation  and setup programs.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Popular Linux distributions come with tools that make installation of  additional software very user friendly as well. </a:t>
            </a:r>
          </a:p>
          <a:p>
            <a:pPr algn="just">
              <a:lnSpc>
                <a:spcPct val="200000"/>
              </a:lnSpc>
            </a:pPr>
            <a:r>
              <a:rPr lang="en-US" b="1" dirty="0" smtClean="0">
                <a:latin typeface="Times New Roman" panose="02020603050405020304" pitchFamily="18" charset="0"/>
                <a:cs typeface="Times New Roman" panose="02020603050405020304" pitchFamily="18" charset="0"/>
              </a:rPr>
              <a:t>9.Full use of hard disk</a:t>
            </a:r>
            <a:r>
              <a:rPr lang="en-US" dirty="0" smtClean="0">
                <a:latin typeface="Times New Roman" panose="02020603050405020304" pitchFamily="18" charset="0"/>
                <a:cs typeface="Times New Roman" panose="02020603050405020304" pitchFamily="18" charset="0"/>
              </a:rPr>
              <a:t>: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continues work well even when the hard disk is almost full. </a:t>
            </a:r>
          </a:p>
          <a:p>
            <a:pPr algn="just">
              <a:lnSpc>
                <a:spcPct val="200000"/>
              </a:lnSpc>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6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4" y="0"/>
            <a:ext cx="11582399" cy="6740307"/>
          </a:xfrm>
          <a:prstGeom prst="rect">
            <a:avLst/>
          </a:prstGeom>
        </p:spPr>
        <p:txBody>
          <a:bodyPr wrap="square">
            <a:spAutoFit/>
          </a:bodyPr>
          <a:lstStyle/>
          <a:p>
            <a:pPr algn="just">
              <a:lnSpc>
                <a:spcPct val="200000"/>
              </a:lnSpc>
            </a:pPr>
            <a:r>
              <a:rPr lang="en-US" b="1" dirty="0" smtClean="0">
                <a:latin typeface="Times New Roman" panose="02020603050405020304" pitchFamily="18" charset="0"/>
                <a:cs typeface="Times New Roman" panose="02020603050405020304" pitchFamily="18" charset="0"/>
              </a:rPr>
              <a:t>10.Multitasking: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is designed to do many things at the same time; e.g., a large printing  job in the background won’t slow down your other work. </a:t>
            </a:r>
          </a:p>
          <a:p>
            <a:pPr algn="just">
              <a:lnSpc>
                <a:spcPct val="200000"/>
              </a:lnSpc>
            </a:pPr>
            <a:r>
              <a:rPr lang="en-US" b="1" dirty="0" smtClean="0">
                <a:latin typeface="Times New Roman" panose="02020603050405020304" pitchFamily="18" charset="0"/>
                <a:cs typeface="Times New Roman" panose="02020603050405020304" pitchFamily="18" charset="0"/>
              </a:rPr>
              <a:t>11.Security: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is one of the most secure operating systems. “Walls” and flexible file  access permission systems prevent access by unwanted visitors or viruses.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Linux users have to  option to select and safely download software, free of charge, from online repositories  containing thousands of high quality packages. </a:t>
            </a:r>
          </a:p>
          <a:p>
            <a:pPr algn="just">
              <a:lnSpc>
                <a:spcPct val="200000"/>
              </a:lnSpc>
            </a:pPr>
            <a:r>
              <a:rPr lang="en-US" b="1" dirty="0" smtClean="0">
                <a:latin typeface="Times New Roman" panose="02020603050405020304" pitchFamily="18" charset="0"/>
                <a:cs typeface="Times New Roman" panose="02020603050405020304" pitchFamily="18" charset="0"/>
              </a:rPr>
              <a:t>12.Open Source: </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you develop software that requires knowledge or modification of the  operating system code, Linux’s source code is at your fingertips.</a:t>
            </a:r>
          </a:p>
          <a:p>
            <a:pPr marL="285750" indent="-285750" algn="just">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Most Linux applications are  Open Source as well</a:t>
            </a:r>
            <a:endParaRPr lang="en-US" dirty="0"/>
          </a:p>
        </p:txBody>
      </p:sp>
    </p:spTree>
    <p:extLst>
      <p:ext uri="{BB962C8B-B14F-4D97-AF65-F5344CB8AC3E}">
        <p14:creationId xmlns:p14="http://schemas.microsoft.com/office/powerpoint/2010/main" val="211517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2534</Words>
  <Application>Microsoft Office PowerPoint</Application>
  <PresentationFormat>Widescreen</PresentationFormat>
  <Paragraphs>231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30</cp:revision>
  <dcterms:created xsi:type="dcterms:W3CDTF">2025-05-13T06:33:00Z</dcterms:created>
  <dcterms:modified xsi:type="dcterms:W3CDTF">2025-05-13T07:39:22Z</dcterms:modified>
</cp:coreProperties>
</file>