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42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680" y="240665"/>
            <a:ext cx="7772400" cy="1470025"/>
          </a:xfrm>
        </p:spPr>
        <p:txBody>
          <a:bodyPr/>
          <a:lstStyle/>
          <a:p>
            <a:r>
              <a:rPr dirty="0"/>
              <a:t>Database Management System (DBMS)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7920" y="189484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Key Concepts: ER Diagram, Design Issues, Weak Entity</a:t>
            </a:r>
          </a:p>
          <a:p>
            <a:r>
              <a:rPr dirty="0"/>
              <a:t>Computer Science &amp; </a:t>
            </a:r>
            <a:r>
              <a:rPr dirty="0" smtClean="0"/>
              <a:t>Engineering</a:t>
            </a:r>
            <a:endParaRPr lang="en-US" dirty="0"/>
          </a:p>
          <a:p>
            <a:r>
              <a:rPr lang="en-US" dirty="0" smtClean="0"/>
              <a:t>Group 2</a:t>
            </a:r>
          </a:p>
          <a:p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25392"/>
              </p:ext>
            </p:extLst>
          </p:nvPr>
        </p:nvGraphicFramePr>
        <p:xfrm>
          <a:off x="1524000" y="3647437"/>
          <a:ext cx="6096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  <a:gridCol w="3210560"/>
                <a:gridCol w="2032000"/>
              </a:tblGrid>
              <a:tr h="3512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1245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Mgasa Lucas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23171055045</a:t>
                      </a:r>
                      <a:endParaRPr lang="en-US" dirty="0"/>
                    </a:p>
                  </a:txBody>
                  <a:tcPr/>
                </a:tc>
              </a:tr>
              <a:tr h="351245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Khadija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Magono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23171055023</a:t>
                      </a:r>
                      <a:endParaRPr lang="en-US" dirty="0"/>
                    </a:p>
                  </a:txBody>
                  <a:tcPr/>
                </a:tc>
              </a:tr>
              <a:tr h="351245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Kennybright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muabuzi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23171055024</a:t>
                      </a:r>
                      <a:endParaRPr lang="en-US" dirty="0"/>
                    </a:p>
                  </a:txBody>
                  <a:tcPr/>
                </a:tc>
              </a:tr>
              <a:tr h="351245"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Dorica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Kaanda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23171055046</a:t>
                      </a:r>
                      <a:endParaRPr lang="en-US" dirty="0"/>
                    </a:p>
                  </a:txBody>
                  <a:tcPr/>
                </a:tc>
              </a:tr>
              <a:tr h="351245"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Happy </a:t>
                      </a:r>
                      <a:r>
                        <a:rPr lang="en-US" dirty="0" err="1" smtClean="0"/>
                        <a:t>Mbelwa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23171055007</a:t>
                      </a:r>
                    </a:p>
                  </a:txBody>
                  <a:tcPr/>
                </a:tc>
              </a:tr>
              <a:tr h="351245"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Melckzedeck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Mbiduka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23171055029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Weak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 Weak Entity cannot exist without a strong (owner) entity.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It does not have a sufficient key on its own.</a:t>
            </a:r>
          </a:p>
          <a:p>
            <a:pPr>
              <a:defRPr sz="1800"/>
            </a:pPr>
            <a:r>
              <a:t>Identified by a partial key and a relationship to its owner entity.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Weak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Example: Dependents of Employees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Entity: Dependent (Name, DOB) → cannot uniquely identify a record.</a:t>
            </a:r>
          </a:p>
          <a:p>
            <a:pPr>
              <a:defRPr sz="1800"/>
            </a:pPr>
            <a:r>
              <a:t>Owner: Employee (Employee_ID)</a:t>
            </a:r>
          </a:p>
          <a:p>
            <a:pPr>
              <a:defRPr sz="1800"/>
            </a:pPr>
            <a:r>
              <a:t>Relationship: HasDependent (Employee ↔ Dependent)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Use Case Project: Hospital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We will use a Hospital Management System to illustrate all concepts.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Key Entities: Patient, Doctor, Appointment, Diagnosis</a:t>
            </a:r>
          </a:p>
          <a:p>
            <a:pPr>
              <a:defRPr sz="1800"/>
            </a:pPr>
            <a:r>
              <a:rPr dirty="0"/>
              <a:t>Relationships: Schedules, Performs, Undergoes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 ER Diagram for Hospital Information  System</a:t>
            </a:r>
            <a:endParaRPr lang="en-US" sz="3600" dirty="0"/>
          </a:p>
        </p:txBody>
      </p:sp>
      <p:pic>
        <p:nvPicPr>
          <p:cNvPr id="2050" name="Picture 2" descr="ER Diagrams for Hospital Management System: A Complete Tutorial | Edraw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2"/>
          <a:stretch/>
        </p:blipFill>
        <p:spPr bwMode="auto">
          <a:xfrm>
            <a:off x="1948873" y="1450109"/>
            <a:ext cx="4671617" cy="467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7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 Diagram for Hospital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Entities:</a:t>
            </a:r>
          </a:p>
          <a:p>
            <a:pPr>
              <a:defRPr sz="1800"/>
            </a:pPr>
            <a:r>
              <a:t>• Patient (ID, Name, Age)</a:t>
            </a:r>
          </a:p>
          <a:p>
            <a:pPr>
              <a:defRPr sz="1800"/>
            </a:pPr>
            <a:r>
              <a:t>• Doctor (ID, Name, Specialty)</a:t>
            </a:r>
          </a:p>
          <a:p>
            <a:pPr>
              <a:defRPr sz="1800"/>
            </a:pPr>
            <a:r>
              <a:t>Relationships:</a:t>
            </a:r>
          </a:p>
          <a:p>
            <a:pPr>
              <a:defRPr sz="1800"/>
            </a:pPr>
            <a:r>
              <a:t>• Appointment (Date, Time)</a:t>
            </a:r>
          </a:p>
          <a:p>
            <a:pPr>
              <a:defRPr sz="1800"/>
            </a:pPr>
            <a:r>
              <a:t>• Diagnosis (Illness, Prescription)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Example: A Patient schedules an Appointment with a Doctor.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Issues in Hospital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Redundancy: Avoid repeating doctor specialty in every appointment.</a:t>
            </a:r>
          </a:p>
          <a:p>
            <a:pPr>
              <a:defRPr sz="1800"/>
            </a:pPr>
            <a:r>
              <a:t>Relationship: One doctor, many patients (1:N)</a:t>
            </a:r>
          </a:p>
          <a:p>
            <a:pPr>
              <a:defRPr sz="1800"/>
            </a:pPr>
            <a:r>
              <a:t>Entity vs Attribute: Make Address a separate entity for reuse.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Weak Entity in Hospital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Entity: Prescription (Drug, Dosage)</a:t>
            </a:r>
          </a:p>
          <a:p>
            <a:pPr>
              <a:defRPr sz="1800"/>
            </a:pPr>
            <a:r>
              <a:t>Owner: Diagnosis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A Prescription depends on the Diagnosis it belongs to.</a:t>
            </a:r>
          </a:p>
          <a:p>
            <a:pPr>
              <a:defRPr sz="1800"/>
            </a:pPr>
            <a:r>
              <a:t>Partial key: (Drug, Dosage), but not unique without Diagnosis.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• ER Diagrams help visualize database structure</a:t>
            </a:r>
          </a:p>
          <a:p>
            <a:pPr marL="0" indent="0">
              <a:buNone/>
              <a:defRPr sz="1800"/>
            </a:pPr>
            <a:r>
              <a:rPr dirty="0"/>
              <a:t>• Design Issues impact efficiency and clarity</a:t>
            </a:r>
          </a:p>
          <a:p>
            <a:pPr marL="0" indent="0">
              <a:buNone/>
              <a:defRPr sz="1800"/>
            </a:pPr>
            <a:r>
              <a:rPr dirty="0"/>
              <a:t>• Weak Entities rely on owner entities for identification</a:t>
            </a:r>
          </a:p>
          <a:p>
            <a:pPr>
              <a:defRPr sz="1800"/>
            </a:pPr>
            <a:endParaRPr lang="en-US" dirty="0" smtClean="0"/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2894"/>
            <a:ext cx="8229600" cy="1143000"/>
          </a:xfrm>
        </p:spPr>
        <p:txBody>
          <a:bodyPr/>
          <a:lstStyle/>
          <a:p>
            <a:r>
              <a:rPr dirty="0"/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In this presentation, we will cover three core concepts in DBMS</a:t>
            </a:r>
            <a:r>
              <a:rPr dirty="0" smtClean="0"/>
              <a:t>:</a:t>
            </a:r>
            <a:endParaRPr lang="en-US" dirty="0" smtClean="0"/>
          </a:p>
          <a:p>
            <a:endParaRPr dirty="0"/>
          </a:p>
          <a:p>
            <a:pPr lvl="1"/>
            <a:r>
              <a:rPr dirty="0" smtClean="0"/>
              <a:t> </a:t>
            </a:r>
            <a:r>
              <a:rPr dirty="0"/>
              <a:t>ER Diagram</a:t>
            </a:r>
          </a:p>
          <a:p>
            <a:pPr lvl="1"/>
            <a:r>
              <a:rPr dirty="0" smtClean="0"/>
              <a:t>Design </a:t>
            </a:r>
            <a:r>
              <a:rPr dirty="0"/>
              <a:t>Issues</a:t>
            </a:r>
          </a:p>
          <a:p>
            <a:pPr lvl="1"/>
            <a:r>
              <a:rPr dirty="0" smtClean="0"/>
              <a:t>Weak </a:t>
            </a:r>
            <a:r>
              <a:rPr dirty="0"/>
              <a:t>Entity</a:t>
            </a:r>
          </a:p>
          <a:p>
            <a:endParaRPr dirty="0"/>
          </a:p>
          <a:p>
            <a:r>
              <a:rPr dirty="0"/>
              <a:t>A </a:t>
            </a:r>
            <a:r>
              <a:rPr dirty="0" smtClean="0"/>
              <a:t>project use case </a:t>
            </a:r>
            <a:r>
              <a:rPr dirty="0"/>
              <a:t>will be used to illustrate all concepts clearly</a:t>
            </a:r>
            <a:r>
              <a:rPr dirty="0" smtClean="0"/>
              <a:t>.</a:t>
            </a:r>
            <a:r>
              <a:rPr lang="en-US" dirty="0" smtClean="0"/>
              <a:t> – HOSPITAL MANAGEMENT SYSTEM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Entity-Relationship (ER)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An ER </a:t>
            </a:r>
            <a:r>
              <a:rPr dirty="0" smtClean="0"/>
              <a:t>Diagram</a:t>
            </a:r>
            <a:r>
              <a:rPr lang="en-US" dirty="0" smtClean="0"/>
              <a:t> refer to diagram that</a:t>
            </a:r>
            <a:r>
              <a:rPr dirty="0" smtClean="0"/>
              <a:t> </a:t>
            </a:r>
            <a:r>
              <a:rPr dirty="0"/>
              <a:t>visually represents data and relationships in a database.</a:t>
            </a:r>
          </a:p>
          <a:p>
            <a:pPr>
              <a:defRPr sz="1800"/>
            </a:pPr>
            <a:r>
              <a:rPr lang="en-US" dirty="0" smtClean="0"/>
              <a:t>It has the following </a:t>
            </a:r>
            <a:r>
              <a:rPr lang="en-US" dirty="0"/>
              <a:t>c</a:t>
            </a:r>
            <a:r>
              <a:rPr dirty="0" smtClean="0"/>
              <a:t>omponents</a:t>
            </a:r>
            <a:r>
              <a:rPr dirty="0"/>
              <a:t>:</a:t>
            </a:r>
          </a:p>
          <a:p>
            <a:pPr marL="800100" lvl="2" indent="0">
              <a:buNone/>
              <a:defRPr sz="1800"/>
            </a:pPr>
            <a:r>
              <a:rPr dirty="0"/>
              <a:t>• Entities (e.g., Student, Course)</a:t>
            </a:r>
          </a:p>
          <a:p>
            <a:pPr marL="800100" lvl="2" indent="0">
              <a:buNone/>
              <a:defRPr sz="1800"/>
            </a:pPr>
            <a:r>
              <a:rPr dirty="0"/>
              <a:t>• Attributes (e.g., </a:t>
            </a:r>
            <a:r>
              <a:rPr dirty="0" err="1"/>
              <a:t>Student_ID</a:t>
            </a:r>
            <a:r>
              <a:rPr dirty="0"/>
              <a:t>, </a:t>
            </a:r>
            <a:r>
              <a:rPr dirty="0" smtClean="0"/>
              <a:t>Name</a:t>
            </a:r>
            <a:r>
              <a:rPr lang="en-US" dirty="0" smtClean="0"/>
              <a:t>, age</a:t>
            </a:r>
            <a:r>
              <a:rPr dirty="0" smtClean="0"/>
              <a:t>)</a:t>
            </a:r>
            <a:endParaRPr dirty="0"/>
          </a:p>
          <a:p>
            <a:pPr marL="800100" lvl="2" indent="0">
              <a:buNone/>
              <a:defRPr sz="1800"/>
            </a:pPr>
            <a:r>
              <a:rPr dirty="0"/>
              <a:t>• Relationships (e.g., Enrolls)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Example: A Student enrolls in multiple </a:t>
            </a:r>
            <a:r>
              <a:rPr lang="en-US" dirty="0" smtClean="0"/>
              <a:t>subjects / Programs ( consider image below)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dent Enrollment System ERD | Chen Entity Relationship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93" y="831271"/>
            <a:ext cx="8194328" cy="497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4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 Diagram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Example: University Database</a:t>
            </a:r>
          </a:p>
          <a:p>
            <a:pPr>
              <a:defRPr sz="1800"/>
            </a:pPr>
            <a:endParaRPr dirty="0"/>
          </a:p>
          <a:p>
            <a:pPr lvl="3">
              <a:defRPr sz="1800"/>
            </a:pPr>
            <a:r>
              <a:rPr dirty="0"/>
              <a:t>Entities: Student, </a:t>
            </a:r>
            <a:r>
              <a:rPr dirty="0" smtClean="0"/>
              <a:t>Course</a:t>
            </a:r>
            <a:r>
              <a:rPr lang="en-US" dirty="0" smtClean="0"/>
              <a:t>, Departments</a:t>
            </a:r>
            <a:endParaRPr dirty="0"/>
          </a:p>
          <a:p>
            <a:pPr lvl="3">
              <a:defRPr sz="1800"/>
            </a:pPr>
            <a:r>
              <a:rPr dirty="0"/>
              <a:t>Attributes: </a:t>
            </a:r>
            <a:r>
              <a:rPr dirty="0" err="1"/>
              <a:t>Student_ID</a:t>
            </a:r>
            <a:r>
              <a:rPr dirty="0"/>
              <a:t>, Name, </a:t>
            </a:r>
            <a:r>
              <a:rPr dirty="0" err="1"/>
              <a:t>Course_ID</a:t>
            </a:r>
            <a:r>
              <a:rPr dirty="0"/>
              <a:t>, Title</a:t>
            </a:r>
          </a:p>
          <a:p>
            <a:pPr lvl="3">
              <a:defRPr sz="1800"/>
            </a:pPr>
            <a:r>
              <a:rPr dirty="0"/>
              <a:t>Relationship: Enrolls (Student ↔ Course)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This relationship can have attributes such as </a:t>
            </a:r>
            <a:r>
              <a:rPr dirty="0" err="1"/>
              <a:t>Enrollment_Date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Issues in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Designing a database involves several key decisions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1800"/>
            </a:pPr>
            <a:endParaRPr dirty="0"/>
          </a:p>
          <a:p>
            <a:pPr marL="1257300" lvl="3" indent="0">
              <a:buNone/>
              <a:defRPr sz="1800"/>
            </a:pPr>
            <a:r>
              <a:rPr dirty="0"/>
              <a:t>• Representation of relationships</a:t>
            </a:r>
          </a:p>
          <a:p>
            <a:pPr marL="1257300" lvl="3" indent="0">
              <a:buNone/>
              <a:defRPr sz="1800"/>
            </a:pPr>
            <a:r>
              <a:rPr dirty="0"/>
              <a:t>• Redundancy elimination</a:t>
            </a:r>
          </a:p>
          <a:p>
            <a:pPr marL="1257300" lvl="3" indent="0">
              <a:buNone/>
              <a:defRPr sz="1800"/>
            </a:pPr>
            <a:r>
              <a:rPr dirty="0"/>
              <a:t>• Data </a:t>
            </a:r>
            <a:r>
              <a:rPr dirty="0" smtClean="0"/>
              <a:t>integrity</a:t>
            </a:r>
            <a:r>
              <a:rPr lang="en-US" dirty="0" smtClean="0"/>
              <a:t> ( </a:t>
            </a:r>
            <a:r>
              <a:rPr lang="en-US" smtClean="0"/>
              <a:t>being right )</a:t>
            </a:r>
            <a:endParaRPr dirty="0"/>
          </a:p>
          <a:p>
            <a:pPr marL="1257300" lvl="3" indent="0">
              <a:buNone/>
              <a:defRPr sz="1800"/>
            </a:pPr>
            <a:r>
              <a:rPr dirty="0"/>
              <a:t>• Entity vs Attribute decision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The goal is an efficient, consistent, and scalable schema.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Issue: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3600" dirty="0"/>
          </a:p>
          <a:p>
            <a:pPr>
              <a:defRPr sz="1800"/>
            </a:pPr>
            <a:r>
              <a:rPr sz="3600" dirty="0"/>
              <a:t>Redundancy occurs when the same data is stored in multiple places.</a:t>
            </a:r>
          </a:p>
          <a:p>
            <a:pPr>
              <a:defRPr sz="1800"/>
            </a:pPr>
            <a:endParaRPr sz="3600" dirty="0"/>
          </a:p>
          <a:p>
            <a:pPr>
              <a:defRPr sz="1800"/>
            </a:pPr>
            <a:r>
              <a:rPr sz="3600" dirty="0"/>
              <a:t>Example: Storing a student's advisor name in every course record.</a:t>
            </a:r>
          </a:p>
          <a:p>
            <a:pPr>
              <a:defRPr sz="1800"/>
            </a:pPr>
            <a:r>
              <a:rPr sz="3600" dirty="0"/>
              <a:t>Resolution: Separate entity for Advisor, related to Student.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Design Issue: Relationship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3600" dirty="0"/>
          </a:p>
          <a:p>
            <a:pPr>
              <a:defRPr sz="1800"/>
            </a:pPr>
            <a:r>
              <a:rPr sz="3600" dirty="0"/>
              <a:t>Choosing the right representation for relationships is crucial.</a:t>
            </a:r>
          </a:p>
          <a:p>
            <a:pPr>
              <a:defRPr sz="1800"/>
            </a:pPr>
            <a:endParaRPr sz="3600" dirty="0"/>
          </a:p>
          <a:p>
            <a:pPr>
              <a:defRPr sz="1800"/>
            </a:pPr>
            <a:r>
              <a:rPr sz="3600" dirty="0"/>
              <a:t>1:1, 1:N, M:N cardinalities must be handled precisely.</a:t>
            </a:r>
          </a:p>
          <a:p>
            <a:pPr>
              <a:defRPr sz="1800"/>
            </a:pPr>
            <a:endParaRPr sz="3600" dirty="0"/>
          </a:p>
          <a:p>
            <a:pPr>
              <a:defRPr sz="1800"/>
            </a:pPr>
            <a:r>
              <a:rPr sz="3600" dirty="0"/>
              <a:t>Example: One Department has many Professors (1:N)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Issue: Attribute vs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800" dirty="0"/>
          </a:p>
          <a:p>
            <a:pPr>
              <a:defRPr sz="1800"/>
            </a:pPr>
            <a:r>
              <a:rPr sz="2800" dirty="0"/>
              <a:t>Sometimes it's unclear whether to model something as an entity or attribute.</a:t>
            </a:r>
          </a:p>
          <a:p>
            <a:pPr>
              <a:defRPr sz="1800"/>
            </a:pPr>
            <a:endParaRPr sz="2800" dirty="0"/>
          </a:p>
          <a:p>
            <a:pPr>
              <a:defRPr sz="1800"/>
            </a:pPr>
            <a:r>
              <a:rPr sz="2800" dirty="0"/>
              <a:t>Example: Should Address be an attribute of Student, or a separate Address entity?</a:t>
            </a:r>
          </a:p>
          <a:p>
            <a:pPr>
              <a:defRPr sz="1800"/>
            </a:pPr>
            <a:endParaRPr sz="2800" dirty="0"/>
          </a:p>
          <a:p>
            <a:pPr>
              <a:defRPr sz="1800"/>
            </a:pPr>
            <a:r>
              <a:rPr sz="2800" dirty="0"/>
              <a:t>Rule: If it has structure or participates in relationships, make it an entity.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642</Words>
  <Application>Microsoft Office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Database Management System (DBMS)</vt:lpstr>
      <vt:lpstr>Overview</vt:lpstr>
      <vt:lpstr>Entity-Relationship (ER) Diagram</vt:lpstr>
      <vt:lpstr>PowerPoint Presentation</vt:lpstr>
      <vt:lpstr>ER Diagram Example</vt:lpstr>
      <vt:lpstr>Design Issues in Databases</vt:lpstr>
      <vt:lpstr>Design Issue: Redundancy</vt:lpstr>
      <vt:lpstr>Design Issue: Relationship Representation</vt:lpstr>
      <vt:lpstr>Design Issue: Attribute vs Entity</vt:lpstr>
      <vt:lpstr>Weak Entity</vt:lpstr>
      <vt:lpstr>Example of Weak Entity</vt:lpstr>
      <vt:lpstr>Use Case Project: Hospital Management System</vt:lpstr>
      <vt:lpstr> ER Diagram for Hospital Information  System</vt:lpstr>
      <vt:lpstr>ER Diagram for Hospital System</vt:lpstr>
      <vt:lpstr>Design Issues in Hospital System</vt:lpstr>
      <vt:lpstr>Weak Entity in Hospital System</vt:lpstr>
      <vt:lpstr>Conclusion &amp; Summary</vt:lpstr>
      <vt:lpstr>Thank You!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 (DBMS)</dc:title>
  <dc:subject/>
  <dc:creator/>
  <cp:keywords/>
  <dc:description>generated using python-pptx</dc:description>
  <cp:lastModifiedBy>Microsoft account</cp:lastModifiedBy>
  <cp:revision>15</cp:revision>
  <dcterms:created xsi:type="dcterms:W3CDTF">2013-01-27T09:14:16Z</dcterms:created>
  <dcterms:modified xsi:type="dcterms:W3CDTF">2025-05-15T15:41:34Z</dcterms:modified>
  <cp:category/>
</cp:coreProperties>
</file>