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8" r:id="rId5"/>
    <p:sldId id="259" r:id="rId6"/>
    <p:sldId id="282" r:id="rId7"/>
    <p:sldId id="283" r:id="rId8"/>
    <p:sldId id="284" r:id="rId9"/>
    <p:sldId id="285" r:id="rId10"/>
    <p:sldId id="286" r:id="rId11"/>
    <p:sldId id="287" r:id="rId12"/>
    <p:sldId id="288" r:id="rId13"/>
    <p:sldId id="280" r:id="rId14"/>
    <p:sldId id="260" r:id="rId15"/>
    <p:sldId id="261" r:id="rId16"/>
    <p:sldId id="262" r:id="rId17"/>
    <p:sldId id="263" r:id="rId18"/>
    <p:sldId id="264" r:id="rId19"/>
    <p:sldId id="265" r:id="rId20"/>
    <p:sldId id="277" r:id="rId21"/>
    <p:sldId id="289" r:id="rId22"/>
    <p:sldId id="290" r:id="rId23"/>
    <p:sldId id="291" r:id="rId24"/>
    <p:sldId id="292" r:id="rId25"/>
    <p:sldId id="293" r:id="rId26"/>
    <p:sldId id="294" r:id="rId27"/>
    <p:sldId id="295" r:id="rId28"/>
    <p:sldId id="296" r:id="rId29"/>
    <p:sldId id="267" r:id="rId30"/>
    <p:sldId id="268" r:id="rId31"/>
    <p:sldId id="266" r:id="rId32"/>
    <p:sldId id="270" r:id="rId33"/>
    <p:sldId id="297" r:id="rId34"/>
    <p:sldId id="271" r:id="rId35"/>
    <p:sldId id="298" r:id="rId36"/>
    <p:sldId id="299" r:id="rId37"/>
    <p:sldId id="272" r:id="rId38"/>
    <p:sldId id="300" r:id="rId39"/>
    <p:sldId id="301" r:id="rId40"/>
    <p:sldId id="273" r:id="rId41"/>
    <p:sldId id="274" r:id="rId42"/>
    <p:sldId id="281" r:id="rId43"/>
    <p:sldId id="275" r:id="rId44"/>
    <p:sldId id="276" r:id="rId45"/>
    <p:sldId id="278" r:id="rId46"/>
  </p:sldIdLst>
  <p:sldSz cx="12192000" cy="6858000"/>
  <p:notesSz cx="6858000" cy="9144000"/>
  <p:defaultText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94660"/>
  </p:normalViewPr>
  <p:slideViewPr>
    <p:cSldViewPr snapToGrid="0">
      <p:cViewPr varScale="1">
        <p:scale>
          <a:sx n="83" d="100"/>
          <a:sy n="83" d="100"/>
        </p:scale>
        <p:origin x="46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192DDD-1249-0266-572B-3BD1E5A07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a-ET"/>
          </a:p>
        </p:txBody>
      </p:sp>
      <p:sp>
        <p:nvSpPr>
          <p:cNvPr id="3" name="Subtitle 2">
            <a:extLst>
              <a:ext uri="{FF2B5EF4-FFF2-40B4-BE49-F238E27FC236}">
                <a16:creationId xmlns:a16="http://schemas.microsoft.com/office/drawing/2014/main" xmlns="" id="{16D3C1FD-699C-7AEA-A21D-7BDCB29B5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a-ET"/>
          </a:p>
        </p:txBody>
      </p:sp>
      <p:sp>
        <p:nvSpPr>
          <p:cNvPr id="4" name="Date Placeholder 3">
            <a:extLst>
              <a:ext uri="{FF2B5EF4-FFF2-40B4-BE49-F238E27FC236}">
                <a16:creationId xmlns:a16="http://schemas.microsoft.com/office/drawing/2014/main" xmlns="" id="{5770BE88-D741-A36E-1AA2-D4014E7546F8}"/>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5" name="Footer Placeholder 4">
            <a:extLst>
              <a:ext uri="{FF2B5EF4-FFF2-40B4-BE49-F238E27FC236}">
                <a16:creationId xmlns:a16="http://schemas.microsoft.com/office/drawing/2014/main" xmlns="" id="{4D1EB853-937C-485A-75FD-7E408D3A962C}"/>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xmlns="" id="{322F2481-00D2-24A9-CD27-A6D6CF45065F}"/>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3215785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A6DDB-5796-2944-1709-166E6C896ECF}"/>
              </a:ext>
            </a:extLst>
          </p:cNvPr>
          <p:cNvSpPr>
            <a:spLocks noGrp="1"/>
          </p:cNvSpPr>
          <p:nvPr>
            <p:ph type="title"/>
          </p:nvPr>
        </p:nvSpPr>
        <p:spPr/>
        <p:txBody>
          <a:bodyPr/>
          <a:lstStyle/>
          <a:p>
            <a:r>
              <a:rPr lang="en-US"/>
              <a:t>Click to edit Master title style</a:t>
            </a:r>
            <a:endParaRPr lang="aa-ET"/>
          </a:p>
        </p:txBody>
      </p:sp>
      <p:sp>
        <p:nvSpPr>
          <p:cNvPr id="3" name="Vertical Text Placeholder 2">
            <a:extLst>
              <a:ext uri="{FF2B5EF4-FFF2-40B4-BE49-F238E27FC236}">
                <a16:creationId xmlns:a16="http://schemas.microsoft.com/office/drawing/2014/main" xmlns="" id="{A0775592-E00E-FCD5-310A-88EEB9FB0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xmlns="" id="{75485EE6-E512-5D0A-F3E1-DE53B0D1ABCD}"/>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5" name="Footer Placeholder 4">
            <a:extLst>
              <a:ext uri="{FF2B5EF4-FFF2-40B4-BE49-F238E27FC236}">
                <a16:creationId xmlns:a16="http://schemas.microsoft.com/office/drawing/2014/main" xmlns="" id="{6809B2A3-BF11-A4F5-BC0C-D93960435F32}"/>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xmlns="" id="{DDFB93EF-6555-5B52-9AF3-20EE635A1284}"/>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1031046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07E7B06-0AB2-CCF3-A80B-05EEBA93A69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a-ET"/>
          </a:p>
        </p:txBody>
      </p:sp>
      <p:sp>
        <p:nvSpPr>
          <p:cNvPr id="3" name="Vertical Text Placeholder 2">
            <a:extLst>
              <a:ext uri="{FF2B5EF4-FFF2-40B4-BE49-F238E27FC236}">
                <a16:creationId xmlns:a16="http://schemas.microsoft.com/office/drawing/2014/main" xmlns="" id="{48104939-BDC9-FA94-CDB5-FF3ECB8C97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xmlns="" id="{60084D5C-6AFA-4B5F-C818-411FD8A5EA3F}"/>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5" name="Footer Placeholder 4">
            <a:extLst>
              <a:ext uri="{FF2B5EF4-FFF2-40B4-BE49-F238E27FC236}">
                <a16:creationId xmlns:a16="http://schemas.microsoft.com/office/drawing/2014/main" xmlns="" id="{5ABD0008-06C7-5DE2-CAAA-6A11BA059A0A}"/>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xmlns="" id="{898E3E45-4094-0010-6688-E45B7C4279E7}"/>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30342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35292-E3AB-AF09-89D3-3814654026B0}"/>
              </a:ext>
            </a:extLst>
          </p:cNvPr>
          <p:cNvSpPr>
            <a:spLocks noGrp="1"/>
          </p:cNvSpPr>
          <p:nvPr>
            <p:ph type="title"/>
          </p:nvPr>
        </p:nvSpPr>
        <p:spPr/>
        <p:txBody>
          <a:bodyPr/>
          <a:lstStyle/>
          <a:p>
            <a:r>
              <a:rPr lang="en-US"/>
              <a:t>Click to edit Master title style</a:t>
            </a:r>
            <a:endParaRPr lang="aa-ET"/>
          </a:p>
        </p:txBody>
      </p:sp>
      <p:sp>
        <p:nvSpPr>
          <p:cNvPr id="3" name="Content Placeholder 2">
            <a:extLst>
              <a:ext uri="{FF2B5EF4-FFF2-40B4-BE49-F238E27FC236}">
                <a16:creationId xmlns:a16="http://schemas.microsoft.com/office/drawing/2014/main" xmlns="" id="{69CCC0BB-A5E3-06EF-4D92-7898934194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xmlns="" id="{F39D5B71-FB7D-3DF9-B241-780D4D4CBFA7}"/>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5" name="Footer Placeholder 4">
            <a:extLst>
              <a:ext uri="{FF2B5EF4-FFF2-40B4-BE49-F238E27FC236}">
                <a16:creationId xmlns:a16="http://schemas.microsoft.com/office/drawing/2014/main" xmlns="" id="{57445F6C-0DEE-6D50-894F-0EAF0D7BB6FA}"/>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xmlns="" id="{0AED88B3-937E-382E-E53E-A99235F25290}"/>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1796895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943DD-2335-13A7-AD85-96E56A6C81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a-ET"/>
          </a:p>
        </p:txBody>
      </p:sp>
      <p:sp>
        <p:nvSpPr>
          <p:cNvPr id="3" name="Text Placeholder 2">
            <a:extLst>
              <a:ext uri="{FF2B5EF4-FFF2-40B4-BE49-F238E27FC236}">
                <a16:creationId xmlns:a16="http://schemas.microsoft.com/office/drawing/2014/main" xmlns="" id="{08ED5B26-3184-B26B-5B50-D57CE57FEA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CF67990-3D24-19B4-5C6A-04A486E147F9}"/>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5" name="Footer Placeholder 4">
            <a:extLst>
              <a:ext uri="{FF2B5EF4-FFF2-40B4-BE49-F238E27FC236}">
                <a16:creationId xmlns:a16="http://schemas.microsoft.com/office/drawing/2014/main" xmlns="" id="{CB2F02C4-1353-1843-06BE-52152A47BBD8}"/>
              </a:ext>
            </a:extLst>
          </p:cNvPr>
          <p:cNvSpPr>
            <a:spLocks noGrp="1"/>
          </p:cNvSpPr>
          <p:nvPr>
            <p:ph type="ftr" sz="quarter" idx="11"/>
          </p:nvPr>
        </p:nvSpPr>
        <p:spPr/>
        <p:txBody>
          <a:bodyPr/>
          <a:lstStyle/>
          <a:p>
            <a:endParaRPr lang="aa-ET"/>
          </a:p>
        </p:txBody>
      </p:sp>
      <p:sp>
        <p:nvSpPr>
          <p:cNvPr id="6" name="Slide Number Placeholder 5">
            <a:extLst>
              <a:ext uri="{FF2B5EF4-FFF2-40B4-BE49-F238E27FC236}">
                <a16:creationId xmlns:a16="http://schemas.microsoft.com/office/drawing/2014/main" xmlns="" id="{45E36403-BE72-C476-47AB-394039FC5860}"/>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2851002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C59633-A2AE-6185-AA44-9C489A1DF39D}"/>
              </a:ext>
            </a:extLst>
          </p:cNvPr>
          <p:cNvSpPr>
            <a:spLocks noGrp="1"/>
          </p:cNvSpPr>
          <p:nvPr>
            <p:ph type="title"/>
          </p:nvPr>
        </p:nvSpPr>
        <p:spPr/>
        <p:txBody>
          <a:bodyPr/>
          <a:lstStyle/>
          <a:p>
            <a:r>
              <a:rPr lang="en-US"/>
              <a:t>Click to edit Master title style</a:t>
            </a:r>
            <a:endParaRPr lang="aa-ET"/>
          </a:p>
        </p:txBody>
      </p:sp>
      <p:sp>
        <p:nvSpPr>
          <p:cNvPr id="3" name="Content Placeholder 2">
            <a:extLst>
              <a:ext uri="{FF2B5EF4-FFF2-40B4-BE49-F238E27FC236}">
                <a16:creationId xmlns:a16="http://schemas.microsoft.com/office/drawing/2014/main" xmlns="" id="{3577C168-59FF-B5B2-0FF5-E1D0BAC9D1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Content Placeholder 3">
            <a:extLst>
              <a:ext uri="{FF2B5EF4-FFF2-40B4-BE49-F238E27FC236}">
                <a16:creationId xmlns:a16="http://schemas.microsoft.com/office/drawing/2014/main" xmlns="" id="{61CCC68B-86DB-848C-8B70-D4A70E5F9B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5" name="Date Placeholder 4">
            <a:extLst>
              <a:ext uri="{FF2B5EF4-FFF2-40B4-BE49-F238E27FC236}">
                <a16:creationId xmlns:a16="http://schemas.microsoft.com/office/drawing/2014/main" xmlns="" id="{88D09E4B-6C10-A881-81A2-BCA4A1E2DF5F}"/>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6" name="Footer Placeholder 5">
            <a:extLst>
              <a:ext uri="{FF2B5EF4-FFF2-40B4-BE49-F238E27FC236}">
                <a16:creationId xmlns:a16="http://schemas.microsoft.com/office/drawing/2014/main" xmlns="" id="{5C6FD2F8-179E-0EC2-C8B1-8FD7BB326FF4}"/>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a16="http://schemas.microsoft.com/office/drawing/2014/main" xmlns="" id="{402EADD0-30BE-D8E8-A6A1-7E8B3DD8848D}"/>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2675597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9A7F23-AEF2-27FE-841C-2D5C245C16C7}"/>
              </a:ext>
            </a:extLst>
          </p:cNvPr>
          <p:cNvSpPr>
            <a:spLocks noGrp="1"/>
          </p:cNvSpPr>
          <p:nvPr>
            <p:ph type="title"/>
          </p:nvPr>
        </p:nvSpPr>
        <p:spPr>
          <a:xfrm>
            <a:off x="839788" y="365125"/>
            <a:ext cx="10515600" cy="1325563"/>
          </a:xfrm>
        </p:spPr>
        <p:txBody>
          <a:bodyPr/>
          <a:lstStyle/>
          <a:p>
            <a:r>
              <a:rPr lang="en-US"/>
              <a:t>Click to edit Master title style</a:t>
            </a:r>
            <a:endParaRPr lang="aa-ET"/>
          </a:p>
        </p:txBody>
      </p:sp>
      <p:sp>
        <p:nvSpPr>
          <p:cNvPr id="3" name="Text Placeholder 2">
            <a:extLst>
              <a:ext uri="{FF2B5EF4-FFF2-40B4-BE49-F238E27FC236}">
                <a16:creationId xmlns:a16="http://schemas.microsoft.com/office/drawing/2014/main" xmlns="" id="{4201D76B-DFBD-A1A4-B173-07005FB195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AB10C369-85C8-4E48-A688-2F8CDDB8C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5" name="Text Placeholder 4">
            <a:extLst>
              <a:ext uri="{FF2B5EF4-FFF2-40B4-BE49-F238E27FC236}">
                <a16:creationId xmlns:a16="http://schemas.microsoft.com/office/drawing/2014/main" xmlns="" id="{E73C2E8A-BA99-FBFC-FD5E-7F62F760E7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6D08798-F6AF-5F5D-1189-2328AE113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7" name="Date Placeholder 6">
            <a:extLst>
              <a:ext uri="{FF2B5EF4-FFF2-40B4-BE49-F238E27FC236}">
                <a16:creationId xmlns:a16="http://schemas.microsoft.com/office/drawing/2014/main" xmlns="" id="{81F6AD4C-0B44-7F70-0F2E-686C38FFA808}"/>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8" name="Footer Placeholder 7">
            <a:extLst>
              <a:ext uri="{FF2B5EF4-FFF2-40B4-BE49-F238E27FC236}">
                <a16:creationId xmlns:a16="http://schemas.microsoft.com/office/drawing/2014/main" xmlns="" id="{8CE37146-E048-3B3B-9B1D-A377F9FEB24B}"/>
              </a:ext>
            </a:extLst>
          </p:cNvPr>
          <p:cNvSpPr>
            <a:spLocks noGrp="1"/>
          </p:cNvSpPr>
          <p:nvPr>
            <p:ph type="ftr" sz="quarter" idx="11"/>
          </p:nvPr>
        </p:nvSpPr>
        <p:spPr/>
        <p:txBody>
          <a:bodyPr/>
          <a:lstStyle/>
          <a:p>
            <a:endParaRPr lang="aa-ET"/>
          </a:p>
        </p:txBody>
      </p:sp>
      <p:sp>
        <p:nvSpPr>
          <p:cNvPr id="9" name="Slide Number Placeholder 8">
            <a:extLst>
              <a:ext uri="{FF2B5EF4-FFF2-40B4-BE49-F238E27FC236}">
                <a16:creationId xmlns:a16="http://schemas.microsoft.com/office/drawing/2014/main" xmlns="" id="{7AE7E395-196E-D1CA-6814-A9DDC3CB714F}"/>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251763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DB15BA-BFA6-6AE8-5CE7-9E72A194EF46}"/>
              </a:ext>
            </a:extLst>
          </p:cNvPr>
          <p:cNvSpPr>
            <a:spLocks noGrp="1"/>
          </p:cNvSpPr>
          <p:nvPr>
            <p:ph type="title"/>
          </p:nvPr>
        </p:nvSpPr>
        <p:spPr/>
        <p:txBody>
          <a:bodyPr/>
          <a:lstStyle/>
          <a:p>
            <a:r>
              <a:rPr lang="en-US"/>
              <a:t>Click to edit Master title style</a:t>
            </a:r>
            <a:endParaRPr lang="aa-ET"/>
          </a:p>
        </p:txBody>
      </p:sp>
      <p:sp>
        <p:nvSpPr>
          <p:cNvPr id="3" name="Date Placeholder 2">
            <a:extLst>
              <a:ext uri="{FF2B5EF4-FFF2-40B4-BE49-F238E27FC236}">
                <a16:creationId xmlns:a16="http://schemas.microsoft.com/office/drawing/2014/main" xmlns="" id="{7C64DC92-ABB8-A7FA-A8B8-7DFB3467634F}"/>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4" name="Footer Placeholder 3">
            <a:extLst>
              <a:ext uri="{FF2B5EF4-FFF2-40B4-BE49-F238E27FC236}">
                <a16:creationId xmlns:a16="http://schemas.microsoft.com/office/drawing/2014/main" xmlns="" id="{6A26672D-F381-8B8E-267F-5495FA4105C0}"/>
              </a:ext>
            </a:extLst>
          </p:cNvPr>
          <p:cNvSpPr>
            <a:spLocks noGrp="1"/>
          </p:cNvSpPr>
          <p:nvPr>
            <p:ph type="ftr" sz="quarter" idx="11"/>
          </p:nvPr>
        </p:nvSpPr>
        <p:spPr/>
        <p:txBody>
          <a:bodyPr/>
          <a:lstStyle/>
          <a:p>
            <a:endParaRPr lang="aa-ET"/>
          </a:p>
        </p:txBody>
      </p:sp>
      <p:sp>
        <p:nvSpPr>
          <p:cNvPr id="5" name="Slide Number Placeholder 4">
            <a:extLst>
              <a:ext uri="{FF2B5EF4-FFF2-40B4-BE49-F238E27FC236}">
                <a16:creationId xmlns:a16="http://schemas.microsoft.com/office/drawing/2014/main" xmlns="" id="{F8457822-CB03-5F6C-9924-AD397057318A}"/>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1763081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7208C16-AC2F-61A2-0D9D-68B2816C4F59}"/>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3" name="Footer Placeholder 2">
            <a:extLst>
              <a:ext uri="{FF2B5EF4-FFF2-40B4-BE49-F238E27FC236}">
                <a16:creationId xmlns:a16="http://schemas.microsoft.com/office/drawing/2014/main" xmlns="" id="{C2889C25-B7B3-1B6C-9427-D30FCBBFD70E}"/>
              </a:ext>
            </a:extLst>
          </p:cNvPr>
          <p:cNvSpPr>
            <a:spLocks noGrp="1"/>
          </p:cNvSpPr>
          <p:nvPr>
            <p:ph type="ftr" sz="quarter" idx="11"/>
          </p:nvPr>
        </p:nvSpPr>
        <p:spPr/>
        <p:txBody>
          <a:bodyPr/>
          <a:lstStyle/>
          <a:p>
            <a:endParaRPr lang="aa-ET"/>
          </a:p>
        </p:txBody>
      </p:sp>
      <p:sp>
        <p:nvSpPr>
          <p:cNvPr id="4" name="Slide Number Placeholder 3">
            <a:extLst>
              <a:ext uri="{FF2B5EF4-FFF2-40B4-BE49-F238E27FC236}">
                <a16:creationId xmlns:a16="http://schemas.microsoft.com/office/drawing/2014/main" xmlns="" id="{87695CF6-C5D3-2DAB-90D5-070651AD7476}"/>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2691869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BA3167-636E-2A69-B7C2-54DC0ECE8E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a-ET"/>
          </a:p>
        </p:txBody>
      </p:sp>
      <p:sp>
        <p:nvSpPr>
          <p:cNvPr id="3" name="Content Placeholder 2">
            <a:extLst>
              <a:ext uri="{FF2B5EF4-FFF2-40B4-BE49-F238E27FC236}">
                <a16:creationId xmlns:a16="http://schemas.microsoft.com/office/drawing/2014/main" xmlns="" id="{9CE6EEBE-5DC4-058D-D08B-926537E870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Text Placeholder 3">
            <a:extLst>
              <a:ext uri="{FF2B5EF4-FFF2-40B4-BE49-F238E27FC236}">
                <a16:creationId xmlns:a16="http://schemas.microsoft.com/office/drawing/2014/main" xmlns="" id="{0AC7A831-DCA5-6B80-2DE1-E51DBC04C8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779971D-3064-EBBB-1957-6270016DCB54}"/>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6" name="Footer Placeholder 5">
            <a:extLst>
              <a:ext uri="{FF2B5EF4-FFF2-40B4-BE49-F238E27FC236}">
                <a16:creationId xmlns:a16="http://schemas.microsoft.com/office/drawing/2014/main" xmlns="" id="{A9E2CE9B-CBE2-6884-1920-A891CCC28366}"/>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a16="http://schemas.microsoft.com/office/drawing/2014/main" xmlns="" id="{908DC62E-A22B-3231-5028-C8B9C37659C5}"/>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292174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D353B9-CDF4-59C6-82D2-DF6E8B1594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a-ET"/>
          </a:p>
        </p:txBody>
      </p:sp>
      <p:sp>
        <p:nvSpPr>
          <p:cNvPr id="3" name="Picture Placeholder 2">
            <a:extLst>
              <a:ext uri="{FF2B5EF4-FFF2-40B4-BE49-F238E27FC236}">
                <a16:creationId xmlns:a16="http://schemas.microsoft.com/office/drawing/2014/main" xmlns="" id="{0BD13B5B-3022-0DDF-FD89-43E857EF1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a-ET"/>
          </a:p>
        </p:txBody>
      </p:sp>
      <p:sp>
        <p:nvSpPr>
          <p:cNvPr id="4" name="Text Placeholder 3">
            <a:extLst>
              <a:ext uri="{FF2B5EF4-FFF2-40B4-BE49-F238E27FC236}">
                <a16:creationId xmlns:a16="http://schemas.microsoft.com/office/drawing/2014/main" xmlns="" id="{69F63817-E5FC-9A24-5EB8-03326786A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08595BD-478D-3964-FC77-3459BBD37F23}"/>
              </a:ext>
            </a:extLst>
          </p:cNvPr>
          <p:cNvSpPr>
            <a:spLocks noGrp="1"/>
          </p:cNvSpPr>
          <p:nvPr>
            <p:ph type="dt" sz="half" idx="10"/>
          </p:nvPr>
        </p:nvSpPr>
        <p:spPr/>
        <p:txBody>
          <a:bodyPr/>
          <a:lstStyle/>
          <a:p>
            <a:fld id="{E968AF3F-2546-4A7A-A976-D5AC0D267B8A}" type="datetimeFigureOut">
              <a:rPr lang="aa-ET" smtClean="0"/>
              <a:t>04/05/2025</a:t>
            </a:fld>
            <a:endParaRPr lang="aa-ET"/>
          </a:p>
        </p:txBody>
      </p:sp>
      <p:sp>
        <p:nvSpPr>
          <p:cNvPr id="6" name="Footer Placeholder 5">
            <a:extLst>
              <a:ext uri="{FF2B5EF4-FFF2-40B4-BE49-F238E27FC236}">
                <a16:creationId xmlns:a16="http://schemas.microsoft.com/office/drawing/2014/main" xmlns="" id="{B4B484D6-C15C-38D6-77A3-4E0C2DD964B8}"/>
              </a:ext>
            </a:extLst>
          </p:cNvPr>
          <p:cNvSpPr>
            <a:spLocks noGrp="1"/>
          </p:cNvSpPr>
          <p:nvPr>
            <p:ph type="ftr" sz="quarter" idx="11"/>
          </p:nvPr>
        </p:nvSpPr>
        <p:spPr/>
        <p:txBody>
          <a:bodyPr/>
          <a:lstStyle/>
          <a:p>
            <a:endParaRPr lang="aa-ET"/>
          </a:p>
        </p:txBody>
      </p:sp>
      <p:sp>
        <p:nvSpPr>
          <p:cNvPr id="7" name="Slide Number Placeholder 6">
            <a:extLst>
              <a:ext uri="{FF2B5EF4-FFF2-40B4-BE49-F238E27FC236}">
                <a16:creationId xmlns:a16="http://schemas.microsoft.com/office/drawing/2014/main" xmlns="" id="{A8230B5F-D620-346A-D73C-2720450A63EC}"/>
              </a:ext>
            </a:extLst>
          </p:cNvPr>
          <p:cNvSpPr>
            <a:spLocks noGrp="1"/>
          </p:cNvSpPr>
          <p:nvPr>
            <p:ph type="sldNum" sz="quarter" idx="12"/>
          </p:nvPr>
        </p:nvSpPr>
        <p:spPr/>
        <p:txBody>
          <a:bodyPr/>
          <a:lstStyle/>
          <a:p>
            <a:fld id="{4E3608E8-ED0E-4E29-9C1B-0728EC637080}" type="slidenum">
              <a:rPr lang="aa-ET" smtClean="0"/>
              <a:t>‹#›</a:t>
            </a:fld>
            <a:endParaRPr lang="aa-ET"/>
          </a:p>
        </p:txBody>
      </p:sp>
    </p:spTree>
    <p:extLst>
      <p:ext uri="{BB962C8B-B14F-4D97-AF65-F5344CB8AC3E}">
        <p14:creationId xmlns:p14="http://schemas.microsoft.com/office/powerpoint/2010/main" val="310097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29C85F9-09A5-5781-F05F-83A5473AAE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a-ET"/>
          </a:p>
        </p:txBody>
      </p:sp>
      <p:sp>
        <p:nvSpPr>
          <p:cNvPr id="3" name="Text Placeholder 2">
            <a:extLst>
              <a:ext uri="{FF2B5EF4-FFF2-40B4-BE49-F238E27FC236}">
                <a16:creationId xmlns:a16="http://schemas.microsoft.com/office/drawing/2014/main" xmlns="" id="{3AB2A9B8-897F-A9E2-C9AA-39180B3D4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a-ET"/>
          </a:p>
        </p:txBody>
      </p:sp>
      <p:sp>
        <p:nvSpPr>
          <p:cNvPr id="4" name="Date Placeholder 3">
            <a:extLst>
              <a:ext uri="{FF2B5EF4-FFF2-40B4-BE49-F238E27FC236}">
                <a16:creationId xmlns:a16="http://schemas.microsoft.com/office/drawing/2014/main" xmlns="" id="{FC911DF6-6715-6556-9175-58DF94C02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68AF3F-2546-4A7A-A976-D5AC0D267B8A}" type="datetimeFigureOut">
              <a:rPr lang="aa-ET" smtClean="0"/>
              <a:t>04/05/2025</a:t>
            </a:fld>
            <a:endParaRPr lang="aa-ET"/>
          </a:p>
        </p:txBody>
      </p:sp>
      <p:sp>
        <p:nvSpPr>
          <p:cNvPr id="5" name="Footer Placeholder 4">
            <a:extLst>
              <a:ext uri="{FF2B5EF4-FFF2-40B4-BE49-F238E27FC236}">
                <a16:creationId xmlns:a16="http://schemas.microsoft.com/office/drawing/2014/main" xmlns="" id="{A24A97AF-DE04-6909-CBDA-EC56D1666E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a-ET"/>
          </a:p>
        </p:txBody>
      </p:sp>
      <p:sp>
        <p:nvSpPr>
          <p:cNvPr id="6" name="Slide Number Placeholder 5">
            <a:extLst>
              <a:ext uri="{FF2B5EF4-FFF2-40B4-BE49-F238E27FC236}">
                <a16:creationId xmlns:a16="http://schemas.microsoft.com/office/drawing/2014/main" xmlns="" id="{E223F9E6-9A53-2992-E67F-DAD586878B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608E8-ED0E-4E29-9C1B-0728EC637080}" type="slidenum">
              <a:rPr lang="aa-ET" smtClean="0"/>
              <a:t>‹#›</a:t>
            </a:fld>
            <a:endParaRPr lang="aa-ET"/>
          </a:p>
        </p:txBody>
      </p:sp>
    </p:spTree>
    <p:extLst>
      <p:ext uri="{BB962C8B-B14F-4D97-AF65-F5344CB8AC3E}">
        <p14:creationId xmlns:p14="http://schemas.microsoft.com/office/powerpoint/2010/main" val="493465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a-E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31F4E-7740-0259-E15D-91577C03D1C7}"/>
              </a:ext>
            </a:extLst>
          </p:cNvPr>
          <p:cNvSpPr>
            <a:spLocks noGrp="1"/>
          </p:cNvSpPr>
          <p:nvPr>
            <p:ph type="ctrTitle"/>
          </p:nvPr>
        </p:nvSpPr>
        <p:spPr/>
        <p:txBody>
          <a:bodyPr>
            <a:normAutofit/>
          </a:bodyPr>
          <a:lstStyle/>
          <a:p>
            <a:r>
              <a:rPr lang="en-US" sz="4200" dirty="0">
                <a:latin typeface="Times New Roman" panose="02020603050405020304" pitchFamily="18" charset="0"/>
                <a:cs typeface="Times New Roman" panose="02020603050405020304" pitchFamily="18" charset="0"/>
              </a:rPr>
              <a:t>DESIGN AND ANALYSIS</a:t>
            </a:r>
            <a:br>
              <a:rPr lang="en-US" sz="4200" dirty="0">
                <a:latin typeface="Times New Roman" panose="02020603050405020304" pitchFamily="18" charset="0"/>
                <a:cs typeface="Times New Roman" panose="02020603050405020304" pitchFamily="18" charset="0"/>
              </a:rPr>
            </a:br>
            <a:r>
              <a:rPr lang="en-US" sz="4200" dirty="0">
                <a:latin typeface="Times New Roman" panose="02020603050405020304" pitchFamily="18" charset="0"/>
                <a:cs typeface="Times New Roman" panose="02020603050405020304" pitchFamily="18" charset="0"/>
              </a:rPr>
              <a:t> OF ALGORITHMS</a:t>
            </a:r>
            <a:endParaRPr lang="aa-ET" sz="4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8782EA9-0451-226A-8C35-9824FEECD254}"/>
              </a:ext>
            </a:extLst>
          </p:cNvPr>
          <p:cNvSpPr>
            <a:spLocks noGrp="1"/>
          </p:cNvSpPr>
          <p:nvPr>
            <p:ph type="subTitle"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LECTURE ONE </a:t>
            </a:r>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630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7BD56E-5169-68DF-CFCC-1C7A0499AD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26B76A0-90D5-8B8B-1495-1FBDB523DC0F}"/>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DEVELOPMENT STEPS</a:t>
            </a:r>
            <a:endParaRPr lang="aa-ET" sz="3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E23B6746-9E19-FBA6-4A20-3A026966D431}"/>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Implementation</a:t>
            </a:r>
          </a:p>
          <a:p>
            <a:pPr marL="0" indent="0" algn="just">
              <a:buNone/>
            </a:pPr>
            <a:r>
              <a:rPr lang="en-US" sz="2400" dirty="0">
                <a:solidFill>
                  <a:srgbClr val="FF0000"/>
                </a:solidFill>
                <a:latin typeface="Times New Roman" panose="02020603050405020304" pitchFamily="18" charset="0"/>
                <a:cs typeface="Times New Roman" panose="02020603050405020304" pitchFamily="18" charset="0"/>
              </a:rPr>
              <a:t>Translate the algorithm design </a:t>
            </a:r>
            <a:r>
              <a:rPr lang="en-US" sz="2400" dirty="0">
                <a:latin typeface="Times New Roman" panose="02020603050405020304" pitchFamily="18" charset="0"/>
                <a:cs typeface="Times New Roman" panose="02020603050405020304" pitchFamily="18" charset="0"/>
              </a:rPr>
              <a:t>into a specific computer programming language. Write the </a:t>
            </a:r>
            <a:r>
              <a:rPr lang="en-US" sz="2400" dirty="0">
                <a:solidFill>
                  <a:srgbClr val="FF0000"/>
                </a:solidFill>
                <a:latin typeface="Times New Roman" panose="02020603050405020304" pitchFamily="18" charset="0"/>
                <a:cs typeface="Times New Roman" panose="02020603050405020304" pitchFamily="18" charset="0"/>
              </a:rPr>
              <a:t>code to implement the algorithm</a:t>
            </a:r>
            <a:r>
              <a:rPr lang="en-US" sz="2400" dirty="0">
                <a:latin typeface="Times New Roman" panose="02020603050405020304" pitchFamily="18" charset="0"/>
                <a:cs typeface="Times New Roman" panose="02020603050405020304" pitchFamily="18" charset="0"/>
              </a:rPr>
              <a:t>, considering the programming language’s syntax, data types, and control structures.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Testing</a:t>
            </a:r>
          </a:p>
          <a:p>
            <a:pPr marL="0" indent="0" algn="just">
              <a:buNone/>
            </a:pPr>
            <a:r>
              <a:rPr lang="en-US" sz="2400" dirty="0">
                <a:latin typeface="Times New Roman" panose="02020603050405020304" pitchFamily="18" charset="0"/>
                <a:cs typeface="Times New Roman" panose="02020603050405020304" pitchFamily="18" charset="0"/>
              </a:rPr>
              <a:t>Test the algorithm by </a:t>
            </a:r>
            <a:r>
              <a:rPr lang="en-US" sz="2400" dirty="0">
                <a:solidFill>
                  <a:srgbClr val="FF0000"/>
                </a:solidFill>
                <a:latin typeface="Times New Roman" panose="02020603050405020304" pitchFamily="18" charset="0"/>
                <a:cs typeface="Times New Roman" panose="02020603050405020304" pitchFamily="18" charset="0"/>
              </a:rPr>
              <a:t>giving the test data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see if the desired output is generated. </a:t>
            </a:r>
            <a:r>
              <a:rPr lang="en-US" sz="2400" dirty="0">
                <a:latin typeface="Times New Roman" panose="02020603050405020304" pitchFamily="18" charset="0"/>
                <a:cs typeface="Times New Roman" panose="02020603050405020304" pitchFamily="18" charset="0"/>
              </a:rPr>
              <a:t>Test with various inputs </a:t>
            </a:r>
            <a:r>
              <a:rPr lang="en-US" sz="2400" dirty="0">
                <a:solidFill>
                  <a:srgbClr val="FF0000"/>
                </a:solidFill>
                <a:latin typeface="Times New Roman" panose="02020603050405020304" pitchFamily="18" charset="0"/>
                <a:cs typeface="Times New Roman" panose="02020603050405020304" pitchFamily="18" charset="0"/>
              </a:rPr>
              <a:t>to verify the correctness and effectiveness of the algorithm</a:t>
            </a:r>
            <a:r>
              <a:rPr lang="en-US" sz="2400" dirty="0">
                <a:latin typeface="Times New Roman" panose="02020603050405020304" pitchFamily="18" charset="0"/>
                <a:cs typeface="Times New Roman" panose="02020603050405020304" pitchFamily="18" charset="0"/>
              </a:rPr>
              <a:t>. Identify and fix any bugs or errors that may arise during testing. Testing may involve different types of inputs, including edge cases, to ensure the algorithm performs correctly in different scenarios.</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91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15BE210-8D86-BF42-BC52-E7DCCE8DB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C7B2478-E492-D48F-6E3C-3B6A820F08AE}"/>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DEVELOPMENT STEPS</a:t>
            </a:r>
            <a:endParaRPr lang="aa-ET" sz="3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15F29201-0D7E-AFBE-B4A2-E6F1044E506E}"/>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Documentation</a:t>
            </a:r>
          </a:p>
          <a:p>
            <a:pPr marL="0" indent="0" algn="just">
              <a:buNone/>
            </a:pPr>
            <a:r>
              <a:rPr lang="en-US" sz="2400" dirty="0">
                <a:latin typeface="Times New Roman" panose="02020603050405020304" pitchFamily="18" charset="0"/>
                <a:cs typeface="Times New Roman" panose="02020603050405020304" pitchFamily="18" charset="0"/>
              </a:rPr>
              <a:t>Document the </a:t>
            </a:r>
            <a:r>
              <a:rPr lang="en-US" sz="2400" dirty="0">
                <a:solidFill>
                  <a:srgbClr val="FF0000"/>
                </a:solidFill>
                <a:latin typeface="Times New Roman" panose="02020603050405020304" pitchFamily="18" charset="0"/>
                <a:cs typeface="Times New Roman" panose="02020603050405020304" pitchFamily="18" charset="0"/>
              </a:rPr>
              <a:t>algorithm’s design, implementation details, and assumptions or limitations.</a:t>
            </a:r>
            <a:r>
              <a:rPr lang="en-US" sz="2400" dirty="0">
                <a:latin typeface="Times New Roman" panose="02020603050405020304" pitchFamily="18" charset="0"/>
                <a:cs typeface="Times New Roman" panose="02020603050405020304" pitchFamily="18" charset="0"/>
              </a:rPr>
              <a:t> This documentation </a:t>
            </a:r>
            <a:r>
              <a:rPr lang="en-US" sz="2400" dirty="0">
                <a:solidFill>
                  <a:srgbClr val="FF0000"/>
                </a:solidFill>
                <a:latin typeface="Times New Roman" panose="02020603050405020304" pitchFamily="18" charset="0"/>
                <a:cs typeface="Times New Roman" panose="02020603050405020304" pitchFamily="18" charset="0"/>
              </a:rPr>
              <a:t>helps others understand and use the algorithm effectively.</a:t>
            </a:r>
            <a:endParaRPr lang="aa-ET" sz="24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6420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DA1848F-5D88-B4CF-47AF-286075F81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3D807D1-C377-5B0D-5364-8B170E40827F}"/>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COMPLEX ALGORITHM DESIGN</a:t>
            </a:r>
            <a:endParaRPr lang="aa-ET" sz="3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2DC31F7E-8844-1A06-2781-C6CCB2B180E7}"/>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Complex algorithm design may involve </a:t>
            </a:r>
            <a:r>
              <a:rPr lang="en-US" sz="2400" dirty="0">
                <a:solidFill>
                  <a:srgbClr val="FF0000"/>
                </a:solidFill>
                <a:latin typeface="Times New Roman" panose="02020603050405020304" pitchFamily="18" charset="0"/>
                <a:cs typeface="Times New Roman" panose="02020603050405020304" pitchFamily="18" charset="0"/>
              </a:rPr>
              <a:t>multiple iterations </a:t>
            </a:r>
            <a:r>
              <a:rPr lang="en-US" sz="2400" dirty="0">
                <a:latin typeface="Times New Roman" panose="02020603050405020304" pitchFamily="18" charset="0"/>
                <a:cs typeface="Times New Roman" panose="02020603050405020304" pitchFamily="18" charset="0"/>
              </a:rPr>
              <a:t>to </a:t>
            </a:r>
            <a:r>
              <a:rPr lang="en-US" sz="2400" dirty="0">
                <a:solidFill>
                  <a:srgbClr val="FF0000"/>
                </a:solidFill>
                <a:latin typeface="Times New Roman" panose="02020603050405020304" pitchFamily="18" charset="0"/>
                <a:cs typeface="Times New Roman" panose="02020603050405020304" pitchFamily="18" charset="0"/>
              </a:rPr>
              <a:t>redefine the development process</a:t>
            </a:r>
            <a:r>
              <a:rPr lang="en-US" sz="2400" dirty="0">
                <a:latin typeface="Times New Roman" panose="02020603050405020304" pitchFamily="18" charset="0"/>
                <a:cs typeface="Times New Roman" panose="02020603050405020304" pitchFamily="18" charset="0"/>
              </a:rPr>
              <a:t>. These stages are:</a:t>
            </a:r>
          </a:p>
          <a:p>
            <a:pPr algn="just"/>
            <a:r>
              <a:rPr lang="en-US" sz="2400" u="sng" dirty="0">
                <a:solidFill>
                  <a:schemeClr val="accent6"/>
                </a:solidFill>
                <a:latin typeface="Times New Roman" panose="02020603050405020304" pitchFamily="18" charset="0"/>
                <a:cs typeface="Times New Roman" panose="02020603050405020304" pitchFamily="18" charset="0"/>
              </a:rPr>
              <a:t>Evaluation</a:t>
            </a:r>
          </a:p>
          <a:p>
            <a:pPr algn="just"/>
            <a:r>
              <a:rPr lang="en-US" sz="2400" u="sng" dirty="0">
                <a:solidFill>
                  <a:schemeClr val="accent6"/>
                </a:solidFill>
                <a:latin typeface="Times New Roman" panose="02020603050405020304" pitchFamily="18" charset="0"/>
                <a:cs typeface="Times New Roman" panose="02020603050405020304" pitchFamily="18" charset="0"/>
              </a:rPr>
              <a:t>Iteration</a:t>
            </a:r>
          </a:p>
          <a:p>
            <a:pPr algn="just"/>
            <a:r>
              <a:rPr lang="en-US" sz="2400" u="sng" dirty="0">
                <a:solidFill>
                  <a:schemeClr val="accent6"/>
                </a:solidFill>
                <a:latin typeface="Times New Roman" panose="02020603050405020304" pitchFamily="18" charset="0"/>
                <a:cs typeface="Times New Roman" panose="02020603050405020304" pitchFamily="18" charset="0"/>
              </a:rPr>
              <a:t>Optimization</a:t>
            </a:r>
            <a:endParaRPr lang="aa-ET" sz="2400" u="sng"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69891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AC4975-052E-3144-5612-7F3371DB2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E56B25B-0E39-9678-052D-1327E23B73F3}"/>
              </a:ext>
            </a:extLst>
          </p:cNvPr>
          <p:cNvSpPr>
            <a:spLocks noGrp="1"/>
          </p:cNvSpPr>
          <p:nvPr>
            <p:ph type="title"/>
          </p:nvPr>
        </p:nvSpPr>
        <p:spPr>
          <a:xfrm>
            <a:off x="1016000" y="751205"/>
            <a:ext cx="9331960" cy="1325563"/>
          </a:xfrm>
        </p:spPr>
        <p:txBody>
          <a:bodyPr>
            <a:normAutofit/>
          </a:bodyPr>
          <a:lstStyle/>
          <a:p>
            <a:pPr algn="just"/>
            <a:r>
              <a:rPr lang="en-US" sz="3800" dirty="0">
                <a:latin typeface="Times New Roman" panose="02020603050405020304" pitchFamily="18" charset="0"/>
                <a:cs typeface="Times New Roman" panose="02020603050405020304" pitchFamily="18" charset="0"/>
              </a:rPr>
              <a:t>TYPES OF ALGORITHMS</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7EF1F2C-4C29-4226-D8B0-4FC0C8DCDA67}"/>
              </a:ext>
            </a:extLst>
          </p:cNvPr>
          <p:cNvSpPr>
            <a:spLocks noGrp="1"/>
          </p:cNvSpPr>
          <p:nvPr>
            <p:ph idx="1"/>
          </p:nvPr>
        </p:nvSpPr>
        <p:spPr>
          <a:xfrm>
            <a:off x="838200" y="2844799"/>
            <a:ext cx="9687560" cy="3403283"/>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We can categorize algorithms based on </a:t>
            </a:r>
            <a:r>
              <a:rPr lang="en-US" b="1" dirty="0">
                <a:solidFill>
                  <a:srgbClr val="FF0000"/>
                </a:solidFill>
                <a:latin typeface="Times New Roman" panose="02020603050405020304" pitchFamily="18" charset="0"/>
                <a:cs typeface="Times New Roman" panose="02020603050405020304" pitchFamily="18" charset="0"/>
              </a:rPr>
              <a:t>their use cases and their structural or problem-solving strategies.</a:t>
            </a:r>
          </a:p>
        </p:txBody>
      </p:sp>
    </p:spTree>
    <p:extLst>
      <p:ext uri="{BB962C8B-B14F-4D97-AF65-F5344CB8AC3E}">
        <p14:creationId xmlns:p14="http://schemas.microsoft.com/office/powerpoint/2010/main" val="853559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3AC4975-052E-3144-5612-7F3371DB2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E56B25B-0E39-9678-052D-1327E23B73F3}"/>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ALGORITHM USE CASES</a:t>
            </a:r>
          </a:p>
        </p:txBody>
      </p:sp>
      <p:sp>
        <p:nvSpPr>
          <p:cNvPr id="3" name="Content Placeholder 2">
            <a:extLst>
              <a:ext uri="{FF2B5EF4-FFF2-40B4-BE49-F238E27FC236}">
                <a16:creationId xmlns:a16="http://schemas.microsoft.com/office/drawing/2014/main" xmlns="" id="{07EF1F2C-4C29-4226-D8B0-4FC0C8DCDA67}"/>
              </a:ext>
            </a:extLst>
          </p:cNvPr>
          <p:cNvSpPr>
            <a:spLocks noGrp="1"/>
          </p:cNvSpPr>
          <p:nvPr>
            <p:ph idx="1"/>
          </p:nvPr>
        </p:nvSpPr>
        <p:spPr>
          <a:xfrm>
            <a:off x="838200" y="1825624"/>
            <a:ext cx="10515600" cy="4778375"/>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Search algorithms. </a:t>
            </a:r>
            <a:r>
              <a:rPr lang="en-US" dirty="0">
                <a:solidFill>
                  <a:srgbClr val="FF0000"/>
                </a:solidFill>
                <a:latin typeface="Times New Roman" panose="02020603050405020304" pitchFamily="18" charset="0"/>
                <a:cs typeface="Times New Roman" panose="02020603050405020304" pitchFamily="18" charset="0"/>
              </a:rPr>
              <a:t>Designed to retrieve information stored within some data structure</a:t>
            </a:r>
            <a:r>
              <a:rPr lang="en-US" dirty="0">
                <a:latin typeface="Times New Roman" panose="02020603050405020304" pitchFamily="18" charset="0"/>
                <a:cs typeface="Times New Roman" panose="02020603050405020304" pitchFamily="18" charset="0"/>
              </a:rPr>
              <a:t>, e.g., binary search algorithm used to find a particular item in a sorted list.</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Sorting algorithms</a:t>
            </a:r>
            <a:r>
              <a:rPr lang="en-US" dirty="0">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They rearrange the elements of a dataset in a specified order, like quicksort and merge-sort</a:t>
            </a:r>
            <a:r>
              <a:rPr lang="en-US" dirty="0">
                <a:latin typeface="Times New Roman" panose="02020603050405020304" pitchFamily="18" charset="0"/>
                <a:cs typeface="Times New Roman" panose="02020603050405020304" pitchFamily="18" charset="0"/>
              </a:rPr>
              <a:t>, which are efficient for sorting large datasets.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Graph algorithms. </a:t>
            </a:r>
            <a:r>
              <a:rPr lang="en-US" dirty="0">
                <a:solidFill>
                  <a:srgbClr val="FF0000"/>
                </a:solidFill>
                <a:latin typeface="Times New Roman" panose="02020603050405020304" pitchFamily="18" charset="0"/>
                <a:cs typeface="Times New Roman" panose="02020603050405020304" pitchFamily="18" charset="0"/>
              </a:rPr>
              <a:t>These deal with graphs, which are mathematical structures used to represent pairwise relations between objects</a:t>
            </a:r>
            <a:r>
              <a:rPr lang="en-US" dirty="0">
                <a:latin typeface="Times New Roman" panose="02020603050405020304" pitchFamily="18" charset="0"/>
                <a:cs typeface="Times New Roman" panose="02020603050405020304" pitchFamily="18" charset="0"/>
              </a:rPr>
              <a:t>, e.g. Dijkstra's algorithm finds the shortest path between nodes in a graph.</a:t>
            </a:r>
          </a:p>
        </p:txBody>
      </p:sp>
    </p:spTree>
    <p:extLst>
      <p:ext uri="{BB962C8B-B14F-4D97-AF65-F5344CB8AC3E}">
        <p14:creationId xmlns:p14="http://schemas.microsoft.com/office/powerpoint/2010/main" val="358026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B59E471-6594-F0E0-51C7-855A4D543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1EED67E-7A77-E782-60BE-BC424FDA94B2}"/>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STRUCTURAL OR PROBLEM-SOLVING STRATEGIES</a:t>
            </a:r>
          </a:p>
        </p:txBody>
      </p:sp>
      <p:sp>
        <p:nvSpPr>
          <p:cNvPr id="3" name="Content Placeholder 2">
            <a:extLst>
              <a:ext uri="{FF2B5EF4-FFF2-40B4-BE49-F238E27FC236}">
                <a16:creationId xmlns:a16="http://schemas.microsoft.com/office/drawing/2014/main" xmlns="" id="{E7A7B435-BD21-0EB2-0CA2-0021ED5BC1F3}"/>
              </a:ext>
            </a:extLst>
          </p:cNvPr>
          <p:cNvSpPr>
            <a:spLocks noGrp="1"/>
          </p:cNvSpPr>
          <p:nvPr>
            <p:ph idx="1"/>
          </p:nvPr>
        </p:nvSpPr>
        <p:spPr>
          <a:xfrm>
            <a:off x="838200" y="1825624"/>
            <a:ext cx="11069320" cy="5032376"/>
          </a:xfrm>
        </p:spPr>
        <p:txBody>
          <a:bodyPr>
            <a:noAutofit/>
          </a:bodyPr>
          <a:lstStyle/>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Dynamic programming algorithms. </a:t>
            </a:r>
            <a:r>
              <a:rPr lang="en-US" sz="2400" dirty="0">
                <a:solidFill>
                  <a:srgbClr val="FF0000"/>
                </a:solidFill>
                <a:latin typeface="Times New Roman" panose="02020603050405020304" pitchFamily="18" charset="0"/>
                <a:cs typeface="Times New Roman" panose="02020603050405020304" pitchFamily="18" charset="0"/>
              </a:rPr>
              <a:t>Implemented to </a:t>
            </a:r>
            <a:r>
              <a:rPr lang="en-US" sz="2400" u="sng" dirty="0">
                <a:solidFill>
                  <a:srgbClr val="FF0000"/>
                </a:solidFill>
                <a:latin typeface="Times New Roman" panose="02020603050405020304" pitchFamily="18" charset="0"/>
                <a:cs typeface="Times New Roman" panose="02020603050405020304" pitchFamily="18" charset="0"/>
              </a:rPr>
              <a:t>solve problems by breaking them down into smaller subproblems</a:t>
            </a:r>
            <a:r>
              <a:rPr lang="en-US" sz="2400" dirty="0">
                <a:solidFill>
                  <a:srgbClr val="FF0000"/>
                </a:solidFill>
                <a:latin typeface="Times New Roman" panose="02020603050405020304" pitchFamily="18" charset="0"/>
                <a:cs typeface="Times New Roman" panose="02020603050405020304" pitchFamily="18" charset="0"/>
              </a:rPr>
              <a:t>, dynamic processing algorithms </a:t>
            </a:r>
            <a:r>
              <a:rPr lang="en-US" sz="2400" u="sng" dirty="0">
                <a:solidFill>
                  <a:srgbClr val="FF0000"/>
                </a:solidFill>
                <a:latin typeface="Times New Roman" panose="02020603050405020304" pitchFamily="18" charset="0"/>
                <a:cs typeface="Times New Roman" panose="02020603050405020304" pitchFamily="18" charset="0"/>
              </a:rPr>
              <a:t>avoid redundant work</a:t>
            </a:r>
            <a:r>
              <a:rPr lang="en-US" sz="2400" dirty="0">
                <a:solidFill>
                  <a:srgbClr val="FF0000"/>
                </a:solidFill>
                <a:latin typeface="Times New Roman" panose="02020603050405020304" pitchFamily="18" charset="0"/>
                <a:cs typeface="Times New Roman" panose="02020603050405020304" pitchFamily="18" charset="0"/>
              </a:rPr>
              <a:t> by remembering past results</a:t>
            </a:r>
            <a:r>
              <a:rPr lang="en-US" sz="2400" dirty="0">
                <a:latin typeface="Times New Roman" panose="02020603050405020304" pitchFamily="18" charset="0"/>
                <a:cs typeface="Times New Roman" panose="02020603050405020304" pitchFamily="18" charset="0"/>
              </a:rPr>
              <a:t>, which is a technique called </a:t>
            </a:r>
            <a:r>
              <a:rPr lang="en-US" sz="2400" u="sng" dirty="0">
                <a:solidFill>
                  <a:schemeClr val="accent6"/>
                </a:solidFill>
                <a:latin typeface="Times New Roman" panose="02020603050405020304" pitchFamily="18" charset="0"/>
                <a:cs typeface="Times New Roman" panose="02020603050405020304" pitchFamily="18" charset="0"/>
              </a:rPr>
              <a:t>memorization</a:t>
            </a:r>
            <a:r>
              <a:rPr lang="en-US" sz="2400" dirty="0">
                <a:latin typeface="Times New Roman" panose="02020603050405020304" pitchFamily="18" charset="0"/>
                <a:cs typeface="Times New Roman" panose="02020603050405020304" pitchFamily="18" charset="0"/>
              </a:rPr>
              <a:t>.</a:t>
            </a:r>
          </a:p>
          <a:p>
            <a:pPr marL="457200" indent="-457200" algn="just">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Brute force algorithms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By trying all possible solutions until the correct one is found</a:t>
            </a:r>
            <a:r>
              <a:rPr lang="en-US" sz="2400" dirty="0">
                <a:latin typeface="Times New Roman" panose="02020603050405020304" pitchFamily="18" charset="0"/>
                <a:cs typeface="Times New Roman" panose="02020603050405020304" pitchFamily="18" charset="0"/>
              </a:rPr>
              <a:t>, brute force algorithms can be effective, but time-consuming for complex problems.</a:t>
            </a:r>
          </a:p>
          <a:p>
            <a:pPr marL="457200" indent="-457200" algn="just">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latin typeface="Times New Roman" panose="02020603050405020304" pitchFamily="18" charset="0"/>
                <a:cs typeface="Times New Roman" panose="02020603050405020304" pitchFamily="18" charset="0"/>
              </a:rPr>
              <a:t>Recursive algorithms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These algorithms </a:t>
            </a:r>
            <a:r>
              <a:rPr lang="en-US" sz="2400" u="sng" dirty="0">
                <a:solidFill>
                  <a:srgbClr val="FF0000"/>
                </a:solidFill>
                <a:latin typeface="Times New Roman" panose="02020603050405020304" pitchFamily="18" charset="0"/>
                <a:cs typeface="Times New Roman" panose="02020603050405020304" pitchFamily="18" charset="0"/>
              </a:rPr>
              <a:t>call themselves </a:t>
            </a:r>
            <a:r>
              <a:rPr lang="en-US" sz="2400" dirty="0">
                <a:solidFill>
                  <a:srgbClr val="FF0000"/>
                </a:solidFill>
                <a:latin typeface="Times New Roman" panose="02020603050405020304" pitchFamily="18" charset="0"/>
                <a:cs typeface="Times New Roman" panose="02020603050405020304" pitchFamily="18" charset="0"/>
              </a:rPr>
              <a:t>with smaller input values and </a:t>
            </a:r>
            <a:r>
              <a:rPr lang="en-US" sz="2400" u="sng" dirty="0">
                <a:solidFill>
                  <a:srgbClr val="FF0000"/>
                </a:solidFill>
                <a:latin typeface="Times New Roman" panose="02020603050405020304" pitchFamily="18" charset="0"/>
                <a:cs typeface="Times New Roman" panose="02020603050405020304" pitchFamily="18" charset="0"/>
              </a:rPr>
              <a:t>use the results of these calls to solve the current problem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classic example is the factorial function, where the factorial of a number n is calculated as n multiplied by the factorial of (n-1).</a:t>
            </a:r>
          </a:p>
        </p:txBody>
      </p:sp>
    </p:spTree>
    <p:extLst>
      <p:ext uri="{BB962C8B-B14F-4D97-AF65-F5344CB8AC3E}">
        <p14:creationId xmlns:p14="http://schemas.microsoft.com/office/powerpoint/2010/main" val="4192410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916DEA6-E437-55D0-5E2C-CA0CA2378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2837D1D-99B6-0799-43B7-FA640102F9DA}"/>
              </a:ext>
            </a:extLst>
          </p:cNvPr>
          <p:cNvSpPr>
            <a:spLocks noGrp="1"/>
          </p:cNvSpPr>
          <p:nvPr>
            <p:ph type="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STRUCTURAL OR PROBLEM-SOLVING STRATEGIES</a:t>
            </a:r>
          </a:p>
        </p:txBody>
      </p:sp>
      <p:sp>
        <p:nvSpPr>
          <p:cNvPr id="3" name="Content Placeholder 2">
            <a:extLst>
              <a:ext uri="{FF2B5EF4-FFF2-40B4-BE49-F238E27FC236}">
                <a16:creationId xmlns:a16="http://schemas.microsoft.com/office/drawing/2014/main" xmlns="" id="{B5B4E788-97E4-1318-989E-3953031EBA98}"/>
              </a:ext>
            </a:extLst>
          </p:cNvPr>
          <p:cNvSpPr>
            <a:spLocks noGrp="1"/>
          </p:cNvSpPr>
          <p:nvPr>
            <p:ph idx="1"/>
          </p:nvPr>
        </p:nvSpPr>
        <p:spPr>
          <a:xfrm>
            <a:off x="838200" y="1825624"/>
            <a:ext cx="10805160" cy="4829175"/>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4. Greedy Algorithms. </a:t>
            </a:r>
            <a:r>
              <a:rPr lang="en-US" sz="2400" dirty="0">
                <a:solidFill>
                  <a:srgbClr val="FF0000"/>
                </a:solidFill>
                <a:latin typeface="Times New Roman" panose="02020603050405020304" pitchFamily="18" charset="0"/>
                <a:cs typeface="Times New Roman" panose="02020603050405020304" pitchFamily="18" charset="0"/>
              </a:rPr>
              <a:t>Greedy algorithms make locally optimal choices at each step with the hope of finding the global optimum</a:t>
            </a:r>
            <a:r>
              <a:rPr lang="en-US" sz="2400" dirty="0">
                <a:latin typeface="Times New Roman" panose="02020603050405020304" pitchFamily="18" charset="0"/>
                <a:cs typeface="Times New Roman" panose="02020603050405020304" pitchFamily="18" charset="0"/>
              </a:rPr>
              <a:t>. One example is the </a:t>
            </a:r>
            <a:r>
              <a:rPr lang="en-US" sz="2400" b="1" dirty="0">
                <a:solidFill>
                  <a:srgbClr val="002060"/>
                </a:solidFill>
                <a:latin typeface="Times New Roman" panose="02020603050405020304" pitchFamily="18" charset="0"/>
                <a:cs typeface="Times New Roman" panose="02020603050405020304" pitchFamily="18" charset="0"/>
              </a:rPr>
              <a:t>Huffman coding algorithm, used for lossless data compression.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5. Divide and conquer algorithms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These algorithms </a:t>
            </a:r>
            <a:r>
              <a:rPr lang="en-US" sz="2400" u="sng" dirty="0">
                <a:solidFill>
                  <a:srgbClr val="FF0000"/>
                </a:solidFill>
                <a:latin typeface="Times New Roman" panose="02020603050405020304" pitchFamily="18" charset="0"/>
                <a:cs typeface="Times New Roman" panose="02020603050405020304" pitchFamily="18" charset="0"/>
              </a:rPr>
              <a:t>divide the problem into smaller subproblems, solve them independently</a:t>
            </a:r>
            <a:r>
              <a:rPr lang="en-US" sz="2400" dirty="0">
                <a:solidFill>
                  <a:srgbClr val="FF0000"/>
                </a:solidFill>
                <a:latin typeface="Times New Roman" panose="02020603050405020304" pitchFamily="18" charset="0"/>
                <a:cs typeface="Times New Roman" panose="02020603050405020304" pitchFamily="18" charset="0"/>
              </a:rPr>
              <a:t>, and </a:t>
            </a:r>
            <a:r>
              <a:rPr lang="en-US" sz="2400" u="sng" dirty="0">
                <a:solidFill>
                  <a:srgbClr val="FF0000"/>
                </a:solidFill>
                <a:latin typeface="Times New Roman" panose="02020603050405020304" pitchFamily="18" charset="0"/>
                <a:cs typeface="Times New Roman" panose="02020603050405020304" pitchFamily="18" charset="0"/>
              </a:rPr>
              <a:t>then combine their solutions to solve the original problem</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merge sort algorithm is a classic example of a divide and conquer strategy.</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6. Backtracking algorithms. </a:t>
            </a:r>
            <a:r>
              <a:rPr lang="en-US" sz="2400" dirty="0">
                <a:solidFill>
                  <a:srgbClr val="FF0000"/>
                </a:solidFill>
                <a:latin typeface="Times New Roman" panose="02020603050405020304" pitchFamily="18" charset="0"/>
                <a:cs typeface="Times New Roman" panose="02020603050405020304" pitchFamily="18" charset="0"/>
              </a:rPr>
              <a:t>They work by trying different solutions and backtracking to find the correct solution when a dead end is reached. </a:t>
            </a:r>
            <a:r>
              <a:rPr lang="en-US" sz="2400" dirty="0">
                <a:latin typeface="Times New Roman" panose="02020603050405020304" pitchFamily="18" charset="0"/>
                <a:cs typeface="Times New Roman" panose="02020603050405020304" pitchFamily="18" charset="0"/>
              </a:rPr>
              <a:t>Sudoku solvers often use backtracking algorithms.</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226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2920068-99FD-AE3B-BFC4-D2F999F114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082968C-093C-08E9-881D-666EDB66AEFE}"/>
              </a:ext>
            </a:extLst>
          </p:cNvPr>
          <p:cNvSpPr>
            <a:spLocks noGrp="1"/>
          </p:cNvSpPr>
          <p:nvPr>
            <p:ph type="title"/>
          </p:nvPr>
        </p:nvSpPr>
        <p:spPr>
          <a:xfrm>
            <a:off x="838200" y="741045"/>
            <a:ext cx="10515600" cy="1325563"/>
          </a:xfrm>
        </p:spPr>
        <p:txBody>
          <a:bodyPr>
            <a:normAutofit/>
          </a:bodyPr>
          <a:lstStyle/>
          <a:p>
            <a:pPr algn="ctr"/>
            <a:r>
              <a:rPr lang="en-US" sz="4000" dirty="0">
                <a:latin typeface="Times New Roman" panose="02020603050405020304" pitchFamily="18" charset="0"/>
                <a:cs typeface="Times New Roman" panose="02020603050405020304" pitchFamily="18" charset="0"/>
              </a:rPr>
              <a:t>STRUCTURAL OR PROBLEM-SOLVING STRATEGIES</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FF2054F-C126-9735-9D3A-0DD85E22848C}"/>
              </a:ext>
            </a:extLst>
          </p:cNvPr>
          <p:cNvSpPr>
            <a:spLocks noGrp="1"/>
          </p:cNvSpPr>
          <p:nvPr>
            <p:ph idx="1"/>
          </p:nvPr>
        </p:nvSpPr>
        <p:spPr>
          <a:xfrm>
            <a:off x="838200" y="2296159"/>
            <a:ext cx="10515600" cy="3880803"/>
          </a:xfrm>
        </p:spPr>
        <p:txBody>
          <a:bodyPr>
            <a:noAutofit/>
          </a:bodyPr>
          <a:lstStyle/>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7. Randomized algorithms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Randomized algorithms use random numbers to make decisions during the execution, which means they can give different outputs on different runs. </a:t>
            </a:r>
            <a:r>
              <a:rPr lang="en-US" sz="2400" dirty="0">
                <a:latin typeface="Times New Roman" panose="02020603050405020304" pitchFamily="18" charset="0"/>
                <a:cs typeface="Times New Roman" panose="02020603050405020304" pitchFamily="18" charset="0"/>
              </a:rPr>
              <a:t>Quick-Sort is an example where randomization can be used to improve performance on average.</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9958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A12F87F-B8B7-B8D4-D40E-9CCC659F2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7779584-994E-4A9B-62E4-1591AF470C69}"/>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CATEGORIES OF ALGORITHMS</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80FF73E-E614-C6DD-2578-0313A105ECA4}"/>
              </a:ext>
            </a:extLst>
          </p:cNvPr>
          <p:cNvSpPr>
            <a:spLocks noGrp="1"/>
          </p:cNvSpPr>
          <p:nvPr>
            <p:ph idx="1"/>
          </p:nvPr>
        </p:nvSpPr>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From the data structure point of view, following are some important categories of algorithms;</a:t>
            </a:r>
          </a:p>
          <a:p>
            <a:r>
              <a:rPr lang="en-US" sz="2400" dirty="0">
                <a:solidFill>
                  <a:srgbClr val="FF0000"/>
                </a:solidFill>
                <a:latin typeface="Times New Roman" panose="02020603050405020304" pitchFamily="18" charset="0"/>
                <a:cs typeface="Times New Roman" panose="02020603050405020304" pitchFamily="18" charset="0"/>
              </a:rPr>
              <a:t>Search</a:t>
            </a:r>
            <a:r>
              <a:rPr lang="en-US" sz="2400" dirty="0">
                <a:latin typeface="Times New Roman" panose="02020603050405020304" pitchFamily="18" charset="0"/>
                <a:cs typeface="Times New Roman" panose="02020603050405020304" pitchFamily="18" charset="0"/>
              </a:rPr>
              <a:t> − Algorithm to search an item in a data structure.</a:t>
            </a:r>
          </a:p>
          <a:p>
            <a:r>
              <a:rPr lang="en-US" sz="2400" dirty="0">
                <a:solidFill>
                  <a:srgbClr val="FF0000"/>
                </a:solidFill>
                <a:latin typeface="Times New Roman" panose="02020603050405020304" pitchFamily="18" charset="0"/>
                <a:cs typeface="Times New Roman" panose="02020603050405020304" pitchFamily="18" charset="0"/>
              </a:rPr>
              <a:t>Sort</a:t>
            </a:r>
            <a:r>
              <a:rPr lang="en-US" sz="2400" dirty="0">
                <a:latin typeface="Times New Roman" panose="02020603050405020304" pitchFamily="18" charset="0"/>
                <a:cs typeface="Times New Roman" panose="02020603050405020304" pitchFamily="18" charset="0"/>
              </a:rPr>
              <a:t> − Algorithm to sort items in a certain order.</a:t>
            </a:r>
          </a:p>
          <a:p>
            <a:r>
              <a:rPr lang="en-US" sz="2400" dirty="0">
                <a:solidFill>
                  <a:srgbClr val="FF0000"/>
                </a:solidFill>
                <a:latin typeface="Times New Roman" panose="02020603050405020304" pitchFamily="18" charset="0"/>
                <a:cs typeface="Times New Roman" panose="02020603050405020304" pitchFamily="18" charset="0"/>
              </a:rPr>
              <a:t>Insert</a:t>
            </a:r>
            <a:r>
              <a:rPr lang="en-US" sz="2400" dirty="0">
                <a:latin typeface="Times New Roman" panose="02020603050405020304" pitchFamily="18" charset="0"/>
                <a:cs typeface="Times New Roman" panose="02020603050405020304" pitchFamily="18" charset="0"/>
              </a:rPr>
              <a:t> − Algorithm to insert item in a data structure.</a:t>
            </a:r>
          </a:p>
          <a:p>
            <a:r>
              <a:rPr lang="en-US" sz="2400" dirty="0">
                <a:solidFill>
                  <a:srgbClr val="FF0000"/>
                </a:solidFill>
                <a:latin typeface="Times New Roman" panose="02020603050405020304" pitchFamily="18" charset="0"/>
                <a:cs typeface="Times New Roman" panose="02020603050405020304" pitchFamily="18" charset="0"/>
              </a:rPr>
              <a:t>Update</a:t>
            </a:r>
            <a:r>
              <a:rPr lang="en-US" sz="2400" dirty="0">
                <a:latin typeface="Times New Roman" panose="02020603050405020304" pitchFamily="18" charset="0"/>
                <a:cs typeface="Times New Roman" panose="02020603050405020304" pitchFamily="18" charset="0"/>
              </a:rPr>
              <a:t> − Algorithm to update an existing item in a data structure.</a:t>
            </a:r>
          </a:p>
          <a:p>
            <a:r>
              <a:rPr lang="en-US" sz="2400" dirty="0">
                <a:solidFill>
                  <a:srgbClr val="FF0000"/>
                </a:solidFill>
                <a:latin typeface="Times New Roman" panose="02020603050405020304" pitchFamily="18" charset="0"/>
                <a:cs typeface="Times New Roman" panose="02020603050405020304" pitchFamily="18" charset="0"/>
              </a:rPr>
              <a:t>Delete</a:t>
            </a:r>
            <a:r>
              <a:rPr lang="en-US" sz="2400" dirty="0">
                <a:latin typeface="Times New Roman" panose="02020603050405020304" pitchFamily="18" charset="0"/>
                <a:cs typeface="Times New Roman" panose="02020603050405020304" pitchFamily="18" charset="0"/>
              </a:rPr>
              <a:t> − Algorithm to delete an existing item from a data structure</a:t>
            </a:r>
          </a:p>
        </p:txBody>
      </p:sp>
    </p:spTree>
    <p:extLst>
      <p:ext uri="{BB962C8B-B14F-4D97-AF65-F5344CB8AC3E}">
        <p14:creationId xmlns:p14="http://schemas.microsoft.com/office/powerpoint/2010/main" val="495204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07B2564-2C09-EF46-1595-453BA0DE2D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E2A0134-F6B9-F97A-3A61-8B4C2B0032A7}"/>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CHARACTERISTICS OF AN ALGORITHM</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E6DBE12-B27A-8894-E71C-44C8829CF5F9}"/>
              </a:ext>
            </a:extLst>
          </p:cNvPr>
          <p:cNvSpPr>
            <a:spLocks noGrp="1"/>
          </p:cNvSpPr>
          <p:nvPr>
            <p:ph idx="1"/>
          </p:nvPr>
        </p:nvSpPr>
        <p:spPr/>
        <p:txBody>
          <a:bodyPr>
            <a:noAutofit/>
          </a:bodyPr>
          <a:lstStyle/>
          <a:p>
            <a:r>
              <a:rPr lang="en-US" sz="2400" dirty="0">
                <a:solidFill>
                  <a:srgbClr val="FF0000"/>
                </a:solidFill>
                <a:latin typeface="Times New Roman" panose="02020603050405020304" pitchFamily="18" charset="0"/>
                <a:cs typeface="Times New Roman" panose="02020603050405020304" pitchFamily="18" charset="0"/>
              </a:rPr>
              <a:t>Unambiguous</a:t>
            </a:r>
            <a:r>
              <a:rPr lang="en-US" sz="2400" dirty="0">
                <a:latin typeface="Times New Roman" panose="02020603050405020304" pitchFamily="18" charset="0"/>
                <a:cs typeface="Times New Roman" panose="02020603050405020304" pitchFamily="18" charset="0"/>
              </a:rPr>
              <a:t> − Algorithm should be clear and unambiguous. Each of its steps (or phases), and their inputs/outputs should be clear and must lead to only one meaning.</a:t>
            </a:r>
          </a:p>
          <a:p>
            <a:r>
              <a:rPr lang="en-US" sz="2400" dirty="0">
                <a:latin typeface="Times New Roman" panose="02020603050405020304" pitchFamily="18" charset="0"/>
                <a:cs typeface="Times New Roman" panose="02020603050405020304" pitchFamily="18" charset="0"/>
              </a:rPr>
              <a:t>Input − An algorithm should </a:t>
            </a:r>
            <a:r>
              <a:rPr lang="en-US" sz="2400" dirty="0">
                <a:solidFill>
                  <a:srgbClr val="FF0000"/>
                </a:solidFill>
                <a:latin typeface="Times New Roman" panose="02020603050405020304" pitchFamily="18" charset="0"/>
                <a:cs typeface="Times New Roman" panose="02020603050405020304" pitchFamily="18" charset="0"/>
              </a:rPr>
              <a:t>have 0 or more well-defined inputs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Output − An algorithm should have 1 or more well-defined outputs, and </a:t>
            </a:r>
            <a:r>
              <a:rPr lang="en-US" sz="2400" dirty="0">
                <a:solidFill>
                  <a:srgbClr val="FF0000"/>
                </a:solidFill>
                <a:latin typeface="Times New Roman" panose="02020603050405020304" pitchFamily="18" charset="0"/>
                <a:cs typeface="Times New Roman" panose="02020603050405020304" pitchFamily="18" charset="0"/>
              </a:rPr>
              <a:t>should match the desired output</a:t>
            </a:r>
            <a:r>
              <a:rPr lang="en-US" sz="2400" dirty="0">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rPr>
              <a:t>Finiteness( must have start and the end)</a:t>
            </a:r>
            <a:r>
              <a:rPr lang="en-US" sz="2400" dirty="0">
                <a:latin typeface="Times New Roman" panose="02020603050405020304" pitchFamily="18" charset="0"/>
                <a:cs typeface="Times New Roman" panose="02020603050405020304" pitchFamily="18" charset="0"/>
              </a:rPr>
              <a:t> − Algorithms must terminate after a finite number of steps.</a:t>
            </a:r>
          </a:p>
          <a:p>
            <a:r>
              <a:rPr lang="en-US" sz="2400" dirty="0">
                <a:solidFill>
                  <a:srgbClr val="FF0000"/>
                </a:solidFill>
                <a:latin typeface="Times New Roman" panose="02020603050405020304" pitchFamily="18" charset="0"/>
                <a:cs typeface="Times New Roman" panose="02020603050405020304" pitchFamily="18" charset="0"/>
              </a:rPr>
              <a:t>Feasibility</a:t>
            </a:r>
            <a:r>
              <a:rPr lang="en-US" sz="2400" dirty="0">
                <a:latin typeface="Times New Roman" panose="02020603050405020304" pitchFamily="18" charset="0"/>
                <a:cs typeface="Times New Roman" panose="02020603050405020304" pitchFamily="18" charset="0"/>
              </a:rPr>
              <a:t> − Should be feasible</a:t>
            </a:r>
            <a:r>
              <a:rPr lang="en-US" sz="2400" dirty="0">
                <a:solidFill>
                  <a:srgbClr val="FF0000"/>
                </a:solidFill>
                <a:latin typeface="Times New Roman" panose="02020603050405020304" pitchFamily="18" charset="0"/>
                <a:cs typeface="Times New Roman" panose="02020603050405020304" pitchFamily="18" charset="0"/>
              </a:rPr>
              <a:t>(or possible) with the available resources</a:t>
            </a:r>
            <a:r>
              <a:rPr lang="en-US" sz="2400" dirty="0">
                <a:latin typeface="Times New Roman" panose="02020603050405020304" pitchFamily="18" charset="0"/>
                <a:cs typeface="Times New Roman" panose="02020603050405020304" pitchFamily="18" charset="0"/>
              </a:rPr>
              <a:t>.</a:t>
            </a:r>
          </a:p>
          <a:p>
            <a:r>
              <a:rPr lang="en-US" sz="2400" dirty="0">
                <a:solidFill>
                  <a:srgbClr val="FF0000"/>
                </a:solidFill>
                <a:latin typeface="Times New Roman" panose="02020603050405020304" pitchFamily="18" charset="0"/>
                <a:cs typeface="Times New Roman" panose="02020603050405020304" pitchFamily="18" charset="0"/>
              </a:rPr>
              <a:t>Independent</a:t>
            </a:r>
            <a:r>
              <a:rPr lang="en-US" sz="2400" dirty="0">
                <a:latin typeface="Times New Roman" panose="02020603050405020304" pitchFamily="18" charset="0"/>
                <a:cs typeface="Times New Roman" panose="02020603050405020304" pitchFamily="18" charset="0"/>
              </a:rPr>
              <a:t> − An algorithm should have step-by-step directions, which should be independent of any programming code</a:t>
            </a:r>
          </a:p>
        </p:txBody>
      </p:sp>
    </p:spTree>
    <p:extLst>
      <p:ext uri="{BB962C8B-B14F-4D97-AF65-F5344CB8AC3E}">
        <p14:creationId xmlns:p14="http://schemas.microsoft.com/office/powerpoint/2010/main" val="204372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F31F4E-7740-0259-E15D-91577C03D1C7}"/>
              </a:ext>
            </a:extLst>
          </p:cNvPr>
          <p:cNvSpPr>
            <a:spLocks noGrp="1"/>
          </p:cNvSpPr>
          <p:nvPr>
            <p:ph type="ctrTitle"/>
          </p:nvPr>
        </p:nvSpPr>
        <p:spPr/>
        <p:txBody>
          <a:bodyPr>
            <a:normAutofit/>
          </a:bodyPr>
          <a:lstStyle/>
          <a:p>
            <a:r>
              <a:rPr lang="en-US" sz="4200" dirty="0">
                <a:latin typeface="Times New Roman" panose="02020603050405020304" pitchFamily="18" charset="0"/>
                <a:cs typeface="Times New Roman" panose="02020603050405020304" pitchFamily="18" charset="0"/>
              </a:rPr>
              <a:t>BASIC CONCEPT OF ALGORITHMS</a:t>
            </a:r>
            <a:endParaRPr lang="aa-ET" sz="4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8782EA9-0451-226A-8C35-9824FEECD254}"/>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LECTURE ONE </a:t>
            </a:r>
            <a:endParaRPr lang="aa-E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897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B882B7-0397-3747-E73D-6BE3659BB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EF879BF-B660-8F5B-3D93-A8CB70F85751}"/>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FUNDAMENTAL ANALYSIS OF ALGORITHMS EFFICIENCY</a:t>
            </a:r>
          </a:p>
        </p:txBody>
      </p:sp>
      <p:sp>
        <p:nvSpPr>
          <p:cNvPr id="3" name="Content Placeholder 2">
            <a:extLst>
              <a:ext uri="{FF2B5EF4-FFF2-40B4-BE49-F238E27FC236}">
                <a16:creationId xmlns:a16="http://schemas.microsoft.com/office/drawing/2014/main" xmlns="" id="{DBA50422-7E1D-6394-DF9D-38597F5B0835}"/>
              </a:ext>
            </a:extLst>
          </p:cNvPr>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Efficiency of an algorithm can be analyzed at two different stages, before implementation and after implementation. </a:t>
            </a:r>
          </a:p>
          <a:p>
            <a:pPr marL="0" indent="0" algn="just">
              <a:buNone/>
            </a:pPr>
            <a:r>
              <a:rPr lang="en-US" sz="2400" dirty="0">
                <a:latin typeface="Times New Roman" panose="02020603050405020304" pitchFamily="18" charset="0"/>
                <a:cs typeface="Times New Roman" panose="02020603050405020304" pitchFamily="18" charset="0"/>
              </a:rPr>
              <a:t>They are the following;</a:t>
            </a:r>
          </a:p>
          <a:p>
            <a:pPr lvl="1" algn="just"/>
            <a:r>
              <a:rPr lang="en-US" b="1" dirty="0">
                <a:solidFill>
                  <a:srgbClr val="FF0000"/>
                </a:solidFill>
                <a:latin typeface="Times New Roman" panose="02020603050405020304" pitchFamily="18" charset="0"/>
                <a:cs typeface="Times New Roman" panose="02020603050405020304" pitchFamily="18" charset="0"/>
              </a:rPr>
              <a:t>A Priori Analysis </a:t>
            </a:r>
            <a:r>
              <a:rPr lang="en-US" dirty="0">
                <a:latin typeface="Times New Roman" panose="02020603050405020304" pitchFamily="18" charset="0"/>
                <a:cs typeface="Times New Roman" panose="02020603050405020304" pitchFamily="18" charset="0"/>
              </a:rPr>
              <a:t>− This is a theoretical analysis of an algorithm. Efficiency of an algorithm is measured by assuming that all other factors, for example, processor speed, are constant and have no effect on the implementation.</a:t>
            </a:r>
          </a:p>
          <a:p>
            <a:pPr lvl="1" algn="just"/>
            <a:endParaRPr lang="en-US" dirty="0">
              <a:latin typeface="Times New Roman" panose="02020603050405020304" pitchFamily="18" charset="0"/>
              <a:cs typeface="Times New Roman" panose="02020603050405020304" pitchFamily="18" charset="0"/>
            </a:endParaRPr>
          </a:p>
          <a:p>
            <a:pPr lvl="1" algn="just"/>
            <a:r>
              <a:rPr lang="en-US" b="1" dirty="0">
                <a:solidFill>
                  <a:srgbClr val="FF0000"/>
                </a:solidFill>
                <a:latin typeface="Times New Roman" panose="02020603050405020304" pitchFamily="18" charset="0"/>
                <a:cs typeface="Times New Roman" panose="02020603050405020304" pitchFamily="18" charset="0"/>
              </a:rPr>
              <a:t>A Posterior Analysis </a:t>
            </a:r>
            <a:r>
              <a:rPr lang="en-US" dirty="0">
                <a:latin typeface="Times New Roman" panose="02020603050405020304" pitchFamily="18" charset="0"/>
                <a:cs typeface="Times New Roman" panose="02020603050405020304" pitchFamily="18" charset="0"/>
              </a:rPr>
              <a:t>− This is an empirical analysis of an algorithm. The selected algorithm is implemented using programming language. This is then executed on target computer machine. In this analysis, actual statistics like running time and space required, are collected.</a:t>
            </a:r>
          </a:p>
        </p:txBody>
      </p:sp>
    </p:spTree>
    <p:extLst>
      <p:ext uri="{BB962C8B-B14F-4D97-AF65-F5344CB8AC3E}">
        <p14:creationId xmlns:p14="http://schemas.microsoft.com/office/powerpoint/2010/main" val="78687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B882B7-0397-3747-E73D-6BE3659BB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EF879BF-B660-8F5B-3D93-A8CB70F85751}"/>
              </a:ext>
            </a:extLst>
          </p:cNvPr>
          <p:cNvSpPr>
            <a:spLocks noGrp="1"/>
          </p:cNvSpPr>
          <p:nvPr>
            <p:ph type="title"/>
          </p:nvPr>
        </p:nvSpPr>
        <p:spPr>
          <a:xfrm>
            <a:off x="838200" y="365125"/>
            <a:ext cx="10236200" cy="1325563"/>
          </a:xfrm>
        </p:spPr>
        <p:txBody>
          <a:bodyPr>
            <a:normAutofit/>
          </a:bodyPr>
          <a:lstStyle/>
          <a:p>
            <a:r>
              <a:rPr lang="en-US" sz="3800" dirty="0">
                <a:latin typeface="Times New Roman" panose="02020603050405020304" pitchFamily="18" charset="0"/>
                <a:cs typeface="Times New Roman" panose="02020603050405020304" pitchFamily="18" charset="0"/>
              </a:rPr>
              <a:t>ANALYSIS OF ALGORITHMS EFFICIENCY</a:t>
            </a:r>
          </a:p>
        </p:txBody>
      </p:sp>
      <p:sp>
        <p:nvSpPr>
          <p:cNvPr id="3" name="Content Placeholder 2">
            <a:extLst>
              <a:ext uri="{FF2B5EF4-FFF2-40B4-BE49-F238E27FC236}">
                <a16:creationId xmlns:a16="http://schemas.microsoft.com/office/drawing/2014/main" xmlns="" id="{DBA50422-7E1D-6394-DF9D-38597F5B0835}"/>
              </a:ext>
            </a:extLst>
          </p:cNvPr>
          <p:cNvSpPr>
            <a:spLocks noGrp="1"/>
          </p:cNvSpPr>
          <p:nvPr>
            <p:ph idx="1"/>
          </p:nvPr>
        </p:nvSpPr>
        <p:spPr>
          <a:xfrm>
            <a:off x="838200" y="1825624"/>
            <a:ext cx="10515600" cy="4747895"/>
          </a:xfrm>
        </p:spPr>
        <p:txBody>
          <a:bodyPr>
            <a:no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A Priori Analysis </a:t>
            </a:r>
          </a:p>
          <a:p>
            <a:pPr marL="0" indent="0" algn="just">
              <a:buNone/>
            </a:pPr>
            <a:r>
              <a:rPr lang="en-US" sz="2600" dirty="0">
                <a:latin typeface="Times New Roman" panose="02020603050405020304" pitchFamily="18" charset="0"/>
                <a:cs typeface="Times New Roman" panose="02020603050405020304" pitchFamily="18" charset="0"/>
              </a:rPr>
              <a:t>A priori analysis, also known as </a:t>
            </a:r>
            <a:r>
              <a:rPr lang="en-US" sz="2600" dirty="0">
                <a:solidFill>
                  <a:srgbClr val="FF0000"/>
                </a:solidFill>
                <a:latin typeface="Times New Roman" panose="02020603050405020304" pitchFamily="18" charset="0"/>
                <a:cs typeface="Times New Roman" panose="02020603050405020304" pitchFamily="18" charset="0"/>
              </a:rPr>
              <a:t>theoretical analysis, includes evaluating the performance of an algorithm independently of any actual implementation</a:t>
            </a:r>
            <a:r>
              <a:rPr lang="en-US" sz="2600" dirty="0">
                <a:latin typeface="Times New Roman" panose="02020603050405020304" pitchFamily="18" charset="0"/>
                <a:cs typeface="Times New Roman" panose="02020603050405020304" pitchFamily="18" charset="0"/>
              </a:rPr>
              <a:t>. It is done purely on paper (or theoretically), based on the algorithm's logical structure.</a:t>
            </a:r>
          </a:p>
          <a:p>
            <a:pPr lvl="1" algn="just"/>
            <a:r>
              <a:rPr lang="en-US" dirty="0">
                <a:latin typeface="Times New Roman" panose="02020603050405020304" pitchFamily="18" charset="0"/>
                <a:cs typeface="Times New Roman" panose="02020603050405020304" pitchFamily="18" charset="0"/>
              </a:rPr>
              <a:t>A priori analysis is beneficial because it allows developers to calculate the scalability and efficiency of algorithms without the need to actually execute them on a computer. </a:t>
            </a:r>
          </a:p>
          <a:p>
            <a:pPr marL="457200" lvl="1" indent="0" algn="just">
              <a:buNone/>
            </a:pP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This theoretical understanding is critical when comparing different algorithms or deciding on an algorithm before the implementation phase</a:t>
            </a:r>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05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B882B7-0397-3747-E73D-6BE3659BB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EF879BF-B660-8F5B-3D93-A8CB70F85751}"/>
              </a:ext>
            </a:extLst>
          </p:cNvPr>
          <p:cNvSpPr>
            <a:spLocks noGrp="1"/>
          </p:cNvSpPr>
          <p:nvPr>
            <p:ph type="title"/>
          </p:nvPr>
        </p:nvSpPr>
        <p:spPr>
          <a:xfrm>
            <a:off x="838200" y="365125"/>
            <a:ext cx="10236200" cy="1325563"/>
          </a:xfrm>
        </p:spPr>
        <p:txBody>
          <a:bodyPr>
            <a:normAutofit/>
          </a:bodyPr>
          <a:lstStyle/>
          <a:p>
            <a:r>
              <a:rPr lang="en-US" sz="3800" dirty="0">
                <a:latin typeface="Times New Roman" panose="02020603050405020304" pitchFamily="18" charset="0"/>
                <a:cs typeface="Times New Roman" panose="02020603050405020304" pitchFamily="18" charset="0"/>
              </a:rPr>
              <a:t>ANALYSIS OF ALGORITHMS EFFICIENCY</a:t>
            </a:r>
          </a:p>
        </p:txBody>
      </p:sp>
      <p:sp>
        <p:nvSpPr>
          <p:cNvPr id="3" name="Content Placeholder 2">
            <a:extLst>
              <a:ext uri="{FF2B5EF4-FFF2-40B4-BE49-F238E27FC236}">
                <a16:creationId xmlns:a16="http://schemas.microsoft.com/office/drawing/2014/main" xmlns="" id="{DBA50422-7E1D-6394-DF9D-38597F5B0835}"/>
              </a:ext>
            </a:extLst>
          </p:cNvPr>
          <p:cNvSpPr>
            <a:spLocks noGrp="1"/>
          </p:cNvSpPr>
          <p:nvPr>
            <p:ph idx="1"/>
          </p:nvPr>
        </p:nvSpPr>
        <p:spPr>
          <a:xfrm>
            <a:off x="838200" y="1825624"/>
            <a:ext cx="10515600" cy="4747895"/>
          </a:xfrm>
        </p:spPr>
        <p:txBody>
          <a:bodyPr>
            <a:no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A Posteriori Analysis</a:t>
            </a:r>
          </a:p>
          <a:p>
            <a:pPr marL="0" indent="0" algn="just">
              <a:buNone/>
            </a:pPr>
            <a:endParaRPr lang="en-US" b="1"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A posteriori analysis, in contrast, is an empirical analysis that includes implementing the algorithm and running it on a computer to measure its actual performance under specific conditions. </a:t>
            </a:r>
          </a:p>
          <a:p>
            <a:pPr algn="just"/>
            <a:r>
              <a:rPr lang="en-US" sz="2400" dirty="0">
                <a:latin typeface="Times New Roman" panose="02020603050405020304" pitchFamily="18" charset="0"/>
                <a:cs typeface="Times New Roman" panose="02020603050405020304" pitchFamily="18" charset="0"/>
              </a:rPr>
              <a:t>This </a:t>
            </a:r>
            <a:r>
              <a:rPr lang="en-US" sz="2400" dirty="0">
                <a:solidFill>
                  <a:srgbClr val="FF0000"/>
                </a:solidFill>
                <a:latin typeface="Times New Roman" panose="02020603050405020304" pitchFamily="18" charset="0"/>
                <a:cs typeface="Times New Roman" panose="02020603050405020304" pitchFamily="18" charset="0"/>
              </a:rPr>
              <a:t>type of analysis provides concrete data on how an algorithm performs in real-world scenarios.</a:t>
            </a:r>
          </a:p>
          <a:p>
            <a:pPr algn="just"/>
            <a:r>
              <a:rPr lang="en-US" sz="2400" dirty="0">
                <a:latin typeface="Times New Roman" panose="02020603050405020304" pitchFamily="18" charset="0"/>
                <a:cs typeface="Times New Roman" panose="02020603050405020304" pitchFamily="18" charset="0"/>
              </a:rPr>
              <a:t>A posteriori analysis </a:t>
            </a:r>
            <a:r>
              <a:rPr lang="en-US" sz="2400" dirty="0">
                <a:solidFill>
                  <a:srgbClr val="FF0000"/>
                </a:solidFill>
                <a:latin typeface="Times New Roman" panose="02020603050405020304" pitchFamily="18" charset="0"/>
                <a:cs typeface="Times New Roman" panose="02020603050405020304" pitchFamily="18" charset="0"/>
              </a:rPr>
              <a:t>provides practical insights </a:t>
            </a:r>
            <a:r>
              <a:rPr lang="en-US" sz="2400" dirty="0">
                <a:latin typeface="Times New Roman" panose="02020603050405020304" pitchFamily="18" charset="0"/>
                <a:cs typeface="Times New Roman" panose="02020603050405020304" pitchFamily="18" charset="0"/>
              </a:rPr>
              <a:t>that a priori analysis cannot, especially in terms of interaction with system architecture and actual execution dynamics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320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54217EF-3C5B-6BCB-B608-51A14E656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7393934-EBAD-B4A1-6E7E-38C08EA41451}"/>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COMPLEXITY</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30922D8-499B-56D3-190D-4860E6A37A00}"/>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Algorithm complexity is a critical concept in DSA and computer science that </a:t>
            </a:r>
            <a:r>
              <a:rPr lang="en-US" sz="2400" dirty="0">
                <a:solidFill>
                  <a:srgbClr val="FF0000"/>
                </a:solidFill>
                <a:latin typeface="Times New Roman" panose="02020603050405020304" pitchFamily="18" charset="0"/>
                <a:cs typeface="Times New Roman" panose="02020603050405020304" pitchFamily="18" charset="0"/>
              </a:rPr>
              <a:t>describes the amount of computational resources that an algorithm requires to complete. </a:t>
            </a:r>
          </a:p>
          <a:p>
            <a:pPr algn="just"/>
            <a:r>
              <a:rPr lang="en-US" sz="2400" dirty="0">
                <a:latin typeface="Times New Roman" panose="02020603050405020304" pitchFamily="18" charset="0"/>
                <a:cs typeface="Times New Roman" panose="02020603050405020304" pitchFamily="18" charset="0"/>
              </a:rPr>
              <a:t>This understanding is important for optimizing algorithms to make them more efficient, especially when working with large datasets or in environments where resources are constrained</a:t>
            </a:r>
          </a:p>
        </p:txBody>
      </p:sp>
    </p:spTree>
    <p:extLst>
      <p:ext uri="{BB962C8B-B14F-4D97-AF65-F5344CB8AC3E}">
        <p14:creationId xmlns:p14="http://schemas.microsoft.com/office/powerpoint/2010/main" val="3693146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6A9EF3-3CEF-FF6D-8D62-A05349B6E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8775A66-9C59-C447-9F39-629D996B5E4A}"/>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TYPES OF ALGORITHM COMPLEXITY</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2B8FBC2-91DD-FEA3-D699-65729FD0252D}"/>
              </a:ext>
            </a:extLst>
          </p:cNvPr>
          <p:cNvSpPr>
            <a:spLocks noGrp="1"/>
          </p:cNvSpPr>
          <p:nvPr>
            <p:ph idx="1"/>
          </p:nvPr>
        </p:nvSpPr>
        <p:spPr/>
        <p:txBody>
          <a:bodyPr>
            <a:no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1. Time Complexity</a:t>
            </a:r>
          </a:p>
          <a:p>
            <a:pPr algn="just"/>
            <a:r>
              <a:rPr lang="en-US" sz="2400" dirty="0">
                <a:latin typeface="Times New Roman" panose="02020603050405020304" pitchFamily="18" charset="0"/>
                <a:cs typeface="Times New Roman" panose="02020603050405020304" pitchFamily="18" charset="0"/>
              </a:rPr>
              <a:t>Time complexity measures the </a:t>
            </a:r>
            <a:r>
              <a:rPr lang="en-US" sz="2400" dirty="0">
                <a:solidFill>
                  <a:srgbClr val="FF0000"/>
                </a:solidFill>
                <a:latin typeface="Times New Roman" panose="02020603050405020304" pitchFamily="18" charset="0"/>
                <a:cs typeface="Times New Roman" panose="02020603050405020304" pitchFamily="18" charset="0"/>
              </a:rPr>
              <a:t>amount of time an algorithm takes to complete as a function of the length of the input</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It is generally expressed in terms of the number of operations used by the algorithm, assuming that each operation takes a fixed amount of time. </a:t>
            </a:r>
          </a:p>
          <a:p>
            <a:pPr algn="just"/>
            <a:r>
              <a:rPr lang="en-US" sz="2400" dirty="0">
                <a:latin typeface="Times New Roman" panose="02020603050405020304" pitchFamily="18" charset="0"/>
                <a:cs typeface="Times New Roman" panose="02020603050405020304" pitchFamily="18" charset="0"/>
              </a:rPr>
              <a:t>Time complexity is </a:t>
            </a:r>
            <a:r>
              <a:rPr lang="en-US" sz="2400" dirty="0">
                <a:solidFill>
                  <a:srgbClr val="FF0000"/>
                </a:solidFill>
                <a:latin typeface="Times New Roman" panose="02020603050405020304" pitchFamily="18" charset="0"/>
                <a:cs typeface="Times New Roman" panose="02020603050405020304" pitchFamily="18" charset="0"/>
              </a:rPr>
              <a:t>critical for understanding how quickly an algorithm can solve a problem.</a:t>
            </a:r>
          </a:p>
          <a:p>
            <a:pPr marL="0" indent="0" algn="just">
              <a:buNone/>
            </a:pPr>
            <a:r>
              <a:rPr lang="en-US" sz="2400" dirty="0">
                <a:latin typeface="Times New Roman" panose="02020603050405020304" pitchFamily="18" charset="0"/>
                <a:cs typeface="Times New Roman" panose="02020603050405020304" pitchFamily="18" charset="0"/>
              </a:rPr>
              <a:t>Notations used to express Time Complexity:</a:t>
            </a:r>
          </a:p>
          <a:p>
            <a:pPr algn="just"/>
            <a:r>
              <a:rPr lang="en-US" sz="2400" dirty="0">
                <a:latin typeface="Times New Roman" panose="02020603050405020304" pitchFamily="18" charset="0"/>
                <a:cs typeface="Times New Roman" panose="02020603050405020304" pitchFamily="18" charset="0"/>
              </a:rPr>
              <a:t>Big O Notation (O-notation)</a:t>
            </a:r>
          </a:p>
          <a:p>
            <a:pPr algn="just"/>
            <a:r>
              <a:rPr lang="en-US" sz="2400" dirty="0">
                <a:latin typeface="Times New Roman" panose="02020603050405020304" pitchFamily="18" charset="0"/>
                <a:cs typeface="Times New Roman" panose="02020603050405020304" pitchFamily="18" charset="0"/>
              </a:rPr>
              <a:t>Omega Notation (Ω-notation)</a:t>
            </a:r>
          </a:p>
          <a:p>
            <a:pPr algn="just"/>
            <a:r>
              <a:rPr lang="en-US" sz="2400" dirty="0">
                <a:latin typeface="Times New Roman" panose="02020603050405020304" pitchFamily="18" charset="0"/>
                <a:cs typeface="Times New Roman" panose="02020603050405020304" pitchFamily="18" charset="0"/>
              </a:rPr>
              <a:t>Theta Notation (Θ-notation)</a:t>
            </a:r>
          </a:p>
        </p:txBody>
      </p:sp>
    </p:spTree>
    <p:extLst>
      <p:ext uri="{BB962C8B-B14F-4D97-AF65-F5344CB8AC3E}">
        <p14:creationId xmlns:p14="http://schemas.microsoft.com/office/powerpoint/2010/main" val="68888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20ED62-0403-CCBD-50E1-623D87691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A80B2E1-396A-3AC0-9168-B1D23D1392DB}"/>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TYPES OF ALGORITHM COMPLEXITY</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AAE2CA1-4EFF-5C53-BBA3-31A82D9E81A2}"/>
              </a:ext>
            </a:extLst>
          </p:cNvPr>
          <p:cNvSpPr>
            <a:spLocks noGrp="1"/>
          </p:cNvSpPr>
          <p:nvPr>
            <p:ph idx="1"/>
          </p:nvPr>
        </p:nvSpPr>
        <p:spPr>
          <a:xfrm>
            <a:off x="838200" y="2673523"/>
            <a:ext cx="10515600" cy="4351338"/>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Common Time Complexities:</a:t>
            </a:r>
          </a:p>
          <a:p>
            <a:pPr algn="just"/>
            <a:r>
              <a:rPr lang="en-US" sz="2400" dirty="0">
                <a:latin typeface="Times New Roman" panose="02020603050405020304" pitchFamily="18" charset="0"/>
                <a:cs typeface="Times New Roman" panose="02020603050405020304" pitchFamily="18" charset="0"/>
              </a:rPr>
              <a:t>O(1) (Constant Time):</a:t>
            </a:r>
          </a:p>
          <a:p>
            <a:pPr marL="457200" lvl="1" indent="0" algn="just">
              <a:buNone/>
            </a:pPr>
            <a:r>
              <a:rPr lang="en-US" dirty="0">
                <a:latin typeface="Times New Roman" panose="02020603050405020304" pitchFamily="18" charset="0"/>
                <a:cs typeface="Times New Roman" panose="02020603050405020304" pitchFamily="18" charset="0"/>
              </a:rPr>
              <a:t>The algorithm's execution time remains constant regardless of the input size. </a:t>
            </a:r>
          </a:p>
          <a:p>
            <a:pPr algn="just"/>
            <a:r>
              <a:rPr lang="en-US" sz="2400" dirty="0">
                <a:latin typeface="Times New Roman" panose="02020603050405020304" pitchFamily="18" charset="0"/>
                <a:cs typeface="Times New Roman" panose="02020603050405020304" pitchFamily="18" charset="0"/>
              </a:rPr>
              <a:t>O(log n) (Logarithmic Time):</a:t>
            </a:r>
          </a:p>
          <a:p>
            <a:pPr marL="457200" lvl="1" indent="0" algn="just">
              <a:buNone/>
            </a:pPr>
            <a:r>
              <a:rPr lang="en-US" dirty="0">
                <a:latin typeface="Times New Roman" panose="02020603050405020304" pitchFamily="18" charset="0"/>
                <a:cs typeface="Times New Roman" panose="02020603050405020304" pitchFamily="18" charset="0"/>
              </a:rPr>
              <a:t>The execution time grows proportionally to the logarithm of the input size. Binary search is a classic example</a:t>
            </a:r>
            <a:r>
              <a:rPr lang="en-US" sz="20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O(n) (Linear Time):</a:t>
            </a:r>
          </a:p>
          <a:p>
            <a:pPr marL="457200" lvl="1" indent="0" algn="just">
              <a:buNone/>
            </a:pPr>
            <a:r>
              <a:rPr lang="en-US" dirty="0">
                <a:latin typeface="Times New Roman" panose="02020603050405020304" pitchFamily="18" charset="0"/>
                <a:cs typeface="Times New Roman" panose="02020603050405020304" pitchFamily="18" charset="0"/>
              </a:rPr>
              <a:t>The execution time grows directly with the input size. </a:t>
            </a:r>
          </a:p>
        </p:txBody>
      </p:sp>
    </p:spTree>
    <p:extLst>
      <p:ext uri="{BB962C8B-B14F-4D97-AF65-F5344CB8AC3E}">
        <p14:creationId xmlns:p14="http://schemas.microsoft.com/office/powerpoint/2010/main" val="1562070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A26D3B-B969-E29E-816D-768D2CBAC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9CDF456-0A3E-699B-3CE1-8F169FF5E32D}"/>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TYPES OF ALGORITHM COMPLEXITY</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FC43860-8332-6498-6EFD-B50BE988E6DF}"/>
              </a:ext>
            </a:extLst>
          </p:cNvPr>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Common Time Complexities:</a:t>
            </a:r>
          </a:p>
          <a:p>
            <a:pPr algn="just"/>
            <a:r>
              <a:rPr lang="en-US" sz="2400" dirty="0">
                <a:latin typeface="Times New Roman" panose="02020603050405020304" pitchFamily="18" charset="0"/>
                <a:cs typeface="Times New Roman" panose="02020603050405020304" pitchFamily="18" charset="0"/>
              </a:rPr>
              <a:t>O(n log n) (Log-Linear Time):</a:t>
            </a:r>
          </a:p>
          <a:p>
            <a:pPr marL="457200" lvl="1" indent="0" algn="just">
              <a:buNone/>
            </a:pPr>
            <a:r>
              <a:rPr lang="en-US" dirty="0">
                <a:latin typeface="Times New Roman" panose="02020603050405020304" pitchFamily="18" charset="0"/>
                <a:cs typeface="Times New Roman" panose="02020603050405020304" pitchFamily="18" charset="0"/>
              </a:rPr>
              <a:t>The execution time grows proportionally to n multiplied by log n. Many efficient sorting algorithms fall into this category</a:t>
            </a:r>
            <a:r>
              <a:rPr lang="en-US" sz="20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O(n^2) (Quadratic Time):</a:t>
            </a:r>
          </a:p>
          <a:p>
            <a:pPr marL="457200" lvl="1" indent="0" algn="just">
              <a:buNone/>
            </a:pPr>
            <a:r>
              <a:rPr lang="en-US" dirty="0">
                <a:latin typeface="Times New Roman" panose="02020603050405020304" pitchFamily="18" charset="0"/>
                <a:cs typeface="Times New Roman" panose="02020603050405020304" pitchFamily="18" charset="0"/>
              </a:rPr>
              <a:t>The execution time grows proportionally to the square of the input size. Nested loops often result in quadratic time complexity. </a:t>
            </a:r>
          </a:p>
          <a:p>
            <a:pPr algn="just"/>
            <a:r>
              <a:rPr lang="en-US" sz="2400" dirty="0">
                <a:latin typeface="Times New Roman" panose="02020603050405020304" pitchFamily="18" charset="0"/>
                <a:cs typeface="Times New Roman" panose="02020603050405020304" pitchFamily="18" charset="0"/>
              </a:rPr>
              <a:t>O(2^n) (Exponential Time):</a:t>
            </a:r>
          </a:p>
          <a:p>
            <a:pPr marL="457200" lvl="1" indent="0" algn="just">
              <a:buNone/>
            </a:pPr>
            <a:r>
              <a:rPr lang="en-US" dirty="0">
                <a:latin typeface="Times New Roman" panose="02020603050405020304" pitchFamily="18" charset="0"/>
                <a:cs typeface="Times New Roman" panose="02020603050405020304" pitchFamily="18" charset="0"/>
              </a:rPr>
              <a:t>The execution time doubles with each increase in input size. Brute-force algorithms can lead to exponential time complexity</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180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37286C-ED3E-F96F-A294-BDFF55B03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785309-4119-0C67-82AB-D476B106D67C}"/>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FACTORS AFFECTING TIME COMPLEXITY</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8775E8F1-05CD-5032-3CA5-E71ECD72AFD6}"/>
              </a:ext>
            </a:extLst>
          </p:cNvPr>
          <p:cNvSpPr>
            <a:spLocks noGrp="1"/>
          </p:cNvSpPr>
          <p:nvPr>
            <p:ph idx="1"/>
          </p:nvPr>
        </p:nvSpPr>
        <p:spPr/>
        <p:txBody>
          <a:bodyPr>
            <a:no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Number of Operations: </a:t>
            </a:r>
            <a:r>
              <a:rPr lang="en-US" sz="2400" dirty="0">
                <a:latin typeface="Times New Roman" panose="02020603050405020304" pitchFamily="18" charset="0"/>
                <a:cs typeface="Times New Roman" panose="02020603050405020304" pitchFamily="18" charset="0"/>
              </a:rPr>
              <a:t>The number of basic operations (like comparisons, assignments, etc.) an algorithm performs. </a:t>
            </a:r>
          </a:p>
          <a:p>
            <a:pPr algn="just"/>
            <a:r>
              <a:rPr lang="en-US" sz="2400" b="1" dirty="0">
                <a:solidFill>
                  <a:srgbClr val="FF0000"/>
                </a:solidFill>
                <a:latin typeface="Times New Roman" panose="02020603050405020304" pitchFamily="18" charset="0"/>
                <a:cs typeface="Times New Roman" panose="02020603050405020304" pitchFamily="18" charset="0"/>
              </a:rPr>
              <a:t>Input Size: </a:t>
            </a:r>
            <a:r>
              <a:rPr lang="en-US" sz="2400" dirty="0">
                <a:latin typeface="Times New Roman" panose="02020603050405020304" pitchFamily="18" charset="0"/>
                <a:cs typeface="Times New Roman" panose="02020603050405020304" pitchFamily="18" charset="0"/>
              </a:rPr>
              <a:t>The size of the input data, often represented by 'n'. </a:t>
            </a:r>
          </a:p>
          <a:p>
            <a:pPr algn="just"/>
            <a:r>
              <a:rPr lang="en-US" sz="2400" b="1" dirty="0">
                <a:solidFill>
                  <a:srgbClr val="FF0000"/>
                </a:solidFill>
                <a:latin typeface="Times New Roman" panose="02020603050405020304" pitchFamily="18" charset="0"/>
                <a:cs typeface="Times New Roman" panose="02020603050405020304" pitchFamily="18" charset="0"/>
              </a:rPr>
              <a:t>Algorithm Design: </a:t>
            </a:r>
            <a:r>
              <a:rPr lang="en-US" sz="2400" dirty="0">
                <a:latin typeface="Times New Roman" panose="02020603050405020304" pitchFamily="18" charset="0"/>
                <a:cs typeface="Times New Roman" panose="02020603050405020304" pitchFamily="18" charset="0"/>
              </a:rPr>
              <a:t>The choice of algorithm and its underlying structure significantly impact time complexity. </a:t>
            </a:r>
          </a:p>
        </p:txBody>
      </p:sp>
    </p:spTree>
    <p:extLst>
      <p:ext uri="{BB962C8B-B14F-4D97-AF65-F5344CB8AC3E}">
        <p14:creationId xmlns:p14="http://schemas.microsoft.com/office/powerpoint/2010/main" val="1539540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AD2E7F2-E312-BEF9-B74A-3AFDF8925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6F4B0F-A7B2-7ED8-C285-EEC710FCD180}"/>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TYPES OF ALGORITHM COMPLEXITY</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FD6B58F-9689-FE4B-459A-D59EADE9A649}"/>
              </a:ext>
            </a:extLst>
          </p:cNvPr>
          <p:cNvSpPr>
            <a:spLocks noGrp="1"/>
          </p:cNvSpPr>
          <p:nvPr>
            <p:ph idx="1"/>
          </p:nvPr>
        </p:nvSpPr>
        <p:spPr>
          <a:xfrm>
            <a:off x="838200" y="1534160"/>
            <a:ext cx="10515600" cy="4642803"/>
          </a:xfrm>
        </p:spPr>
        <p:txBody>
          <a:bodyPr>
            <a:noAutofit/>
          </a:bodyPr>
          <a:lstStyle/>
          <a:p>
            <a:pPr marL="0" indent="0" algn="just">
              <a:buNone/>
            </a:pPr>
            <a:r>
              <a:rPr lang="en-US" b="1" dirty="0">
                <a:solidFill>
                  <a:srgbClr val="FF0000"/>
                </a:solidFill>
                <a:latin typeface="Times New Roman" panose="02020603050405020304" pitchFamily="18" charset="0"/>
                <a:cs typeface="Times New Roman" panose="02020603050405020304" pitchFamily="18" charset="0"/>
              </a:rPr>
              <a:t>2. Space Complexity</a:t>
            </a:r>
          </a:p>
          <a:p>
            <a:pPr marL="0" indent="0" algn="just">
              <a:buNone/>
            </a:pPr>
            <a:endParaRPr lang="en-US" b="1"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Space complexity measures the </a:t>
            </a:r>
            <a:r>
              <a:rPr lang="en-US" sz="2400" dirty="0">
                <a:solidFill>
                  <a:srgbClr val="FF0000"/>
                </a:solidFill>
                <a:latin typeface="Times New Roman" panose="02020603050405020304" pitchFamily="18" charset="0"/>
                <a:cs typeface="Times New Roman" panose="02020603050405020304" pitchFamily="18" charset="0"/>
              </a:rPr>
              <a:t>total amount of memory space required </a:t>
            </a:r>
            <a:r>
              <a:rPr lang="en-US" sz="2400" dirty="0">
                <a:latin typeface="Times New Roman" panose="02020603050405020304" pitchFamily="18" charset="0"/>
                <a:cs typeface="Times New Roman" panose="02020603050405020304" pitchFamily="18" charset="0"/>
              </a:rPr>
              <a:t>by an algorithm as a function of the input size. </a:t>
            </a:r>
          </a:p>
          <a:p>
            <a:pPr algn="just"/>
            <a:r>
              <a:rPr lang="en-US" sz="2400" dirty="0">
                <a:latin typeface="Times New Roman" panose="02020603050405020304" pitchFamily="18" charset="0"/>
                <a:cs typeface="Times New Roman" panose="02020603050405020304" pitchFamily="18" charset="0"/>
              </a:rPr>
              <a:t>It includes both the temporary space allocated by the algorithm during its execution and the space required for the input to the algorithm. </a:t>
            </a:r>
          </a:p>
          <a:p>
            <a:pPr algn="just"/>
            <a:r>
              <a:rPr lang="en-US" sz="2400" dirty="0">
                <a:latin typeface="Times New Roman" panose="02020603050405020304" pitchFamily="18" charset="0"/>
                <a:cs typeface="Times New Roman" panose="02020603050405020304" pitchFamily="18" charset="0"/>
              </a:rPr>
              <a:t>Optimizing space complexity is crucial when system memory is limited.</a:t>
            </a:r>
          </a:p>
          <a:p>
            <a:pPr marL="0" indent="0" algn="just">
              <a:buNone/>
            </a:pPr>
            <a:r>
              <a:rPr lang="en-US" sz="2400" dirty="0">
                <a:latin typeface="Times New Roman" panose="02020603050405020304" pitchFamily="18" charset="0"/>
                <a:cs typeface="Times New Roman" panose="02020603050405020304" pitchFamily="18" charset="0"/>
              </a:rPr>
              <a:t>Examples of Space Complexity:</a:t>
            </a:r>
          </a:p>
          <a:p>
            <a:pPr algn="just"/>
            <a:r>
              <a:rPr lang="en-US" sz="2400" dirty="0">
                <a:latin typeface="Times New Roman" panose="02020603050405020304" pitchFamily="18" charset="0"/>
                <a:cs typeface="Times New Roman" panose="02020603050405020304" pitchFamily="18" charset="0"/>
              </a:rPr>
              <a:t>Constant Space (O(1))</a:t>
            </a:r>
          </a:p>
          <a:p>
            <a:pPr algn="just"/>
            <a:r>
              <a:rPr lang="en-US" sz="2400" dirty="0">
                <a:latin typeface="Times New Roman" panose="02020603050405020304" pitchFamily="18" charset="0"/>
                <a:cs typeface="Times New Roman" panose="02020603050405020304" pitchFamily="18" charset="0"/>
              </a:rPr>
              <a:t>Linear Space (O(n))</a:t>
            </a:r>
          </a:p>
        </p:txBody>
      </p:sp>
    </p:spTree>
    <p:extLst>
      <p:ext uri="{BB962C8B-B14F-4D97-AF65-F5344CB8AC3E}">
        <p14:creationId xmlns:p14="http://schemas.microsoft.com/office/powerpoint/2010/main" val="2738154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B9B830-9968-83AA-C308-4E3E68DC3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A996A64-D7D5-AF97-D434-E21CB3F36216}"/>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CHARACTERISTICS OF AN ALGORITHM </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EEB31EF-EE5C-060F-9431-0D464C3B854B}"/>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We write algorithms in a step-by-step manner, but it is not always the case. Algorithm writing is a process and is executed after the problem domain is well-defined. That is, we should know the problem domain, for which we are designing a solution.</a:t>
            </a:r>
          </a:p>
          <a:p>
            <a:pPr algn="just"/>
            <a:r>
              <a:rPr lang="en-US" sz="2400" dirty="0">
                <a:latin typeface="Times New Roman" panose="02020603050405020304" pitchFamily="18" charset="0"/>
                <a:cs typeface="Times New Roman" panose="02020603050405020304" pitchFamily="18" charset="0"/>
              </a:rPr>
              <a:t>Example 1</a:t>
            </a:r>
          </a:p>
          <a:p>
            <a:pPr marL="0" indent="0" algn="just">
              <a:buNone/>
            </a:pPr>
            <a:r>
              <a:rPr lang="en-US" sz="2400" dirty="0">
                <a:latin typeface="Times New Roman" panose="02020603050405020304" pitchFamily="18" charset="0"/>
                <a:cs typeface="Times New Roman" panose="02020603050405020304" pitchFamily="18" charset="0"/>
              </a:rPr>
              <a:t>Problem − Design an algorithm to add two numbers and display the result.</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C67C1C7-CC7A-5E27-DF83-C0E972AA7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320" y="4353358"/>
            <a:ext cx="9248931" cy="2377226"/>
          </a:xfrm>
          <a:prstGeom prst="rect">
            <a:avLst/>
          </a:prstGeom>
        </p:spPr>
      </p:pic>
    </p:spTree>
    <p:extLst>
      <p:ext uri="{BB962C8B-B14F-4D97-AF65-F5344CB8AC3E}">
        <p14:creationId xmlns:p14="http://schemas.microsoft.com/office/powerpoint/2010/main" val="52887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8FAE0-7D41-9758-6592-70D70141316B}"/>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INTRODUCTION OF ALGORITHMS</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E7BA31C-033E-2B63-31AE-DFF24C7F4A50}"/>
              </a:ext>
            </a:extLst>
          </p:cNvPr>
          <p:cNvSpPr>
            <a:spLocks noGrp="1"/>
          </p:cNvSpPr>
          <p:nvPr>
            <p:ph idx="1"/>
          </p:nvPr>
        </p:nvSpPr>
        <p:spPr/>
        <p:txBody>
          <a:bodyPr>
            <a:normAutofit/>
          </a:bodyPr>
          <a:lstStyle/>
          <a:p>
            <a:pPr algn="just"/>
            <a:r>
              <a:rPr lang="en-US" b="1" dirty="0">
                <a:solidFill>
                  <a:srgbClr val="FF0000"/>
                </a:solidFill>
                <a:latin typeface="Times New Roman" panose="02020603050405020304" pitchFamily="18" charset="0"/>
                <a:cs typeface="Times New Roman" panose="02020603050405020304" pitchFamily="18" charset="0"/>
              </a:rPr>
              <a:t>Algorithms are structured sets of instructions designed to solve specific problems or perform particular tasks. </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They function through a series of well-defined steps, each contributing to the ultimate goal.</a:t>
            </a:r>
            <a:endParaRPr lang="aa-ET"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16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0D8FC6-1F28-3A04-21CC-6FE2B5F40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D20CCB5-6F4B-E60F-1A2E-E1F8A024633B}"/>
              </a:ext>
            </a:extLst>
          </p:cNvPr>
          <p:cNvSpPr>
            <a:spLocks noGrp="1"/>
          </p:cNvSpPr>
          <p:nvPr>
            <p:ph type="title"/>
          </p:nvPr>
        </p:nvSpPr>
        <p:spPr/>
        <p:txBody>
          <a:bodyPr>
            <a:normAutofit fontScale="90000"/>
          </a:bodyPr>
          <a:lstStyle/>
          <a:p>
            <a:pPr algn="just"/>
            <a:r>
              <a:rPr lang="en-US" sz="3800" dirty="0">
                <a:latin typeface="Times New Roman" panose="02020603050405020304" pitchFamily="18" charset="0"/>
                <a:cs typeface="Times New Roman" panose="02020603050405020304" pitchFamily="18" charset="0"/>
              </a:rPr>
              <a:t>CHARACTERFUNDAMENTAL OF ALGORITHIMC PROBLEM SOLVINGISTICS OF AN ALGORITHM</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07973B8-3832-DE08-997D-5D0EC969BDDC}"/>
              </a:ext>
            </a:extLst>
          </p:cNvPr>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Alternative algorithm</a:t>
            </a:r>
          </a:p>
          <a:p>
            <a:pPr marL="0" indent="0" algn="just">
              <a:buNone/>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xmlns="" id="{030E2ED3-9804-1942-6B76-24276014B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61485"/>
            <a:ext cx="8625357" cy="2540299"/>
          </a:xfrm>
          <a:prstGeom prst="rect">
            <a:avLst/>
          </a:prstGeom>
        </p:spPr>
      </p:pic>
    </p:spTree>
    <p:extLst>
      <p:ext uri="{BB962C8B-B14F-4D97-AF65-F5344CB8AC3E}">
        <p14:creationId xmlns:p14="http://schemas.microsoft.com/office/powerpoint/2010/main" val="3639431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A43FFE7-04BA-830F-E99B-736605224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950A933-1672-52B7-4A87-331EE2AA5BB5}"/>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FUNDAMENTAL OF ALGORITHIMC PROBLEM SOLVING</a:t>
            </a:r>
            <a:endParaRPr lang="aa-ET" sz="3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8D4FF10F-B02D-93A0-D3C8-3E5FBF1CC8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8014" y="1825625"/>
            <a:ext cx="6086006" cy="4889968"/>
          </a:xfrm>
        </p:spPr>
      </p:pic>
    </p:spTree>
    <p:extLst>
      <p:ext uri="{BB962C8B-B14F-4D97-AF65-F5344CB8AC3E}">
        <p14:creationId xmlns:p14="http://schemas.microsoft.com/office/powerpoint/2010/main" val="37337041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7B123D-C7CC-CF67-B64B-BBEAF0B8E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B4E54E-F0BE-A3F1-FFE6-B91E4CEF0D86}"/>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IMPORTANT PROBLEM TYPES</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A326082-47A9-3636-D01B-CCDAE1163258}"/>
              </a:ext>
            </a:extLst>
          </p:cNvPr>
          <p:cNvSpPr>
            <a:spLocks noGrp="1"/>
          </p:cNvSpPr>
          <p:nvPr>
            <p:ph idx="1"/>
          </p:nvPr>
        </p:nvSpPr>
        <p:spPr/>
        <p:txBody>
          <a:bodyPr>
            <a:noAutofit/>
          </a:bodyPr>
          <a:lstStyle/>
          <a:p>
            <a:pPr algn="just"/>
            <a:r>
              <a:rPr lang="en-US" sz="2600" dirty="0">
                <a:latin typeface="Times New Roman" panose="02020603050405020304" pitchFamily="18" charset="0"/>
                <a:cs typeface="Times New Roman" panose="02020603050405020304" pitchFamily="18" charset="0"/>
              </a:rPr>
              <a:t>In the realm of algorithmic problem solving there exists known important problem types that traverse various domain-specific problems. </a:t>
            </a:r>
          </a:p>
          <a:p>
            <a:pPr algn="just"/>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These problem types are;</a:t>
            </a:r>
          </a:p>
          <a:p>
            <a:pPr marL="971550" lvl="1" indent="-514350" algn="just">
              <a:buFont typeface="+mj-lt"/>
              <a:buAutoNum type="romanLcPeriod"/>
            </a:pPr>
            <a:r>
              <a:rPr lang="en-US" sz="2600" dirty="0">
                <a:latin typeface="Times New Roman" panose="02020603050405020304" pitchFamily="18" charset="0"/>
                <a:cs typeface="Times New Roman" panose="02020603050405020304" pitchFamily="18" charset="0"/>
              </a:rPr>
              <a:t>Sorting</a:t>
            </a:r>
          </a:p>
          <a:p>
            <a:pPr marL="971550" lvl="1" indent="-514350" algn="just">
              <a:buFont typeface="+mj-lt"/>
              <a:buAutoNum type="romanLcPeriod"/>
            </a:pPr>
            <a:r>
              <a:rPr lang="en-US" sz="2600" dirty="0">
                <a:latin typeface="Times New Roman" panose="02020603050405020304" pitchFamily="18" charset="0"/>
                <a:cs typeface="Times New Roman" panose="02020603050405020304" pitchFamily="18" charset="0"/>
              </a:rPr>
              <a:t>Searching</a:t>
            </a:r>
          </a:p>
          <a:p>
            <a:pPr marL="971550" lvl="1" indent="-514350" algn="just">
              <a:buFont typeface="+mj-lt"/>
              <a:buAutoNum type="romanLcPeriod"/>
            </a:pPr>
            <a:r>
              <a:rPr lang="en-US" sz="2600" dirty="0">
                <a:latin typeface="Times New Roman" panose="02020603050405020304" pitchFamily="18" charset="0"/>
                <a:cs typeface="Times New Roman" panose="02020603050405020304" pitchFamily="18" charset="0"/>
              </a:rPr>
              <a:t>String processing</a:t>
            </a:r>
          </a:p>
          <a:p>
            <a:pPr marL="971550" lvl="1" indent="-514350" algn="just">
              <a:buFont typeface="+mj-lt"/>
              <a:buAutoNum type="romanLcPeriod"/>
            </a:pPr>
            <a:r>
              <a:rPr lang="en-US" sz="2600" dirty="0">
                <a:latin typeface="Times New Roman" panose="02020603050405020304" pitchFamily="18" charset="0"/>
                <a:cs typeface="Times New Roman" panose="02020603050405020304" pitchFamily="18" charset="0"/>
              </a:rPr>
              <a:t>Graph problems</a:t>
            </a:r>
          </a:p>
          <a:p>
            <a:pPr marL="971550" lvl="1" indent="-514350" algn="just">
              <a:buFont typeface="+mj-lt"/>
              <a:buAutoNum type="romanLcPeriod"/>
            </a:pPr>
            <a:r>
              <a:rPr lang="en-US" sz="2600" dirty="0">
                <a:latin typeface="Times New Roman" panose="02020603050405020304" pitchFamily="18" charset="0"/>
                <a:cs typeface="Times New Roman" panose="02020603050405020304" pitchFamily="18" charset="0"/>
              </a:rPr>
              <a:t>Combinatorial problems</a:t>
            </a:r>
          </a:p>
          <a:p>
            <a:pPr marL="971550" lvl="1" indent="-514350" algn="just">
              <a:buFont typeface="+mj-lt"/>
              <a:buAutoNum type="romanLcPeriod"/>
            </a:pPr>
            <a:r>
              <a:rPr lang="en-US" sz="2600" dirty="0">
                <a:latin typeface="Times New Roman" panose="02020603050405020304" pitchFamily="18" charset="0"/>
                <a:cs typeface="Times New Roman" panose="02020603050405020304" pitchFamily="18" charset="0"/>
              </a:rPr>
              <a:t>Numerical Problems</a:t>
            </a:r>
          </a:p>
        </p:txBody>
      </p:sp>
    </p:spTree>
    <p:extLst>
      <p:ext uri="{BB962C8B-B14F-4D97-AF65-F5344CB8AC3E}">
        <p14:creationId xmlns:p14="http://schemas.microsoft.com/office/powerpoint/2010/main" val="1579211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13F555-0720-B519-7ADF-D3853A91A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783D5-C394-8A5F-1ADC-BDCF196B984C}"/>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SORTING</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4CB4E05-C006-45A0-0612-5D4F9B32A06F}"/>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 sorting problem requires one to arrange the elements of a list in ascending or descending order. The list input must allow such ordering.</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4C950A28-D6F6-D2E4-0E0A-D2C80BDCC4A2}"/>
              </a:ext>
            </a:extLst>
          </p:cNvPr>
          <p:cNvPicPr>
            <a:picLocks noChangeAspect="1"/>
          </p:cNvPicPr>
          <p:nvPr/>
        </p:nvPicPr>
        <p:blipFill>
          <a:blip r:embed="rId2"/>
          <a:stretch>
            <a:fillRect/>
          </a:stretch>
        </p:blipFill>
        <p:spPr>
          <a:xfrm>
            <a:off x="2713221" y="3030309"/>
            <a:ext cx="5576340" cy="3462566"/>
          </a:xfrm>
          <a:prstGeom prst="rect">
            <a:avLst/>
          </a:prstGeom>
        </p:spPr>
      </p:pic>
    </p:spTree>
    <p:extLst>
      <p:ext uri="{BB962C8B-B14F-4D97-AF65-F5344CB8AC3E}">
        <p14:creationId xmlns:p14="http://schemas.microsoft.com/office/powerpoint/2010/main" val="1499990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A13F555-0720-B519-7ADF-D3853A91A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DB783D5-C394-8A5F-1ADC-BDCF196B984C}"/>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SORTING</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4CB4E05-C006-45A0-0612-5D4F9B32A06F}"/>
              </a:ext>
            </a:extLst>
          </p:cNvPr>
          <p:cNvSpPr>
            <a:spLocks noGrp="1"/>
          </p:cNvSpPr>
          <p:nvPr>
            <p:ph idx="1"/>
          </p:nvPr>
        </p:nvSpPr>
        <p:spPr/>
        <p:txBody>
          <a:bodyPr>
            <a:noAutofit/>
          </a:bodyPr>
          <a:lstStyle/>
          <a:p>
            <a:pPr algn="just"/>
            <a:r>
              <a:rPr lang="en-US" dirty="0">
                <a:solidFill>
                  <a:srgbClr val="FF0000"/>
                </a:solidFill>
                <a:latin typeface="Times New Roman" panose="02020603050405020304" pitchFamily="18" charset="0"/>
                <a:cs typeface="Times New Roman" panose="02020603050405020304" pitchFamily="18" charset="0"/>
              </a:rPr>
              <a:t>The sorting problem requires one to arrange the elements of a list in ascending or descending order. The list input must allow such ordering.</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Examples of sorting algorithms include;</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Bubble sort</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Quicksort</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Merge sort</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Insert sort</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Heapsort </a:t>
            </a:r>
          </a:p>
        </p:txBody>
      </p:sp>
    </p:spTree>
    <p:extLst>
      <p:ext uri="{BB962C8B-B14F-4D97-AF65-F5344CB8AC3E}">
        <p14:creationId xmlns:p14="http://schemas.microsoft.com/office/powerpoint/2010/main" val="11128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AD6AC9C-4034-2547-2464-6F195547C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6711977-42B9-FA6F-91A5-737674A8B92A}"/>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SORTING</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ABD1D68-E6A0-1B6A-8B86-1BF798845428}"/>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Bubble sort is a simple sorting algorithm that works by repeatedly stepping through the list, comparing adjacent elements and swapping them if they are in the wrong order.</a:t>
            </a:r>
          </a:p>
        </p:txBody>
      </p:sp>
      <p:pic>
        <p:nvPicPr>
          <p:cNvPr id="5" name="Picture 4">
            <a:extLst>
              <a:ext uri="{FF2B5EF4-FFF2-40B4-BE49-F238E27FC236}">
                <a16:creationId xmlns:a16="http://schemas.microsoft.com/office/drawing/2014/main" xmlns="" id="{4F7FC404-3F1C-E8AE-493F-D905231910EF}"/>
              </a:ext>
            </a:extLst>
          </p:cNvPr>
          <p:cNvPicPr>
            <a:picLocks noChangeAspect="1"/>
          </p:cNvPicPr>
          <p:nvPr/>
        </p:nvPicPr>
        <p:blipFill>
          <a:blip r:embed="rId2"/>
          <a:stretch>
            <a:fillRect/>
          </a:stretch>
        </p:blipFill>
        <p:spPr>
          <a:xfrm>
            <a:off x="3087973" y="3087743"/>
            <a:ext cx="5921115" cy="3224157"/>
          </a:xfrm>
          <a:prstGeom prst="rect">
            <a:avLst/>
          </a:prstGeom>
        </p:spPr>
      </p:pic>
    </p:spTree>
    <p:extLst>
      <p:ext uri="{BB962C8B-B14F-4D97-AF65-F5344CB8AC3E}">
        <p14:creationId xmlns:p14="http://schemas.microsoft.com/office/powerpoint/2010/main" val="3080134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28B02E2-5221-47F9-A294-4EA222913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DE06E15-8E2D-2CE0-58E6-C4E5A232D145}"/>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SORTING</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66CD18F-D9DE-1330-B929-322E154F8C9B}"/>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Quicksort is a highly efficient sorting algorithm that employs a divide-and-conquer approach. </a:t>
            </a:r>
          </a:p>
          <a:p>
            <a:pPr algn="just"/>
            <a:r>
              <a:rPr lang="en-US" sz="2400" dirty="0">
                <a:latin typeface="Times New Roman" panose="02020603050405020304" pitchFamily="18" charset="0"/>
                <a:cs typeface="Times New Roman" panose="02020603050405020304" pitchFamily="18" charset="0"/>
              </a:rPr>
              <a:t>It works by selecting a "pivot" element and partitioning the array around it, placing smaller elements to the left and larger elements to the right. </a:t>
            </a:r>
          </a:p>
          <a:p>
            <a:pPr algn="just"/>
            <a:r>
              <a:rPr lang="en-US" sz="2400" dirty="0">
                <a:latin typeface="Times New Roman" panose="02020603050405020304" pitchFamily="18" charset="0"/>
                <a:cs typeface="Times New Roman" panose="02020603050405020304" pitchFamily="18" charset="0"/>
              </a:rPr>
              <a:t>This process is then recursively applied to the subarrays until the entire array is sorted. </a:t>
            </a:r>
          </a:p>
        </p:txBody>
      </p:sp>
      <p:pic>
        <p:nvPicPr>
          <p:cNvPr id="6" name="Picture 5">
            <a:extLst>
              <a:ext uri="{FF2B5EF4-FFF2-40B4-BE49-F238E27FC236}">
                <a16:creationId xmlns:a16="http://schemas.microsoft.com/office/drawing/2014/main" xmlns="" id="{01C53C12-4FF8-9434-89D5-E4222A85056D}"/>
              </a:ext>
            </a:extLst>
          </p:cNvPr>
          <p:cNvPicPr>
            <a:picLocks noChangeAspect="1"/>
          </p:cNvPicPr>
          <p:nvPr/>
        </p:nvPicPr>
        <p:blipFill>
          <a:blip r:embed="rId2"/>
          <a:stretch>
            <a:fillRect/>
          </a:stretch>
        </p:blipFill>
        <p:spPr>
          <a:xfrm>
            <a:off x="3970660" y="3952470"/>
            <a:ext cx="3953427" cy="2905530"/>
          </a:xfrm>
          <a:prstGeom prst="rect">
            <a:avLst/>
          </a:prstGeom>
        </p:spPr>
      </p:pic>
    </p:spTree>
    <p:extLst>
      <p:ext uri="{BB962C8B-B14F-4D97-AF65-F5344CB8AC3E}">
        <p14:creationId xmlns:p14="http://schemas.microsoft.com/office/powerpoint/2010/main" val="3681622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66F609-38EE-573A-EA9A-A8D60FCD87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7BED6A8-21CF-150E-CFB9-7E4F97028C5E}"/>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SEARCHING</a:t>
            </a:r>
            <a:br>
              <a:rPr lang="en-US" sz="3800" dirty="0">
                <a:latin typeface="Times New Roman" panose="02020603050405020304" pitchFamily="18" charset="0"/>
                <a:cs typeface="Times New Roman" panose="02020603050405020304" pitchFamily="18" charset="0"/>
              </a:rPr>
            </a:b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A41B445-D547-578D-67AD-37BE9A29EC48}"/>
              </a:ext>
            </a:extLst>
          </p:cNvPr>
          <p:cNvSpPr>
            <a:spLocks noGrp="1"/>
          </p:cNvSpPr>
          <p:nvPr>
            <p:ph idx="1"/>
          </p:nvPr>
        </p:nvSpPr>
        <p:spPr/>
        <p:txBody>
          <a:bodyPr>
            <a:noAutofit/>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The searching algorithm deals with finding a given value(s) matching a search key in a given set of elements.</a:t>
            </a:r>
          </a:p>
          <a:p>
            <a:pPr marL="0" indent="0" algn="just">
              <a:buNone/>
            </a:pPr>
            <a:endParaRPr lang="en-US" b="1"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Examples of searching algorithms include;</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Linear search</a:t>
            </a:r>
          </a:p>
          <a:p>
            <a:pPr marL="1028700" lvl="1" indent="-571500" algn="just">
              <a:buFont typeface="+mj-lt"/>
              <a:buAutoNum type="romanLcPeriod"/>
            </a:pPr>
            <a:r>
              <a:rPr lang="en-US" sz="2800" dirty="0">
                <a:latin typeface="Times New Roman" panose="02020603050405020304" pitchFamily="18" charset="0"/>
                <a:cs typeface="Times New Roman" panose="02020603050405020304" pitchFamily="18" charset="0"/>
              </a:rPr>
              <a:t>Binary search</a:t>
            </a:r>
          </a:p>
        </p:txBody>
      </p:sp>
    </p:spTree>
    <p:extLst>
      <p:ext uri="{BB962C8B-B14F-4D97-AF65-F5344CB8AC3E}">
        <p14:creationId xmlns:p14="http://schemas.microsoft.com/office/powerpoint/2010/main" val="3320268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ACB202-8FCA-B51E-B00E-E748DA5BE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4E676A7-14BE-29A2-DA24-F53D627B95AB}"/>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SEARCHING</a:t>
            </a:r>
            <a:br>
              <a:rPr lang="en-US" sz="3800" dirty="0">
                <a:latin typeface="Times New Roman" panose="02020603050405020304" pitchFamily="18" charset="0"/>
                <a:cs typeface="Times New Roman" panose="02020603050405020304" pitchFamily="18" charset="0"/>
              </a:rPr>
            </a:b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52CF94B-E956-934B-28AE-90108ACB3CF0}"/>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A linear search algorithm finds a target value in a list by sequentially examining each element until a match is found or the end of the list is reached. </a:t>
            </a:r>
          </a:p>
        </p:txBody>
      </p:sp>
      <p:pic>
        <p:nvPicPr>
          <p:cNvPr id="5" name="Picture 4">
            <a:extLst>
              <a:ext uri="{FF2B5EF4-FFF2-40B4-BE49-F238E27FC236}">
                <a16:creationId xmlns:a16="http://schemas.microsoft.com/office/drawing/2014/main" xmlns="" id="{D2B668B1-AFB3-08B2-8D1B-E940339B2066}"/>
              </a:ext>
            </a:extLst>
          </p:cNvPr>
          <p:cNvPicPr>
            <a:picLocks noChangeAspect="1"/>
          </p:cNvPicPr>
          <p:nvPr/>
        </p:nvPicPr>
        <p:blipFill>
          <a:blip r:embed="rId2"/>
          <a:stretch>
            <a:fillRect/>
          </a:stretch>
        </p:blipFill>
        <p:spPr>
          <a:xfrm>
            <a:off x="1798820" y="2766959"/>
            <a:ext cx="7629993" cy="3725916"/>
          </a:xfrm>
          <a:prstGeom prst="rect">
            <a:avLst/>
          </a:prstGeom>
        </p:spPr>
      </p:pic>
    </p:spTree>
    <p:extLst>
      <p:ext uri="{BB962C8B-B14F-4D97-AF65-F5344CB8AC3E}">
        <p14:creationId xmlns:p14="http://schemas.microsoft.com/office/powerpoint/2010/main" val="1555549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607976A-26D5-7B51-9DBA-E7855259C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4DFEC1C-8CFB-EE83-4CBA-D515B332A4EB}"/>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SEARCHING</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18B5B5A-1DD2-10AF-20EE-EF0867AA6AA4}"/>
              </a:ext>
            </a:extLst>
          </p:cNvPr>
          <p:cNvSpPr>
            <a:spLocks noGrp="1"/>
          </p:cNvSpPr>
          <p:nvPr>
            <p:ph idx="1"/>
          </p:nvPr>
        </p:nvSpPr>
        <p:spPr>
          <a:xfrm>
            <a:off x="838200" y="1253331"/>
            <a:ext cx="10515600" cy="4351338"/>
          </a:xfrm>
        </p:spPr>
        <p:txBody>
          <a:bodyPr>
            <a:noAutofit/>
          </a:bodyPr>
          <a:lstStyle/>
          <a:p>
            <a:pPr algn="just"/>
            <a:r>
              <a:rPr lang="en-US" sz="2400" dirty="0">
                <a:latin typeface="Times New Roman" panose="02020603050405020304" pitchFamily="18" charset="0"/>
                <a:cs typeface="Times New Roman" panose="02020603050405020304" pitchFamily="18" charset="0"/>
              </a:rPr>
              <a:t>Binary search is an efficient algorithm for finding an item from a sorted list of items. </a:t>
            </a:r>
          </a:p>
          <a:p>
            <a:pPr algn="just"/>
            <a:r>
              <a:rPr lang="en-US" sz="2400" dirty="0">
                <a:latin typeface="Times New Roman" panose="02020603050405020304" pitchFamily="18" charset="0"/>
                <a:cs typeface="Times New Roman" panose="02020603050405020304" pitchFamily="18" charset="0"/>
              </a:rPr>
              <a:t>It works by </a:t>
            </a:r>
            <a:r>
              <a:rPr lang="en-US" sz="2400" dirty="0">
                <a:solidFill>
                  <a:srgbClr val="FF0000"/>
                </a:solidFill>
                <a:latin typeface="Times New Roman" panose="02020603050405020304" pitchFamily="18" charset="0"/>
                <a:cs typeface="Times New Roman" panose="02020603050405020304" pitchFamily="18" charset="0"/>
              </a:rPr>
              <a:t>repeatedly dividing in half the portion of the list that could contain the item, until you've narrowed down the possible locations to just one</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We used binary search in the guessing game in the introductory tutorial.</a:t>
            </a:r>
          </a:p>
          <a:p>
            <a:pPr algn="just"/>
            <a:endParaRPr lang="en-US" sz="2400" dirty="0">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xmlns="" id="{16D14720-E030-CDB0-F3CE-5998315F31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8683" y="3242387"/>
            <a:ext cx="5076825" cy="376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4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FE7AB39-5B35-7CF3-F40B-73AAE94FF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92F0D3A-EBDC-6ABE-E3D5-DB0E451207AE}"/>
              </a:ext>
            </a:extLst>
          </p:cNvPr>
          <p:cNvSpPr>
            <a:spLocks noGrp="1"/>
          </p:cNvSpPr>
          <p:nvPr>
            <p:ph type="title"/>
          </p:nvPr>
        </p:nvSpPr>
        <p:spPr>
          <a:xfrm>
            <a:off x="685800" y="100965"/>
            <a:ext cx="10515600" cy="1325563"/>
          </a:xfrm>
        </p:spPr>
        <p:txBody>
          <a:bodyPr>
            <a:normAutofit/>
          </a:bodyPr>
          <a:lstStyle/>
          <a:p>
            <a:pPr algn="ctr"/>
            <a:r>
              <a:rPr lang="en-US" sz="3800" dirty="0">
                <a:latin typeface="Times New Roman" panose="02020603050405020304" pitchFamily="18" charset="0"/>
                <a:cs typeface="Times New Roman" panose="02020603050405020304" pitchFamily="18" charset="0"/>
              </a:rPr>
              <a:t>TYPICAL STAGES INVOLVED IN THE FUNCTIONING OF AN ALGORITHM</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28D00C-AA84-3C48-B4B1-1B1DD82615E8}"/>
              </a:ext>
            </a:extLst>
          </p:cNvPr>
          <p:cNvSpPr>
            <a:spLocks noGrp="1"/>
          </p:cNvSpPr>
          <p:nvPr>
            <p:ph idx="1"/>
          </p:nvPr>
        </p:nvSpPr>
        <p:spPr>
          <a:xfrm>
            <a:off x="838200" y="1656080"/>
            <a:ext cx="10774680" cy="5110480"/>
          </a:xfrm>
        </p:spPr>
        <p:txBody>
          <a:bodyPr>
            <a:noAutofit/>
          </a:bodyPr>
          <a:lstStyle/>
          <a:p>
            <a:pPr algn="just"/>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 The first step involves defining the inputs that the algorithm will use. Inputs are the data on which the algorithm will operate. It could be anything from a single value to a complex data structure.</a:t>
            </a:r>
          </a:p>
          <a:p>
            <a:pPr algn="just"/>
            <a:r>
              <a:rPr lang="en-US" b="1" dirty="0">
                <a:latin typeface="Times New Roman" panose="02020603050405020304" pitchFamily="18" charset="0"/>
                <a:cs typeface="Times New Roman" panose="02020603050405020304" pitchFamily="18" charset="0"/>
              </a:rPr>
              <a:t>Processing. </a:t>
            </a:r>
            <a:r>
              <a:rPr lang="en-US" dirty="0">
                <a:latin typeface="Times New Roman" panose="02020603050405020304" pitchFamily="18" charset="0"/>
                <a:cs typeface="Times New Roman" panose="02020603050405020304" pitchFamily="18" charset="0"/>
              </a:rPr>
              <a:t>This is the core phase where the algorithm performs operations on the inputs using a series of computational steps. This phase is guided by logical and arithmetic calculations to process the data effectively. Within the processing phase, there are often crucial sub-steps:</a:t>
            </a:r>
          </a:p>
          <a:p>
            <a:pPr marL="971550" lvl="1" indent="-514350" algn="just">
              <a:buFont typeface="+mj-lt"/>
              <a:buAutoNum type="romanLcPeriod"/>
            </a:pPr>
            <a:r>
              <a:rPr lang="en-US" sz="2800" b="1" dirty="0">
                <a:latin typeface="Times New Roman" panose="02020603050405020304" pitchFamily="18" charset="0"/>
                <a:cs typeface="Times New Roman" panose="02020603050405020304" pitchFamily="18" charset="0"/>
              </a:rPr>
              <a:t>Decision making</a:t>
            </a:r>
            <a:r>
              <a:rPr lang="en-US" sz="2800" dirty="0">
                <a:latin typeface="Times New Roman" panose="02020603050405020304" pitchFamily="18" charset="0"/>
                <a:cs typeface="Times New Roman" panose="02020603050405020304" pitchFamily="18" charset="0"/>
              </a:rPr>
              <a:t>. At various points during processing, decisions need to be made based on certain conditions. This </a:t>
            </a:r>
            <a:r>
              <a:rPr lang="en-US" sz="2800" dirty="0" err="1">
                <a:latin typeface="Times New Roman" panose="02020603050405020304" pitchFamily="18" charset="0"/>
                <a:cs typeface="Times New Roman" panose="02020603050405020304" pitchFamily="18" charset="0"/>
              </a:rPr>
              <a:t>substep</a:t>
            </a:r>
            <a:r>
              <a:rPr lang="en-US" sz="2800" dirty="0">
                <a:latin typeface="Times New Roman" panose="02020603050405020304" pitchFamily="18" charset="0"/>
                <a:cs typeface="Times New Roman" panose="02020603050405020304" pitchFamily="18" charset="0"/>
              </a:rPr>
              <a:t> involves directing the flow of the algorithm based on conditional statements, leading to different paths in the algorithm.</a:t>
            </a:r>
          </a:p>
        </p:txBody>
      </p:sp>
    </p:spTree>
    <p:extLst>
      <p:ext uri="{BB962C8B-B14F-4D97-AF65-F5344CB8AC3E}">
        <p14:creationId xmlns:p14="http://schemas.microsoft.com/office/powerpoint/2010/main" val="4112438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635F85E-348B-D0CF-3B59-7D973DDB3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64938EF-0704-1802-835E-5DC968CBD069}"/>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STRING PROCESSING</a:t>
            </a:r>
            <a:br>
              <a:rPr lang="en-US" sz="3800" dirty="0">
                <a:latin typeface="Times New Roman" panose="02020603050405020304" pitchFamily="18" charset="0"/>
                <a:cs typeface="Times New Roman" panose="02020603050405020304" pitchFamily="18" charset="0"/>
              </a:rPr>
            </a:b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C78310D-1202-3775-7125-877D5AE4E9DF}"/>
              </a:ext>
            </a:extLst>
          </p:cNvPr>
          <p:cNvSpPr>
            <a:spLocks noGrp="1"/>
          </p:cNvSpPr>
          <p:nvPr>
            <p:ph idx="1"/>
          </p:nvPr>
        </p:nvSpPr>
        <p:spPr/>
        <p:txBody>
          <a:bodyPr>
            <a:noAutofit/>
          </a:bodyPr>
          <a:lstStyle/>
          <a:p>
            <a:pPr algn="just"/>
            <a:r>
              <a:rPr lang="en-US" dirty="0">
                <a:solidFill>
                  <a:srgbClr val="FF0000"/>
                </a:solidFill>
                <a:latin typeface="Times New Roman" panose="02020603050405020304" pitchFamily="18" charset="0"/>
                <a:cs typeface="Times New Roman" panose="02020603050405020304" pitchFamily="18" charset="0"/>
              </a:rPr>
              <a:t>A string is a sequence of characters from the alphabet. </a:t>
            </a:r>
          </a:p>
          <a:p>
            <a:pPr marL="0" indent="0" algn="just">
              <a:buNone/>
            </a:pPr>
            <a:endParaRPr lang="en-US" dirty="0">
              <a:solidFill>
                <a:srgbClr val="FF0000"/>
              </a:solidFill>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String processing deals with finding a word in a given text. In recent years, there has been a proliferation of problems requiring the analysis of non-numeric data which has interested algorithm designers and data analysts.</a:t>
            </a:r>
          </a:p>
        </p:txBody>
      </p:sp>
    </p:spTree>
    <p:extLst>
      <p:ext uri="{BB962C8B-B14F-4D97-AF65-F5344CB8AC3E}">
        <p14:creationId xmlns:p14="http://schemas.microsoft.com/office/powerpoint/2010/main" val="829798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2F89B7-B353-C798-B005-5CD92A67E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957648-39EB-A129-3E8B-4D70F924F565}"/>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GRAPH PROBLEMS</a:t>
            </a:r>
          </a:p>
        </p:txBody>
      </p:sp>
      <p:sp>
        <p:nvSpPr>
          <p:cNvPr id="3" name="Content Placeholder 2">
            <a:extLst>
              <a:ext uri="{FF2B5EF4-FFF2-40B4-BE49-F238E27FC236}">
                <a16:creationId xmlns:a16="http://schemas.microsoft.com/office/drawing/2014/main" xmlns="" id="{A103FC30-0134-0DEC-366D-67E45DC0C7B9}"/>
              </a:ext>
            </a:extLst>
          </p:cNvPr>
          <p:cNvSpPr>
            <a:spLocks noGrp="1"/>
          </p:cNvSpPr>
          <p:nvPr>
            <p:ph idx="1"/>
          </p:nvPr>
        </p:nvSpPr>
        <p:spPr/>
        <p:txBody>
          <a:bodyPr>
            <a:noAutofit/>
          </a:bodyPr>
          <a:lstStyle/>
          <a:p>
            <a:pPr algn="just"/>
            <a:r>
              <a:rPr lang="en-US" dirty="0">
                <a:solidFill>
                  <a:srgbClr val="FF0000"/>
                </a:solidFill>
                <a:latin typeface="Times New Roman" panose="02020603050405020304" pitchFamily="18" charset="0"/>
                <a:cs typeface="Times New Roman" panose="02020603050405020304" pitchFamily="18" charset="0"/>
              </a:rPr>
              <a:t>A graph is in simple terms a set of vertices connected by lines called edges.</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Graphs evolve from linear data structures (i.e. linked lists which evolve from arrays)and push the boundaries of what the algorithm designers can utilize in the ADT (Abstract Data Types) set.</a:t>
            </a:r>
          </a:p>
        </p:txBody>
      </p:sp>
    </p:spTree>
    <p:extLst>
      <p:ext uri="{BB962C8B-B14F-4D97-AF65-F5344CB8AC3E}">
        <p14:creationId xmlns:p14="http://schemas.microsoft.com/office/powerpoint/2010/main" val="1748221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B2F89B7-B353-C798-B005-5CD92A67E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F957648-39EB-A129-3E8B-4D70F924F565}"/>
              </a:ext>
            </a:extLst>
          </p:cNvPr>
          <p:cNvSpPr>
            <a:spLocks noGrp="1"/>
          </p:cNvSpPr>
          <p:nvPr>
            <p:ph type="title"/>
          </p:nvPr>
        </p:nvSpPr>
        <p:spPr>
          <a:xfrm>
            <a:off x="7421880" y="0"/>
            <a:ext cx="4770120" cy="1325563"/>
          </a:xfrm>
        </p:spPr>
        <p:txBody>
          <a:bodyPr>
            <a:normAutofit/>
          </a:bodyPr>
          <a:lstStyle/>
          <a:p>
            <a:r>
              <a:rPr lang="en-US" sz="3800" dirty="0">
                <a:latin typeface="Times New Roman" panose="02020603050405020304" pitchFamily="18" charset="0"/>
                <a:cs typeface="Times New Roman" panose="02020603050405020304" pitchFamily="18" charset="0"/>
              </a:rPr>
              <a:t>GRAPH PROBLEMS</a:t>
            </a:r>
          </a:p>
        </p:txBody>
      </p:sp>
      <p:pic>
        <p:nvPicPr>
          <p:cNvPr id="5" name="Picture 4">
            <a:extLst>
              <a:ext uri="{FF2B5EF4-FFF2-40B4-BE49-F238E27FC236}">
                <a16:creationId xmlns:a16="http://schemas.microsoft.com/office/drawing/2014/main" xmlns="" id="{6E969B5B-50F3-0C0E-8E1E-8121646CAE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79" y="959168"/>
            <a:ext cx="8547261" cy="5904786"/>
          </a:xfrm>
          <a:prstGeom prst="rect">
            <a:avLst/>
          </a:prstGeom>
        </p:spPr>
      </p:pic>
    </p:spTree>
    <p:extLst>
      <p:ext uri="{BB962C8B-B14F-4D97-AF65-F5344CB8AC3E}">
        <p14:creationId xmlns:p14="http://schemas.microsoft.com/office/powerpoint/2010/main" val="1828464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5C229C-C040-6BE2-4748-B445CD9BD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C6EC772-7721-2EDE-EB6D-14733E55141F}"/>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COMBINATORIAL PROBLEMS</a:t>
            </a:r>
          </a:p>
        </p:txBody>
      </p:sp>
      <p:sp>
        <p:nvSpPr>
          <p:cNvPr id="3" name="Content Placeholder 2">
            <a:extLst>
              <a:ext uri="{FF2B5EF4-FFF2-40B4-BE49-F238E27FC236}">
                <a16:creationId xmlns:a16="http://schemas.microsoft.com/office/drawing/2014/main" xmlns="" id="{3D3C3CEE-7067-8D11-DB40-E4A2D1E2EEBB}"/>
              </a:ext>
            </a:extLst>
          </p:cNvPr>
          <p:cNvSpPr>
            <a:spLocks noGrp="1"/>
          </p:cNvSpPr>
          <p:nvPr>
            <p:ph idx="1"/>
          </p:nvPr>
        </p:nvSpPr>
        <p:spPr/>
        <p:txBody>
          <a:bodyPr>
            <a:noAutofit/>
          </a:bodyPr>
          <a:lstStyle/>
          <a:p>
            <a:pPr algn="just"/>
            <a:r>
              <a:rPr lang="en-US" dirty="0">
                <a:latin typeface="Times New Roman" panose="02020603050405020304" pitchFamily="18" charset="0"/>
                <a:cs typeface="Times New Roman" panose="02020603050405020304" pitchFamily="18" charset="0"/>
              </a:rPr>
              <a:t>These are problems that require finding permutations, normally used to find complex optimizations such as minimizing cost or maximizing the value of efficiency. A clear example of a combinatorial problem is the travelling salesman problem.</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Combinatorial problems are unique because of their potential for constantly increasing complex which can reach unimaginable levels. </a:t>
            </a:r>
            <a:r>
              <a:rPr lang="en-US" b="1" dirty="0">
                <a:solidFill>
                  <a:srgbClr val="FF0000"/>
                </a:solidFill>
                <a:latin typeface="Times New Roman" panose="02020603050405020304" pitchFamily="18" charset="0"/>
                <a:cs typeface="Times New Roman" panose="02020603050405020304" pitchFamily="18" charset="0"/>
              </a:rPr>
              <a:t>Also, most combinatorial problems do not as of yet have a solution.</a:t>
            </a:r>
          </a:p>
        </p:txBody>
      </p:sp>
    </p:spTree>
    <p:extLst>
      <p:ext uri="{BB962C8B-B14F-4D97-AF65-F5344CB8AC3E}">
        <p14:creationId xmlns:p14="http://schemas.microsoft.com/office/powerpoint/2010/main" val="6694467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20A161F-FFAA-B8C8-5138-FD42F9F79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C32C339C-5ACD-E21C-A130-D8E231EF9540}"/>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GEOMETRIC PROBLEMS</a:t>
            </a:r>
          </a:p>
        </p:txBody>
      </p:sp>
      <p:sp>
        <p:nvSpPr>
          <p:cNvPr id="3" name="Content Placeholder 2">
            <a:extLst>
              <a:ext uri="{FF2B5EF4-FFF2-40B4-BE49-F238E27FC236}">
                <a16:creationId xmlns:a16="http://schemas.microsoft.com/office/drawing/2014/main" xmlns="" id="{2164A54C-D7A8-EE9C-3693-D940934252A6}"/>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These problems require the design of algorithms that deal with geometric objects such as lines, polygons, points and so on.</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3800" dirty="0">
                <a:latin typeface="Times New Roman" panose="02020603050405020304" pitchFamily="18" charset="0"/>
                <a:cs typeface="Times New Roman" panose="02020603050405020304" pitchFamily="18" charset="0"/>
              </a:rPr>
              <a:t>NUMERIC PROBLEM</a:t>
            </a:r>
          </a:p>
          <a:p>
            <a:pPr algn="just"/>
            <a:r>
              <a:rPr lang="en-US" sz="2400" dirty="0">
                <a:latin typeface="Times New Roman" panose="02020603050405020304" pitchFamily="18" charset="0"/>
                <a:cs typeface="Times New Roman" panose="02020603050405020304" pitchFamily="18" charset="0"/>
              </a:rPr>
              <a:t>These are problems that require the use of mathematics and mathematical principles of continuous nature. For instance, solving equations and systems of equations, computing definite integrals, evaluating functions and so on.</a:t>
            </a:r>
          </a:p>
        </p:txBody>
      </p:sp>
    </p:spTree>
    <p:extLst>
      <p:ext uri="{BB962C8B-B14F-4D97-AF65-F5344CB8AC3E}">
        <p14:creationId xmlns:p14="http://schemas.microsoft.com/office/powerpoint/2010/main" val="42328189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8747374-7ED8-43C2-DECB-E9FA151CD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ED0F42D-1357-A458-AEA2-42FC871FE10D}"/>
              </a:ext>
            </a:extLst>
          </p:cNvPr>
          <p:cNvSpPr>
            <a:spLocks noGrp="1"/>
          </p:cNvSpPr>
          <p:nvPr>
            <p:ph type="title"/>
          </p:nvPr>
        </p:nvSpPr>
        <p:spPr/>
        <p:txBody>
          <a:bodyPr>
            <a:normAutofit/>
          </a:bodyPr>
          <a:lstStyle/>
          <a:p>
            <a:r>
              <a:rPr lang="en-US" sz="3800" dirty="0">
                <a:latin typeface="Times New Roman" panose="02020603050405020304" pitchFamily="18" charset="0"/>
                <a:cs typeface="Times New Roman" panose="02020603050405020304" pitchFamily="18" charset="0"/>
              </a:rPr>
              <a:t>ANALYSIS FRAME WORK</a:t>
            </a:r>
          </a:p>
        </p:txBody>
      </p:sp>
      <p:sp>
        <p:nvSpPr>
          <p:cNvPr id="3" name="Content Placeholder 2">
            <a:extLst>
              <a:ext uri="{FF2B5EF4-FFF2-40B4-BE49-F238E27FC236}">
                <a16:creationId xmlns:a16="http://schemas.microsoft.com/office/drawing/2014/main" xmlns="" id="{958F2E28-2107-0AC3-087B-7ABC1BADA534}"/>
              </a:ext>
            </a:extLst>
          </p:cNvPr>
          <p:cNvSpPr>
            <a:spLocks noGrp="1"/>
          </p:cNvSpPr>
          <p:nvPr>
            <p:ph idx="1"/>
          </p:nvPr>
        </p:nvSpPr>
        <p:spPr/>
        <p:txBody>
          <a:bodyPr>
            <a:noAutofit/>
          </a:bodyPr>
          <a:lstStyle/>
          <a:p>
            <a:pPr algn="just"/>
            <a:r>
              <a:rPr lang="en-US" sz="2400" dirty="0">
                <a:latin typeface="Times New Roman" panose="02020603050405020304" pitchFamily="18" charset="0"/>
                <a:cs typeface="Times New Roman" panose="02020603050405020304" pitchFamily="18" charset="0"/>
              </a:rPr>
              <a:t>There are two kinds of efficiency</a:t>
            </a:r>
          </a:p>
          <a:p>
            <a:pPr algn="just"/>
            <a:endParaRPr lang="en-US" sz="2400" dirty="0">
              <a:latin typeface="Times New Roman" panose="02020603050405020304" pitchFamily="18" charset="0"/>
              <a:cs typeface="Times New Roman" panose="02020603050405020304" pitchFamily="18" charset="0"/>
            </a:endParaRPr>
          </a:p>
          <a:p>
            <a:pPr marL="971550" lvl="1" indent="-514350" algn="just">
              <a:buFont typeface="+mj-lt"/>
              <a:buAutoNum type="romanLcPeriod"/>
            </a:pPr>
            <a:r>
              <a:rPr lang="en-US" b="1" dirty="0">
                <a:solidFill>
                  <a:srgbClr val="FF0000"/>
                </a:solidFill>
                <a:latin typeface="Times New Roman" panose="02020603050405020304" pitchFamily="18" charset="0"/>
                <a:cs typeface="Times New Roman" panose="02020603050405020304" pitchFamily="18" charset="0"/>
              </a:rPr>
              <a:t>Time efficiency </a:t>
            </a:r>
            <a:r>
              <a:rPr lang="en-US" dirty="0">
                <a:latin typeface="Times New Roman" panose="02020603050405020304" pitchFamily="18" charset="0"/>
                <a:cs typeface="Times New Roman" panose="02020603050405020304" pitchFamily="18" charset="0"/>
              </a:rPr>
              <a:t>- indicates how fast an algorithm in question runs.</a:t>
            </a:r>
          </a:p>
          <a:p>
            <a:pPr marL="971550" lvl="1" indent="-514350" algn="just">
              <a:buFont typeface="+mj-lt"/>
              <a:buAutoNum type="romanLcPeriod"/>
            </a:pPr>
            <a:endParaRPr lang="en-US" dirty="0">
              <a:latin typeface="Times New Roman" panose="02020603050405020304" pitchFamily="18" charset="0"/>
              <a:cs typeface="Times New Roman" panose="02020603050405020304" pitchFamily="18" charset="0"/>
            </a:endParaRPr>
          </a:p>
          <a:p>
            <a:pPr marL="971550" lvl="1" indent="-514350" algn="just">
              <a:buFont typeface="+mj-lt"/>
              <a:buAutoNum type="romanLcPeriod"/>
            </a:pPr>
            <a:r>
              <a:rPr lang="en-US" b="1" dirty="0">
                <a:solidFill>
                  <a:srgbClr val="FF0000"/>
                </a:solidFill>
                <a:latin typeface="Times New Roman" panose="02020603050405020304" pitchFamily="18" charset="0"/>
                <a:cs typeface="Times New Roman" panose="02020603050405020304" pitchFamily="18" charset="0"/>
              </a:rPr>
              <a:t>Space efficiency </a:t>
            </a:r>
            <a:r>
              <a:rPr lang="en-US" dirty="0">
                <a:latin typeface="Times New Roman" panose="02020603050405020304" pitchFamily="18" charset="0"/>
                <a:cs typeface="Times New Roman" panose="02020603050405020304" pitchFamily="18" charset="0"/>
              </a:rPr>
              <a:t>- deals with the extra space the algorithm requires.</a:t>
            </a:r>
          </a:p>
        </p:txBody>
      </p:sp>
    </p:spTree>
    <p:extLst>
      <p:ext uri="{BB962C8B-B14F-4D97-AF65-F5344CB8AC3E}">
        <p14:creationId xmlns:p14="http://schemas.microsoft.com/office/powerpoint/2010/main" val="17639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0A5761-523B-8CF7-8A4D-5222670BA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943DCB2-BC8E-7A42-DD65-4171BADCBA61}"/>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 TYPICAL STAGES INVOLVED IN THE FUNCTIONING OF AN ALGORITHM</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20C055D6-F52F-CC4D-D91D-5DC974B92A26}"/>
              </a:ext>
            </a:extLst>
          </p:cNvPr>
          <p:cNvSpPr>
            <a:spLocks noGrp="1"/>
          </p:cNvSpPr>
          <p:nvPr>
            <p:ph idx="1"/>
          </p:nvPr>
        </p:nvSpPr>
        <p:spPr/>
        <p:txBody>
          <a:bodyPr>
            <a:noAutofit/>
          </a:bodyPr>
          <a:lstStyle/>
          <a:p>
            <a:pPr marL="457200" lvl="1" indent="0" algn="just">
              <a:buNone/>
            </a:pPr>
            <a:r>
              <a:rPr lang="en-US" sz="2800" b="1" dirty="0">
                <a:latin typeface="Times New Roman" panose="02020603050405020304" pitchFamily="18" charset="0"/>
                <a:cs typeface="Times New Roman" panose="02020603050405020304" pitchFamily="18" charset="0"/>
              </a:rPr>
              <a:t>ii. Looping</a:t>
            </a:r>
            <a:r>
              <a:rPr lang="en-US" sz="2800" dirty="0">
                <a:latin typeface="Times New Roman" panose="02020603050405020304" pitchFamily="18" charset="0"/>
                <a:cs typeface="Times New Roman" panose="02020603050405020304" pitchFamily="18" charset="0"/>
              </a:rPr>
              <a:t>. For many algorithms, certain steps need to be repeated multiple times until a specific condition is met. Looping allows the algorithm to execute the same steps repeatedly, optimizing the process and saving time.</a:t>
            </a:r>
          </a:p>
          <a:p>
            <a:pPr algn="just"/>
            <a:r>
              <a:rPr lang="en-US" b="1" dirty="0">
                <a:latin typeface="Times New Roman" panose="02020603050405020304" pitchFamily="18" charset="0"/>
                <a:cs typeface="Times New Roman" panose="02020603050405020304" pitchFamily="18" charset="0"/>
              </a:rPr>
              <a:t>Output</a:t>
            </a:r>
            <a:r>
              <a:rPr lang="en-US" dirty="0">
                <a:latin typeface="Times New Roman" panose="02020603050405020304" pitchFamily="18" charset="0"/>
                <a:cs typeface="Times New Roman" panose="02020603050405020304" pitchFamily="18" charset="0"/>
              </a:rPr>
              <a:t>. After processing the inputs through various computational and conditional steps, the algorithm produces an output. This output is the result of the algorithm’s operations and is used to solve the problem or perform the task at hand.</a:t>
            </a:r>
          </a:p>
          <a:p>
            <a:pPr algn="just"/>
            <a:r>
              <a:rPr lang="en-US" b="1" dirty="0">
                <a:latin typeface="Times New Roman" panose="02020603050405020304" pitchFamily="18" charset="0"/>
                <a:cs typeface="Times New Roman" panose="02020603050405020304" pitchFamily="18" charset="0"/>
              </a:rPr>
              <a:t>Termination. </a:t>
            </a:r>
            <a:r>
              <a:rPr lang="en-US" dirty="0">
                <a:latin typeface="Times New Roman" panose="02020603050405020304" pitchFamily="18" charset="0"/>
                <a:cs typeface="Times New Roman" panose="02020603050405020304" pitchFamily="18" charset="0"/>
              </a:rPr>
              <a:t>An algorithm must have a defined stopping point to ensure it doesn’t run indefinitely. Once all the steps are executed successfully, and the output is produced, the algorithm reaches its termination point.</a:t>
            </a:r>
          </a:p>
        </p:txBody>
      </p:sp>
    </p:spTree>
    <p:extLst>
      <p:ext uri="{BB962C8B-B14F-4D97-AF65-F5344CB8AC3E}">
        <p14:creationId xmlns:p14="http://schemas.microsoft.com/office/powerpoint/2010/main" val="390138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FE7AB39-5B35-7CF3-F40B-73AAE94FF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92F0D3A-EBDC-6ABE-E3D5-DB0E451207AE}"/>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DEVELOPMENT STEPS</a:t>
            </a:r>
            <a:endParaRPr lang="aa-ET" sz="3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D28D00C-AA84-3C48-B4B1-1B1DD82615E8}"/>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process of algorithm development generally involves many steps.</a:t>
            </a:r>
          </a:p>
          <a:p>
            <a:pPr marL="0" indent="0" algn="just">
              <a:buNone/>
            </a:pPr>
            <a:r>
              <a:rPr lang="en-US"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The general steps involved in algorithm development are as follows: -</a:t>
            </a:r>
          </a:p>
          <a:p>
            <a:pPr lvl="1" algn="just"/>
            <a:r>
              <a:rPr lang="en-US" dirty="0">
                <a:latin typeface="Times New Roman" panose="02020603050405020304" pitchFamily="18" charset="0"/>
                <a:cs typeface="Times New Roman" panose="02020603050405020304" pitchFamily="18" charset="0"/>
              </a:rPr>
              <a:t>Problem Definition</a:t>
            </a:r>
          </a:p>
          <a:p>
            <a:pPr lvl="1" algn="just"/>
            <a:r>
              <a:rPr lang="en-US" dirty="0">
                <a:latin typeface="Times New Roman" panose="02020603050405020304" pitchFamily="18" charset="0"/>
                <a:cs typeface="Times New Roman" panose="02020603050405020304" pitchFamily="18" charset="0"/>
              </a:rPr>
              <a:t>Problem Analysis</a:t>
            </a:r>
          </a:p>
          <a:p>
            <a:pPr lvl="1" algn="just"/>
            <a:r>
              <a:rPr lang="en-US" dirty="0">
                <a:latin typeface="Times New Roman" panose="02020603050405020304" pitchFamily="18" charset="0"/>
                <a:cs typeface="Times New Roman" panose="02020603050405020304" pitchFamily="18" charset="0"/>
              </a:rPr>
              <a:t>Algorithm Design</a:t>
            </a:r>
          </a:p>
          <a:p>
            <a:pPr lvl="1" algn="just"/>
            <a:r>
              <a:rPr lang="en-US" dirty="0">
                <a:latin typeface="Times New Roman" panose="02020603050405020304" pitchFamily="18" charset="0"/>
                <a:cs typeface="Times New Roman" panose="02020603050405020304" pitchFamily="18" charset="0"/>
              </a:rPr>
              <a:t>Flowchart</a:t>
            </a:r>
          </a:p>
          <a:p>
            <a:pPr lvl="1" algn="just"/>
            <a:r>
              <a:rPr lang="en-US" dirty="0">
                <a:latin typeface="Times New Roman" panose="02020603050405020304" pitchFamily="18" charset="0"/>
                <a:cs typeface="Times New Roman" panose="02020603050405020304" pitchFamily="18" charset="0"/>
              </a:rPr>
              <a:t>Implementation</a:t>
            </a:r>
          </a:p>
          <a:p>
            <a:pPr lvl="1" algn="just"/>
            <a:r>
              <a:rPr lang="en-US" dirty="0">
                <a:latin typeface="Times New Roman" panose="02020603050405020304" pitchFamily="18" charset="0"/>
                <a:cs typeface="Times New Roman" panose="02020603050405020304" pitchFamily="18" charset="0"/>
              </a:rPr>
              <a:t>Testing</a:t>
            </a:r>
          </a:p>
          <a:p>
            <a:pPr lvl="1" algn="just"/>
            <a:r>
              <a:rPr lang="en-US" dirty="0">
                <a:latin typeface="Times New Roman" panose="02020603050405020304" pitchFamily="18" charset="0"/>
                <a:cs typeface="Times New Roman" panose="02020603050405020304" pitchFamily="18" charset="0"/>
              </a:rPr>
              <a:t>Documentation</a:t>
            </a:r>
          </a:p>
        </p:txBody>
      </p:sp>
    </p:spTree>
    <p:extLst>
      <p:ext uri="{BB962C8B-B14F-4D97-AF65-F5344CB8AC3E}">
        <p14:creationId xmlns:p14="http://schemas.microsoft.com/office/powerpoint/2010/main" val="82576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26477D3-5F76-059B-C8A4-C3CA73910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68F061A-043D-0CC7-DEB0-B3557CFA5BF9}"/>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DEVELOPMENT STEPS</a:t>
            </a:r>
            <a:endParaRPr lang="aa-ET" sz="3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0C284B65-7A7D-2E28-B231-1E5EF81E5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8603" y="1825625"/>
            <a:ext cx="6947871" cy="4351338"/>
          </a:xfrm>
        </p:spPr>
      </p:pic>
    </p:spTree>
    <p:extLst>
      <p:ext uri="{BB962C8B-B14F-4D97-AF65-F5344CB8AC3E}">
        <p14:creationId xmlns:p14="http://schemas.microsoft.com/office/powerpoint/2010/main" val="2774125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834ED88-7E66-885D-9ECD-B074A49CDE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C1DFAB4-B3E2-E41B-B9B7-A8EC19743E6D}"/>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DEVELOPMENT STEPS</a:t>
            </a:r>
            <a:endParaRPr lang="aa-ET" sz="3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EA196506-3EDE-0B49-E7C3-C018E68290D2}"/>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💡Problem Definition</a:t>
            </a:r>
          </a:p>
          <a:p>
            <a:pPr marL="0" indent="0" algn="just">
              <a:buNone/>
            </a:pPr>
            <a:r>
              <a:rPr lang="en-US" sz="2400" dirty="0">
                <a:latin typeface="Times New Roman" panose="02020603050405020304" pitchFamily="18" charset="0"/>
                <a:cs typeface="Times New Roman" panose="02020603050405020304" pitchFamily="18" charset="0"/>
              </a:rPr>
              <a:t>Clearly define the problem that the algorithm needs to solve. Clearly understand the problem statement so that a proper algorithm can be designed. This stage includes understanding the </a:t>
            </a:r>
            <a:r>
              <a:rPr lang="en-US" sz="2400" dirty="0">
                <a:solidFill>
                  <a:srgbClr val="FF0000"/>
                </a:solidFill>
                <a:latin typeface="Times New Roman" panose="02020603050405020304" pitchFamily="18" charset="0"/>
                <a:cs typeface="Times New Roman" panose="02020603050405020304" pitchFamily="18" charset="0"/>
              </a:rPr>
              <a:t>input data</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desired output</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constraints or requirements.</a:t>
            </a:r>
          </a:p>
          <a:p>
            <a:pPr marL="0" indent="0" algn="just">
              <a:buNone/>
            </a:pPr>
            <a:endParaRPr lang="en-US" sz="2400" dirty="0">
              <a:solidFill>
                <a:srgbClr val="FF0000"/>
              </a:solidFill>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Problem Analysis</a:t>
            </a:r>
          </a:p>
          <a:p>
            <a:pPr marL="0" indent="0" algn="just">
              <a:buNone/>
            </a:pPr>
            <a:r>
              <a:rPr lang="en-US" sz="2400" dirty="0">
                <a:latin typeface="Times New Roman" panose="02020603050405020304" pitchFamily="18" charset="0"/>
                <a:cs typeface="Times New Roman" panose="02020603050405020304" pitchFamily="18" charset="0"/>
              </a:rPr>
              <a:t>Analyze the problem to understand its </a:t>
            </a:r>
            <a:r>
              <a:rPr lang="en-US" sz="2400" dirty="0">
                <a:solidFill>
                  <a:srgbClr val="FF0000"/>
                </a:solidFill>
                <a:latin typeface="Times New Roman" panose="02020603050405020304" pitchFamily="18" charset="0"/>
                <a:cs typeface="Times New Roman" panose="02020603050405020304" pitchFamily="18" charset="0"/>
              </a:rPr>
              <a:t>characteristics</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complexity</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potential</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solutions</a:t>
            </a:r>
            <a:r>
              <a:rPr lang="en-US" sz="2400" dirty="0">
                <a:latin typeface="Times New Roman" panose="02020603050405020304" pitchFamily="18" charset="0"/>
                <a:cs typeface="Times New Roman" panose="02020603050405020304" pitchFamily="18" charset="0"/>
              </a:rPr>
              <a:t>. This may involve studying the data, identifying patterns, understanding the relationships between variables, and considering different approaches..</a:t>
            </a:r>
          </a:p>
          <a:p>
            <a:pPr algn="just"/>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087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AD99D5A-58FF-FDC7-68F7-FFD88FD7D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AAACB3C-1B10-3B83-7312-6CB2C2330FCE}"/>
              </a:ext>
            </a:extLst>
          </p:cNvPr>
          <p:cNvSpPr>
            <a:spLocks noGrp="1"/>
          </p:cNvSpPr>
          <p:nvPr>
            <p:ph type="title"/>
          </p:nvPr>
        </p:nvSpPr>
        <p:spPr/>
        <p:txBody>
          <a:bodyPr>
            <a:normAutofit/>
          </a:bodyPr>
          <a:lstStyle/>
          <a:p>
            <a:pPr algn="just"/>
            <a:r>
              <a:rPr lang="en-US" sz="3800" dirty="0">
                <a:latin typeface="Times New Roman" panose="02020603050405020304" pitchFamily="18" charset="0"/>
                <a:cs typeface="Times New Roman" panose="02020603050405020304" pitchFamily="18" charset="0"/>
              </a:rPr>
              <a:t>ALGORITHM DEVELOPMENT STEPS</a:t>
            </a:r>
            <a:endParaRPr lang="aa-ET" sz="3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50E4E035-D6EE-5B2B-CFBB-5C0685284D36}"/>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 Algorithm Design</a:t>
            </a:r>
          </a:p>
          <a:p>
            <a:pPr marL="0" indent="0" algn="just">
              <a:buNone/>
            </a:pPr>
            <a:r>
              <a:rPr lang="en-US" sz="2400" dirty="0">
                <a:latin typeface="Times New Roman" panose="02020603050405020304" pitchFamily="18" charset="0"/>
                <a:cs typeface="Times New Roman" panose="02020603050405020304" pitchFamily="18" charset="0"/>
              </a:rPr>
              <a:t>Based on the problem analysis, design an algorithm that outlines the step-by-step process for solving the problem. This may involve selecting appropriate data structures, </a:t>
            </a:r>
            <a:r>
              <a:rPr lang="en-US" sz="2400" dirty="0">
                <a:solidFill>
                  <a:srgbClr val="FF0000"/>
                </a:solidFill>
                <a:latin typeface="Times New Roman" panose="02020603050405020304" pitchFamily="18" charset="0"/>
                <a:cs typeface="Times New Roman" panose="02020603050405020304" pitchFamily="18" charset="0"/>
              </a:rPr>
              <a:t>choosing suitable problem-solving techniques</a:t>
            </a:r>
            <a:r>
              <a:rPr lang="en-US" sz="2400" dirty="0">
                <a:latin typeface="Times New Roman" panose="02020603050405020304" pitchFamily="18" charset="0"/>
                <a:cs typeface="Times New Roman" panose="02020603050405020304" pitchFamily="18" charset="0"/>
              </a:rPr>
              <a:t>, and </a:t>
            </a:r>
            <a:r>
              <a:rPr lang="en-US" sz="2400" dirty="0">
                <a:solidFill>
                  <a:srgbClr val="FF0000"/>
                </a:solidFill>
                <a:latin typeface="Times New Roman" panose="02020603050405020304" pitchFamily="18" charset="0"/>
                <a:cs typeface="Times New Roman" panose="02020603050405020304" pitchFamily="18" charset="0"/>
              </a:rPr>
              <a:t>designing tools for defining the logic or flow of the algorithm.</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Flowchart Development</a:t>
            </a:r>
          </a:p>
          <a:p>
            <a:pPr marL="0" indent="0" algn="just">
              <a:buNone/>
            </a:pPr>
            <a:r>
              <a:rPr lang="en-US" sz="2400" dirty="0">
                <a:latin typeface="Times New Roman" panose="02020603050405020304" pitchFamily="18" charset="0"/>
                <a:cs typeface="Times New Roman" panose="02020603050405020304" pitchFamily="18" charset="0"/>
              </a:rPr>
              <a:t>A flowchart is a </a:t>
            </a:r>
            <a:r>
              <a:rPr lang="en-US" sz="2400" dirty="0">
                <a:solidFill>
                  <a:srgbClr val="FF0000"/>
                </a:solidFill>
                <a:latin typeface="Times New Roman" panose="02020603050405020304" pitchFamily="18" charset="0"/>
                <a:cs typeface="Times New Roman" panose="02020603050405020304" pitchFamily="18" charset="0"/>
              </a:rPr>
              <a:t>visual representation of the algorithm </a:t>
            </a:r>
            <a:r>
              <a:rPr lang="en-US" sz="2400" dirty="0">
                <a:latin typeface="Times New Roman" panose="02020603050405020304" pitchFamily="18" charset="0"/>
                <a:cs typeface="Times New Roman" panose="02020603050405020304" pitchFamily="18" charset="0"/>
              </a:rPr>
              <a:t>so that it is easy to understand. Create a high-level representation of the algorithm using flowcharts.  Flowcharts </a:t>
            </a:r>
            <a:r>
              <a:rPr lang="en-US" sz="2400" dirty="0">
                <a:solidFill>
                  <a:srgbClr val="FF0000"/>
                </a:solidFill>
                <a:latin typeface="Times New Roman" panose="02020603050405020304" pitchFamily="18" charset="0"/>
                <a:cs typeface="Times New Roman" panose="02020603050405020304" pitchFamily="18" charset="0"/>
              </a:rPr>
              <a:t>use graphical symbols to represent the steps </a:t>
            </a:r>
            <a:r>
              <a:rPr lang="en-US" sz="2400" dirty="0">
                <a:latin typeface="Times New Roman" panose="02020603050405020304" pitchFamily="18" charset="0"/>
                <a:cs typeface="Times New Roman" panose="02020603050405020304" pitchFamily="18" charset="0"/>
              </a:rPr>
              <a:t>and flow of the algorithm.</a:t>
            </a:r>
            <a:endParaRPr lang="aa-ET"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952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2692</Words>
  <Application>Microsoft Office PowerPoint</Application>
  <PresentationFormat>Widescreen</PresentationFormat>
  <Paragraphs>220</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Office Theme</vt:lpstr>
      <vt:lpstr>DESIGN AND ANALYSIS  OF ALGORITHMS</vt:lpstr>
      <vt:lpstr>BASIC CONCEPT OF ALGORITHMS</vt:lpstr>
      <vt:lpstr>INTRODUCTION OF ALGORITHMS</vt:lpstr>
      <vt:lpstr>TYPICAL STAGES INVOLVED IN THE FUNCTIONING OF AN ALGORITHM</vt:lpstr>
      <vt:lpstr> TYPICAL STAGES INVOLVED IN THE FUNCTIONING OF AN ALGORITHM</vt:lpstr>
      <vt:lpstr>ALGORITHM DEVELOPMENT STEPS</vt:lpstr>
      <vt:lpstr>ALGORITHM DEVELOPMENT STEPS</vt:lpstr>
      <vt:lpstr>ALGORITHM DEVELOPMENT STEPS</vt:lpstr>
      <vt:lpstr>ALGORITHM DEVELOPMENT STEPS</vt:lpstr>
      <vt:lpstr>ALGORITHM DEVELOPMENT STEPS</vt:lpstr>
      <vt:lpstr>ALGORITHM DEVELOPMENT STEPS</vt:lpstr>
      <vt:lpstr>COMPLEX ALGORITHM DESIGN</vt:lpstr>
      <vt:lpstr>TYPES OF ALGORITHMS</vt:lpstr>
      <vt:lpstr>ALGORITHM USE CASES</vt:lpstr>
      <vt:lpstr>STRUCTURAL OR PROBLEM-SOLVING STRATEGIES</vt:lpstr>
      <vt:lpstr>STRUCTURAL OR PROBLEM-SOLVING STRATEGIES</vt:lpstr>
      <vt:lpstr>STRUCTURAL OR PROBLEM-SOLVING STRATEGIES</vt:lpstr>
      <vt:lpstr>CATEGORIES OF ALGORITHMS</vt:lpstr>
      <vt:lpstr>CHARACTERISTICS OF AN ALGORITHM</vt:lpstr>
      <vt:lpstr>FUNDAMENTAL ANALYSIS OF ALGORITHMS EFFICIENCY</vt:lpstr>
      <vt:lpstr>ANALYSIS OF ALGORITHMS EFFICIENCY</vt:lpstr>
      <vt:lpstr>ANALYSIS OF ALGORITHMS EFFICIENCY</vt:lpstr>
      <vt:lpstr>ALGORITHM COMPLEXITY</vt:lpstr>
      <vt:lpstr>TYPES OF ALGORITHM COMPLEXITY</vt:lpstr>
      <vt:lpstr>TYPES OF ALGORITHM COMPLEXITY</vt:lpstr>
      <vt:lpstr>TYPES OF ALGORITHM COMPLEXITY</vt:lpstr>
      <vt:lpstr>FACTORS AFFECTING TIME COMPLEXITY</vt:lpstr>
      <vt:lpstr>TYPES OF ALGORITHM COMPLEXITY</vt:lpstr>
      <vt:lpstr>CHARACTERISTICS OF AN ALGORITHM </vt:lpstr>
      <vt:lpstr>CHARACTERFUNDAMENTAL OF ALGORITHIMC PROBLEM SOLVINGISTICS OF AN ALGORITHM</vt:lpstr>
      <vt:lpstr>FUNDAMENTAL OF ALGORITHIMC PROBLEM SOLVING</vt:lpstr>
      <vt:lpstr>IMPORTANT PROBLEM TYPES</vt:lpstr>
      <vt:lpstr>SORTING</vt:lpstr>
      <vt:lpstr>SORTING</vt:lpstr>
      <vt:lpstr>SORTING</vt:lpstr>
      <vt:lpstr>SORTING</vt:lpstr>
      <vt:lpstr>SEARCHING </vt:lpstr>
      <vt:lpstr>SEARCHING </vt:lpstr>
      <vt:lpstr>SEARCHING</vt:lpstr>
      <vt:lpstr>STRING PROCESSING </vt:lpstr>
      <vt:lpstr>GRAPH PROBLEMS</vt:lpstr>
      <vt:lpstr>GRAPH PROBLEMS</vt:lpstr>
      <vt:lpstr>COMBINATORIAL PROBLEMS</vt:lpstr>
      <vt:lpstr>GEOMETRIC PROBLEMS</vt:lpstr>
      <vt:lpstr>ANALYSIS FRAME WORK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ANALYSIS  OF ALGORITHMS</dc:title>
  <dc:creator>TONY</dc:creator>
  <cp:lastModifiedBy>Microsoft account</cp:lastModifiedBy>
  <cp:revision>68</cp:revision>
  <dcterms:created xsi:type="dcterms:W3CDTF">2025-04-14T22:02:59Z</dcterms:created>
  <dcterms:modified xsi:type="dcterms:W3CDTF">2025-05-04T11:20:04Z</dcterms:modified>
</cp:coreProperties>
</file>