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5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6" r:id="rId58"/>
    <p:sldId id="317" r:id="rId59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7939A0-A6A3-C74D-08B0-50F8F535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28AC443-0257-D1E3-6168-A9FDABAF0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DB043A-960B-E55D-EAFB-56487381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FB0-0D02-45B4-A92E-EB5FAE415A50}" type="datetimeFigureOut">
              <a:rPr lang="aa-ET" smtClean="0"/>
              <a:t>05/05/2025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CBEBAC-02EF-9A2D-FD18-946E2281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A1A37C-5670-0FE0-CEF3-25A5AAFA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8BD6-EA48-45F2-BACE-E92C3A6517A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6718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9213CE-C713-7A76-3DF4-1BD6AA43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07937B8-07F8-C37E-FCC4-5EDF22EE7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0AC3C5-5F58-30C4-05BA-B650ED16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FB0-0D02-45B4-A92E-EB5FAE415A50}" type="datetimeFigureOut">
              <a:rPr lang="aa-ET" smtClean="0"/>
              <a:t>05/05/2025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3EAFBC-DA31-53A5-9A1E-9047B26F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CB78BA-0134-16C7-740A-30CC72F0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8BD6-EA48-45F2-BACE-E92C3A6517A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75194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3691211-6DB9-9782-C9E3-C81CACEC7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4EE4131-672F-3BE2-968C-A78A50E29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13FB32-7F88-0867-1F47-C799FF46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FB0-0D02-45B4-A92E-EB5FAE415A50}" type="datetimeFigureOut">
              <a:rPr lang="aa-ET" smtClean="0"/>
              <a:t>05/05/2025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E8D649-BB69-0278-1EE8-5CA9A031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E468BA-6E06-BBB6-559E-060F124A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8BD6-EA48-45F2-BACE-E92C3A6517A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9166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19AB48-F2BB-F8E5-C397-F974CDB8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BCA832-BDF4-952A-CF4D-A7BE38453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64BD54-7F89-4BC5-7883-A5BCBC4E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FB0-0D02-45B4-A92E-EB5FAE415A50}" type="datetimeFigureOut">
              <a:rPr lang="aa-ET" smtClean="0"/>
              <a:t>05/05/2025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EDF1B1-DE95-82B8-D49F-6B146349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922DC1-A526-D541-EEF7-65FC47A5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8BD6-EA48-45F2-BACE-E92C3A6517A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7454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526E48-15A4-0CFE-E054-208AF1A7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B09DAA9-7519-9FAB-0725-39D2DE562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783B9B-E27D-2909-2B2A-076B9431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FB0-0D02-45B4-A92E-EB5FAE415A50}" type="datetimeFigureOut">
              <a:rPr lang="aa-ET" smtClean="0"/>
              <a:t>05/05/2025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F6E5CA-FEB1-032D-06D2-5FE7AE5B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3970C1-CB9A-5DC5-3C7C-70BE9993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8BD6-EA48-45F2-BACE-E92C3A6517A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36909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A8EF42-5AA0-9D75-279F-AB7B8AAA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FAD489-C6C6-F38B-86CF-1E45DE501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A23C3A3-12BE-ED45-F01C-57D49AB07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508E5CA-05AD-C3D8-DD4D-04AD39BC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FB0-0D02-45B4-A92E-EB5FAE415A50}" type="datetimeFigureOut">
              <a:rPr lang="aa-ET" smtClean="0"/>
              <a:t>05/05/2025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4A9EE1-A02B-5875-2C14-11BC6F9B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0F0B54-418B-7887-FF39-043436F8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8BD6-EA48-45F2-BACE-E92C3A6517A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46743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97E1A8-ED59-DF3D-0B61-13568535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59CA8E-B4FF-7B6D-2E2A-4E1074F9B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A71CA3E-D7B0-5653-95D4-F37FD3ED3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F442032-4E81-7AD4-FD42-2EBCB0CD3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81ECD1C-C8F1-55EF-F3C4-660F3ECE7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1C51FBC-1A7B-AB2D-E675-95C882DD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FB0-0D02-45B4-A92E-EB5FAE415A50}" type="datetimeFigureOut">
              <a:rPr lang="aa-ET" smtClean="0"/>
              <a:t>05/05/2025</a:t>
            </a:fld>
            <a:endParaRPr lang="aa-ET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02DA966-9FF7-4755-6CAF-E67DEF7F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D25DC0E-0FCF-4D99-B73A-17B24F39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8BD6-EA48-45F2-BACE-E92C3A6517A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0328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79947D-6812-902A-9CBF-13A067D1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52F067F-B1F0-4711-A20B-4127FBD7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FB0-0D02-45B4-A92E-EB5FAE415A50}" type="datetimeFigureOut">
              <a:rPr lang="aa-ET" smtClean="0"/>
              <a:t>05/05/2025</a:t>
            </a:fld>
            <a:endParaRPr lang="aa-E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48BB126-56FF-FCAB-BB7B-5B670A8A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8034E4-1EF6-45CC-09EB-238BA483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8BD6-EA48-45F2-BACE-E92C3A6517A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07034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63E9EB2-5EF1-0914-82CA-5ACECF6D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FB0-0D02-45B4-A92E-EB5FAE415A50}" type="datetimeFigureOut">
              <a:rPr lang="aa-ET" smtClean="0"/>
              <a:t>05/05/2025</a:t>
            </a:fld>
            <a:endParaRPr lang="aa-ET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5FC7824-72FD-88C1-3AE9-92EBBE9C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8861EE2-9BFD-3BF7-71BC-BDD85ED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8BD6-EA48-45F2-BACE-E92C3A6517A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0615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486B7D-7120-4BDC-B77E-D583E108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F4B89B-6111-7718-6D4D-66033028C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2BB7CE0-7D3D-89C1-2E90-CBA31616F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B2155A4-80E8-43E2-882C-8876CB26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FB0-0D02-45B4-A92E-EB5FAE415A50}" type="datetimeFigureOut">
              <a:rPr lang="aa-ET" smtClean="0"/>
              <a:t>05/05/2025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ED95B1-9F95-C2C8-9327-A40AEADF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24B7D6F-8E13-4D11-DD40-A0E94244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8BD6-EA48-45F2-BACE-E92C3A6517A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43236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DF5516-1A76-546F-8594-D4CD3F96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611591D-2D2C-F8D1-C1F1-9AC99B1AD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E6E0D9A-66AA-1CC4-64F2-14A0B4A60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41BD72-58A0-F70A-A9FA-F86D763D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0FB0-0D02-45B4-A92E-EB5FAE415A50}" type="datetimeFigureOut">
              <a:rPr lang="aa-ET" smtClean="0"/>
              <a:t>05/05/2025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05D22B8-48BA-C623-330E-E29D7A16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B9CF4F-5F7C-B196-6B3C-D1520E02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8BD6-EA48-45F2-BACE-E92C3A6517A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99135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BFBF87C-ABF9-CEBC-6D13-D47D980A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D9D1DDB-2A0C-9231-B645-C1062B083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AB2859-895C-052E-C0F9-76CF7C268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0FB0-0D02-45B4-A92E-EB5FAE415A50}" type="datetimeFigureOut">
              <a:rPr lang="aa-ET" smtClean="0"/>
              <a:t>05/05/2025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C8369B-F5AC-6A30-C9D4-659852E65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88816B-389A-1783-9A1C-1E52ACD98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A8BD6-EA48-45F2-BACE-E92C3A6517A6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43427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1A20B9-545E-DF80-1719-A5E9B9853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AND NON -RECURSIVE ALGORITHMS</a:t>
            </a:r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AA537B8-1DF3-9EC2-782A-C3BDFE77E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TWO</a:t>
            </a:r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4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62C492C-4003-E4C9-EDEF-3CA7E1AFD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E92861-3769-6C0D-B4AB-4FA4B7F8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  <a:endParaRPr lang="aa-ET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449C83-AE47-F19C-9E4B-B629D8568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measures the total number of basic operations (e.g., comparisons, multiplications, function calls) performed.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BREAKDOWN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213CA4A-3F75-2A32-B0A2-2700DAD36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2925"/>
            <a:ext cx="7435121" cy="352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D4CCF2A-5CC3-7648-4038-7C148F8CF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22A9C8-EED6-534A-2545-BDD28366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  <a:endParaRPr lang="aa-ET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78CC0069-F5B7-E029-8BFD-A21386444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202" y="1690688"/>
            <a:ext cx="9233941" cy="4695121"/>
          </a:xfrm>
        </p:spPr>
      </p:pic>
    </p:spTree>
    <p:extLst>
      <p:ext uri="{BB962C8B-B14F-4D97-AF65-F5344CB8AC3E}">
        <p14:creationId xmlns:p14="http://schemas.microsoft.com/office/powerpoint/2010/main" val="31434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89CE077-4E75-61B5-0CC8-CA2FA5543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DAC469-D42F-60D0-391E-693DAF93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  <a:endParaRPr lang="aa-ET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4A9F89ED-BC7B-D4EF-AA36-D0856E988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791" y="1948722"/>
            <a:ext cx="7764904" cy="3912432"/>
          </a:xfrm>
        </p:spPr>
      </p:pic>
    </p:spTree>
    <p:extLst>
      <p:ext uri="{BB962C8B-B14F-4D97-AF65-F5344CB8AC3E}">
        <p14:creationId xmlns:p14="http://schemas.microsoft.com/office/powerpoint/2010/main" val="23772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F8BC6B6-81E6-B801-4575-ECEC2FA72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26E192-D32E-63B5-D3EE-4911BDCD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FOR TIME COMPLEXITY ANALYSIS</a:t>
            </a:r>
            <a:endParaRPr lang="aa-ET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="" xmlns:a16="http://schemas.microsoft.com/office/drawing/2014/main" id="{07631ACE-04FA-29E9-8AF7-01AD5726E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111" y="1843790"/>
            <a:ext cx="4699233" cy="3432748"/>
          </a:xfr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068F9A7-D383-2594-C392-79CE22E9D6D7}"/>
              </a:ext>
            </a:extLst>
          </p:cNvPr>
          <p:cNvSpPr txBox="1"/>
          <p:nvPr/>
        </p:nvSpPr>
        <p:spPr>
          <a:xfrm>
            <a:off x="2357203" y="5429640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linear slope reflects 𝑂(𝑛)O(n) growth.</a:t>
            </a:r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7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5324541-E076-0D78-8C6A-34DFEFD0E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99FBFF-0032-51B2-5159-50F58EDF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ANALYSIS</a:t>
            </a:r>
            <a:endParaRPr lang="aa-ET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F8D47A2D-C3AF-7B7C-CFF5-80678BE8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memory usage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primarily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call stack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Stack: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recursive call adds a stack frame, storing:</a:t>
            </a:r>
          </a:p>
          <a:p>
            <a:pPr lvl="1" algn="just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𝑛n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(constant space, e.g., 4 bytes).</a:t>
            </a:r>
          </a:p>
          <a:p>
            <a:pPr lvl="1" algn="just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bookkeeping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(constant space).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depth: 𝑛n calls (e.g., for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𝑛=5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stack holds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factorial(5)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factorial(4)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factorial(1)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frame uses constant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say 𝑠s bytes.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D1ABA8D-4F06-8BD2-7F84-C2205C952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D20405-3952-7B8F-781A-80187606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ANALYSIS</a:t>
            </a:r>
            <a:endParaRPr lang="aa-ET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D0F767AC-3ECF-2A8B-5B1B-7BCCA3C55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Memory: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𝑛frames, each using 𝑠 bytes.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Total: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𝑛×𝑠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space complexity is 𝑂(𝑛).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Auxiliary Structures: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uses only the call stack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no additional arrays or variables.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8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897ACD3-054F-1642-D97E-1ABB1BF1D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BD47AC-7E1B-C0E8-1506-361A646D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01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IMPLEMENTATIONS OF THE RECURSION</a:t>
            </a:r>
            <a:endParaRPr lang="aa-ET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8EA0CFC-50F1-BB46-4BBE-530150A24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123" y="1364106"/>
            <a:ext cx="8679305" cy="5343993"/>
          </a:xfrm>
        </p:spPr>
      </p:pic>
    </p:spTree>
    <p:extLst>
      <p:ext uri="{BB962C8B-B14F-4D97-AF65-F5344CB8AC3E}">
        <p14:creationId xmlns:p14="http://schemas.microsoft.com/office/powerpoint/2010/main" val="106567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C93E426-A8FD-1957-9431-0BDEA33FA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4F4509-E1F4-B64B-9831-15385FAA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RECURSIVE </a:t>
            </a:r>
            <a:endParaRPr lang="aa-ET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C270A836-D021-50A9-25A8-FA21771F8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193" y="1933731"/>
            <a:ext cx="8064709" cy="3447738"/>
          </a:xfrm>
        </p:spPr>
      </p:pic>
    </p:spTree>
    <p:extLst>
      <p:ext uri="{BB962C8B-B14F-4D97-AF65-F5344CB8AC3E}">
        <p14:creationId xmlns:p14="http://schemas.microsoft.com/office/powerpoint/2010/main" val="4339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83DA920-6BBC-85FA-ADE2-39546B8A7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824ACC-487A-6EAE-F932-CEA699E9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NON-RECURSIVE ALGORITHM</a:t>
            </a:r>
            <a:endParaRPr lang="aa-ET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CE2A87E5-3A6E-F0CE-5908-EE3B3728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non-recursive algorithm (or iterative algorithm)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solves a problem using iterative constructs like loops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for, while,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etc.) or other control structures, without calling itself.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recursive algorithms, which break problems into smaller subproblems via function calls, non-recursive algorithms process the problem directly, often maintaining state through variables or data structures.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3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F0752FC-FA00-B054-61CF-5124B4A9F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5E84BF-56A7-E25A-D7EF-522241BA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NON-RECURSIVE ALGORITHM</a:t>
            </a:r>
            <a:endParaRPr lang="aa-ET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CDF4B20E-50CE-6C40-0F0A-E43D786E1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CHARACTERISTICS: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loops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function self-calls.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avoids the call stack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to lower memory usage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more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large inputs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reduced overhead.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explicit data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 (e.g., stacks or queues)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mimic recursive behavior for complex problems.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855CD3-B35A-B77F-300C-E2AE33A5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ALGORITHMS</a:t>
            </a:r>
            <a:endParaRPr lang="aa-ET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C324DC-C318-7155-ACC7-CDD808ED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recursive algorithm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solves a problem by breaking it into smaller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similar subproblems and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each subproblem by </a:t>
            </a:r>
            <a:r>
              <a:rPr lang="en-US" sz="2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calling itself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recursive call works on a reduced input until a base case is reached, which provides a direct solution without further recursion.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solutions to subproblems are then combined to solve the original problem.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5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557860D-A767-076C-38EA-DF004C084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01FA80-6E4F-E7AC-99EF-3B3A8DD2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RECURSIVE ALGORITHMS</a:t>
            </a:r>
            <a:endParaRPr lang="aa-ET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044A3A3-35C1-5C2C-A03D-A918D62ED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323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Elegant for problems with natural recursive structure (e.g., tree traversals, divide-and-conquer). Uses call stack, which can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to 𝑂(𝑛) space complexity for deep recursion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Non-Recursive: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memory-efficient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(often 𝑂(1) or 𝑂(𝑛) space, depending on auxiliary structures).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be less intuitive for some problems but avoids stack overflow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cursive Functions - Definition, Properties, Example C progr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127" y="4137891"/>
            <a:ext cx="5846618" cy="256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9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3271353-7358-4D37-229A-6DA9A4955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B94C09-16C9-0787-B6E7-8DC8BDE0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Non-recursive factorial algorithm</a:t>
            </a:r>
            <a:endParaRPr lang="aa-ET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A69EC41B-3AB8-E3D9-07DA-464AA93AA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revisit the iterative factorial algorithm to illustrate a non-recursive algorithm, analyze it mathematically, and compare it to its recursive counterpart. </a:t>
            </a: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computes 𝑛!n! (e.g., 5!=5×4×3×2×1=1205!=5×4×3×2×1=120) by iteratively multiplying numbers from 1 to 𝑛n.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CB693CD-F6AE-BD92-621D-9FB1335EF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985" y="3185866"/>
            <a:ext cx="8854189" cy="253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2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EBA5303-2549-1C4E-CBAF-5126E32A7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A4CDF-C96F-4E9A-ACCF-7467DDB9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ANALYSIS OF NON-RECURSIVE FACTORIAL</a:t>
            </a:r>
            <a:endParaRPr lang="aa-ET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F414014C-6DF4-D2B0-7057-65F1BD3FB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analyze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quantify performance.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measures the number of basic operations (e.g., assignments, comparisons, multiplications) as a function of input 𝑛.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0661AE9-B048-303C-FADE-D2D5C2611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15" y="4152275"/>
            <a:ext cx="7629994" cy="270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7BC0322-2484-2FF0-B7AC-99D81ACF8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B1798A-3A58-201F-37FC-179C431D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93642BB0-225F-8789-0ACA-B75693E31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154" y="1690688"/>
            <a:ext cx="9099030" cy="4320368"/>
          </a:xfrm>
        </p:spPr>
      </p:pic>
    </p:spTree>
    <p:extLst>
      <p:ext uri="{BB962C8B-B14F-4D97-AF65-F5344CB8AC3E}">
        <p14:creationId xmlns:p14="http://schemas.microsoft.com/office/powerpoint/2010/main" val="42556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257910D-F95B-59E9-41E2-0C7E0D483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6ABCFB-B751-948A-9541-FC53B8F1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ANALYSIS</a:t>
            </a:r>
            <a:endParaRPr lang="aa-ET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8382598E-4B8E-49C3-F415-4B6C84AC6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measures the memory used, excluding the input.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648E392-243E-2894-6D01-E3A77E039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41" y="2488367"/>
            <a:ext cx="8154650" cy="40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E0CED23-F78F-2F82-D46D-317E05CD1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0DA379-1268-F1CF-5D25-504673A3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RECURSIVE ALGORITHMS TO NON-RECURSIVE</a:t>
            </a:r>
            <a:endParaRPr lang="aa-ET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667EF572-343F-474C-67F3-475849E01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9655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recursive algorithms can be rewritten as non-recursive by replacing the call stack with explicit data structures (e.g., stacks, queues) or loops. </a:t>
            </a:r>
          </a:p>
          <a:p>
            <a:pPr marL="0" indent="0" algn="just"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PROCESS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Recursive Structure:</a:t>
            </a: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case(s)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case(s).</a:t>
            </a: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the call stack manages state (parameters, return values).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Recursion with Iteration:</a:t>
            </a:r>
          </a:p>
          <a:p>
            <a:pPr lvl="1"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loop to process the problem iteratively.</a:t>
            </a: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state using variables or data structures (e.g., a stack for depth-first traversal).</a:t>
            </a:r>
          </a:p>
        </p:txBody>
      </p:sp>
    </p:spTree>
    <p:extLst>
      <p:ext uri="{BB962C8B-B14F-4D97-AF65-F5344CB8AC3E}">
        <p14:creationId xmlns:p14="http://schemas.microsoft.com/office/powerpoint/2010/main" val="10061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16D99B5-E6EC-52C9-53DD-755EFF395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FF1416-9408-1333-4AAF-D58DA031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RECURSIVE ALGORITHMS TO NON-RECURSIVE</a:t>
            </a:r>
            <a:endParaRPr lang="aa-ET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6639CCC1-143A-2032-EFA4-3E8FF17F8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the Call Stack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Explicitly (if needed):</a:t>
            </a: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algorithms with complex recursion (e.g., tree traversals), use a stack or queue to mimic the recursive call stack.</a:t>
            </a: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parameters onto the stack for each “call” and pop them to process.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for Space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auxiliary space (e.g.,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variables).</a:t>
            </a: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redundant computations.</a:t>
            </a:r>
          </a:p>
        </p:txBody>
      </p:sp>
    </p:spTree>
    <p:extLst>
      <p:ext uri="{BB962C8B-B14F-4D97-AF65-F5344CB8AC3E}">
        <p14:creationId xmlns:p14="http://schemas.microsoft.com/office/powerpoint/2010/main" val="37333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F075897-12D1-83B3-0830-8E32554B7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60DCB4-554F-B849-D0CD-E83F4C57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Recursive to Non-Recursive Binary Tree Preorder Traversal</a:t>
            </a:r>
            <a:endParaRPr lang="aa-ET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CDB23D77-40FA-A44F-52F7-2C3941FA2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for tree traversals (e.g., preorder: root, left, right) are common but can be converted to non-recursive forms using a stack.</a:t>
            </a:r>
          </a:p>
        </p:txBody>
      </p:sp>
    </p:spTree>
    <p:extLst>
      <p:ext uri="{BB962C8B-B14F-4D97-AF65-F5344CB8AC3E}">
        <p14:creationId xmlns:p14="http://schemas.microsoft.com/office/powerpoint/2010/main" val="9954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FB8E3DB-9908-2EBA-83B9-A3F9071EA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5C2E1A-D66A-37F9-E53F-1AEAD9B9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RECURSIVE ALGORITHMS TO NON-RECURSIVE</a:t>
            </a:r>
            <a:endParaRPr lang="aa-ET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E63E15E6-4FA7-BF91-F172-5D5E85DC9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954" y="2038661"/>
            <a:ext cx="9293901" cy="4454213"/>
          </a:xfrm>
        </p:spPr>
      </p:pic>
    </p:spTree>
    <p:extLst>
      <p:ext uri="{BB962C8B-B14F-4D97-AF65-F5344CB8AC3E}">
        <p14:creationId xmlns:p14="http://schemas.microsoft.com/office/powerpoint/2010/main" val="20539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99AF474-4921-95FD-B635-61FDBFB89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8B75DC-E922-C795-A3EF-FED7770A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Recursive to Non-Recursive Binary Tree Preorder Traversal</a:t>
            </a:r>
            <a:endParaRPr lang="aa-ET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A8DA4745-5EE8-7810-E2DD-D602B75B7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233" y="1813809"/>
            <a:ext cx="9368852" cy="4679065"/>
          </a:xfrm>
        </p:spPr>
      </p:pic>
    </p:spTree>
    <p:extLst>
      <p:ext uri="{BB962C8B-B14F-4D97-AF65-F5344CB8AC3E}">
        <p14:creationId xmlns:p14="http://schemas.microsoft.com/office/powerpoint/2010/main" val="6591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BD6F7DF-C17C-BDED-91CB-931554720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E3FA3E-37FD-EA7B-53D8-8A05E1F6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845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 OF RECURSIVE ALGORITHMS</a:t>
            </a:r>
            <a:endParaRPr lang="aa-ET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A5314C-B61D-B60B-183B-B0698D11E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Case: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condition that stops recursion by returning a direct result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for factorial,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𝑛≤1n≤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returns 1).</a:t>
            </a: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Case: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part where the function calls itself with a smaller input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𝑛!=𝑛×(𝑛−1)!n!=n×(n−1)!).</a:t>
            </a: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Stack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Recursive calls are managed by the system’s call stack, which stores the state of each call (parameters, local variables, return address).</a:t>
            </a: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Divide-and-Conquer: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recursive algorithms (e.g., merge sort, quicksort) divide the problem into smaller parts, solve them recursively, and combine results.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1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72E73BE-A856-26BE-2EAD-29A5B929C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7C1559-1E42-2563-CF50-07F10356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Non-Recursive Binary Tree Preorder Traversal</a:t>
            </a:r>
            <a:endParaRPr lang="aa-ET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926324B6-8AD3-0C7E-EF7F-E9375CD8C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125" y="1918741"/>
            <a:ext cx="10373193" cy="4574133"/>
          </a:xfrm>
        </p:spPr>
      </p:pic>
    </p:spTree>
    <p:extLst>
      <p:ext uri="{BB962C8B-B14F-4D97-AF65-F5344CB8AC3E}">
        <p14:creationId xmlns:p14="http://schemas.microsoft.com/office/powerpoint/2010/main" val="1856655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8360C06-3CD3-FFF9-5E09-FA66E3218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FF88B-02F9-1A8F-F9CD-174027B8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Non-Recursive Binary Tree Preorder Traversal</a:t>
            </a:r>
            <a:endParaRPr lang="aa-ET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5F9CC61-20EC-4F00-51E0-E7663A07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𝑂(𝑛)(each node is pushed and popped once).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complexity: 𝑂(ℎ) (stack stores at most ℎ nodes, where ℎ is the tree height).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 Works: The stack explicitly mimics the recursive call stack, storing nodes in the order they would be processed recursively.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850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3F8E907-537C-1B76-39E7-C320430CA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05B26-B43F-62AB-316D-740A10E4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NON-RECURSIVE ALGORITHMS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80F281B-81A0-1FFC-8625-6A600DF0C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845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Efficiency: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Avoids call stack overhead, reducing space complexity (e.g., 𝑂(1) for factorial vs. 𝑂(𝑛) recursive).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stack overflow for large inputs.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Eliminates function call overhead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often making iterative algorithms faster.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factorial has lower constant factors than recursive.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large inputs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recursion might cause stack overflow.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Control: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to modify or debug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cases, as state is explicit (e.g., loop variables or stacks)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06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059806C-90B1-FA30-0D16-F8B73C4D8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30D703-717D-5486-25C6-5995584F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(disadvantages)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NON-RECURSIVE ALGORITHMS</a:t>
            </a:r>
            <a:endParaRPr lang="aa-E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CCB91F1-7176-1A03-B698-49205B495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753"/>
            <a:ext cx="10515600" cy="49873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problems like tree traversals or divide-and-conquer (e.g., quicksort), iterative versions may require explicit stacks or queues, making code less intuitive.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preorder traversal is more complex than recursive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Readability (sometimes readability is hard ):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solutions are often more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problems with natural recursive structure (e.g., Fibonacci, merge sort).Auxiliary 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iterative algorithms often save stack space,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conversions (e.g., tree traversals) may still require 𝑂(𝑛) or 𝑂(ℎ) space for explicit stacks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670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31A05A1-92D9-A6C7-AEB9-80987A6C1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765A38-54A5-4F63-DAD2-97D64023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SEQUENCE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7D8DE9B-0491-F663-7A13-C285DCA9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609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Fibonacci sequence is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series of numbers where each number is the sum of the two 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preceding(previous )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ones, starting with 0 and 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Mathematically: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𝐹(0)=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𝐹(1)=1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𝐹(𝑛)=𝐹(𝑛−1)+𝐹(𝑛−2) for 𝑛≥2</a:t>
            </a:r>
          </a:p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0, 1, 1, 2, 3, 5, 8, 13, 21, 34, ...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𝐹(5)=𝐹(4)+𝐹(3)=3+2=5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𝐹(6)=𝐹(5)+𝐹(4)=5+3=8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72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5624EB9-8F94-2CE8-8816-B63B62D23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142719-1196-3EC3-4725-11E0420B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FIBONACCI ALGORITHM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BDE799B-E3A6-BBB1-9737-F9E2F7345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609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approach directly implements the mathematical definition by calling the function for 𝑛−1 and 𝑛−2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821C90F-5F1E-28AE-144E-584968D6E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25" y="3013202"/>
            <a:ext cx="8950377" cy="244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09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A0A9C6D-0357-6521-A31F-6AB0C653F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B58915-8652-854C-3D51-0D454061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RECURSIVE ALGORITHM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5D3E165E-81F9-2B03-AA27-6882A04A0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4125"/>
            <a:ext cx="7931046" cy="5158749"/>
          </a:xfrm>
        </p:spPr>
      </p:pic>
    </p:spTree>
    <p:extLst>
      <p:ext uri="{BB962C8B-B14F-4D97-AF65-F5344CB8AC3E}">
        <p14:creationId xmlns:p14="http://schemas.microsoft.com/office/powerpoint/2010/main" val="1335458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95955E9-78C5-FB12-5ACF-280456AF9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732C18-8EB6-079C-DEDD-3CB44357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RECURSIVE ALGORITHM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D37575C3-6689-3747-AABB-D9D0C9D6D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0" y="1528997"/>
            <a:ext cx="7562199" cy="4963878"/>
          </a:xfrm>
        </p:spPr>
      </p:pic>
    </p:spTree>
    <p:extLst>
      <p:ext uri="{BB962C8B-B14F-4D97-AF65-F5344CB8AC3E}">
        <p14:creationId xmlns:p14="http://schemas.microsoft.com/office/powerpoint/2010/main" val="3655133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4F5CA3D-6FDD-9CE7-FE0E-CEF22A51D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81615F-6490-CA00-8928-B2FF4F91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ITERATIVE ALGORITHM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C2F50C3-C1FF-D1FF-2E9A-1E4EF9615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4026"/>
            <a:ext cx="7829909" cy="5246558"/>
          </a:xfrm>
        </p:spPr>
      </p:pic>
    </p:spTree>
    <p:extLst>
      <p:ext uri="{BB962C8B-B14F-4D97-AF65-F5344CB8AC3E}">
        <p14:creationId xmlns:p14="http://schemas.microsoft.com/office/powerpoint/2010/main" val="3698086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76FDCA3-811E-4249-411B-B0E52F2DE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A2D3F7-32CC-8FD3-E319-FF1A676D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FLOWCHART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="" xmlns:a16="http://schemas.microsoft.com/office/drawing/2014/main" id="{9DD7544B-D97E-C238-8938-00650F32D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682" y="1154243"/>
            <a:ext cx="6820525" cy="5703757"/>
          </a:xfrm>
        </p:spPr>
      </p:pic>
    </p:spTree>
    <p:extLst>
      <p:ext uri="{BB962C8B-B14F-4D97-AF65-F5344CB8AC3E}">
        <p14:creationId xmlns:p14="http://schemas.microsoft.com/office/powerpoint/2010/main" val="178491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B2CB1B7-5A69-BAF1-5D76-682A7F077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C80E9C-E70A-AE98-7759-1858DEC0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RECURSIVE ALGORITHMS</a:t>
            </a:r>
            <a:endParaRPr lang="aa-ET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00C562-2A70-064D-5A54-7C90FD86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Elegant and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concise for problems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natural recursive structure (e.g., tree traversals, divide-and-conquer).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for problems where the solution depends on smaller instances of the same problem.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implement for complex problems like graph algorithms or 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</a:p>
          <a:p>
            <a:pPr algn="just"/>
            <a:r>
              <a:rPr lang="en-US" sz="2400" b="1" dirty="0"/>
              <a:t>Reduced Time Complexity</a:t>
            </a:r>
            <a:r>
              <a:rPr lang="en-US" sz="2400" b="1" dirty="0" smtClean="0"/>
              <a:t>:</a:t>
            </a:r>
          </a:p>
          <a:p>
            <a:pPr algn="just"/>
            <a:r>
              <a:rPr lang="en-US" sz="2400" b="1" dirty="0"/>
              <a:t>Efficient Tree Traversal</a:t>
            </a:r>
            <a:r>
              <a:rPr lang="en-US" sz="2400" b="1" dirty="0" smtClean="0"/>
              <a:t>:</a:t>
            </a:r>
          </a:p>
          <a:p>
            <a:pPr algn="just"/>
            <a:r>
              <a:rPr lang="en-US" sz="2400" b="1" dirty="0"/>
              <a:t>Improved Readability</a:t>
            </a:r>
            <a:r>
              <a:rPr lang="en-US" sz="2400" b="1" dirty="0" smtClean="0"/>
              <a:t>:</a:t>
            </a:r>
          </a:p>
          <a:p>
            <a:pPr algn="just"/>
            <a:r>
              <a:rPr lang="en-US" sz="2400" b="1" dirty="0"/>
              <a:t>allows breaking down </a:t>
            </a:r>
            <a:r>
              <a:rPr lang="en-US" sz="2400" b="1" dirty="0" smtClean="0"/>
              <a:t>large </a:t>
            </a:r>
            <a:r>
              <a:rPr lang="en-US" sz="2400" b="1" dirty="0"/>
              <a:t>problems into </a:t>
            </a:r>
            <a:r>
              <a:rPr lang="en-US" sz="2400" b="1" dirty="0" smtClean="0"/>
              <a:t>smaller:</a:t>
            </a:r>
            <a:endParaRPr lang="aa-ET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B2D82E5-1F9E-B388-1641-995393766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5E7052-A949-8000-9140-44FB9193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TREE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717162D-0D64-5DDC-AA79-2991F6406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448" y="1690688"/>
            <a:ext cx="6730582" cy="4410309"/>
          </a:xfr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B10DAC7-B0A4-6D08-FA85-292D9FEFDE3D}"/>
              </a:ext>
            </a:extLst>
          </p:cNvPr>
          <p:cNvSpPr txBox="1"/>
          <p:nvPr/>
        </p:nvSpPr>
        <p:spPr>
          <a:xfrm>
            <a:off x="838200" y="6100997"/>
            <a:ext cx="105156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nodes (e.g., fib(2)) are computed multiple times, leading to redundancy.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46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BB9BC9A-E53B-87B9-6EAD-8238ADE5A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32FD2E-4C6C-E7B1-03DA-30315EAF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NON-RECURSIVE FIBONACCI ALGORITHM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A78320E-0EFE-F30B-4A8E-462EFBC8F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00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non-recursive (iterative) approach computes Fibonacci numbers using a loop, storing intermediate results in variables to avoid redundant calculations.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5FB9807-D018-80F6-AD39-E89E31EA6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80" y="2990827"/>
            <a:ext cx="8664314" cy="350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75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6FFD910-B4A3-E381-76FD-54D5420A9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C5EAFB-E1E6-69E0-FB00-E48136F7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NON-RECURSIVE FIBONACCI ALGORITHM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8C49325-8B8A-FFFA-33C1-967FF1DA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3660"/>
            <a:ext cx="6477000" cy="53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46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6174C27-8D3A-D56D-A6F3-306146820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87F51C-A64F-59E7-6F62-BF17B797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NON-RECURSIVE FIBONACCI ALGORITHM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C068E1D-18CE-44B8-EA25-A889DBB9A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9" y="1403535"/>
            <a:ext cx="9936399" cy="531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70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C0933F2-81C2-C654-FF49-C322DC4E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9856EA-8E90-8B9F-2DCF-FB0D12AE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VS. NON-RECURSIVE FIBONACCI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AD74E8C-8635-8707-CD87-572804215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11544"/>
            <a:ext cx="9340121" cy="469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17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18AD8C7-6962-9F5D-3B7D-F2A32BB87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7642EF-F6E6-8466-551A-FA565949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RECURSIVE FIBONACCI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8E8CE76-4386-A4CC-DED6-288BB92CB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609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Fibonacci algorithm’s exponential time complexity can be improved using memorization, dynamic programming or Tail Recursion.</a:t>
            </a:r>
          </a:p>
          <a:p>
            <a:pPr marL="0" indent="0" algn="just"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Memoized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Recursive Fibonacci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results to avoid recomputing fib(n) for the same 𝑛.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1287CC9-BC6F-E8BA-B26A-755AFDE5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672590"/>
            <a:ext cx="9714874" cy="282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07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1D3ACD7-307C-B67D-47E6-16FD89C58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0923AA-5AA0-31A1-D1A8-A3B3CFB4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RECURSIVE FIBONACCI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E612FC2-AAF3-BB86-E777-CD726A2F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609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(Bottom-Up)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approach (same as non-recursive above) is a form of dynamic programming, computing Fibonacci numbers from the bottom up.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BD39A4B-8476-1B6A-A0EB-5AE9B0DE6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54" y="3429000"/>
            <a:ext cx="9368853" cy="331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98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2A205FD-83EF-6C2B-A24C-BB9964BE9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21B7FD-D78A-4A30-B04B-EEA75DAC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RECURSIVE FIBONACCI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1232D6-50CC-8054-33E7-FEE01F34B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609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 Recursion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the algorithm so the recursive call is the last operation, allowing compilers (in some languages) to optimize stack usage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87A8BD8-044B-31B4-0B0F-22F5769EE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61" y="3428999"/>
            <a:ext cx="10088379" cy="237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92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09DCA53-98FF-0766-BCDF-47513DC2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B66B1C-88FA-033F-9B51-21999A9E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ANALYSIS OF ALGORITHMS 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F275B3F-F542-3E96-8878-2B9DF660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609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analysis of algorithms involves evaluating their performance by testing them on real-world inputs and measuring their execution time or resource consumption.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contrasts with theoretical analysis, which uses mathematical models and assumptions.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analysis provides concrete data on how an algorithm performs in practice, helping identify its strengths, weaknesses, and potential issues.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2102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DB37948-595C-F734-F00E-7A9F061C3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D67416-378D-AED8-20D8-0E579FD5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ASPECT OF EMPIRICAL ANALYSIS OF ALGORITHMS 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DDD41C3-29E7-7B2E-84CD-3C1404CA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609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Testing: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theoretical analysis, which focuses on abstract models, empirical analysis involves running the algorithm on a computer with specific inputs and measuring its performance. 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Observing Real-World Behavior: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insights into how an algorithm performs with real-world data, including the effects of factors like hardware, implementation details, and data characteristics. 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Strengths and Weaknesses: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performance data, you can identify which algorithms are most efficient for certain tasks, and which have limitations or potential bottlenecks. </a:t>
            </a:r>
          </a:p>
        </p:txBody>
      </p:sp>
    </p:spTree>
    <p:extLst>
      <p:ext uri="{BB962C8B-B14F-4D97-AF65-F5344CB8AC3E}">
        <p14:creationId xmlns:p14="http://schemas.microsoft.com/office/powerpoint/2010/main" val="229276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5AD3408-505A-928B-BD22-70A4E4B89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64674-6A27-1CB9-1709-4ACD9547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RECURSIVE ALGORITHMS</a:t>
            </a:r>
            <a:endParaRPr lang="aa-ET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1FC366-2F5E-3788-C9FE-47930387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memory-intensive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call stack (𝑂(𝑛)O(n) space for deep recursion).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of stack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 for large inputs.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have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overhead due to repeated function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calls compared to iterative solutions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/>
              <a:t>Recursion can be </a:t>
            </a:r>
            <a:r>
              <a:rPr lang="en-US" sz="2400" dirty="0" smtClean="0"/>
              <a:t>confusing</a:t>
            </a:r>
            <a:r>
              <a:rPr lang="en-US" sz="2400" dirty="0"/>
              <a:t> </a:t>
            </a:r>
            <a:r>
              <a:rPr lang="en-US" sz="2400" dirty="0" smtClean="0"/>
              <a:t>for large problems.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93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F978B34-0907-21BA-60A6-19480EF08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8F485A-A321-FB29-EDEB-65567F21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ASPECT OF EMPIRICAL ANALYSIS OF ALGORITHMS 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795C6F9-CB59-1A94-1D58-55452B84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609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Benchmarking and Comparison: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analysis is often used to compare different algorithms or different implementations of the same algorithm, allowing you to choose the best option for a specific application. 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Approach: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analysis relies on collecting and analyzing data, providing a more concrete understanding of algorithm behavior than theoretical predictions alone</a:t>
            </a: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63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DABCC3-7645-37E9-978C-053868DC8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BDC5F9-70F5-8FE7-E133-20E6CC25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EMPIRICAL ANALYSIS OF ALGORITHMS 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6616696-DF0E-595D-D71C-9997BCC73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609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Performance Metrics: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what aspects of the algorithm's performance you want to measure (e.g., execution time, memory usage, number of operations).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Representative Inputs: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set of inputs that are representative of the range of data the algorithm will be used with in practice.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Algorithm: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algorithm in a programming language and on a specific computer or platform.</a:t>
            </a:r>
          </a:p>
        </p:txBody>
      </p:sp>
    </p:spTree>
    <p:extLst>
      <p:ext uri="{BB962C8B-B14F-4D97-AF65-F5344CB8AC3E}">
        <p14:creationId xmlns:p14="http://schemas.microsoft.com/office/powerpoint/2010/main" val="33250985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CC22123-FB68-5AC1-D49B-F526C216A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CA5F16-B381-FD65-6026-2C514941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EMPIRICAL ANALYSIS OF ALGORITHMS 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4AF9B08-E3FE-F83E-AEE9-3D1D93677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609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Experiments: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algorithm on the chosen inputs and measure its performance using the defined metrics.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Results: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data collected to identify trends, patterns, and insights into the algorithm's performance.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Conclusions: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analysis, draw conclusions about the algorithm's strengths, weaknesses, and suitability for the intended application</a:t>
            </a:r>
          </a:p>
          <a:p>
            <a:pPr marL="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691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F6C3C34-4E43-FE70-9CE1-BE73969C4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C5DBC7-F517-95A8-939F-A841169B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EMPIRICAL ANALYSIS OF ALGORITHMS 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B05BAE2-6B0B-D0DD-05BB-90DC848B1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609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Performance Insights: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concrete data on how an algorithm behaves in real-world scenarios. 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Bottlenecks: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pinpoint areas where the algorithm might be inefficient or slow. 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Algorithms: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a direct comparison of different algorithms under similar conditions. 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guide improvements to the algorithm or its implementation to achieve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95514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3373E9F-579E-8B05-2FF5-E77C01492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1FD2F0-3EA9-543F-CABD-9E7369F6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EMPIRICAL ANALYSIS OF ALGORITHMS 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87C398-8693-1C21-65B9-5F91272CE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609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Generalization: Results may not be generalizable to all possible inputs or environments. 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Implementation: Performance can be affected by implementation details, making it difficult to compare different algorithms fairly. 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Cost: Running experiments and analyzing data can be time-consuming and resource-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intensiv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889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761995D-9E73-5199-0918-40B2524B6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4178E7-158C-A49D-3A16-A13FD7E4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MEASUREMENT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896B981-62C8-8499-9060-C64924820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9152"/>
            <a:ext cx="8290810" cy="5568847"/>
          </a:xfrm>
        </p:spPr>
      </p:pic>
    </p:spTree>
    <p:extLst>
      <p:ext uri="{BB962C8B-B14F-4D97-AF65-F5344CB8AC3E}">
        <p14:creationId xmlns:p14="http://schemas.microsoft.com/office/powerpoint/2010/main" val="26513294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1F5FE3D-34FF-8E5F-4168-0F60F2718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9DA11-9AB0-0B9F-2E75-921ABEC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MEASUREMENT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BD8CB5D8-D00B-CD4B-FEEF-BAE43F075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4007"/>
            <a:ext cx="8215725" cy="4631960"/>
          </a:xfrm>
        </p:spPr>
      </p:pic>
    </p:spTree>
    <p:extLst>
      <p:ext uri="{BB962C8B-B14F-4D97-AF65-F5344CB8AC3E}">
        <p14:creationId xmlns:p14="http://schemas.microsoft.com/office/powerpoint/2010/main" val="25257224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7075A87-D8CF-EC5E-2430-D7C01E7FE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4DF00E-77D4-36A3-E832-C0F702A3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MEASUREMENT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76F2A671-D073-8FA7-7D07-DAAD3071D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925172" cy="4125496"/>
          </a:xfrm>
        </p:spPr>
      </p:pic>
    </p:spTree>
    <p:extLst>
      <p:ext uri="{BB962C8B-B14F-4D97-AF65-F5344CB8AC3E}">
        <p14:creationId xmlns:p14="http://schemas.microsoft.com/office/powerpoint/2010/main" val="20190172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50411A0-4DE2-4353-6E19-077FB4843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EEDF42-9025-58F6-594F-28AD1306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OF RESULTS</a:t>
            </a:r>
            <a:endParaRPr lang="aa-ET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F1E8E4CB-D51A-E072-FB96-D75545E5D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351" y="1543987"/>
            <a:ext cx="7969311" cy="4766871"/>
          </a:xfrm>
        </p:spPr>
      </p:pic>
    </p:spTree>
    <p:extLst>
      <p:ext uri="{BB962C8B-B14F-4D97-AF65-F5344CB8AC3E}">
        <p14:creationId xmlns:p14="http://schemas.microsoft.com/office/powerpoint/2010/main" val="275869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7C46024-22AA-DAEB-823C-E4AA0F95F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9F839A-21E7-E36F-33DB-64470B8B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RECURSIVE FACTORIAL ALGORITHM</a:t>
            </a:r>
            <a:endParaRPr lang="aa-ET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F2801D-AC45-4B42-66D9-51133DF1D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factorial of a number 𝑛, denoted 𝑛!, is the product of all positive integers up to 𝑛. For example, 5!=5×4×3×2×1=120.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8315A65-6B68-3783-E751-FBCE078D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36" y="2757394"/>
            <a:ext cx="8679305" cy="328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B28BFFB-AA20-9B14-2893-708C9DEDA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CF6F87-BEAB-29AA-94EC-F4DD0BA2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RECURSIVE FACTORIAL ALGORITHM</a:t>
            </a:r>
            <a:endParaRPr lang="aa-ET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F9493926-0FF6-F768-76BE-BB45F25B3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133350" cy="4802187"/>
          </a:xfrm>
        </p:spPr>
      </p:pic>
    </p:spTree>
    <p:extLst>
      <p:ext uri="{BB962C8B-B14F-4D97-AF65-F5344CB8AC3E}">
        <p14:creationId xmlns:p14="http://schemas.microsoft.com/office/powerpoint/2010/main" val="28193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CF13C70-C401-396B-B9EA-8E64318E2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7D419F-B350-64B9-759E-DD023017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RECURSIVE FACTORIAL ALGORITHM</a:t>
            </a:r>
            <a:endParaRPr lang="aa-ET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C0894A3D-853D-F845-07A1-3F2483733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057" y="2248525"/>
            <a:ext cx="9683646" cy="4002373"/>
          </a:xfrm>
        </p:spPr>
      </p:pic>
    </p:spTree>
    <p:extLst>
      <p:ext uri="{BB962C8B-B14F-4D97-AF65-F5344CB8AC3E}">
        <p14:creationId xmlns:p14="http://schemas.microsoft.com/office/powerpoint/2010/main" val="1806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3EE97BD-016C-AD16-DB06-9E73DF30D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5BC98C-E2B9-80E5-A918-CFADA974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ANALYSIS OF RECURSIVE ALGORITHMS</a:t>
            </a:r>
            <a:endParaRPr lang="aa-ET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D815FB-10EE-A5E3-F583-FD28E3E3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quantify the algorithm’s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 of operations) and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(memory usage) as a function of the input size 𝑛.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algorithms are typically analyzed using recurrence relations, which describe the cost of the algorithm in terms of its recursive calls and base cases.</a:t>
            </a:r>
            <a:endParaRPr lang="aa-ET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2218</Words>
  <Application>Microsoft Office PowerPoint</Application>
  <PresentationFormat>Widescreen</PresentationFormat>
  <Paragraphs>211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Times New Roman</vt:lpstr>
      <vt:lpstr>Office Theme</vt:lpstr>
      <vt:lpstr>RECURSIVE AND NON -RECURSIVE ALGORITHMS</vt:lpstr>
      <vt:lpstr>RECURSIVE ALGORITHMS</vt:lpstr>
      <vt:lpstr>KEY CHARACTERISTICS OF RECURSIVE ALGORITHMS</vt:lpstr>
      <vt:lpstr>ADVANTAGES OF RECURSIVE ALGORITHMS</vt:lpstr>
      <vt:lpstr>DISADVANTAGES OF RECURSIVE ALGORITHMS</vt:lpstr>
      <vt:lpstr>EXAMPLE OF RECURSIVE FACTORIAL ALGORITHM</vt:lpstr>
      <vt:lpstr>EXAMPLE OF RECURSIVE FACTORIAL ALGORITHM</vt:lpstr>
      <vt:lpstr>EXAMPLE OF RECURSIVE FACTORIAL ALGORITHM</vt:lpstr>
      <vt:lpstr>MATHEMATICAL ANALYSIS OF RECURSIVE ALGORITHMS</vt:lpstr>
      <vt:lpstr>TIME COMPLEXITY ANALYSIS</vt:lpstr>
      <vt:lpstr>TIME COMPLEXITY ANALYSIS</vt:lpstr>
      <vt:lpstr>TIME COMPLEXITY ANALYSIS</vt:lpstr>
      <vt:lpstr>GRAPH FOR TIME COMPLEXITY ANALYSIS</vt:lpstr>
      <vt:lpstr>SPACE COMPLEXITY ANALYSIS</vt:lpstr>
      <vt:lpstr>SPACE COMPLEXITY ANALYSIS</vt:lpstr>
      <vt:lpstr>FOLLOWING ARE THE IMPLEMENTATIONS OF THE RECURSION</vt:lpstr>
      <vt:lpstr>EXAMPLE OF RECURSIVE </vt:lpstr>
      <vt:lpstr>NON-RECURSIVE ALGORITHM</vt:lpstr>
      <vt:lpstr>NON-RECURSIVE ALGORITHM</vt:lpstr>
      <vt:lpstr>COMPARISON WITH RECURSIVE ALGORITHMS</vt:lpstr>
      <vt:lpstr>Example: Non-recursive factorial algorithm</vt:lpstr>
      <vt:lpstr>MATHEMATICAL ANALYSIS OF NON-RECURSIVE FACTORIAL</vt:lpstr>
      <vt:lpstr>TIME COMPLEXITY ANALYSIS</vt:lpstr>
      <vt:lpstr>SPACE COMPLEXITY ANALYSIS</vt:lpstr>
      <vt:lpstr>CONVERTING RECURSIVE ALGORITHMS TO NON-RECURSIVE</vt:lpstr>
      <vt:lpstr>CONVERTING RECURSIVE ALGORITHMS TO NON-RECURSIVE</vt:lpstr>
      <vt:lpstr>Example: Recursive to Non-Recursive Binary Tree Preorder Traversal</vt:lpstr>
      <vt:lpstr>CONVERTING RECURSIVE ALGORITHMS TO NON-RECURSIVE</vt:lpstr>
      <vt:lpstr>Example: Recursive to Non-Recursive Binary Tree Preorder Traversal</vt:lpstr>
      <vt:lpstr>Non-Recursive Binary Tree Preorder Traversal</vt:lpstr>
      <vt:lpstr>Non-Recursive Binary Tree Preorder Traversal</vt:lpstr>
      <vt:lpstr>ADVANTAGES OF NON-RECURSIVE ALGORITHMS</vt:lpstr>
      <vt:lpstr>CHALLENGES (disadvantages) OF NON-RECURSIVE ALGORITHMS</vt:lpstr>
      <vt:lpstr>FIBONACCI SEQUENCE</vt:lpstr>
      <vt:lpstr>RECURSIVE FIBONACCI ALGORITHM</vt:lpstr>
      <vt:lpstr>FIBONACCI RECURSIVE ALGORITHM</vt:lpstr>
      <vt:lpstr>FIBONACCI RECURSIVE ALGORITHM</vt:lpstr>
      <vt:lpstr>FIBONACCI ITERATIVE ALGORITHM</vt:lpstr>
      <vt:lpstr>FIBONACCI FLOWCHART</vt:lpstr>
      <vt:lpstr>RECURSION TREE</vt:lpstr>
      <vt:lpstr>NON-RECURSIVE FIBONACCI ALGORITHM</vt:lpstr>
      <vt:lpstr>NON-RECURSIVE FIBONACCI ALGORITHM</vt:lpstr>
      <vt:lpstr>NON-RECURSIVE FIBONACCI ALGORITHM</vt:lpstr>
      <vt:lpstr>RECURSIVE VS. NON-RECURSIVE FIBONACCI</vt:lpstr>
      <vt:lpstr>OPTIMIZING RECURSIVE FIBONACCI</vt:lpstr>
      <vt:lpstr>OPTIMIZING RECURSIVE FIBONACCI</vt:lpstr>
      <vt:lpstr>OPTIMIZING RECURSIVE FIBONACCI</vt:lpstr>
      <vt:lpstr>EMPIRICAL ANALYSIS OF ALGORITHMS </vt:lpstr>
      <vt:lpstr>KEY ASPECT OF EMPIRICAL ANALYSIS OF ALGORITHMS </vt:lpstr>
      <vt:lpstr>KEY ASPECT OF EMPIRICAL ANALYSIS OF ALGORITHMS </vt:lpstr>
      <vt:lpstr>STEPS IN EMPIRICAL ANALYSIS OF ALGORITHMS </vt:lpstr>
      <vt:lpstr>STEPS IN EMPIRICAL ANALYSIS OF ALGORITHMS </vt:lpstr>
      <vt:lpstr>BENEFITS OF EMPIRICAL ANALYSIS OF ALGORITHMS </vt:lpstr>
      <vt:lpstr>LIMITATIONS OF EMPIRICAL ANALYSIS OF ALGORITHMS </vt:lpstr>
      <vt:lpstr>EXAMPLE FOR MEASUREMENT</vt:lpstr>
      <vt:lpstr>RESULTS FOR MEASUREMENT</vt:lpstr>
      <vt:lpstr>RESULTS FOR MEASUREMENT</vt:lpstr>
      <vt:lpstr>ANALYZE OF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AND NON -RECURSIVE ALGORITHMS</dc:title>
  <dc:creator>TONY</dc:creator>
  <cp:lastModifiedBy>Microsoft account</cp:lastModifiedBy>
  <cp:revision>33</cp:revision>
  <dcterms:created xsi:type="dcterms:W3CDTF">2025-04-16T18:19:20Z</dcterms:created>
  <dcterms:modified xsi:type="dcterms:W3CDTF">2025-05-05T09:59:06Z</dcterms:modified>
</cp:coreProperties>
</file>