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61" r:id="rId4"/>
    <p:sldId id="260" r:id="rId5"/>
    <p:sldId id="259" r:id="rId6"/>
    <p:sldId id="258" r:id="rId7"/>
    <p:sldId id="257" r:id="rId8"/>
    <p:sldId id="263" r:id="rId9"/>
    <p:sldId id="264" r:id="rId10"/>
    <p:sldId id="265" r:id="rId11"/>
    <p:sldId id="266" r:id="rId12"/>
    <p:sldId id="306" r:id="rId13"/>
    <p:sldId id="267" r:id="rId14"/>
    <p:sldId id="268" r:id="rId15"/>
    <p:sldId id="270" r:id="rId16"/>
    <p:sldId id="271" r:id="rId17"/>
    <p:sldId id="273" r:id="rId18"/>
    <p:sldId id="274" r:id="rId19"/>
    <p:sldId id="285" r:id="rId20"/>
    <p:sldId id="299" r:id="rId21"/>
    <p:sldId id="275" r:id="rId22"/>
    <p:sldId id="301" r:id="rId23"/>
    <p:sldId id="300" r:id="rId24"/>
    <p:sldId id="276" r:id="rId25"/>
    <p:sldId id="277" r:id="rId26"/>
    <p:sldId id="279" r:id="rId27"/>
    <p:sldId id="280" r:id="rId28"/>
    <p:sldId id="281" r:id="rId29"/>
    <p:sldId id="282" r:id="rId30"/>
    <p:sldId id="284" r:id="rId31"/>
    <p:sldId id="303" r:id="rId32"/>
    <p:sldId id="286" r:id="rId33"/>
    <p:sldId id="287" r:id="rId34"/>
    <p:sldId id="288" r:id="rId35"/>
    <p:sldId id="307" r:id="rId36"/>
    <p:sldId id="289" r:id="rId37"/>
    <p:sldId id="290" r:id="rId38"/>
    <p:sldId id="291" r:id="rId39"/>
    <p:sldId id="292" r:id="rId40"/>
    <p:sldId id="293" r:id="rId41"/>
    <p:sldId id="294" r:id="rId42"/>
    <p:sldId id="295" r:id="rId43"/>
    <p:sldId id="296" r:id="rId44"/>
    <p:sldId id="298" r:id="rId45"/>
    <p:sldId id="304" r:id="rId46"/>
    <p:sldId id="30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8" d="100"/>
          <a:sy n="88" d="100"/>
        </p:scale>
        <p:origin x="451"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pPr/>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pPr/>
              <a:t>5/11/2025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pPr/>
              <a:t>5/11/2025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5/11/2025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pPr/>
              <a:t>5/11/2025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techtarget.com/searchcloudcomputing/definition/cloud-engineer"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8719820" cy="1360805"/>
          </a:xfrm>
        </p:spPr>
        <p:txBody>
          <a:bodyPr/>
          <a:lstStyle/>
          <a:p>
            <a:r>
              <a:rPr lang="en-US" altLang="en-US" b="1" dirty="0">
                <a:latin typeface="Times New Roman" panose="02020603050405020304" charset="0"/>
                <a:cs typeface="Times New Roman" panose="02020603050405020304" charset="0"/>
              </a:rPr>
              <a:t>UNIT II</a:t>
            </a:r>
          </a:p>
        </p:txBody>
      </p:sp>
      <p:sp>
        <p:nvSpPr>
          <p:cNvPr id="3" name="Subtitle 2"/>
          <p:cNvSpPr>
            <a:spLocks noGrp="1"/>
          </p:cNvSpPr>
          <p:nvPr>
            <p:ph type="subTitle" idx="1"/>
          </p:nvPr>
        </p:nvSpPr>
        <p:spPr>
          <a:xfrm>
            <a:off x="1618615" y="2601278"/>
            <a:ext cx="9144000" cy="1655762"/>
          </a:xfrm>
        </p:spPr>
        <p:txBody>
          <a:bodyPr/>
          <a:lstStyle/>
          <a:p>
            <a:r>
              <a:rPr lang="en-US" altLang="en-US" sz="5400" b="1" dirty="0">
                <a:latin typeface="Times New Roman" panose="02020603050405020304" charset="0"/>
                <a:cs typeface="Times New Roman" panose="02020603050405020304" charset="0"/>
              </a:rPr>
              <a:t>CLOUD ARCHITECTURE AND MODEL</a:t>
            </a:r>
          </a:p>
        </p:txBody>
      </p:sp>
      <p:sp>
        <p:nvSpPr>
          <p:cNvPr id="4" name="Rectangle 3"/>
          <p:cNvSpPr/>
          <p:nvPr/>
        </p:nvSpPr>
        <p:spPr>
          <a:xfrm>
            <a:off x="1737360" y="4981529"/>
            <a:ext cx="9013372" cy="1200329"/>
          </a:xfrm>
          <a:prstGeom prst="rect">
            <a:avLst/>
          </a:prstGeom>
        </p:spPr>
        <p:txBody>
          <a:bodyPr wrap="square">
            <a:spAutoFit/>
          </a:bodyPr>
          <a:lstStyle/>
          <a:p>
            <a:pPr algn="just"/>
            <a:r>
              <a:rPr lang="en-US" dirty="0" smtClean="0"/>
              <a:t>Technologies for Network Based system - System Models for Distributed and Cloud Computing - NIST Cloud Computing Reference Architecture Cloud models: Characteristics - Cloud Services - Cloud Models (</a:t>
            </a:r>
            <a:r>
              <a:rPr lang="en-US" dirty="0" err="1" smtClean="0"/>
              <a:t>IaaS</a:t>
            </a:r>
            <a:r>
              <a:rPr lang="en-US" dirty="0" smtClean="0"/>
              <a:t>, </a:t>
            </a:r>
            <a:r>
              <a:rPr lang="en-US" dirty="0" err="1" smtClean="0"/>
              <a:t>PaaS</a:t>
            </a:r>
            <a:r>
              <a:rPr lang="en-US" dirty="0" smtClean="0"/>
              <a:t>, </a:t>
            </a:r>
            <a:r>
              <a:rPr lang="en-US" dirty="0" err="1" smtClean="0"/>
              <a:t>SaaS</a:t>
            </a:r>
            <a:r>
              <a:rPr lang="en-US" dirty="0" smtClean="0"/>
              <a:t>) - Public vs. Private Cloud - Cloud Solutions - Cloud ecosystem - Service Management - Computing on demand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379" y="197393"/>
            <a:ext cx="11243129" cy="6242595"/>
          </a:xfrm>
        </p:spPr>
        <p:txBody>
          <a:bodyPr>
            <a:normAutofit lnSpcReduction="10000"/>
          </a:bodyPr>
          <a:lstStyle/>
          <a:p>
            <a:pPr marL="0" indent="0" algn="just">
              <a:buNone/>
            </a:pPr>
            <a:r>
              <a:rPr lang="en-US" b="1" dirty="0">
                <a:latin typeface="Times New Roman" panose="02020603050405020304" charset="0"/>
                <a:cs typeface="Times New Roman" panose="02020603050405020304" charset="0"/>
              </a:rPr>
              <a:t>9. Network Management Tools</a:t>
            </a:r>
          </a:p>
          <a:p>
            <a:pPr marL="0" indent="0" algn="just">
              <a:buNone/>
            </a:pPr>
            <a:r>
              <a:rPr lang="en-US" sz="2600" dirty="0">
                <a:latin typeface="Times New Roman" panose="02020603050405020304" charset="0"/>
                <a:cs typeface="Times New Roman" panose="02020603050405020304" charset="0"/>
              </a:rPr>
              <a:t>SNMP (Simple Network Management Protocol): Used for collecting and organizing information about managed devices on IP networks and modifying device behavior.</a:t>
            </a:r>
          </a:p>
          <a:p>
            <a:pPr marL="0" indent="0" algn="just">
              <a:buNone/>
            </a:pPr>
            <a:r>
              <a:rPr lang="en-US" sz="2600" dirty="0">
                <a:latin typeface="Times New Roman" panose="02020603050405020304" charset="0"/>
                <a:cs typeface="Times New Roman" panose="02020603050405020304" charset="0"/>
              </a:rPr>
              <a:t>Network Monitoring Tools (e.g., </a:t>
            </a:r>
            <a:r>
              <a:rPr lang="en-US" sz="2600" dirty="0" err="1">
                <a:latin typeface="Times New Roman" panose="02020603050405020304" charset="0"/>
                <a:cs typeface="Times New Roman" panose="02020603050405020304" charset="0"/>
              </a:rPr>
              <a:t>Nagios</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Zabbix</a:t>
            </a:r>
            <a:r>
              <a:rPr lang="en-US" sz="2600" dirty="0">
                <a:latin typeface="Times New Roman" panose="02020603050405020304" charset="0"/>
                <a:cs typeface="Times New Roman" panose="02020603050405020304" charset="0"/>
              </a:rPr>
              <a:t>): Monitor network performance and availability, alerting administrators to issues like downtime or slow traffic</a:t>
            </a:r>
            <a:r>
              <a:rPr lang="en-US" sz="2600" dirty="0" smtClean="0">
                <a:latin typeface="Times New Roman" panose="02020603050405020304" charset="0"/>
                <a:cs typeface="Times New Roman" panose="02020603050405020304" charset="0"/>
              </a:rPr>
              <a:t>.</a:t>
            </a:r>
          </a:p>
          <a:p>
            <a:pPr marL="0" indent="0" algn="just">
              <a:buNone/>
            </a:pPr>
            <a:endParaRPr lang="en-US" sz="2600" dirty="0">
              <a:latin typeface="Times New Roman" panose="02020603050405020304" charset="0"/>
              <a:cs typeface="Times New Roman" panose="02020603050405020304" charset="0"/>
            </a:endParaRPr>
          </a:p>
          <a:p>
            <a:pPr algn="just"/>
            <a:r>
              <a:rPr lang="en-US" sz="2600" dirty="0">
                <a:solidFill>
                  <a:srgbClr val="FF0000"/>
                </a:solidFill>
                <a:latin typeface="Times New Roman" panose="02020603050405020304" charset="0"/>
                <a:cs typeface="Times New Roman" panose="02020603050405020304" charset="0"/>
              </a:rPr>
              <a:t>SDN (Software-Defined Networking): </a:t>
            </a:r>
            <a:r>
              <a:rPr lang="en-US" sz="2600" dirty="0" smtClean="0">
                <a:latin typeface="Times New Roman" panose="02020603050405020304" charset="0"/>
                <a:cs typeface="Times New Roman" panose="02020603050405020304" charset="0"/>
              </a:rPr>
              <a:t>Allows </a:t>
            </a:r>
            <a:r>
              <a:rPr lang="en-US" sz="2600" dirty="0">
                <a:latin typeface="Times New Roman" panose="02020603050405020304" charset="0"/>
                <a:cs typeface="Times New Roman" panose="02020603050405020304" charset="0"/>
              </a:rPr>
              <a:t>network administrators to manage and program network behavior dynamically through software interfaces rather than hardware configurations</a:t>
            </a:r>
            <a:r>
              <a:rPr lang="en-US" sz="2600" dirty="0" smtClean="0">
                <a:latin typeface="Times New Roman" panose="02020603050405020304" charset="0"/>
                <a:cs typeface="Times New Roman" panose="02020603050405020304" charset="0"/>
              </a:rPr>
              <a:t>.</a:t>
            </a:r>
            <a:r>
              <a:rPr lang="en-US" sz="2600" dirty="0" smtClean="0"/>
              <a:t> </a:t>
            </a:r>
            <a:r>
              <a:rPr lang="en-US" sz="2600" dirty="0" smtClean="0">
                <a:latin typeface="Times New Roman" panose="02020603050405020304" charset="0"/>
                <a:cs typeface="Times New Roman" panose="02020603050405020304" charset="0"/>
              </a:rPr>
              <a:t>SDN allows for centralized management and programmability of network infrastructure through software, offering increased flexibility, scalability, and automation in cloud environments.</a:t>
            </a:r>
          </a:p>
          <a:p>
            <a:pPr algn="just">
              <a:buNone/>
            </a:pPr>
            <a:r>
              <a:rPr lang="en-US" sz="2600" dirty="0" smtClean="0">
                <a:latin typeface="Times New Roman" panose="02020603050405020304" charset="0"/>
                <a:cs typeface="Times New Roman" panose="02020603050405020304" charset="0"/>
              </a:rPr>
              <a:t/>
            </a:r>
            <a:br>
              <a:rPr lang="en-US" sz="2600" dirty="0" smtClean="0">
                <a:latin typeface="Times New Roman" panose="02020603050405020304" charset="0"/>
                <a:cs typeface="Times New Roman" panose="02020603050405020304" charset="0"/>
              </a:rPr>
            </a:br>
            <a:r>
              <a:rPr lang="en-US" sz="2600" dirty="0" smtClean="0">
                <a:latin typeface="Times New Roman" panose="02020603050405020304" charset="0"/>
                <a:cs typeface="Times New Roman" panose="02020603050405020304" charset="0"/>
              </a:rPr>
              <a:t>Example: Google’s B4 SDN is a private WAN connecting its data centers worldwide. SDN helps Google optimize network bandwidth, ensuring efficient use of resources and reducing latency for services like Google Search and YouTube.</a:t>
            </a:r>
            <a:endParaRPr lang="en-US" sz="2600"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6469" y="247197"/>
            <a:ext cx="10032274" cy="6245044"/>
          </a:xfrm>
        </p:spPr>
        <p:txBody>
          <a:bodyPr>
            <a:normAutofit fontScale="92500" lnSpcReduction="10000"/>
          </a:bodyPr>
          <a:lstStyle/>
          <a:p>
            <a:pPr marL="0" indent="0" algn="just">
              <a:buNone/>
            </a:pPr>
            <a:r>
              <a:rPr lang="en-US" b="1" dirty="0">
                <a:latin typeface="Times New Roman" panose="02020603050405020304" charset="0"/>
                <a:cs typeface="Times New Roman" panose="02020603050405020304" charset="0"/>
              </a:rPr>
              <a:t>10. Edge Computing </a:t>
            </a:r>
            <a:r>
              <a:rPr lang="en-US" b="1" dirty="0" smtClean="0">
                <a:latin typeface="Times New Roman" panose="02020603050405020304" charset="0"/>
                <a:cs typeface="Times New Roman" panose="02020603050405020304" charset="0"/>
              </a:rPr>
              <a:t>and Content Delivery Networks (CDNs) and </a:t>
            </a:r>
            <a:r>
              <a:rPr lang="en-US" b="1" dirty="0" err="1">
                <a:latin typeface="Times New Roman" panose="02020603050405020304" charset="0"/>
                <a:cs typeface="Times New Roman" panose="02020603050405020304" charset="0"/>
              </a:rPr>
              <a:t>IoT</a:t>
            </a:r>
            <a:r>
              <a:rPr lang="en-US" b="1" dirty="0">
                <a:latin typeface="Times New Roman" panose="02020603050405020304" charset="0"/>
                <a:cs typeface="Times New Roman" panose="02020603050405020304" charset="0"/>
              </a:rPr>
              <a:t> (Internet of Things</a:t>
            </a:r>
            <a:r>
              <a:rPr lang="en-US" b="1" dirty="0" smtClean="0">
                <a:latin typeface="Times New Roman" panose="02020603050405020304" charset="0"/>
                <a:cs typeface="Times New Roman" panose="02020603050405020304" charset="0"/>
              </a:rPr>
              <a:t>)</a:t>
            </a:r>
            <a:endParaRPr lang="en-US" b="1" dirty="0">
              <a:latin typeface="Times New Roman" panose="02020603050405020304" charset="0"/>
              <a:cs typeface="Times New Roman" panose="02020603050405020304" charset="0"/>
            </a:endParaRPr>
          </a:p>
          <a:p>
            <a:pPr marL="0" indent="0" algn="just">
              <a:lnSpc>
                <a:spcPct val="120000"/>
              </a:lnSpc>
              <a:buNone/>
            </a:pPr>
            <a:r>
              <a:rPr lang="en-US" sz="2400" dirty="0">
                <a:latin typeface="Times New Roman" panose="02020603050405020304" charset="0"/>
                <a:cs typeface="Times New Roman" panose="02020603050405020304" charset="0"/>
              </a:rPr>
              <a:t>Edge Devices: Computing done closer to where the data is generated (e.g., on </a:t>
            </a:r>
            <a:r>
              <a:rPr lang="en-US" sz="2400" dirty="0" err="1">
                <a:latin typeface="Times New Roman" panose="02020603050405020304" charset="0"/>
                <a:cs typeface="Times New Roman" panose="02020603050405020304" charset="0"/>
              </a:rPr>
              <a:t>IoT</a:t>
            </a:r>
            <a:r>
              <a:rPr lang="en-US" sz="2400" dirty="0">
                <a:latin typeface="Times New Roman" panose="02020603050405020304" charset="0"/>
                <a:cs typeface="Times New Roman" panose="02020603050405020304" charset="0"/>
              </a:rPr>
              <a:t> devices), reducing latency and bandwidth use</a:t>
            </a:r>
            <a:r>
              <a:rPr lang="en-US" sz="2400" dirty="0" smtClean="0">
                <a:latin typeface="Times New Roman" panose="02020603050405020304" charset="0"/>
                <a:cs typeface="Times New Roman" panose="02020603050405020304" charset="0"/>
              </a:rPr>
              <a:t>. Complementing this, CDNs distribute content across multiple servers globally, enabling faster content delivery and improved user experiences.</a:t>
            </a:r>
          </a:p>
          <a:p>
            <a:pPr marL="0" indent="0" algn="just">
              <a:lnSpc>
                <a:spcPct val="120000"/>
              </a:lnSpc>
              <a:buNone/>
            </a:pPr>
            <a:r>
              <a:rPr lang="en-US" sz="2400" dirty="0" err="1" smtClean="0">
                <a:latin typeface="Times New Roman" panose="02020603050405020304" charset="0"/>
                <a:cs typeface="Times New Roman" panose="02020603050405020304" charset="0"/>
              </a:rPr>
              <a:t>IoT</a:t>
            </a:r>
            <a:r>
              <a:rPr lang="en-US" sz="2400" dirty="0" smtClean="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rPr>
              <a:t>Platforms (e.g., AWS </a:t>
            </a:r>
            <a:r>
              <a:rPr lang="en-US" sz="2400" dirty="0" err="1">
                <a:latin typeface="Times New Roman" panose="02020603050405020304" charset="0"/>
                <a:cs typeface="Times New Roman" panose="02020603050405020304" charset="0"/>
              </a:rPr>
              <a:t>IoT</a:t>
            </a:r>
            <a:r>
              <a:rPr lang="en-US" sz="2400" dirty="0">
                <a:latin typeface="Times New Roman" panose="02020603050405020304" charset="0"/>
                <a:cs typeface="Times New Roman" panose="02020603050405020304" charset="0"/>
              </a:rPr>
              <a:t>, Azure </a:t>
            </a:r>
            <a:r>
              <a:rPr lang="en-US" sz="2400" dirty="0" err="1">
                <a:latin typeface="Times New Roman" panose="02020603050405020304" charset="0"/>
                <a:cs typeface="Times New Roman" panose="02020603050405020304" charset="0"/>
              </a:rPr>
              <a:t>IoT</a:t>
            </a:r>
            <a:r>
              <a:rPr lang="en-US" sz="2400" dirty="0">
                <a:latin typeface="Times New Roman" panose="02020603050405020304" charset="0"/>
                <a:cs typeface="Times New Roman" panose="02020603050405020304" charset="0"/>
              </a:rPr>
              <a:t>): Enable devices to connect, manage, and secure data exchange across various connected devices in a network.</a:t>
            </a:r>
          </a:p>
          <a:p>
            <a:pPr marL="0" indent="0" algn="just">
              <a:lnSpc>
                <a:spcPct val="120000"/>
              </a:lnSpc>
              <a:buNone/>
            </a:pPr>
            <a:r>
              <a:rPr lang="en-US" sz="2400" dirty="0">
                <a:latin typeface="Times New Roman" panose="02020603050405020304" charset="0"/>
                <a:cs typeface="Times New Roman" panose="02020603050405020304" charset="0"/>
              </a:rPr>
              <a:t>These technologies form the foundation of modern network-based systems, enabling global connectivity, efficient resource sharing, and secure communication across devices and users</a:t>
            </a:r>
            <a:r>
              <a:rPr lang="en-US" sz="2400" dirty="0" smtClean="0">
                <a:latin typeface="Times New Roman" panose="02020603050405020304" charset="0"/>
                <a:cs typeface="Times New Roman" panose="02020603050405020304" charset="0"/>
              </a:rPr>
              <a:t>.</a:t>
            </a:r>
          </a:p>
          <a:p>
            <a:pPr marL="0" indent="0" algn="just">
              <a:lnSpc>
                <a:spcPct val="120000"/>
              </a:lnSpc>
              <a:buNone/>
            </a:pPr>
            <a:r>
              <a:rPr lang="en-US" sz="2400" b="1" dirty="0" smtClean="0">
                <a:solidFill>
                  <a:srgbClr val="FF0000"/>
                </a:solidFill>
              </a:rPr>
              <a:t> Example: </a:t>
            </a:r>
            <a:r>
              <a:rPr lang="en-US" sz="2400" dirty="0" smtClean="0">
                <a:latin typeface="Times New Roman" panose="02020603050405020304" charset="0"/>
                <a:cs typeface="Times New Roman" panose="02020603050405020304" charset="0"/>
              </a:rPr>
              <a:t>Netflix uses CDNs like </a:t>
            </a:r>
            <a:r>
              <a:rPr lang="en-US" sz="2400" dirty="0" err="1" smtClean="0">
                <a:latin typeface="Times New Roman" panose="02020603050405020304" charset="0"/>
                <a:cs typeface="Times New Roman" panose="02020603050405020304" charset="0"/>
              </a:rPr>
              <a:t>Akamai</a:t>
            </a:r>
            <a:r>
              <a:rPr lang="en-US" sz="2400" dirty="0" smtClean="0">
                <a:latin typeface="Times New Roman" panose="02020603050405020304" charset="0"/>
                <a:cs typeface="Times New Roman" panose="02020603050405020304" charset="0"/>
              </a:rPr>
              <a:t> to stream videos seamlessly worldwide. By caching popular shows closer to users, buffering is minimized. Similarly, edge computing supports smart cities by processing real-time traffic data for navigation systems like Google Maps.</a:t>
            </a:r>
            <a:endParaRPr lang="en-US" sz="2400"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99919" y="422728"/>
            <a:ext cx="10775950" cy="5336540"/>
          </a:xfrm>
          <a:prstGeom prst="rect">
            <a:avLst/>
          </a:prstGeom>
        </p:spPr>
        <p:txBody>
          <a:bodyPr/>
          <a:lstStyle/>
          <a:p>
            <a:pPr marL="514350" marR="0" lvl="0" indent="-514350" algn="just" defTabSz="914400" rtl="0" eaLnBrk="1" fontAlgn="auto" latinLnBrk="0" hangingPunct="1">
              <a:lnSpc>
                <a:spcPct val="90000"/>
              </a:lnSpc>
              <a:spcBef>
                <a:spcPts val="1000"/>
              </a:spcBef>
              <a:spcAft>
                <a:spcPts val="0"/>
              </a:spcAft>
              <a:buClrTx/>
              <a:buSzTx/>
              <a:buFont typeface="Arial" panose="020B0604020202020204" pitchFamily="34" charset="0"/>
              <a:buAutoNum type="arabicPeriod" startAt="11"/>
              <a:tabLst/>
              <a:defRPr/>
            </a:pPr>
            <a:r>
              <a:rPr lang="en-US" sz="2800" b="1" dirty="0" smtClean="0"/>
              <a:t>Automation and Artificial Intelligence (AI)</a:t>
            </a:r>
          </a:p>
          <a:p>
            <a:pPr marL="514350" marR="0" lvl="0" indent="-514350" algn="just" defTabSz="914400" rtl="0" eaLnBrk="1" fontAlgn="auto" latinLnBrk="0" hangingPunct="1">
              <a:lnSpc>
                <a:spcPct val="90000"/>
              </a:lnSpc>
              <a:spcBef>
                <a:spcPts val="1000"/>
              </a:spcBef>
              <a:spcAft>
                <a:spcPts val="0"/>
              </a:spcAft>
              <a:buClrTx/>
              <a:buSzTx/>
              <a:tabLst/>
              <a:defRPr/>
            </a:pPr>
            <a:endParaRPr lang="en-US" sz="2800" dirty="0" smtClean="0"/>
          </a:p>
          <a:p>
            <a:pPr algn="just"/>
            <a:r>
              <a:rPr lang="en-US" sz="2800" dirty="0" smtClean="0"/>
              <a:t>Automation and AI are transforming network management in cloud computing. AI-driven analytics optimize network performance, predict failures, and enhance security through anomaly detection. Automation simplifies repetitive tasks, such as configuration and monitoring, enabling efficient management of complex cloud networks.</a:t>
            </a:r>
          </a:p>
          <a:p>
            <a:pPr algn="just"/>
            <a:r>
              <a:rPr lang="en-US" sz="2800" b="1" dirty="0" smtClean="0"/>
              <a:t/>
            </a:r>
            <a:br>
              <a:rPr lang="en-US" sz="2800" b="1" dirty="0" smtClean="0"/>
            </a:br>
            <a:r>
              <a:rPr lang="en-US" sz="2800" dirty="0" smtClean="0"/>
              <a:t/>
            </a:r>
            <a:br>
              <a:rPr lang="en-US" sz="2800" dirty="0" smtClean="0"/>
            </a:br>
            <a:r>
              <a:rPr lang="en-US" sz="2800" b="1" dirty="0" smtClean="0"/>
              <a:t> Example: </a:t>
            </a:r>
            <a:r>
              <a:rPr lang="en-US" sz="2800" dirty="0" smtClean="0"/>
              <a:t>Cisco’s AI-based network automation tool, DNA Center, predicts and resolves network issues before users notice them. For cloud environments, it ensures uninterrupted operation of apps like Slack or Zoom during peak usage.</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3355"/>
            <a:ext cx="12192000" cy="505460"/>
          </a:xfrm>
        </p:spPr>
        <p:txBody>
          <a:bodyPr>
            <a:noAutofit/>
          </a:bodyPr>
          <a:lstStyle/>
          <a:p>
            <a:r>
              <a:rPr lang="en-US" sz="3600" dirty="0"/>
              <a:t/>
            </a:r>
            <a:br>
              <a:rPr lang="en-US" sz="3600" dirty="0"/>
            </a:br>
            <a:r>
              <a:rPr lang="en-US" sz="3600" dirty="0" smtClean="0"/>
              <a:t>2. </a:t>
            </a:r>
            <a:r>
              <a:rPr lang="en-US" sz="3200" b="1" dirty="0" smtClean="0">
                <a:solidFill>
                  <a:srgbClr val="0070C0"/>
                </a:solidFill>
                <a:latin typeface="Times New Roman" panose="02020603050405020304" charset="0"/>
                <a:cs typeface="Times New Roman" panose="02020603050405020304" charset="0"/>
              </a:rPr>
              <a:t>System </a:t>
            </a:r>
            <a:r>
              <a:rPr lang="en-US" sz="3200" b="1" dirty="0">
                <a:solidFill>
                  <a:srgbClr val="0070C0"/>
                </a:solidFill>
                <a:latin typeface="Times New Roman" panose="02020603050405020304" charset="0"/>
                <a:cs typeface="Times New Roman" panose="02020603050405020304" charset="0"/>
              </a:rPr>
              <a:t>Models for Distributed and </a:t>
            </a:r>
            <a:r>
              <a:rPr lang="en-US" sz="3200" b="1" dirty="0" smtClean="0">
                <a:solidFill>
                  <a:srgbClr val="0070C0"/>
                </a:solidFill>
                <a:latin typeface="Times New Roman" panose="02020603050405020304" charset="0"/>
                <a:cs typeface="Times New Roman" panose="02020603050405020304" charset="0"/>
              </a:rPr>
              <a:t>Cloud </a:t>
            </a:r>
            <a:r>
              <a:rPr lang="en-US" sz="3200" b="1" dirty="0">
                <a:solidFill>
                  <a:srgbClr val="0070C0"/>
                </a:solidFill>
                <a:latin typeface="Times New Roman" panose="02020603050405020304" charset="0"/>
                <a:cs typeface="Times New Roman" panose="02020603050405020304" charset="0"/>
              </a:rPr>
              <a:t>C</a:t>
            </a:r>
            <a:r>
              <a:rPr lang="en-US" sz="3200" b="1" dirty="0" smtClean="0">
                <a:solidFill>
                  <a:srgbClr val="0070C0"/>
                </a:solidFill>
                <a:latin typeface="Times New Roman" panose="02020603050405020304" charset="0"/>
                <a:cs typeface="Times New Roman" panose="02020603050405020304" charset="0"/>
              </a:rPr>
              <a:t>omputing: (12 Marks)</a:t>
            </a:r>
            <a:endParaRPr lang="" altLang="en-US" sz="3200" b="1" dirty="0">
              <a:solidFill>
                <a:srgbClr val="0070C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73380" y="1101725"/>
            <a:ext cx="11528425" cy="5471795"/>
          </a:xfrm>
        </p:spPr>
        <p:txBody>
          <a:bodyPr>
            <a:normAutofit fontScale="97500" lnSpcReduction="10000"/>
          </a:bodyPr>
          <a:lstStyle/>
          <a:p>
            <a:pPr marL="0" indent="0" algn="just">
              <a:buNone/>
            </a:pPr>
            <a:r>
              <a:rPr lang="en-US" dirty="0">
                <a:latin typeface="Times New Roman" panose="02020603050405020304" charset="0"/>
                <a:cs typeface="Times New Roman" panose="02020603050405020304" charset="0"/>
              </a:rPr>
              <a:t>In distributed and cloud computing, various system models are utilized to manage and facilitate the allocation of resources, communication, and execution of tasks across multiple interconnected devices or nodes.</a:t>
            </a:r>
          </a:p>
          <a:p>
            <a:pPr marL="0" indent="0" algn="just">
              <a:buNone/>
            </a:pPr>
            <a:r>
              <a:rPr lang="en-US" dirty="0">
                <a:latin typeface="Times New Roman" panose="02020603050405020304" charset="0"/>
                <a:cs typeface="Times New Roman" panose="02020603050405020304" charset="0"/>
              </a:rPr>
              <a:t>Here are some key system models:</a:t>
            </a:r>
          </a:p>
          <a:p>
            <a:pPr marL="0" indent="0" algn="just">
              <a:buNone/>
            </a:pPr>
            <a:r>
              <a:rPr lang="en-US" b="1" dirty="0">
                <a:latin typeface="Times New Roman" panose="02020603050405020304" charset="0"/>
                <a:cs typeface="Times New Roman" panose="02020603050405020304" charset="0"/>
              </a:rPr>
              <a:t>1.Client-Server Model: </a:t>
            </a:r>
          </a:p>
          <a:p>
            <a:pPr algn="just">
              <a:buFont typeface="Wingdings" panose="05000000000000000000" charset="0"/>
              <a:buChar char="Ø"/>
            </a:pPr>
            <a:r>
              <a:rPr lang="en-US" dirty="0">
                <a:latin typeface="Times New Roman" panose="02020603050405020304" charset="0"/>
                <a:cs typeface="Times New Roman" panose="02020603050405020304" charset="0"/>
              </a:rPr>
              <a:t>This model involves clients, which initiate requests, and servers, which respond to those requests. </a:t>
            </a:r>
          </a:p>
          <a:p>
            <a:pPr algn="just">
              <a:buFont typeface="Wingdings" panose="05000000000000000000" charset="0"/>
              <a:buChar char="Ø"/>
            </a:pPr>
            <a:r>
              <a:rPr lang="en-US" dirty="0">
                <a:latin typeface="Times New Roman" panose="02020603050405020304" charset="0"/>
                <a:cs typeface="Times New Roman" panose="02020603050405020304" charset="0"/>
              </a:rPr>
              <a:t>Clients and servers can be distributed across a network, and this model is commonly used in cloud computing where clients access services hosted on remote servers.</a:t>
            </a:r>
          </a:p>
          <a:p>
            <a:pPr algn="just">
              <a:buFont typeface="Wingdings" panose="05000000000000000000" charset="0"/>
              <a:buChar char="Ø"/>
            </a:pPr>
            <a:r>
              <a:rPr lang="en-US" b="1" dirty="0">
                <a:latin typeface="Times New Roman" panose="02020603050405020304" charset="0"/>
                <a:cs typeface="Times New Roman" panose="02020603050405020304" charset="0"/>
              </a:rPr>
              <a:t>Examples:</a:t>
            </a:r>
            <a:r>
              <a:rPr lang="en-US" dirty="0">
                <a:latin typeface="Times New Roman" panose="02020603050405020304" charset="0"/>
                <a:cs typeface="Times New Roman" panose="02020603050405020304" charset="0"/>
              </a:rPr>
              <a:t> Web browsers interacting with web servers, email clients fetching messages from email servers.</a:t>
            </a:r>
          </a:p>
          <a:p>
            <a:pPr algn="just">
              <a:buFont typeface="Wingdings" panose="05000000000000000000" charset="0"/>
              <a:buChar char="Ø"/>
            </a:pPr>
            <a:r>
              <a:rPr lang="en-US" dirty="0">
                <a:latin typeface="Times New Roman" panose="02020603050405020304" charset="0"/>
                <a:cs typeface="Times New Roman" panose="02020603050405020304" charset="0"/>
              </a:rPr>
              <a:t>Characteristics: Clients initiate communication; servers respond and serve multiple clients simultaneously.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2371" y="187325"/>
            <a:ext cx="11346452" cy="6304915"/>
          </a:xfrm>
        </p:spPr>
        <p:txBody>
          <a:bodyPr>
            <a:normAutofit fontScale="92500" lnSpcReduction="10000"/>
          </a:bodyPr>
          <a:lstStyle/>
          <a:p>
            <a:pPr marL="0" indent="0" algn="just">
              <a:buNone/>
            </a:pPr>
            <a:r>
              <a:rPr lang="en-US" b="1" dirty="0">
                <a:latin typeface="Times New Roman" panose="02020603050405020304" charset="0"/>
                <a:cs typeface="Times New Roman" panose="02020603050405020304" charset="0"/>
              </a:rPr>
              <a:t>2.Peer-to-Peer (P2P) Model:</a:t>
            </a:r>
          </a:p>
          <a:p>
            <a:pPr marL="0" indent="0" algn="just">
              <a:buNone/>
            </a:pPr>
            <a:r>
              <a:rPr lang="en-US" dirty="0" smtClean="0">
                <a:latin typeface="Times New Roman" panose="02020603050405020304" charset="0"/>
                <a:cs typeface="Times New Roman" panose="02020603050405020304" charset="0"/>
              </a:rPr>
              <a:t>In </a:t>
            </a:r>
            <a:r>
              <a:rPr lang="en-US" dirty="0">
                <a:latin typeface="Times New Roman" panose="02020603050405020304" charset="0"/>
                <a:cs typeface="Times New Roman" panose="02020603050405020304" charset="0"/>
              </a:rPr>
              <a:t>this model, nodes (peers) in the network act both as clients and servers, sharing resources directly with each other.</a:t>
            </a:r>
          </a:p>
          <a:p>
            <a:pPr marL="0" indent="0" algn="just">
              <a:buNone/>
            </a:pPr>
            <a:r>
              <a:rPr lang="en-US" dirty="0" smtClean="0">
                <a:latin typeface="Times New Roman" panose="02020603050405020304" charset="0"/>
                <a:cs typeface="Times New Roman" panose="02020603050405020304" charset="0"/>
              </a:rPr>
              <a:t>P2P </a:t>
            </a:r>
            <a:r>
              <a:rPr lang="en-US" dirty="0">
                <a:latin typeface="Times New Roman" panose="02020603050405020304" charset="0"/>
                <a:cs typeface="Times New Roman" panose="02020603050405020304" charset="0"/>
              </a:rPr>
              <a:t>networks don’t have a centralized server, and each node contributes to the overall network by sharing its resources.</a:t>
            </a:r>
          </a:p>
          <a:p>
            <a:pPr marL="0" indent="0" algn="just">
              <a:buNone/>
            </a:pPr>
            <a:r>
              <a:rPr lang="en-US" dirty="0">
                <a:latin typeface="Times New Roman" panose="02020603050405020304" charset="0"/>
                <a:cs typeface="Times New Roman" panose="02020603050405020304" charset="0"/>
              </a:rPr>
              <a:t>Examples: File-sharing systems like </a:t>
            </a:r>
            <a:r>
              <a:rPr lang="en-US" dirty="0" err="1">
                <a:latin typeface="Times New Roman" panose="02020603050405020304" charset="0"/>
                <a:cs typeface="Times New Roman" panose="02020603050405020304" charset="0"/>
              </a:rPr>
              <a:t>BitTorrent</a:t>
            </a:r>
            <a:r>
              <a:rPr lang="en-US" dirty="0">
                <a:latin typeface="Times New Roman" panose="02020603050405020304" charset="0"/>
                <a:cs typeface="Times New Roman" panose="02020603050405020304" charset="0"/>
              </a:rPr>
              <a:t>, distributed </a:t>
            </a:r>
            <a:r>
              <a:rPr lang="en-US" dirty="0" err="1">
                <a:latin typeface="Times New Roman" panose="02020603050405020304" charset="0"/>
                <a:cs typeface="Times New Roman" panose="02020603050405020304" charset="0"/>
              </a:rPr>
              <a:t>blockchain</a:t>
            </a:r>
            <a:r>
              <a:rPr lang="en-US" dirty="0">
                <a:latin typeface="Times New Roman" panose="02020603050405020304" charset="0"/>
                <a:cs typeface="Times New Roman" panose="02020603050405020304" charset="0"/>
              </a:rPr>
              <a:t> networks.</a:t>
            </a:r>
          </a:p>
          <a:p>
            <a:pPr marL="0" indent="0" algn="just">
              <a:buNone/>
            </a:pPr>
            <a:r>
              <a:rPr lang="en-US" dirty="0">
                <a:latin typeface="Times New Roman" panose="02020603050405020304" charset="0"/>
                <a:cs typeface="Times New Roman" panose="02020603050405020304" charset="0"/>
              </a:rPr>
              <a:t>Characteristics: Decentralized, scalable, and often fault-tolerant since no single node is central</a:t>
            </a:r>
            <a:r>
              <a:rPr lang="en-US" dirty="0" smtClean="0">
                <a:latin typeface="Times New Roman" panose="02020603050405020304" charset="0"/>
                <a:cs typeface="Times New Roman" panose="02020603050405020304" charset="0"/>
              </a:rPr>
              <a:t>.</a:t>
            </a:r>
          </a:p>
          <a:p>
            <a:pPr marL="0" indent="0" algn="just">
              <a:buNone/>
            </a:pPr>
            <a:r>
              <a:rPr lang="en-US" b="1" dirty="0" smtClean="0">
                <a:latin typeface="Times New Roman" panose="02020603050405020304" charset="0"/>
                <a:cs typeface="Times New Roman" panose="02020603050405020304" charset="0"/>
              </a:rPr>
              <a:t>3.Three-Tier Architecture: </a:t>
            </a:r>
          </a:p>
          <a:p>
            <a:pPr marL="0" indent="0" algn="just">
              <a:buNone/>
            </a:pPr>
            <a:r>
              <a:rPr lang="en-US" dirty="0" smtClean="0">
                <a:latin typeface="Times New Roman" panose="02020603050405020304" charset="0"/>
                <a:cs typeface="Times New Roman" panose="02020603050405020304" charset="0"/>
              </a:rPr>
              <a:t>Often used in web applications, this model divides the application      </a:t>
            </a:r>
          </a:p>
          <a:p>
            <a:pPr marL="0" indent="0" algn="just">
              <a:buNone/>
            </a:pPr>
            <a:r>
              <a:rPr lang="en-US" dirty="0" smtClean="0">
                <a:latin typeface="Times New Roman" panose="02020603050405020304" charset="0"/>
                <a:cs typeface="Times New Roman" panose="02020603050405020304" charset="0"/>
              </a:rPr>
              <a:t>into three interconnected tiers: </a:t>
            </a:r>
          </a:p>
          <a:p>
            <a:pPr algn="just"/>
            <a:r>
              <a:rPr lang="en-US" dirty="0" smtClean="0">
                <a:latin typeface="Times New Roman" panose="02020603050405020304" charset="0"/>
                <a:cs typeface="Times New Roman" panose="02020603050405020304" charset="0"/>
              </a:rPr>
              <a:t>presentation tier (client interface), </a:t>
            </a:r>
          </a:p>
          <a:p>
            <a:pPr algn="just"/>
            <a:r>
              <a:rPr lang="en-US" dirty="0" smtClean="0">
                <a:latin typeface="Times New Roman" panose="02020603050405020304" charset="0"/>
                <a:cs typeface="Times New Roman" panose="02020603050405020304" charset="0"/>
              </a:rPr>
              <a:t>application tier (logic and processing), and </a:t>
            </a:r>
          </a:p>
          <a:p>
            <a:pPr algn="just"/>
            <a:r>
              <a:rPr lang="en-US" dirty="0" smtClean="0">
                <a:latin typeface="Times New Roman" panose="02020603050405020304" charset="0"/>
                <a:cs typeface="Times New Roman" panose="02020603050405020304" charset="0"/>
              </a:rPr>
              <a:t>data tier (storage).</a:t>
            </a:r>
          </a:p>
          <a:p>
            <a:pPr marL="0" indent="0" algn="just">
              <a:buNone/>
            </a:pPr>
            <a:r>
              <a:rPr lang="en-US" dirty="0" smtClean="0">
                <a:latin typeface="Times New Roman" panose="02020603050405020304" charset="0"/>
                <a:cs typeface="Times New Roman" panose="02020603050405020304" charset="0"/>
              </a:rPr>
              <a:t> It helps in scalability, as each tier can be scaled independently.</a:t>
            </a:r>
          </a:p>
          <a:p>
            <a:pPr marL="0" indent="0" algn="just">
              <a:buNone/>
            </a:pPr>
            <a:endParaRPr 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845" y="293370"/>
            <a:ext cx="10815955" cy="5883910"/>
          </a:xfrm>
        </p:spPr>
        <p:txBody>
          <a:bodyPr/>
          <a:lstStyle/>
          <a:p>
            <a:pPr marL="0" indent="0" algn="just">
              <a:buNone/>
            </a:pPr>
            <a:r>
              <a:rPr lang="en-US" b="1" dirty="0">
                <a:latin typeface="Times New Roman" panose="02020603050405020304" charset="0"/>
                <a:cs typeface="Times New Roman" panose="02020603050405020304" charset="0"/>
              </a:rPr>
              <a:t>4.Microservices Architecture:</a:t>
            </a:r>
          </a:p>
          <a:p>
            <a:pPr algn="just"/>
            <a:r>
              <a:rPr lang="en-US" dirty="0">
                <a:latin typeface="Times New Roman" panose="02020603050405020304" charset="0"/>
                <a:cs typeface="Times New Roman" panose="02020603050405020304" charset="0"/>
              </a:rPr>
              <a:t>This is an architectural style where an application is built as a collection of loosely coupled services. </a:t>
            </a:r>
          </a:p>
          <a:p>
            <a:pPr algn="just"/>
            <a:r>
              <a:rPr lang="en-US" dirty="0">
                <a:latin typeface="Times New Roman" panose="02020603050405020304" charset="0"/>
                <a:cs typeface="Times New Roman" panose="02020603050405020304" charset="0"/>
              </a:rPr>
              <a:t>Each service is independently deployable and scalable, enabling agility and flexibility in development and deployment.</a:t>
            </a:r>
          </a:p>
          <a:p>
            <a:pPr marL="0" indent="0" algn="just">
              <a:buNone/>
            </a:pPr>
            <a:r>
              <a:rPr lang="en-US" dirty="0">
                <a:latin typeface="Times New Roman" panose="02020603050405020304" charset="0"/>
                <a:cs typeface="Times New Roman" panose="02020603050405020304" charset="0"/>
              </a:rPr>
              <a:t>Examples: Modern cloud applications such as Netflix, Amazon, or other cloud-native solutions.</a:t>
            </a:r>
          </a:p>
          <a:p>
            <a:pPr marL="0" indent="0" algn="just">
              <a:buNone/>
            </a:pPr>
            <a:r>
              <a:rPr lang="en-US" dirty="0">
                <a:latin typeface="Times New Roman" panose="02020603050405020304" charset="0"/>
                <a:cs typeface="Times New Roman" panose="02020603050405020304" charset="0"/>
              </a:rPr>
              <a:t>Characteristics: Highly scalable and maintainable, as each </a:t>
            </a:r>
            <a:r>
              <a:rPr lang="en-US" dirty="0" err="1">
                <a:latin typeface="Times New Roman" panose="02020603050405020304" charset="0"/>
                <a:cs typeface="Times New Roman" panose="02020603050405020304" charset="0"/>
              </a:rPr>
              <a:t>microservice</a:t>
            </a:r>
            <a:r>
              <a:rPr lang="en-US" dirty="0">
                <a:latin typeface="Times New Roman" panose="02020603050405020304" charset="0"/>
                <a:cs typeface="Times New Roman" panose="02020603050405020304" charset="0"/>
              </a:rPr>
              <a:t> can be updated or scaled independently.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1" y="293370"/>
            <a:ext cx="11848010" cy="5883910"/>
          </a:xfrm>
        </p:spPr>
        <p:txBody>
          <a:bodyPr>
            <a:normAutofit lnSpcReduction="10000"/>
          </a:bodyPr>
          <a:lstStyle/>
          <a:p>
            <a:pPr marL="0" indent="0" algn="just">
              <a:buNone/>
            </a:pPr>
            <a:r>
              <a:rPr lang="en-US" b="1" dirty="0">
                <a:latin typeface="Times New Roman" panose="02020603050405020304" charset="0"/>
                <a:cs typeface="Times New Roman" panose="02020603050405020304" charset="0"/>
              </a:rPr>
              <a:t>5.Containerization: </a:t>
            </a:r>
          </a:p>
          <a:p>
            <a:pPr marL="0" indent="0" algn="just">
              <a:buNone/>
            </a:pPr>
            <a:r>
              <a:rPr lang="en-US" dirty="0" smtClean="0">
                <a:latin typeface="Times New Roman" panose="02020603050405020304" charset="0"/>
                <a:cs typeface="Times New Roman" panose="02020603050405020304" charset="0"/>
              </a:rPr>
              <a:t>Containerization </a:t>
            </a:r>
            <a:r>
              <a:rPr lang="en-US" dirty="0">
                <a:latin typeface="Times New Roman" panose="02020603050405020304" charset="0"/>
                <a:cs typeface="Times New Roman" panose="02020603050405020304" charset="0"/>
              </a:rPr>
              <a:t>models, like </a:t>
            </a:r>
            <a:r>
              <a:rPr lang="en-US" dirty="0" err="1">
                <a:latin typeface="Times New Roman" panose="02020603050405020304" charset="0"/>
                <a:cs typeface="Times New Roman" panose="02020603050405020304" charset="0"/>
              </a:rPr>
              <a:t>Docker</a:t>
            </a:r>
            <a:r>
              <a:rPr lang="en-US" dirty="0">
                <a:latin typeface="Times New Roman" panose="02020603050405020304" charset="0"/>
                <a:cs typeface="Times New Roman" panose="02020603050405020304" charset="0"/>
              </a:rPr>
              <a:t> and </a:t>
            </a:r>
            <a:r>
              <a:rPr lang="en-US" dirty="0" err="1">
                <a:latin typeface="Times New Roman" panose="02020603050405020304" charset="0"/>
                <a:cs typeface="Times New Roman" panose="02020603050405020304" charset="0"/>
              </a:rPr>
              <a:t>Kubernetes</a:t>
            </a:r>
            <a:r>
              <a:rPr lang="en-US" dirty="0">
                <a:latin typeface="Times New Roman" panose="02020603050405020304" charset="0"/>
                <a:cs typeface="Times New Roman" panose="02020603050405020304" charset="0"/>
              </a:rPr>
              <a:t>, encapsulate applications and their dependencies into containers. </a:t>
            </a:r>
            <a:r>
              <a:rPr lang="en-US" dirty="0" smtClean="0">
                <a:latin typeface="Times New Roman" panose="02020603050405020304" charset="0"/>
                <a:cs typeface="Times New Roman" panose="02020603050405020304" charset="0"/>
              </a:rPr>
              <a:t>This </a:t>
            </a:r>
            <a:r>
              <a:rPr lang="en-US" dirty="0">
                <a:latin typeface="Times New Roman" panose="02020603050405020304" charset="0"/>
                <a:cs typeface="Times New Roman" panose="02020603050405020304" charset="0"/>
              </a:rPr>
              <a:t>allows for consistent deployment across different environments and helps manage applications in distributed systems</a:t>
            </a:r>
            <a:r>
              <a:rPr lang="en-US" dirty="0" smtClean="0">
                <a:latin typeface="Times New Roman" panose="02020603050405020304" charset="0"/>
                <a:cs typeface="Times New Roman" panose="02020603050405020304" charset="0"/>
              </a:rPr>
              <a:t>.</a:t>
            </a:r>
          </a:p>
          <a:p>
            <a:pPr marL="0" indent="0" algn="just">
              <a:buNone/>
            </a:pPr>
            <a:r>
              <a:rPr lang="en-US" b="1" dirty="0" smtClean="0">
                <a:latin typeface="Times New Roman" panose="02020603050405020304" charset="0"/>
                <a:cs typeface="Times New Roman" panose="02020603050405020304" charset="0"/>
              </a:rPr>
              <a:t>6.Service-Oriented </a:t>
            </a:r>
            <a:r>
              <a:rPr lang="en-US" b="1" dirty="0">
                <a:latin typeface="Times New Roman" panose="02020603050405020304" charset="0"/>
                <a:cs typeface="Times New Roman" panose="02020603050405020304" charset="0"/>
              </a:rPr>
              <a:t>Architecture (SOA): </a:t>
            </a:r>
          </a:p>
          <a:p>
            <a:pPr marL="0" indent="0" algn="just">
              <a:buNone/>
            </a:pPr>
            <a:r>
              <a:rPr lang="en-US" dirty="0">
                <a:latin typeface="Times New Roman" panose="02020603050405020304" charset="0"/>
                <a:cs typeface="Times New Roman" panose="02020603050405020304" charset="0"/>
              </a:rPr>
              <a:t>In SOA, software components provide services to other components via a communication protocol over a network. </a:t>
            </a:r>
          </a:p>
          <a:p>
            <a:pPr marL="0" indent="0" algn="just">
              <a:buNone/>
            </a:pPr>
            <a:r>
              <a:rPr lang="en-US" dirty="0">
                <a:latin typeface="Times New Roman" panose="02020603050405020304" charset="0"/>
                <a:cs typeface="Times New Roman" panose="02020603050405020304" charset="0"/>
              </a:rPr>
              <a:t>Services in SOA are designed to be reusable and loosely coupled</a:t>
            </a:r>
            <a:r>
              <a:rPr lang="en-US" dirty="0" smtClean="0">
                <a:latin typeface="Times New Roman" panose="02020603050405020304" charset="0"/>
                <a:cs typeface="Times New Roman" panose="02020603050405020304" charset="0"/>
              </a:rPr>
              <a:t>.</a:t>
            </a:r>
          </a:p>
          <a:p>
            <a:pPr marL="0" indent="0">
              <a:buNone/>
            </a:pPr>
            <a:r>
              <a:rPr lang="en-US" b="1" dirty="0" smtClean="0">
                <a:latin typeface="Times New Roman" panose="02020603050405020304" charset="0"/>
                <a:cs typeface="Times New Roman" panose="02020603050405020304" charset="0"/>
              </a:rPr>
              <a:t>7.Serverless Computing: </a:t>
            </a:r>
          </a:p>
          <a:p>
            <a:pPr marL="0" indent="0">
              <a:buNone/>
            </a:pPr>
            <a:r>
              <a:rPr lang="en-US" dirty="0" smtClean="0">
                <a:latin typeface="Times New Roman" panose="02020603050405020304" charset="0"/>
                <a:cs typeface="Times New Roman" panose="02020603050405020304" charset="0"/>
              </a:rPr>
              <a:t>This model abstracts the infrastructure management from developers, allowing them to focus solely on writing and deploying code. </a:t>
            </a:r>
          </a:p>
          <a:p>
            <a:pPr marL="0" indent="0">
              <a:buNone/>
            </a:pPr>
            <a:r>
              <a:rPr lang="en-US" dirty="0" smtClean="0">
                <a:latin typeface="Times New Roman" panose="02020603050405020304" charset="0"/>
                <a:cs typeface="Times New Roman" panose="02020603050405020304" charset="0"/>
              </a:rPr>
              <a:t>Developers only pay for the resources consumed by their code during execution, rather than maintaining an entire server.</a:t>
            </a:r>
            <a:endParaRPr lang="en-US" dirty="0">
              <a:latin typeface="Times New Roman" panose="02020603050405020304" charset="0"/>
              <a:cs typeface="Times New Roman" panose="02020603050405020304" charset="0"/>
            </a:endParaRPr>
          </a:p>
          <a:p>
            <a:pPr marL="0" indent="0" algn="just">
              <a:buNone/>
            </a:pPr>
            <a:endParaRPr 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5505" y="634365"/>
            <a:ext cx="10488295" cy="5542915"/>
          </a:xfrm>
        </p:spPr>
        <p:txBody>
          <a:bodyPr/>
          <a:lstStyle/>
          <a:p>
            <a:pPr marL="0" indent="0" algn="just">
              <a:buNone/>
            </a:pPr>
            <a:r>
              <a:rPr lang="en-US" b="1" smtClean="0">
                <a:latin typeface="Times New Roman" panose="02020603050405020304" charset="0"/>
                <a:cs typeface="Times New Roman" panose="02020603050405020304" charset="0"/>
              </a:rPr>
              <a:t>8.Edge Computing: </a:t>
            </a:r>
          </a:p>
          <a:p>
            <a:pPr marL="0" indent="0" algn="just">
              <a:buNone/>
            </a:pPr>
            <a:r>
              <a:rPr lang="en-US" smtClean="0">
                <a:latin typeface="Times New Roman" panose="02020603050405020304" charset="0"/>
                <a:cs typeface="Times New Roman" panose="02020603050405020304" charset="0"/>
              </a:rPr>
              <a:t>This model brings computation and data storage closer to the location where it is needed, reducing latency and bandwidth usage by processing data closer to the source or </a:t>
            </a:r>
            <a:r>
              <a:rPr lang="en-US" b="1" smtClean="0">
                <a:latin typeface="Times New Roman" panose="02020603050405020304" charset="0"/>
                <a:cs typeface="Times New Roman" panose="02020603050405020304" charset="0"/>
              </a:rPr>
              <a:t>end-users</a:t>
            </a:r>
            <a:r>
              <a:rPr lang="en-US" smtClean="0">
                <a:latin typeface="Times New Roman" panose="02020603050405020304" charset="0"/>
                <a:cs typeface="Times New Roman" panose="02020603050405020304" charset="0"/>
              </a:rPr>
              <a:t>, rather than relying solely on centralized cloud servers.</a:t>
            </a:r>
          </a:p>
          <a:p>
            <a:pPr marL="0" indent="0" algn="just">
              <a:buNone/>
            </a:pPr>
            <a:r>
              <a:rPr lang="en-US" smtClean="0">
                <a:latin typeface="Times New Roman" panose="02020603050405020304" charset="0"/>
                <a:cs typeface="Times New Roman" panose="02020603050405020304" charset="0"/>
              </a:rPr>
              <a:t>Each of these models has its own advantages and is suitable for specific scenarios and requirements in distributed and cloud computing environments.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235" y="756920"/>
            <a:ext cx="10870565" cy="5420360"/>
          </a:xfrm>
        </p:spPr>
        <p:txBody>
          <a:bodyPr>
            <a:normAutofit fontScale="92500" lnSpcReduction="10000"/>
          </a:bodyPr>
          <a:lstStyle/>
          <a:p>
            <a:pPr marL="0" indent="0" algn="just">
              <a:buNone/>
            </a:pPr>
            <a:r>
              <a:rPr lang="en-US" b="1" dirty="0" smtClean="0">
                <a:latin typeface="Times New Roman" panose="02020603050405020304" charset="0"/>
                <a:cs typeface="Times New Roman" panose="02020603050405020304" charset="0"/>
              </a:rPr>
              <a:t> </a:t>
            </a:r>
            <a:r>
              <a:rPr lang="en-US" b="1" dirty="0">
                <a:solidFill>
                  <a:srgbClr val="0070C0"/>
                </a:solidFill>
                <a:latin typeface="Times New Roman" panose="02020603050405020304" charset="0"/>
                <a:cs typeface="Times New Roman" panose="02020603050405020304" charset="0"/>
              </a:rPr>
              <a:t>NIST Architecture in Cloud Computing</a:t>
            </a:r>
            <a:r>
              <a:rPr lang="en-US" b="1" dirty="0" smtClean="0">
                <a:solidFill>
                  <a:srgbClr val="0070C0"/>
                </a:solidFill>
                <a:latin typeface="Times New Roman" panose="02020603050405020304" charset="0"/>
                <a:cs typeface="Times New Roman" panose="02020603050405020304" charset="0"/>
              </a:rPr>
              <a:t>: (12M)</a:t>
            </a:r>
            <a:endParaRPr lang="en-US" b="1" dirty="0">
              <a:solidFill>
                <a:srgbClr val="0070C0"/>
              </a:solidFill>
              <a:latin typeface="Times New Roman" panose="02020603050405020304" charset="0"/>
              <a:cs typeface="Times New Roman" panose="02020603050405020304" charset="0"/>
            </a:endParaRPr>
          </a:p>
          <a:p>
            <a:pPr algn="just"/>
            <a:r>
              <a:rPr lang="en-US" dirty="0">
                <a:latin typeface="Times New Roman" panose="02020603050405020304" charset="0"/>
                <a:cs typeface="Times New Roman" panose="02020603050405020304" charset="0"/>
              </a:rPr>
              <a:t>The NIST (National Institute of Standards and Technology) cloud computing reference architecture focuses on the requirements of “what” cloud services provide, not a “how to” design solution and implementation. </a:t>
            </a:r>
          </a:p>
          <a:p>
            <a:pPr algn="just"/>
            <a:r>
              <a:rPr lang="en-US" dirty="0">
                <a:latin typeface="Times New Roman" panose="02020603050405020304" charset="0"/>
                <a:cs typeface="Times New Roman" panose="02020603050405020304" charset="0"/>
              </a:rPr>
              <a:t>The reference architecture is intended to facilitate the understanding of the operational intricacies in cloud computing.</a:t>
            </a:r>
          </a:p>
          <a:p>
            <a:pPr marL="0" indent="0" algn="just">
              <a:buNone/>
            </a:pPr>
            <a:endParaRPr lang="en-US" dirty="0">
              <a:latin typeface="Times New Roman" panose="02020603050405020304" charset="0"/>
              <a:cs typeface="Times New Roman" panose="02020603050405020304" charset="0"/>
            </a:endParaRPr>
          </a:p>
          <a:p>
            <a:pPr marL="0" indent="0" algn="just">
              <a:buNone/>
            </a:pPr>
            <a:r>
              <a:rPr lang="en-US" b="1" dirty="0">
                <a:latin typeface="Times New Roman" panose="02020603050405020304" charset="0"/>
                <a:cs typeface="Times New Roman" panose="02020603050405020304" charset="0"/>
              </a:rPr>
              <a:t>The NIST’s Cloud Computing Architecture Model</a:t>
            </a:r>
          </a:p>
          <a:p>
            <a:pPr marL="0" indent="0" algn="just">
              <a:buNone/>
            </a:pPr>
            <a:r>
              <a:rPr lang="en-US" dirty="0">
                <a:latin typeface="Times New Roman" panose="02020603050405020304" charset="0"/>
                <a:cs typeface="Times New Roman" panose="02020603050405020304" charset="0"/>
              </a:rPr>
              <a:t>The National Institute of Standards and Technology (NIST) has defined a comprehensive cloud computing architecture model that outlines various components and their interactions within a cloud environment. This model is described in the NIST Special Publication 500-292, known as the NIST Cloud Computing Reference Architecture.</a:t>
            </a:r>
          </a:p>
          <a:p>
            <a:pPr marL="0" indent="0">
              <a:buNone/>
            </a:pPr>
            <a:r>
              <a:rPr lang="en-US" dirty="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ource-NIST-cloud-computing-architecture"/>
          <p:cNvPicPr>
            <a:picLocks noGrp="1" noChangeAspect="1"/>
          </p:cNvPicPr>
          <p:nvPr>
            <p:ph idx="1"/>
          </p:nvPr>
        </p:nvPicPr>
        <p:blipFill>
          <a:blip r:embed="rId2"/>
          <a:stretch>
            <a:fillRect/>
          </a:stretch>
        </p:blipFill>
        <p:spPr>
          <a:xfrm>
            <a:off x="1518920" y="733425"/>
            <a:ext cx="9154160" cy="569341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714" y="269240"/>
            <a:ext cx="11369857" cy="586740"/>
          </a:xfrm>
        </p:spPr>
        <p:txBody>
          <a:bodyPr>
            <a:noAutofit/>
          </a:bodyPr>
          <a:lstStyle/>
          <a:p>
            <a:r>
              <a:rPr lang="en-US" altLang="en-US" sz="2800" b="1" dirty="0">
                <a:solidFill>
                  <a:srgbClr val="0070C0"/>
                </a:solidFill>
                <a:latin typeface="Times New Roman" panose="02020603050405020304" charset="0"/>
                <a:cs typeface="Times New Roman" panose="02020603050405020304" charset="0"/>
              </a:rPr>
              <a:t>Technologies for Network Based </a:t>
            </a:r>
            <a:r>
              <a:rPr lang="en-US" altLang="en-US" sz="2800" b="1" dirty="0" smtClean="0">
                <a:solidFill>
                  <a:srgbClr val="0070C0"/>
                </a:solidFill>
                <a:latin typeface="Times New Roman" panose="02020603050405020304" charset="0"/>
                <a:cs typeface="Times New Roman" panose="02020603050405020304" charset="0"/>
              </a:rPr>
              <a:t>System </a:t>
            </a:r>
            <a:r>
              <a:rPr lang="en-US" sz="2800" b="1" dirty="0" smtClean="0">
                <a:solidFill>
                  <a:srgbClr val="0070C0"/>
                </a:solidFill>
                <a:latin typeface="Times New Roman" panose="02020603050405020304" charset="0"/>
                <a:cs typeface="Times New Roman" panose="02020603050405020304" charset="0"/>
              </a:rPr>
              <a:t>(12 Marks)</a:t>
            </a:r>
            <a:endParaRPr lang="en-US" altLang="en-US" sz="2800" b="1" dirty="0">
              <a:solidFill>
                <a:srgbClr val="0070C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95300" y="949325"/>
            <a:ext cx="11405870" cy="5680075"/>
          </a:xfrm>
        </p:spPr>
        <p:txBody>
          <a:bodyPr>
            <a:noAutofit/>
          </a:bodyPr>
          <a:lstStyle/>
          <a:p>
            <a:pPr marL="0" indent="0" algn="just">
              <a:buNone/>
            </a:pPr>
            <a:r>
              <a:rPr lang="en-US" sz="2400" dirty="0">
                <a:latin typeface="Times New Roman" panose="02020603050405020304" charset="0"/>
                <a:cs typeface="Times New Roman" panose="02020603050405020304" charset="0"/>
              </a:rPr>
              <a:t>Network-based systems rely on various technologies to enable communication, resource sharing, and data exchange across multiple devices and platforms. Here are key technologies that are fundamental to network-based systems:</a:t>
            </a:r>
          </a:p>
          <a:p>
            <a:pPr marL="0" indent="0" algn="just">
              <a:buNone/>
            </a:pPr>
            <a:r>
              <a:rPr lang="en-US" sz="2400" b="1" dirty="0">
                <a:latin typeface="Times New Roman" panose="02020603050405020304" charset="0"/>
                <a:cs typeface="Times New Roman" panose="02020603050405020304" charset="0"/>
              </a:rPr>
              <a:t>1. Networking Protocols</a:t>
            </a:r>
          </a:p>
          <a:p>
            <a:pPr marL="0" indent="0" algn="just">
              <a:buNone/>
            </a:pPr>
            <a:r>
              <a:rPr lang="en-US" sz="2400" b="1" dirty="0">
                <a:latin typeface="Times New Roman" panose="02020603050405020304" charset="0"/>
                <a:cs typeface="Times New Roman" panose="02020603050405020304" charset="0"/>
              </a:rPr>
              <a:t>TCP/IP (Transmission Control Protocol/Internet Protocol):</a:t>
            </a:r>
            <a:r>
              <a:rPr lang="en-US" sz="2400" dirty="0">
                <a:latin typeface="Times New Roman" panose="02020603050405020304" charset="0"/>
                <a:cs typeface="Times New Roman" panose="02020603050405020304" charset="0"/>
              </a:rPr>
              <a:t> This is the fundamental protocol suite for internet and local area networks. TCP ensures reliable data transmission, while IP handles addressing and routing.</a:t>
            </a:r>
          </a:p>
          <a:p>
            <a:pPr marL="0" indent="0" algn="just">
              <a:buNone/>
            </a:pPr>
            <a:r>
              <a:rPr lang="en-US" sz="2400" b="1" dirty="0">
                <a:latin typeface="Times New Roman" panose="02020603050405020304" charset="0"/>
                <a:cs typeface="Times New Roman" panose="02020603050405020304" charset="0"/>
              </a:rPr>
              <a:t>HTTP/HTTPS (Hypertext Transfer Protocol / Secure HTTP): </a:t>
            </a:r>
            <a:r>
              <a:rPr lang="en-US" sz="2400" dirty="0">
                <a:latin typeface="Times New Roman" panose="02020603050405020304" charset="0"/>
                <a:cs typeface="Times New Roman" panose="02020603050405020304" charset="0"/>
              </a:rPr>
              <a:t>Used for transferring web pages and data over the internet, HTTPS adds encryption to secure the communication.</a:t>
            </a:r>
          </a:p>
          <a:p>
            <a:pPr marL="0" indent="0" algn="just">
              <a:buNone/>
            </a:pPr>
            <a:r>
              <a:rPr lang="en-US" sz="2400" b="1" dirty="0">
                <a:latin typeface="Times New Roman" panose="02020603050405020304" charset="0"/>
                <a:cs typeface="Times New Roman" panose="02020603050405020304" charset="0"/>
              </a:rPr>
              <a:t>FTP/SFTP (File Transfer Protocol / Secure FTP):</a:t>
            </a:r>
            <a:r>
              <a:rPr lang="en-US" sz="2400" dirty="0">
                <a:latin typeface="Times New Roman" panose="02020603050405020304" charset="0"/>
                <a:cs typeface="Times New Roman" panose="02020603050405020304" charset="0"/>
              </a:rPr>
              <a:t> Allows file transfer between a client and server. SFTP adds encryption for secure transfers.</a:t>
            </a:r>
          </a:p>
          <a:p>
            <a:pPr marL="0" indent="0" algn="just">
              <a:buNone/>
            </a:pPr>
            <a:r>
              <a:rPr lang="en-US" sz="2400" b="1" dirty="0">
                <a:latin typeface="Times New Roman" panose="02020603050405020304" charset="0"/>
                <a:cs typeface="Times New Roman" panose="02020603050405020304" charset="0"/>
              </a:rPr>
              <a:t>DNS (Domain Name System)</a:t>
            </a:r>
            <a:r>
              <a:rPr lang="en-US" sz="2400" dirty="0">
                <a:latin typeface="Times New Roman" panose="02020603050405020304" charset="0"/>
                <a:cs typeface="Times New Roman" panose="02020603050405020304" charset="0"/>
              </a:rPr>
              <a:t>: Converts human-readable domain names into IP addresses, enabling browsers to locate servers on the internet.</a:t>
            </a:r>
          </a:p>
          <a:p>
            <a:pPr marL="0" indent="0" algn="just">
              <a:buNone/>
            </a:pPr>
            <a:r>
              <a:rPr lang="en-US" sz="2400" b="1" dirty="0">
                <a:latin typeface="Times New Roman" panose="02020603050405020304" charset="0"/>
                <a:cs typeface="Times New Roman" panose="02020603050405020304" charset="0"/>
              </a:rPr>
              <a:t>SMTP/POP/IMAP</a:t>
            </a:r>
            <a:r>
              <a:rPr lang="en-US" sz="2400" dirty="0">
                <a:latin typeface="Times New Roman" panose="02020603050405020304" charset="0"/>
                <a:cs typeface="Times New Roman" panose="02020603050405020304" charset="0"/>
              </a:rPr>
              <a:t>: Protocols for email transmission (SMTP) and retrieval (POP/IMAP).</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534" y="370505"/>
            <a:ext cx="2723823" cy="374078"/>
          </a:xfrm>
          <a:prstGeom prst="rect">
            <a:avLst/>
          </a:prstGeom>
        </p:spPr>
        <p:txBody>
          <a:bodyPr wrap="square">
            <a:spAutoFit/>
          </a:bodyPr>
          <a:lstStyle/>
          <a:p>
            <a:pPr algn="just"/>
            <a:r>
              <a:rPr lang="en-US" b="1" dirty="0" smtClean="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Cloud Service Consumer:</a:t>
            </a:r>
            <a:endParaRPr lang="en-US"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pic>
        <p:nvPicPr>
          <p:cNvPr id="1026" name="Picture 2"/>
          <p:cNvPicPr>
            <a:picLocks noChangeAspect="1" noChangeArrowheads="1"/>
          </p:cNvPicPr>
          <p:nvPr/>
        </p:nvPicPr>
        <p:blipFill>
          <a:blip r:embed="rId2"/>
          <a:srcRect/>
          <a:stretch>
            <a:fillRect/>
          </a:stretch>
        </p:blipFill>
        <p:spPr bwMode="auto">
          <a:xfrm>
            <a:off x="754653" y="5486400"/>
            <a:ext cx="7879896" cy="1371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662896" y="0"/>
            <a:ext cx="6915150" cy="53530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0" y="1000261"/>
            <a:ext cx="4905375" cy="10953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0" y="2405743"/>
            <a:ext cx="4924425" cy="6096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164238" y="3360148"/>
            <a:ext cx="4600575" cy="1809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020" y="443230"/>
            <a:ext cx="10939780" cy="3540941"/>
          </a:xfrm>
        </p:spPr>
        <p:txBody>
          <a:bodyPr>
            <a:normAutofit fontScale="97500"/>
          </a:bodyPr>
          <a:lstStyle/>
          <a:p>
            <a:pPr marL="0" indent="0" algn="just">
              <a:buNone/>
            </a:pPr>
            <a:r>
              <a:rPr lang="en-US" b="1" dirty="0" smtClean="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Cloud </a:t>
            </a:r>
            <a:r>
              <a:rPr lang="en-US"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Service Consumer:</a:t>
            </a:r>
          </a:p>
          <a:p>
            <a:pPr marL="0" indent="0" algn="just">
              <a:buNone/>
            </a:pPr>
            <a:r>
              <a:rPr lang="en-US" dirty="0">
                <a:latin typeface="Times New Roman" panose="02020603050405020304" charset="0"/>
                <a:cs typeface="Times New Roman" panose="02020603050405020304" charset="0"/>
              </a:rPr>
              <a:t>Represents entities or individuals who use cloud services. Consumers can be individuals, businesses, or other systems that access and utilize cloud services</a:t>
            </a:r>
            <a:r>
              <a:rPr lang="en-US" dirty="0" smtClean="0">
                <a:latin typeface="Times New Roman" panose="02020603050405020304" charset="0"/>
                <a:cs typeface="Times New Roman" panose="02020603050405020304" charset="0"/>
              </a:rPr>
              <a:t>. SLA – Service Level Agreement</a:t>
            </a:r>
            <a:endParaRPr lang="en-US" dirty="0">
              <a:latin typeface="Times New Roman" panose="02020603050405020304" charset="0"/>
              <a:cs typeface="Times New Roman" panose="02020603050405020304" charset="0"/>
            </a:endParaRPr>
          </a:p>
          <a:p>
            <a:pPr marL="0" indent="0" algn="just">
              <a:buNone/>
            </a:pPr>
            <a:r>
              <a:rPr lang="en-US"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Cloud Provider:</a:t>
            </a:r>
          </a:p>
          <a:p>
            <a:pPr marL="0" indent="0" algn="just">
              <a:buNone/>
            </a:pPr>
            <a:r>
              <a:rPr lang="en-US" dirty="0">
                <a:latin typeface="Times New Roman" panose="02020603050405020304" charset="0"/>
                <a:cs typeface="Times New Roman" panose="02020603050405020304" charset="0"/>
              </a:rPr>
              <a:t>Offers cloud services and resources to cloud service consumers. This provider can be a public, private, or hybrid cloud provider and manages the underlying infrastructure and services</a:t>
            </a:r>
            <a:r>
              <a:rPr lang="en-US" dirty="0" smtClean="0">
                <a:latin typeface="Times New Roman" panose="02020603050405020304" charset="0"/>
                <a:cs typeface="Times New Roman" panose="02020603050405020304" charset="0"/>
              </a:rPr>
              <a:t>.</a:t>
            </a:r>
          </a:p>
          <a:p>
            <a:pPr marL="0" indent="0" algn="just">
              <a:buNone/>
            </a:pPr>
            <a:endParaRPr lang="en-US" dirty="0" smtClean="0">
              <a:latin typeface="Times New Roman" panose="02020603050405020304" charset="0"/>
              <a:cs typeface="Times New Roman" panose="02020603050405020304" charset="0"/>
            </a:endParaRPr>
          </a:p>
          <a:p>
            <a:pPr marL="0" indent="0" algn="just">
              <a:buNone/>
            </a:pPr>
            <a:endParaRPr lang="en-US" dirty="0">
              <a:latin typeface="Times New Roman" panose="02020603050405020304" charset="0"/>
              <a:cs typeface="Times New Roman" panose="02020603050405020304" charset="0"/>
            </a:endParaRPr>
          </a:p>
        </p:txBody>
      </p:sp>
      <p:pic>
        <p:nvPicPr>
          <p:cNvPr id="3076" name="Picture 4"/>
          <p:cNvPicPr>
            <a:picLocks noChangeAspect="1" noChangeArrowheads="1"/>
          </p:cNvPicPr>
          <p:nvPr/>
        </p:nvPicPr>
        <p:blipFill>
          <a:blip r:embed="rId2"/>
          <a:srcRect/>
          <a:stretch>
            <a:fillRect/>
          </a:stretch>
        </p:blipFill>
        <p:spPr bwMode="auto">
          <a:xfrm>
            <a:off x="3176044" y="3990295"/>
            <a:ext cx="4429125" cy="1228725"/>
          </a:xfrm>
          <a:prstGeom prst="rect">
            <a:avLst/>
          </a:prstGeom>
          <a:noFill/>
          <a:ln w="9525">
            <a:noFill/>
            <a:miter lim="800000"/>
            <a:headEnd/>
            <a:tailEnd/>
          </a:ln>
          <a:effectLst/>
        </p:spPr>
      </p:pic>
      <p:pic>
        <p:nvPicPr>
          <p:cNvPr id="3077" name="Picture 5"/>
          <p:cNvPicPr>
            <a:picLocks noChangeAspect="1" noChangeArrowheads="1"/>
          </p:cNvPicPr>
          <p:nvPr/>
        </p:nvPicPr>
        <p:blipFill>
          <a:blip r:embed="rId3"/>
          <a:srcRect/>
          <a:stretch>
            <a:fillRect/>
          </a:stretch>
        </p:blipFill>
        <p:spPr bwMode="auto">
          <a:xfrm>
            <a:off x="710429" y="5460818"/>
            <a:ext cx="8211502" cy="13971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250576" y="254558"/>
            <a:ext cx="9117105" cy="57562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95942" y="274320"/>
            <a:ext cx="11996057" cy="2442754"/>
          </a:xfrm>
        </p:spPr>
        <p:txBody>
          <a:bodyPr>
            <a:normAutofit fontScale="82500" lnSpcReduction="20000"/>
          </a:bodyPr>
          <a:lstStyle/>
          <a:p>
            <a:pPr marL="0" indent="0" algn="just">
              <a:buNone/>
            </a:pPr>
            <a:endParaRPr lang="en-US" sz="2400" dirty="0" smtClean="0">
              <a:latin typeface="Times New Roman" panose="02020603050405020304" charset="0"/>
              <a:cs typeface="Times New Roman" panose="02020603050405020304" charset="0"/>
            </a:endParaRPr>
          </a:p>
          <a:p>
            <a:pPr marL="0" indent="0" algn="just">
              <a:buNone/>
            </a:pPr>
            <a:r>
              <a:rPr lang="en-US" sz="2400" b="1" dirty="0" smtClean="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Cloud Broker:</a:t>
            </a:r>
          </a:p>
          <a:p>
            <a:pPr marL="0" indent="0" algn="just">
              <a:buNone/>
            </a:pPr>
            <a:endParaRPr lang="en-US" sz="2400" b="1" dirty="0" smtClean="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pPr algn="just"/>
            <a:r>
              <a:rPr lang="en-US" sz="2400" dirty="0" smtClean="0">
                <a:latin typeface="Times New Roman" panose="02020603050405020304" charset="0"/>
                <a:cs typeface="Times New Roman" panose="02020603050405020304" charset="0"/>
              </a:rPr>
              <a:t>Acts as an intermediary between cloud service providers and consumers, facilitating the selection,</a:t>
            </a:r>
          </a:p>
          <a:p>
            <a:pPr algn="just">
              <a:buNone/>
            </a:pPr>
            <a:r>
              <a:rPr lang="en-US" sz="2400" dirty="0" smtClean="0">
                <a:latin typeface="Times New Roman" panose="02020603050405020304" charset="0"/>
                <a:cs typeface="Times New Roman" panose="02020603050405020304" charset="0"/>
              </a:rPr>
              <a:t>    integration, and management of cloud services from multiple providers. </a:t>
            </a:r>
          </a:p>
          <a:p>
            <a:pPr algn="just">
              <a:buNone/>
            </a:pPr>
            <a:endParaRPr lang="en-US" sz="2400" dirty="0" smtClean="0">
              <a:latin typeface="Times New Roman" panose="02020603050405020304" charset="0"/>
              <a:cs typeface="Times New Roman" panose="02020603050405020304" charset="0"/>
            </a:endParaRPr>
          </a:p>
          <a:p>
            <a:pPr algn="just"/>
            <a:r>
              <a:rPr lang="en-US" sz="2400" dirty="0" smtClean="0">
                <a:latin typeface="Times New Roman" panose="02020603050405020304" charset="0"/>
                <a:cs typeface="Times New Roman" panose="02020603050405020304" charset="0"/>
              </a:rPr>
              <a:t>The broker enhances interoperability and provides added value to consumers.</a:t>
            </a:r>
          </a:p>
          <a:p>
            <a:pPr marL="0" indent="0" algn="just">
              <a:buNone/>
            </a:pPr>
            <a:endParaRPr lang="en-US" dirty="0" smtClean="0">
              <a:latin typeface="Times New Roman" panose="02020603050405020304" charset="0"/>
              <a:cs typeface="Times New Roman" panose="02020603050405020304" charset="0"/>
            </a:endParaRPr>
          </a:p>
          <a:p>
            <a:pPr marL="0" indent="0" algn="just">
              <a:buNone/>
            </a:pPr>
            <a:endParaRPr lang="en-US" dirty="0">
              <a:latin typeface="Times New Roman" panose="02020603050405020304" charset="0"/>
              <a:cs typeface="Times New Roman" panose="02020603050405020304" charset="0"/>
            </a:endParaRPr>
          </a:p>
        </p:txBody>
      </p:sp>
      <p:pic>
        <p:nvPicPr>
          <p:cNvPr id="2051" name="Picture 3"/>
          <p:cNvPicPr>
            <a:picLocks noChangeAspect="1" noChangeArrowheads="1"/>
          </p:cNvPicPr>
          <p:nvPr/>
        </p:nvPicPr>
        <p:blipFill>
          <a:blip r:embed="rId2"/>
          <a:srcRect/>
          <a:stretch>
            <a:fillRect/>
          </a:stretch>
        </p:blipFill>
        <p:spPr bwMode="auto">
          <a:xfrm>
            <a:off x="607149" y="2918186"/>
            <a:ext cx="9777822" cy="2568214"/>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754788" y="5575117"/>
            <a:ext cx="9421178" cy="9301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673" y="235131"/>
            <a:ext cx="10953750" cy="5512526"/>
          </a:xfrm>
        </p:spPr>
        <p:txBody>
          <a:bodyPr>
            <a:normAutofit/>
          </a:bodyPr>
          <a:lstStyle/>
          <a:p>
            <a:pPr marL="0" indent="0" algn="just">
              <a:buNone/>
            </a:pPr>
            <a:r>
              <a:rPr lang="en-US" b="1" dirty="0" smtClean="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Cloud Auditor:</a:t>
            </a:r>
          </a:p>
          <a:p>
            <a:pPr marL="0" indent="0" algn="just">
              <a:buNone/>
            </a:pPr>
            <a:r>
              <a:rPr lang="en-US" dirty="0" smtClean="0">
                <a:latin typeface="Times New Roman" panose="02020603050405020304" charset="0"/>
                <a:cs typeface="Times New Roman" panose="02020603050405020304" charset="0"/>
              </a:rPr>
              <a:t>Assesses and verifies cloud services, operations, performance, and security. </a:t>
            </a:r>
          </a:p>
          <a:p>
            <a:pPr marL="0" indent="0" algn="just">
              <a:buNone/>
            </a:pPr>
            <a:r>
              <a:rPr lang="en-US" dirty="0" smtClean="0">
                <a:latin typeface="Times New Roman" panose="02020603050405020304" charset="0"/>
                <a:cs typeface="Times New Roman" panose="02020603050405020304" charset="0"/>
              </a:rPr>
              <a:t>The cloud auditor ensures compliance, governance, and adherence to established policies and regulations.</a:t>
            </a:r>
          </a:p>
          <a:p>
            <a:pPr marL="0" indent="0" algn="just">
              <a:buNone/>
            </a:pPr>
            <a:endParaRPr lang="en-US" dirty="0" smtClean="0">
              <a:latin typeface="Times New Roman" panose="02020603050405020304" charset="0"/>
              <a:cs typeface="Times New Roman" panose="02020603050405020304" charset="0"/>
            </a:endParaRPr>
          </a:p>
          <a:p>
            <a:pPr marL="0" indent="0" algn="just">
              <a:buNone/>
            </a:pPr>
            <a:r>
              <a:rPr lang="en-US" b="1" dirty="0" smtClean="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Cloud </a:t>
            </a:r>
            <a:r>
              <a:rPr lang="en-US"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Carrier</a:t>
            </a:r>
            <a:r>
              <a:rPr lang="en-US" b="1" dirty="0" smtClean="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t>
            </a:r>
          </a:p>
          <a:p>
            <a:pPr marL="0" indent="0" algn="just">
              <a:buNone/>
            </a:pPr>
            <a:endParaRPr lang="en-US"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pPr algn="just"/>
            <a:r>
              <a:rPr lang="en-US" dirty="0">
                <a:latin typeface="Times New Roman" panose="02020603050405020304" charset="0"/>
                <a:cs typeface="Times New Roman" panose="02020603050405020304" charset="0"/>
              </a:rPr>
              <a:t>Provides connectivity and transport of cloud services between consumers and providers.</a:t>
            </a:r>
          </a:p>
          <a:p>
            <a:pPr algn="just"/>
            <a:r>
              <a:rPr lang="en-US" dirty="0">
                <a:latin typeface="Times New Roman" panose="02020603050405020304" charset="0"/>
                <a:cs typeface="Times New Roman" panose="02020603050405020304" charset="0"/>
              </a:rPr>
              <a:t>This may include telecommunications networks, internet service providers (ISPs), and other network infrastructure.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260" y="443230"/>
            <a:ext cx="11294745" cy="5993765"/>
          </a:xfrm>
        </p:spPr>
        <p:txBody>
          <a:bodyPr>
            <a:normAutofit fontScale="97500"/>
          </a:bodyPr>
          <a:lstStyle/>
          <a:p>
            <a:pPr marL="0" indent="0" algn="just">
              <a:buNone/>
            </a:pPr>
            <a:r>
              <a:rPr lang="en-US" sz="3100" b="1" dirty="0">
                <a:latin typeface="Times New Roman" panose="02020603050405020304" charset="0"/>
                <a:cs typeface="Times New Roman" panose="02020603050405020304" charset="0"/>
              </a:rPr>
              <a:t>Cloud Consumers in the NIST Cloud Computing Reference </a:t>
            </a:r>
            <a:r>
              <a:rPr lang="en-US" sz="3100" b="1" dirty="0" smtClean="0">
                <a:latin typeface="Times New Roman" panose="02020603050405020304" charset="0"/>
                <a:cs typeface="Times New Roman" panose="02020603050405020304" charset="0"/>
              </a:rPr>
              <a:t>Architecture</a:t>
            </a:r>
            <a:endParaRPr lang="en-US" sz="3100" b="1" dirty="0">
              <a:latin typeface="Times New Roman" panose="02020603050405020304" charset="0"/>
              <a:cs typeface="Times New Roman" panose="02020603050405020304" charset="0"/>
            </a:endParaRPr>
          </a:p>
          <a:p>
            <a:pPr marL="0" indent="0" algn="just">
              <a:buNone/>
            </a:pPr>
            <a:r>
              <a:rPr lang="en-US" dirty="0">
                <a:latin typeface="Times New Roman" panose="02020603050405020304" charset="0"/>
                <a:cs typeface="Times New Roman" panose="02020603050405020304" charset="0"/>
              </a:rPr>
              <a:t>NIST designates Cloud Consumers as the principal stakeholders for cloud computing services. </a:t>
            </a:r>
          </a:p>
          <a:p>
            <a:pPr marL="0" indent="0" algn="just">
              <a:buNone/>
            </a:pPr>
            <a:r>
              <a:rPr lang="en-US" dirty="0">
                <a:latin typeface="Times New Roman" panose="02020603050405020304" charset="0"/>
                <a:cs typeface="Times New Roman" panose="02020603050405020304" charset="0"/>
              </a:rPr>
              <a:t>The category includes </a:t>
            </a:r>
            <a:r>
              <a:rPr lang="en-US" b="1" dirty="0">
                <a:latin typeface="Times New Roman" panose="02020603050405020304" charset="0"/>
                <a:cs typeface="Times New Roman" panose="02020603050405020304" charset="0"/>
              </a:rPr>
              <a:t>three Cloud Consumer distinctions</a:t>
            </a:r>
            <a:r>
              <a:rPr lang="en-US" dirty="0">
                <a:latin typeface="Times New Roman" panose="02020603050405020304" charset="0"/>
                <a:cs typeface="Times New Roman" panose="02020603050405020304" charset="0"/>
              </a:rPr>
              <a:t> according to the services used:</a:t>
            </a:r>
          </a:p>
          <a:p>
            <a:pPr marL="0" indent="0" algn="just">
              <a:buNone/>
            </a:pPr>
            <a:r>
              <a:rPr lang="en-US"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Software as a service (</a:t>
            </a:r>
            <a:r>
              <a:rPr lang="en-US" b="1" dirty="0" err="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SaaS</a:t>
            </a:r>
            <a:r>
              <a:rPr lang="en-US"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t>
            </a:r>
            <a:r>
              <a:rPr lang="en-US" dirty="0">
                <a:latin typeface="Times New Roman" panose="02020603050405020304" charset="0"/>
                <a:cs typeface="Times New Roman" panose="02020603050405020304" charset="0"/>
              </a:rPr>
              <a:t> consumers who rely on cloud computing for general office or productivity services (e.g., HR and accounting tasks)</a:t>
            </a:r>
          </a:p>
          <a:p>
            <a:pPr marL="0" indent="0" algn="just">
              <a:buNone/>
            </a:pPr>
            <a:r>
              <a:rPr lang="en-US"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Platform as a service (</a:t>
            </a:r>
            <a:r>
              <a:rPr lang="en-US" b="1" dirty="0" err="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PaaS</a:t>
            </a:r>
            <a:r>
              <a:rPr lang="en-US"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t>
            </a:r>
            <a:r>
              <a:rPr lang="en-US" dirty="0">
                <a:latin typeface="Times New Roman" panose="02020603050405020304" charset="0"/>
                <a:cs typeface="Times New Roman" panose="02020603050405020304" charset="0"/>
              </a:rPr>
              <a:t> consumers who rely on cloud computing for their business intelligence needs (e.g., database management and application integration)</a:t>
            </a:r>
          </a:p>
          <a:p>
            <a:pPr marL="0" indent="0" algn="just">
              <a:buNone/>
            </a:pPr>
            <a:r>
              <a:rPr lang="en-US"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Information technology as a service (</a:t>
            </a:r>
            <a:r>
              <a:rPr lang="en-US" b="1" dirty="0" err="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ITaaS</a:t>
            </a:r>
            <a:r>
              <a:rPr lang="en-US"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t>
            </a:r>
            <a:r>
              <a:rPr lang="en-US" dirty="0">
                <a:latin typeface="Times New Roman" panose="02020603050405020304" charset="0"/>
                <a:cs typeface="Times New Roman" panose="02020603050405020304" charset="0"/>
              </a:rPr>
              <a:t> consumers who rely on cloud computing for IT needs (e.g., storage, backups, content delivery, and other general computing tasks)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920" y="429260"/>
            <a:ext cx="11104880" cy="5748020"/>
          </a:xfrm>
        </p:spPr>
        <p:txBody>
          <a:bodyPr>
            <a:normAutofit fontScale="97500"/>
          </a:bodyPr>
          <a:lstStyle/>
          <a:p>
            <a:pPr marL="0" indent="0" algn="just">
              <a:buNone/>
            </a:pPr>
            <a:r>
              <a:rPr lang="en-US" sz="3600"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Orchestration in the NIST Cloud Computing Reference Architecture</a:t>
            </a:r>
            <a:r>
              <a:rPr lang="en-US" altLang="en-US" sz="3600"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t>
            </a:r>
            <a:endParaRPr lang="en-US" sz="3600"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pPr marL="0" indent="0" algn="just">
              <a:buNone/>
            </a:pPr>
            <a:r>
              <a:rPr lang="en-US" dirty="0">
                <a:latin typeface="Times New Roman" panose="02020603050405020304" charset="0"/>
                <a:cs typeface="Times New Roman" panose="02020603050405020304" charset="0"/>
              </a:rPr>
              <a:t>The second Architectural Component is Orchestration, which refers to three hierarchical layers of system components that providers require to deliver services:</a:t>
            </a:r>
          </a:p>
          <a:p>
            <a:pPr algn="just"/>
            <a:r>
              <a:rPr lang="en-US" b="1" dirty="0">
                <a:latin typeface="Times New Roman" panose="02020603050405020304" charset="0"/>
                <a:cs typeface="Times New Roman" panose="02020603050405020304" charset="0"/>
              </a:rPr>
              <a:t>Service layer </a:t>
            </a:r>
            <a:r>
              <a:rPr lang="en-US" dirty="0">
                <a:latin typeface="Times New Roman" panose="02020603050405020304" charset="0"/>
                <a:cs typeface="Times New Roman" panose="02020603050405020304" charset="0"/>
              </a:rPr>
              <a:t>– This layer determines service type, corresponding to the </a:t>
            </a:r>
            <a:r>
              <a:rPr lang="en-US" dirty="0" err="1">
                <a:latin typeface="Times New Roman" panose="02020603050405020304" charset="0"/>
                <a:cs typeface="Times New Roman" panose="02020603050405020304" charset="0"/>
              </a:rPr>
              <a:t>SaaS</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PaaS</a:t>
            </a:r>
            <a:r>
              <a:rPr lang="en-US" dirty="0">
                <a:latin typeface="Times New Roman" panose="02020603050405020304" charset="0"/>
                <a:cs typeface="Times New Roman" panose="02020603050405020304" charset="0"/>
              </a:rPr>
              <a:t>, and </a:t>
            </a:r>
            <a:r>
              <a:rPr lang="en-US" dirty="0" err="1">
                <a:latin typeface="Times New Roman" panose="02020603050405020304" charset="0"/>
                <a:cs typeface="Times New Roman" panose="02020603050405020304" charset="0"/>
              </a:rPr>
              <a:t>ITaaS</a:t>
            </a:r>
            <a:r>
              <a:rPr lang="en-US" dirty="0">
                <a:latin typeface="Times New Roman" panose="02020603050405020304" charset="0"/>
                <a:cs typeface="Times New Roman" panose="02020603050405020304" charset="0"/>
              </a:rPr>
              <a:t> categories of providers.</a:t>
            </a:r>
          </a:p>
          <a:p>
            <a:pPr algn="just"/>
            <a:r>
              <a:rPr lang="en-US" b="1" dirty="0">
                <a:latin typeface="Times New Roman" panose="02020603050405020304" charset="0"/>
                <a:cs typeface="Times New Roman" panose="02020603050405020304" charset="0"/>
              </a:rPr>
              <a:t>Resource abstraction and control</a:t>
            </a:r>
            <a:r>
              <a:rPr lang="en-US" dirty="0">
                <a:latin typeface="Times New Roman" panose="02020603050405020304" charset="0"/>
                <a:cs typeface="Times New Roman" panose="02020603050405020304" charset="0"/>
              </a:rPr>
              <a:t> – This layer determines the internal software assets and systems needed to abstract data (e.g., virtual machines) and those needed for control (e.g., dynamic allocation) to communicate with system hardware.</a:t>
            </a:r>
          </a:p>
          <a:p>
            <a:pPr algn="just"/>
            <a:r>
              <a:rPr lang="en-US" b="1" dirty="0">
                <a:latin typeface="Times New Roman" panose="02020603050405020304" charset="0"/>
                <a:cs typeface="Times New Roman" panose="02020603050405020304" charset="0"/>
              </a:rPr>
              <a:t>Physical resource layer </a:t>
            </a:r>
            <a:r>
              <a:rPr lang="en-US" dirty="0">
                <a:latin typeface="Times New Roman" panose="02020603050405020304" charset="0"/>
                <a:cs typeface="Times New Roman" panose="02020603050405020304" charset="0"/>
              </a:rPr>
              <a:t>– This layer concerns physical resources (e.g., endpoints, servers)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080" y="634365"/>
            <a:ext cx="10967720" cy="5542915"/>
          </a:xfrm>
        </p:spPr>
        <p:txBody>
          <a:bodyPr>
            <a:normAutofit fontScale="97500" lnSpcReduction="10000"/>
          </a:bodyPr>
          <a:lstStyle/>
          <a:p>
            <a:pPr marL="0" indent="0" algn="just">
              <a:buNone/>
            </a:pPr>
            <a:r>
              <a:rPr lang="en-US" sz="3100"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Management in the NIST Cloud Computing Reference Architecture</a:t>
            </a:r>
          </a:p>
          <a:p>
            <a:pPr marL="0" indent="0" algn="just">
              <a:buNone/>
            </a:pPr>
            <a:r>
              <a:rPr lang="en-US" dirty="0">
                <a:latin typeface="Times New Roman" panose="02020603050405020304" charset="0"/>
                <a:cs typeface="Times New Roman" panose="02020603050405020304" charset="0"/>
              </a:rPr>
              <a:t>The third Architectural Component is Management, which breaks down into three categories:</a:t>
            </a:r>
          </a:p>
          <a:p>
            <a:pPr algn="just"/>
            <a:r>
              <a:rPr lang="en-US" dirty="0">
                <a:latin typeface="Times New Roman" panose="02020603050405020304" charset="0"/>
                <a:cs typeface="Times New Roman" panose="02020603050405020304" charset="0"/>
              </a:rPr>
              <a:t>General business support – Cloud-based management of business processes (e.g.,  client, inventory, contract management, accounting, and reporting)</a:t>
            </a:r>
          </a:p>
          <a:p>
            <a:pPr algn="just"/>
            <a:r>
              <a:rPr lang="en-US" dirty="0">
                <a:latin typeface="Times New Roman" panose="02020603050405020304" charset="0"/>
                <a:cs typeface="Times New Roman" panose="02020603050405020304" charset="0"/>
              </a:rPr>
              <a:t>Provisioning / configuration – Cloud-based management of logistical processes (e.g., deployment or adjustment of cloud systems or service-level agreements)</a:t>
            </a:r>
          </a:p>
          <a:p>
            <a:pPr algn="just"/>
            <a:r>
              <a:rPr lang="en-US" dirty="0">
                <a:latin typeface="Times New Roman" panose="02020603050405020304" charset="0"/>
                <a:cs typeface="Times New Roman" panose="02020603050405020304" charset="0"/>
              </a:rPr>
              <a:t>Portability / interoperability – Cloud-based management of information-related tasks (e.g., optimization across various formats and wide-scale security and accessibility)</a:t>
            </a:r>
          </a:p>
          <a:p>
            <a:pPr marL="0" indent="0">
              <a:buNone/>
            </a:pPr>
            <a:r>
              <a:rPr lang="en-US" dirty="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7990" y="498475"/>
            <a:ext cx="10925810" cy="5678805"/>
          </a:xfrm>
        </p:spPr>
        <p:txBody>
          <a:bodyPr>
            <a:normAutofit fontScale="97500"/>
          </a:bodyPr>
          <a:lstStyle/>
          <a:p>
            <a:pPr marL="0" indent="0" algn="just">
              <a:buNone/>
            </a:pPr>
            <a:r>
              <a:rPr lang="en-US" b="1" dirty="0">
                <a:solidFill>
                  <a:srgbClr val="FF0000"/>
                </a:solidFill>
                <a:latin typeface="Times New Roman" panose="02020603050405020304" charset="0"/>
                <a:cs typeface="Times New Roman" panose="02020603050405020304" charset="0"/>
              </a:rPr>
              <a:t>NIST’s Five Characteristics of Cloud </a:t>
            </a:r>
            <a:r>
              <a:rPr lang="en-US" b="1" dirty="0" smtClean="0">
                <a:solidFill>
                  <a:srgbClr val="FF0000"/>
                </a:solidFill>
                <a:latin typeface="Times New Roman" panose="02020603050405020304" charset="0"/>
                <a:cs typeface="Times New Roman" panose="02020603050405020304" charset="0"/>
              </a:rPr>
              <a:t>Computing 4M</a:t>
            </a:r>
            <a:endParaRPr lang="en-US" b="1" dirty="0">
              <a:solidFill>
                <a:srgbClr val="FF0000"/>
              </a:solidFill>
              <a:latin typeface="Times New Roman" panose="02020603050405020304" charset="0"/>
              <a:cs typeface="Times New Roman" panose="02020603050405020304" charset="0"/>
            </a:endParaRPr>
          </a:p>
          <a:p>
            <a:pPr marL="0" indent="0" algn="just">
              <a:buNone/>
            </a:pPr>
            <a:r>
              <a:rPr lang="en-US" dirty="0">
                <a:latin typeface="Times New Roman" panose="02020603050405020304" charset="0"/>
                <a:cs typeface="Times New Roman" panose="02020603050405020304" charset="0"/>
              </a:rPr>
              <a:t>The five essential characteristics of a cloud service create the cloud computing infrastructure. It includes a physical layer of hardware resources and an abstraction layer which consists of the software deployed across the physical layer. These attributes are:</a:t>
            </a:r>
          </a:p>
          <a:p>
            <a:pPr marL="0" indent="0" algn="just">
              <a:buNone/>
            </a:pPr>
            <a:r>
              <a:rPr lang="en-US"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1. On-Demand Self-Service</a:t>
            </a:r>
          </a:p>
          <a:p>
            <a:pPr marL="0" indent="0" algn="just">
              <a:buNone/>
            </a:pPr>
            <a:r>
              <a:rPr lang="en-US" dirty="0">
                <a:latin typeface="Times New Roman" panose="02020603050405020304" charset="0"/>
                <a:cs typeface="Times New Roman" panose="02020603050405020304" charset="0"/>
              </a:rPr>
              <a:t>Self-service means that the cloud user can acquire the service independently: without going through an IT department, call center, or other middle man. To support self-service:</a:t>
            </a:r>
          </a:p>
          <a:p>
            <a:pPr algn="just"/>
            <a:r>
              <a:rPr lang="en-US" dirty="0">
                <a:latin typeface="Times New Roman" panose="02020603050405020304" charset="0"/>
                <a:cs typeface="Times New Roman" panose="02020603050405020304" charset="0"/>
              </a:rPr>
              <a:t>The cloud provider must have an automated interface, such as a web portal or mobile app.</a:t>
            </a:r>
          </a:p>
          <a:p>
            <a:pPr algn="just"/>
            <a:r>
              <a:rPr lang="en-US" dirty="0">
                <a:latin typeface="Times New Roman" panose="02020603050405020304" charset="0"/>
                <a:cs typeface="Times New Roman" panose="02020603050405020304" charset="0"/>
              </a:rPr>
              <a:t>The user should be able to access the interface at any time.</a:t>
            </a:r>
          </a:p>
          <a:p>
            <a:pPr algn="just"/>
            <a:r>
              <a:rPr lang="en-US" dirty="0">
                <a:latin typeface="Times New Roman" panose="02020603050405020304" charset="0"/>
                <a:cs typeface="Times New Roman" panose="02020603050405020304" charset="0"/>
              </a:rPr>
              <a:t>The user should also be able to cancel the cloud service at any time.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525" y="264795"/>
            <a:ext cx="11322050" cy="6172200"/>
          </a:xfrm>
        </p:spPr>
        <p:txBody>
          <a:bodyPr>
            <a:normAutofit fontScale="97500"/>
          </a:bodyPr>
          <a:lstStyle/>
          <a:p>
            <a:pPr marL="0" indent="0" algn="just">
              <a:buNone/>
            </a:pPr>
            <a:r>
              <a:rPr lang="en-US" sz="2000"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2. Broad Network Access</a:t>
            </a:r>
          </a:p>
          <a:p>
            <a:pPr marL="0" indent="0" algn="just">
              <a:buNone/>
            </a:pPr>
            <a:r>
              <a:rPr lang="en-US" sz="2000" dirty="0">
                <a:latin typeface="Times New Roman" panose="02020603050405020304" charset="0"/>
                <a:cs typeface="Times New Roman" panose="02020603050405020304" charset="0"/>
              </a:rPr>
              <a:t>The cloud service must be broadly available over the communication network. Users should be able to access it from any location and internet-enabled device.</a:t>
            </a:r>
          </a:p>
          <a:p>
            <a:pPr marL="0" indent="0" algn="just">
              <a:buNone/>
            </a:pPr>
            <a:r>
              <a:rPr lang="en-US" sz="2000"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3. Resource Pooling</a:t>
            </a:r>
          </a:p>
          <a:p>
            <a:pPr marL="0" indent="0" algn="just">
              <a:buNone/>
            </a:pPr>
            <a:r>
              <a:rPr lang="en-US" sz="2000" dirty="0">
                <a:latin typeface="Times New Roman" panose="02020603050405020304" charset="0"/>
                <a:cs typeface="Times New Roman" panose="02020603050405020304" charset="0"/>
              </a:rPr>
              <a:t>Multiple customers share the cloud service resources in a multi-tenancy model.</a:t>
            </a:r>
          </a:p>
          <a:p>
            <a:pPr marL="0" indent="0" algn="just">
              <a:buNone/>
            </a:pPr>
            <a:r>
              <a:rPr lang="en-US" sz="2000" dirty="0">
                <a:latin typeface="Times New Roman" panose="02020603050405020304" charset="0"/>
                <a:cs typeface="Times New Roman" panose="02020603050405020304" charset="0"/>
              </a:rPr>
              <a:t> This model raises privacy and security concerns, so users must protect their cloud data and assets by taking necessary security precautions.</a:t>
            </a:r>
          </a:p>
          <a:p>
            <a:pPr marL="0" indent="0" algn="just">
              <a:buNone/>
            </a:pPr>
            <a:r>
              <a:rPr lang="en-US" sz="2000"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4. Rapid Elasticity</a:t>
            </a:r>
          </a:p>
          <a:p>
            <a:pPr marL="0" indent="0" algn="just">
              <a:buNone/>
            </a:pPr>
            <a:r>
              <a:rPr lang="en-US" sz="2000" dirty="0">
                <a:latin typeface="Times New Roman" panose="02020603050405020304" charset="0"/>
                <a:cs typeface="Times New Roman" panose="02020603050405020304" charset="0"/>
              </a:rPr>
              <a:t>Elasticity refers to the flexibility of the cloud service to scale up or down automatically to meet the user’s needs. </a:t>
            </a:r>
          </a:p>
          <a:p>
            <a:pPr marL="0" indent="0" algn="just">
              <a:buNone/>
            </a:pPr>
            <a:r>
              <a:rPr lang="en-US" sz="2000" dirty="0">
                <a:latin typeface="Times New Roman" panose="02020603050405020304" charset="0"/>
                <a:cs typeface="Times New Roman" panose="02020603050405020304" charset="0"/>
              </a:rPr>
              <a:t>That allows the user to access the right level and kind of resources, including processing power, memory, network bandwidth, and storage, to accommodate the user’s varying workloads</a:t>
            </a:r>
            <a:r>
              <a:rPr lang="en-US" sz="2000" dirty="0" smtClean="0">
                <a:latin typeface="Times New Roman" panose="02020603050405020304" charset="0"/>
                <a:cs typeface="Times New Roman" panose="02020603050405020304" charset="0"/>
              </a:rPr>
              <a:t>.</a:t>
            </a:r>
          </a:p>
          <a:p>
            <a:pPr marL="0" indent="0" algn="just">
              <a:buNone/>
            </a:pPr>
            <a:r>
              <a:rPr lang="en-US" sz="2000" b="1" dirty="0" smtClean="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5. Measured Service</a:t>
            </a:r>
          </a:p>
          <a:p>
            <a:pPr algn="just"/>
            <a:r>
              <a:rPr lang="en-US" sz="2000" dirty="0" smtClean="0">
                <a:latin typeface="Times New Roman" panose="02020603050405020304" charset="0"/>
                <a:cs typeface="Times New Roman" panose="02020603050405020304" charset="0"/>
              </a:rPr>
              <a:t>A measured cloud service provides a metering capability that underpins the provider’s pay-as-you-go pricing model.</a:t>
            </a:r>
          </a:p>
          <a:p>
            <a:pPr algn="just"/>
            <a:r>
              <a:rPr lang="en-US" sz="2000" dirty="0" smtClean="0">
                <a:latin typeface="Times New Roman" panose="02020603050405020304" charset="0"/>
                <a:cs typeface="Times New Roman" panose="02020603050405020304" charset="0"/>
              </a:rPr>
              <a:t>This model provides users with greater transparency and control over their cloud costs.</a:t>
            </a:r>
          </a:p>
          <a:p>
            <a:pPr marL="0" indent="0" algn="just">
              <a:buNone/>
            </a:pPr>
            <a:endParaRPr lang="en-US" sz="2000"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850" y="484505"/>
            <a:ext cx="10775950" cy="5692775"/>
          </a:xfrm>
        </p:spPr>
        <p:txBody>
          <a:bodyPr>
            <a:normAutofit fontScale="92500" lnSpcReduction="10000"/>
          </a:bodyPr>
          <a:lstStyle/>
          <a:p>
            <a:pPr marL="0" indent="0" algn="just">
              <a:buNone/>
            </a:pPr>
            <a:r>
              <a:rPr lang="en-US" b="1" dirty="0">
                <a:latin typeface="Times New Roman" panose="02020603050405020304" charset="0"/>
                <a:cs typeface="Times New Roman" panose="02020603050405020304" charset="0"/>
              </a:rPr>
              <a:t>2. Network Devices</a:t>
            </a:r>
          </a:p>
          <a:p>
            <a:pPr marL="0" indent="0" algn="just">
              <a:buNone/>
            </a:pPr>
            <a:r>
              <a:rPr lang="en-US" b="1" dirty="0">
                <a:latin typeface="Times New Roman" panose="02020603050405020304" charset="0"/>
                <a:cs typeface="Times New Roman" panose="02020603050405020304" charset="0"/>
              </a:rPr>
              <a:t>Routers: </a:t>
            </a:r>
            <a:r>
              <a:rPr lang="en-US" dirty="0">
                <a:latin typeface="Times New Roman" panose="02020603050405020304" charset="0"/>
                <a:cs typeface="Times New Roman" panose="02020603050405020304" charset="0"/>
              </a:rPr>
              <a:t>Direct data between different networks, ensuring that packets are routed to their intended destinations.</a:t>
            </a:r>
          </a:p>
          <a:p>
            <a:pPr marL="0" indent="0" algn="just">
              <a:buNone/>
            </a:pPr>
            <a:r>
              <a:rPr lang="en-US" b="1" dirty="0">
                <a:latin typeface="Times New Roman" panose="02020603050405020304" charset="0"/>
                <a:cs typeface="Times New Roman" panose="02020603050405020304" charset="0"/>
              </a:rPr>
              <a:t>Switches:</a:t>
            </a:r>
            <a:r>
              <a:rPr lang="en-US" dirty="0">
                <a:latin typeface="Times New Roman" panose="02020603050405020304" charset="0"/>
                <a:cs typeface="Times New Roman" panose="02020603050405020304" charset="0"/>
              </a:rPr>
              <a:t> Connect multiple devices within a network and manage the data flow efficiently.</a:t>
            </a:r>
          </a:p>
          <a:p>
            <a:pPr marL="0" indent="0" algn="just">
              <a:buNone/>
            </a:pPr>
            <a:r>
              <a:rPr lang="en-US" b="1" dirty="0">
                <a:latin typeface="Times New Roman" panose="02020603050405020304" charset="0"/>
                <a:cs typeface="Times New Roman" panose="02020603050405020304" charset="0"/>
              </a:rPr>
              <a:t>Firewalls:</a:t>
            </a:r>
            <a:r>
              <a:rPr lang="en-US" dirty="0">
                <a:latin typeface="Times New Roman" panose="02020603050405020304" charset="0"/>
                <a:cs typeface="Times New Roman" panose="02020603050405020304" charset="0"/>
              </a:rPr>
              <a:t> Protect networks by monitoring and controlling incoming and outgoing traffic based on security rules.</a:t>
            </a:r>
          </a:p>
          <a:p>
            <a:pPr marL="0" indent="0" algn="just">
              <a:buNone/>
            </a:pPr>
            <a:r>
              <a:rPr lang="en-US" b="1" dirty="0">
                <a:latin typeface="Times New Roman" panose="02020603050405020304" charset="0"/>
                <a:cs typeface="Times New Roman" panose="02020603050405020304" charset="0"/>
              </a:rPr>
              <a:t>Load Balancers:</a:t>
            </a:r>
            <a:r>
              <a:rPr lang="en-US" dirty="0">
                <a:latin typeface="Times New Roman" panose="02020603050405020304" charset="0"/>
                <a:cs typeface="Times New Roman" panose="02020603050405020304" charset="0"/>
              </a:rPr>
              <a:t> Distribute incoming traffic across multiple servers to ensure no single server is overwhelmed, improving redundancy and availability</a:t>
            </a:r>
            <a:r>
              <a:rPr lang="en-US" dirty="0" smtClean="0">
                <a:latin typeface="Times New Roman" panose="02020603050405020304" charset="0"/>
                <a:cs typeface="Times New Roman" panose="02020603050405020304" charset="0"/>
              </a:rPr>
              <a:t>.</a:t>
            </a:r>
          </a:p>
          <a:p>
            <a:pPr marL="0" indent="0" algn="just">
              <a:buNone/>
            </a:pPr>
            <a:r>
              <a:rPr lang="en-US" b="1" dirty="0" smtClean="0"/>
              <a:t/>
            </a:r>
            <a:br>
              <a:rPr lang="en-US" b="1" dirty="0" smtClean="0"/>
            </a:br>
            <a:r>
              <a:rPr lang="en-US" dirty="0" smtClean="0"/>
              <a:t/>
            </a:r>
            <a:br>
              <a:rPr lang="en-US" dirty="0" smtClean="0"/>
            </a:br>
            <a:r>
              <a:rPr lang="en-US" b="1" dirty="0" smtClean="0">
                <a:solidFill>
                  <a:srgbClr val="FF0000"/>
                </a:solidFill>
              </a:rPr>
              <a:t>Example</a:t>
            </a:r>
            <a:r>
              <a:rPr lang="en-US" b="1" dirty="0" smtClean="0"/>
              <a:t>: </a:t>
            </a:r>
            <a:r>
              <a:rPr lang="en-US" dirty="0" smtClean="0">
                <a:latin typeface="Times New Roman" panose="02020603050405020304" charset="0"/>
                <a:cs typeface="Times New Roman" panose="02020603050405020304" charset="0"/>
              </a:rPr>
              <a:t>Amazon Web Services (AWS) Elastic Load Balancer automatically routes traffic across multiple servers in different regions. For instance, during Black Friday sales, e-commerce platforms like </a:t>
            </a:r>
            <a:r>
              <a:rPr lang="en-US" dirty="0" err="1" smtClean="0">
                <a:latin typeface="Times New Roman" panose="02020603050405020304" charset="0"/>
                <a:cs typeface="Times New Roman" panose="02020603050405020304" charset="0"/>
              </a:rPr>
              <a:t>Shopify</a:t>
            </a:r>
            <a:r>
              <a:rPr lang="en-US" dirty="0" smtClean="0">
                <a:latin typeface="Times New Roman" panose="02020603050405020304" charset="0"/>
                <a:cs typeface="Times New Roman" panose="02020603050405020304" charset="0"/>
              </a:rPr>
              <a:t> use this to handle surges in traffic smoothly.</a:t>
            </a:r>
          </a:p>
          <a:p>
            <a:pPr marL="0" indent="0" algn="just">
              <a:buNone/>
            </a:pPr>
            <a:endParaRPr 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685" y="402590"/>
            <a:ext cx="11604081" cy="4378416"/>
          </a:xfrm>
        </p:spPr>
        <p:txBody>
          <a:bodyPr>
            <a:normAutofit/>
          </a:bodyPr>
          <a:lstStyle/>
          <a:p>
            <a:pPr marL="0" indent="0" algn="just">
              <a:buNone/>
            </a:pPr>
            <a:r>
              <a:rPr lang="en-US" b="1" dirty="0">
                <a:latin typeface="Times New Roman" panose="02020603050405020304" charset="0"/>
                <a:cs typeface="Times New Roman" panose="02020603050405020304" charset="0"/>
              </a:rPr>
              <a:t>Cloud Models</a:t>
            </a:r>
          </a:p>
          <a:p>
            <a:pPr marL="0" indent="0" algn="just">
              <a:buNone/>
            </a:pPr>
            <a:r>
              <a:rPr lang="en-US" dirty="0">
                <a:latin typeface="Times New Roman" panose="02020603050405020304" charset="0"/>
                <a:cs typeface="Times New Roman" panose="02020603050405020304" charset="0"/>
              </a:rPr>
              <a:t>Cloud computing is a model for enabling ubiquitous, convenient, and on-demand network access to a shared pool of resources. These computing resources can be rapidly provisioned and released with minimal effort.</a:t>
            </a:r>
          </a:p>
          <a:p>
            <a:pPr marL="0" indent="0" algn="just">
              <a:buNone/>
            </a:pPr>
            <a:r>
              <a:rPr lang="en-US" b="1" dirty="0" smtClean="0">
                <a:latin typeface="Times New Roman" panose="02020603050405020304" charset="0"/>
                <a:cs typeface="Times New Roman" panose="02020603050405020304" charset="0"/>
              </a:rPr>
              <a:t>Cloud Service </a:t>
            </a:r>
            <a:r>
              <a:rPr lang="en-US" b="1" dirty="0">
                <a:latin typeface="Times New Roman" panose="02020603050405020304" charset="0"/>
                <a:cs typeface="Times New Roman" panose="02020603050405020304" charset="0"/>
              </a:rPr>
              <a:t>models </a:t>
            </a:r>
          </a:p>
          <a:p>
            <a:pPr algn="just"/>
            <a:r>
              <a:rPr lang="en-US" dirty="0">
                <a:latin typeface="Times New Roman" panose="02020603050405020304" charset="0"/>
                <a:cs typeface="Times New Roman" panose="02020603050405020304" charset="0"/>
              </a:rPr>
              <a:t></a:t>
            </a:r>
            <a:r>
              <a:rPr lang="en-US" dirty="0" err="1">
                <a:latin typeface="Times New Roman" panose="02020603050405020304" charset="0"/>
                <a:cs typeface="Times New Roman" panose="02020603050405020304" charset="0"/>
              </a:rPr>
              <a:t>SaaS</a:t>
            </a:r>
            <a:r>
              <a:rPr lang="en-US" dirty="0">
                <a:latin typeface="Times New Roman" panose="02020603050405020304" charset="0"/>
                <a:cs typeface="Times New Roman" panose="02020603050405020304" charset="0"/>
              </a:rPr>
              <a:t> (Software as a Service)</a:t>
            </a:r>
          </a:p>
          <a:p>
            <a:pPr algn="just"/>
            <a:r>
              <a:rPr lang="en-US" dirty="0">
                <a:latin typeface="Times New Roman" panose="02020603050405020304" charset="0"/>
                <a:cs typeface="Times New Roman" panose="02020603050405020304" charset="0"/>
              </a:rPr>
              <a:t></a:t>
            </a:r>
            <a:r>
              <a:rPr lang="en-US" dirty="0" err="1">
                <a:latin typeface="Times New Roman" panose="02020603050405020304" charset="0"/>
                <a:cs typeface="Times New Roman" panose="02020603050405020304" charset="0"/>
              </a:rPr>
              <a:t>IaaS</a:t>
            </a:r>
            <a:r>
              <a:rPr lang="en-US" dirty="0">
                <a:latin typeface="Times New Roman" panose="02020603050405020304" charset="0"/>
                <a:cs typeface="Times New Roman" panose="02020603050405020304" charset="0"/>
              </a:rPr>
              <a:t> (Infrastructure as a Service)</a:t>
            </a:r>
          </a:p>
          <a:p>
            <a:pPr algn="just"/>
            <a:r>
              <a:rPr lang="en-US" dirty="0" smtClean="0">
                <a:latin typeface="Times New Roman" panose="02020603050405020304" charset="0"/>
                <a:cs typeface="Times New Roman" panose="02020603050405020304" charset="0"/>
              </a:rPr>
              <a:t></a:t>
            </a:r>
            <a:r>
              <a:rPr lang="en-US" dirty="0" err="1" smtClean="0">
                <a:latin typeface="Times New Roman" panose="02020603050405020304" charset="0"/>
                <a:cs typeface="Times New Roman" panose="02020603050405020304" charset="0"/>
              </a:rPr>
              <a:t>PaaS</a:t>
            </a:r>
            <a:r>
              <a:rPr lang="en-US" dirty="0" smtClean="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rPr>
              <a:t>(Platform as a Service</a:t>
            </a:r>
            <a:r>
              <a:rPr lang="en-US" dirty="0" smtClean="0">
                <a:latin typeface="Times New Roman" panose="02020603050405020304" charset="0"/>
                <a:cs typeface="Times New Roman" panose="02020603050405020304" charset="0"/>
              </a:rPr>
              <a:t>)</a:t>
            </a:r>
          </a:p>
          <a:p>
            <a:pPr algn="just">
              <a:buNone/>
            </a:pPr>
            <a:r>
              <a:rPr lang="en-US" b="1" dirty="0" smtClean="0">
                <a:latin typeface="Times New Roman" panose="02020603050405020304" charset="0"/>
                <a:cs typeface="Times New Roman" panose="02020603050405020304" charset="0"/>
              </a:rPr>
              <a:t>Cloud  Deployment Models: (Who Controls/ Where Infrastructure Reside)</a:t>
            </a:r>
          </a:p>
          <a:p>
            <a:pPr algn="just"/>
            <a:endParaRPr lang="en-US" dirty="0">
              <a:latin typeface="Times New Roman" panose="02020603050405020304" charset="0"/>
              <a:cs typeface="Times New Roman" panose="02020603050405020304" charset="0"/>
            </a:endParaRPr>
          </a:p>
        </p:txBody>
      </p:sp>
      <p:pic>
        <p:nvPicPr>
          <p:cNvPr id="9218" name="Picture 2"/>
          <p:cNvPicPr>
            <a:picLocks noChangeAspect="1" noChangeArrowheads="1"/>
          </p:cNvPicPr>
          <p:nvPr/>
        </p:nvPicPr>
        <p:blipFill>
          <a:blip r:embed="rId2"/>
          <a:srcRect/>
          <a:stretch>
            <a:fillRect/>
          </a:stretch>
        </p:blipFill>
        <p:spPr bwMode="auto">
          <a:xfrm>
            <a:off x="1322342" y="5026071"/>
            <a:ext cx="3040652" cy="15706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972492" y="0"/>
            <a:ext cx="7541623" cy="3317966"/>
          </a:xfrm>
          <a:prstGeom prst="rect">
            <a:avLst/>
          </a:prstGeom>
          <a:noFill/>
          <a:ln w="9525">
            <a:noFill/>
            <a:miter lim="800000"/>
            <a:headEnd/>
            <a:tailEnd/>
          </a:ln>
          <a:effectLst/>
        </p:spPr>
      </p:pic>
      <p:sp>
        <p:nvSpPr>
          <p:cNvPr id="6" name="Content Placeholder 2"/>
          <p:cNvSpPr>
            <a:spLocks noGrp="1"/>
          </p:cNvSpPr>
          <p:nvPr>
            <p:ph idx="1"/>
          </p:nvPr>
        </p:nvSpPr>
        <p:spPr>
          <a:xfrm>
            <a:off x="367122" y="3426822"/>
            <a:ext cx="10829925" cy="3117669"/>
          </a:xfrm>
        </p:spPr>
        <p:txBody>
          <a:bodyPr/>
          <a:lstStyle/>
          <a:p>
            <a:pPr marL="0" indent="0" algn="just">
              <a:buNone/>
            </a:pPr>
            <a:r>
              <a:rPr lang="en-US" b="1" dirty="0" err="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IaaS</a:t>
            </a:r>
            <a:r>
              <a:rPr lang="en-US"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(Infrastructure as a Service):</a:t>
            </a:r>
          </a:p>
          <a:p>
            <a:pPr marL="0" indent="0" algn="just">
              <a:buNone/>
            </a:pPr>
            <a:r>
              <a:rPr lang="en-US" dirty="0" err="1">
                <a:latin typeface="Times New Roman" panose="02020603050405020304" charset="0"/>
                <a:cs typeface="Times New Roman" panose="02020603050405020304" charset="0"/>
              </a:rPr>
              <a:t>IaaS</a:t>
            </a:r>
            <a:r>
              <a:rPr lang="en-US" dirty="0">
                <a:latin typeface="Times New Roman" panose="02020603050405020304" charset="0"/>
                <a:cs typeface="Times New Roman" panose="02020603050405020304" charset="0"/>
              </a:rPr>
              <a:t> provides virtualized computing resources over the internet. It delivers fundamental computing infrastructure like virtual machines, storage, and networking. Users have control over operating systems, storage, and deployed applications, but they don't manage the underlying hardware.</a:t>
            </a:r>
          </a:p>
          <a:p>
            <a:pPr marL="0" indent="0" algn="just">
              <a:buNone/>
            </a:pPr>
            <a:r>
              <a:rPr lang="en-US" dirty="0">
                <a:latin typeface="Times New Roman" panose="02020603050405020304" charset="0"/>
                <a:cs typeface="Times New Roman" panose="02020603050405020304" charset="0"/>
              </a:rPr>
              <a:t>Example: Amazon Web Services (AWS) EC2, Microsoft Azure Virtual Machines, Google Compute Engine.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222069" y="496388"/>
            <a:ext cx="6675120" cy="5943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8980" y="1005205"/>
            <a:ext cx="10624820" cy="5172075"/>
          </a:xfrm>
        </p:spPr>
        <p:txBody>
          <a:bodyPr/>
          <a:lstStyle/>
          <a:p>
            <a:pPr marL="0" indent="0" algn="just">
              <a:buNone/>
            </a:pPr>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PaaS (Platform as a Service):</a:t>
            </a:r>
          </a:p>
          <a:p>
            <a:pPr marL="0" indent="0" algn="just">
              <a:buNone/>
            </a:pPr>
            <a:r>
              <a:rPr lang="en-US">
                <a:latin typeface="Times New Roman" panose="02020603050405020304" charset="0"/>
                <a:cs typeface="Times New Roman" panose="02020603050405020304" charset="0"/>
              </a:rPr>
              <a:t>PaaS offers a platform allowing customers to develop, run, and manage applications without dealing with the complexity of building and maintaining the underlying infrastructure. It provides an environment for developers to build upon, often including development tools, databases, middleware, etc.</a:t>
            </a:r>
          </a:p>
          <a:p>
            <a:pPr marL="0" indent="0" algn="just">
              <a:buNone/>
            </a:pPr>
            <a:r>
              <a:rPr lang="en-US">
                <a:latin typeface="Times New Roman" panose="02020603050405020304" charset="0"/>
                <a:cs typeface="Times New Roman" panose="02020603050405020304" charset="0"/>
              </a:rPr>
              <a:t>Example: Heroku, Google App Engine, Microsoft Azure App Service.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440" y="539115"/>
            <a:ext cx="11008360" cy="5638165"/>
          </a:xfrm>
        </p:spPr>
        <p:txBody>
          <a:bodyPr>
            <a:normAutofit/>
          </a:bodyPr>
          <a:lstStyle/>
          <a:p>
            <a:pPr marL="0" indent="0" algn="just">
              <a:buNone/>
            </a:pPr>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3. SaaS (Software as a Service):</a:t>
            </a:r>
          </a:p>
          <a:p>
            <a:pPr marL="0" indent="0" algn="just">
              <a:buNone/>
            </a:pPr>
            <a:r>
              <a:rPr lang="en-US">
                <a:latin typeface="Times New Roman" panose="02020603050405020304" charset="0"/>
                <a:cs typeface="Times New Roman" panose="02020603050405020304" charset="0"/>
              </a:rPr>
              <a:t>SaaS delivers software applications over the internet on a subscription basis. Users access these applications through a web browser without needing to install or manage the software. The provider manages everything from data, servers, and software updates.</a:t>
            </a:r>
          </a:p>
          <a:p>
            <a:pPr marL="0" indent="0" algn="just">
              <a:buNone/>
            </a:pPr>
            <a:r>
              <a:rPr lang="en-US">
                <a:latin typeface="Times New Roman" panose="02020603050405020304" charset="0"/>
                <a:cs typeface="Times New Roman" panose="02020603050405020304" charset="0"/>
              </a:rPr>
              <a:t>Example: Google Workspace (formerly G Suite), Microsoft 365, Salesforce, Dropbox.</a:t>
            </a:r>
          </a:p>
          <a:p>
            <a:pPr marL="0" indent="0" algn="just">
              <a:buNone/>
            </a:pPr>
            <a:r>
              <a:rPr lang="en-US">
                <a:latin typeface="Times New Roman" panose="02020603050405020304" charset="0"/>
                <a:cs typeface="Times New Roman" panose="02020603050405020304" charset="0"/>
              </a:rPr>
              <a:t>Each model offers different levels of control and management, catering to various user needs. IaaS provides the most control over infrastructure, while SaaS offers the least control but the most convenience. PaaS sits in between, focusing on application development and deployment without managing infrastructure concerns.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525" y="443230"/>
            <a:ext cx="11090275" cy="5734050"/>
          </a:xfrm>
        </p:spPr>
        <p:txBody>
          <a:bodyPr>
            <a:normAutofit fontScale="97500" lnSpcReduction="10000"/>
          </a:bodyPr>
          <a:lstStyle/>
          <a:p>
            <a:pPr marL="0" indent="0" algn="just">
              <a:buNone/>
            </a:pPr>
            <a:r>
              <a:rPr lang="en-US"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Deployment in the NIST Cloud Computing Reference Architecture</a:t>
            </a:r>
          </a:p>
          <a:p>
            <a:pPr marL="0" indent="0" algn="just">
              <a:buNone/>
            </a:pPr>
            <a:r>
              <a:rPr lang="en-US" dirty="0">
                <a:latin typeface="Times New Roman" panose="02020603050405020304" charset="0"/>
                <a:cs typeface="Times New Roman" panose="02020603050405020304" charset="0"/>
              </a:rPr>
              <a:t>The first Architectural Component is Deployment, which follows one of four distinct models:</a:t>
            </a:r>
          </a:p>
          <a:p>
            <a:pPr marL="0" indent="0" algn="just">
              <a:buNone/>
            </a:pPr>
            <a:r>
              <a:rPr lang="en-US" dirty="0">
                <a:latin typeface="Times New Roman" panose="02020603050405020304" charset="0"/>
                <a:cs typeface="Times New Roman" panose="02020603050405020304" charset="0"/>
              </a:rPr>
              <a:t></a:t>
            </a:r>
            <a:r>
              <a:rPr lang="en-US" b="1" dirty="0">
                <a:latin typeface="Times New Roman" panose="02020603050405020304" charset="0"/>
                <a:cs typeface="Times New Roman" panose="02020603050405020304" charset="0"/>
              </a:rPr>
              <a:t>Public</a:t>
            </a:r>
            <a:r>
              <a:rPr lang="en-US" dirty="0">
                <a:latin typeface="Times New Roman" panose="02020603050405020304" charset="0"/>
                <a:cs typeface="Times New Roman" panose="02020603050405020304" charset="0"/>
              </a:rPr>
              <a:t> – Most cloud infrastructure and resources are available or accessible to a diverse audience, including the general public and a wide range of subscription-level consumers.</a:t>
            </a:r>
          </a:p>
          <a:p>
            <a:pPr marL="0" indent="0" algn="just">
              <a:buNone/>
            </a:pPr>
            <a:r>
              <a:rPr lang="en-US" dirty="0">
                <a:latin typeface="Times New Roman" panose="02020603050405020304" charset="0"/>
                <a:cs typeface="Times New Roman" panose="02020603050405020304" charset="0"/>
              </a:rPr>
              <a:t></a:t>
            </a:r>
            <a:r>
              <a:rPr lang="en-US" b="1" dirty="0">
                <a:latin typeface="Times New Roman" panose="02020603050405020304" charset="0"/>
                <a:cs typeface="Times New Roman" panose="02020603050405020304" charset="0"/>
              </a:rPr>
              <a:t>Private </a:t>
            </a:r>
            <a:r>
              <a:rPr lang="en-US" dirty="0">
                <a:latin typeface="Times New Roman" panose="02020603050405020304" charset="0"/>
                <a:cs typeface="Times New Roman" panose="02020603050405020304" charset="0"/>
              </a:rPr>
              <a:t>– The cloud infrastructure and resources are available or accessible to only an individual consumer. These are hosted on-site by the provider or off-site by a third party.</a:t>
            </a:r>
          </a:p>
          <a:p>
            <a:pPr marL="0" indent="0" algn="just">
              <a:buNone/>
            </a:pPr>
            <a:r>
              <a:rPr lang="en-US" dirty="0">
                <a:latin typeface="Times New Roman" panose="02020603050405020304" charset="0"/>
                <a:cs typeface="Times New Roman" panose="02020603050405020304" charset="0"/>
              </a:rPr>
              <a:t></a:t>
            </a:r>
            <a:r>
              <a:rPr lang="en-US" b="1" dirty="0">
                <a:latin typeface="Times New Roman" panose="02020603050405020304" charset="0"/>
                <a:cs typeface="Times New Roman" panose="02020603050405020304" charset="0"/>
              </a:rPr>
              <a:t>Community</a:t>
            </a:r>
            <a:r>
              <a:rPr lang="en-US" dirty="0">
                <a:latin typeface="Times New Roman" panose="02020603050405020304" charset="0"/>
                <a:cs typeface="Times New Roman" panose="02020603050405020304" charset="0"/>
              </a:rPr>
              <a:t> – Most cloud infrastructure and resources are available or accessible to a group of consumers within the same industry or with similar security needs or concerns.</a:t>
            </a:r>
          </a:p>
          <a:p>
            <a:pPr marL="0" indent="0" algn="just">
              <a:buNone/>
            </a:pPr>
            <a:r>
              <a:rPr lang="en-US" dirty="0">
                <a:latin typeface="Times New Roman" panose="02020603050405020304" charset="0"/>
                <a:cs typeface="Times New Roman" panose="02020603050405020304" charset="0"/>
              </a:rPr>
              <a:t></a:t>
            </a:r>
            <a:r>
              <a:rPr lang="en-US" b="1" dirty="0">
                <a:latin typeface="Times New Roman" panose="02020603050405020304" charset="0"/>
                <a:cs typeface="Times New Roman" panose="02020603050405020304" charset="0"/>
              </a:rPr>
              <a:t>Hybrid</a:t>
            </a:r>
            <a:r>
              <a:rPr lang="en-US" dirty="0">
                <a:latin typeface="Times New Roman" panose="02020603050405020304" charset="0"/>
                <a:cs typeface="Times New Roman" panose="02020603050405020304" charset="0"/>
              </a:rPr>
              <a:t> – Cloud infrastructure and resources are available via distinct, packaged distribution models (e.g., through a cloud broker).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7190" y="210731"/>
            <a:ext cx="11483884" cy="3277054"/>
          </a:xfrm>
        </p:spPr>
        <p:txBody>
          <a:bodyPr>
            <a:noAutofit/>
          </a:bodyPr>
          <a:lstStyle/>
          <a:p>
            <a:pPr marL="0" indent="0" algn="just">
              <a:lnSpc>
                <a:spcPct val="170000"/>
              </a:lnSpc>
              <a:buNone/>
            </a:pPr>
            <a:r>
              <a:rPr lang="en-US" sz="1800" b="1" dirty="0">
                <a:latin typeface="Times New Roman" panose="02020603050405020304" charset="0"/>
                <a:cs typeface="Times New Roman" panose="02020603050405020304" charset="0"/>
              </a:rPr>
              <a:t>What is a public cloud?</a:t>
            </a:r>
          </a:p>
          <a:p>
            <a:pPr marL="0" indent="0" algn="just">
              <a:lnSpc>
                <a:spcPct val="170000"/>
              </a:lnSpc>
              <a:buNone/>
            </a:pPr>
            <a:r>
              <a:rPr lang="en-US" sz="1800" dirty="0">
                <a:latin typeface="Times New Roman" panose="02020603050405020304" charset="0"/>
                <a:cs typeface="Times New Roman" panose="02020603050405020304" charset="0"/>
              </a:rPr>
              <a:t>Public cloud is a type of </a:t>
            </a:r>
            <a:r>
              <a:rPr lang="en-US" sz="1800" b="1" dirty="0">
                <a:latin typeface="Times New Roman" panose="02020603050405020304" charset="0"/>
                <a:cs typeface="Times New Roman" panose="02020603050405020304" charset="0"/>
              </a:rPr>
              <a:t>computing</a:t>
            </a:r>
            <a:r>
              <a:rPr lang="en-US" sz="1800" dirty="0">
                <a:latin typeface="Times New Roman" panose="02020603050405020304" charset="0"/>
                <a:cs typeface="Times New Roman" panose="02020603050405020304" charset="0"/>
              </a:rPr>
              <a:t> where resources are offered by a third-party provider via the internet and </a:t>
            </a:r>
            <a:r>
              <a:rPr lang="en-US" sz="1800" b="1" dirty="0">
                <a:latin typeface="Times New Roman" panose="02020603050405020304" charset="0"/>
                <a:cs typeface="Times New Roman" panose="02020603050405020304" charset="0"/>
              </a:rPr>
              <a:t>shared by organizations and individuals who want to use or purchase them</a:t>
            </a:r>
            <a:r>
              <a:rPr lang="en-US" sz="1800" b="1" dirty="0" smtClean="0">
                <a:latin typeface="Times New Roman" panose="02020603050405020304" charset="0"/>
                <a:cs typeface="Times New Roman" panose="02020603050405020304" charset="0"/>
              </a:rPr>
              <a:t>. Managed by Cloud Service Providers (CSP)/ CSB Brokers. Runs over Internet connection.</a:t>
            </a:r>
          </a:p>
          <a:p>
            <a:pPr marL="0" indent="0" algn="just">
              <a:lnSpc>
                <a:spcPct val="170000"/>
              </a:lnSpc>
              <a:buNone/>
            </a:pPr>
            <a:r>
              <a:rPr lang="en-US" sz="1800" b="1" dirty="0" smtClean="0">
                <a:latin typeface="Times New Roman" panose="02020603050405020304" charset="0"/>
                <a:cs typeface="Times New Roman" panose="02020603050405020304" charset="0"/>
              </a:rPr>
              <a:t>Amazon web  services, Microsoft Azure, Google app engine  and </a:t>
            </a:r>
            <a:r>
              <a:rPr lang="en-US" sz="1800" b="1" dirty="0" err="1" smtClean="0">
                <a:latin typeface="Times New Roman" panose="02020603050405020304" charset="0"/>
                <a:cs typeface="Times New Roman" panose="02020603050405020304" charset="0"/>
              </a:rPr>
              <a:t>Salesforce</a:t>
            </a:r>
            <a:endParaRPr lang="en-US" sz="1800" b="1" dirty="0">
              <a:latin typeface="Times New Roman" panose="02020603050405020304" charset="0"/>
              <a:cs typeface="Times New Roman" panose="02020603050405020304" charset="0"/>
            </a:endParaRPr>
          </a:p>
        </p:txBody>
      </p:sp>
      <p:sp>
        <p:nvSpPr>
          <p:cNvPr id="8" name="Rectangle 8"/>
          <p:cNvSpPr/>
          <p:nvPr/>
        </p:nvSpPr>
        <p:spPr>
          <a:xfrm>
            <a:off x="7538539" y="2764790"/>
            <a:ext cx="4291965" cy="345186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sp>
      <p:pic>
        <p:nvPicPr>
          <p:cNvPr id="6146" name="Picture 2"/>
          <p:cNvPicPr>
            <a:picLocks noChangeAspect="1" noChangeArrowheads="1"/>
          </p:cNvPicPr>
          <p:nvPr/>
        </p:nvPicPr>
        <p:blipFill>
          <a:blip r:embed="rId3"/>
          <a:srcRect/>
          <a:stretch>
            <a:fillRect/>
          </a:stretch>
        </p:blipFill>
        <p:spPr bwMode="auto">
          <a:xfrm>
            <a:off x="383993" y="4349387"/>
            <a:ext cx="6381750" cy="1790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050" y="607695"/>
            <a:ext cx="10953750" cy="5569585"/>
          </a:xfrm>
        </p:spPr>
        <p:txBody>
          <a:bodyPr/>
          <a:lstStyle/>
          <a:p>
            <a:pPr marL="0" indent="0">
              <a:buNone/>
            </a:pPr>
            <a:r>
              <a:rPr lang="en-US" dirty="0">
                <a:latin typeface="Times New Roman" panose="02020603050405020304" charset="0"/>
                <a:cs typeface="Times New Roman" panose="02020603050405020304" charset="0"/>
              </a:rPr>
              <a:t>What is Private Cloud?</a:t>
            </a:r>
          </a:p>
          <a:p>
            <a:pPr marL="0" indent="0">
              <a:buNone/>
            </a:pPr>
            <a:r>
              <a:rPr lang="en-US" dirty="0">
                <a:latin typeface="Times New Roman" panose="02020603050405020304" charset="0"/>
                <a:cs typeface="Times New Roman" panose="02020603050405020304" charset="0"/>
              </a:rPr>
              <a:t>A private cloud is a cloud computing environment that's exclusively used by a </a:t>
            </a:r>
            <a:r>
              <a:rPr lang="en-US" b="1" dirty="0">
                <a:latin typeface="Times New Roman" panose="02020603050405020304" charset="0"/>
                <a:cs typeface="Times New Roman" panose="02020603050405020304" charset="0"/>
              </a:rPr>
              <a:t>single organization</a:t>
            </a:r>
            <a:r>
              <a:rPr lang="en-US" dirty="0">
                <a:latin typeface="Times New Roman" panose="02020603050405020304" charset="0"/>
                <a:cs typeface="Times New Roman" panose="02020603050405020304" charset="0"/>
              </a:rPr>
              <a:t>. It's also known as a corporate or internal </a:t>
            </a:r>
            <a:r>
              <a:rPr lang="en-US" dirty="0" smtClean="0">
                <a:latin typeface="Times New Roman" panose="02020603050405020304" charset="0"/>
                <a:cs typeface="Times New Roman" panose="02020603050405020304" charset="0"/>
              </a:rPr>
              <a:t>cloud and runs over an intranet connection</a:t>
            </a:r>
            <a:endParaRPr lang="en-US" dirty="0">
              <a:latin typeface="Times New Roman" panose="02020603050405020304" charset="0"/>
              <a:cs typeface="Times New Roman" panose="02020603050405020304" charset="0"/>
            </a:endParaRPr>
          </a:p>
        </p:txBody>
      </p:sp>
      <p:sp>
        <p:nvSpPr>
          <p:cNvPr id="9" name="Rectangle 9"/>
          <p:cNvSpPr/>
          <p:nvPr/>
        </p:nvSpPr>
        <p:spPr>
          <a:xfrm>
            <a:off x="159839" y="3253377"/>
            <a:ext cx="2831555" cy="306324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sp>
      <p:pic>
        <p:nvPicPr>
          <p:cNvPr id="7170" name="Picture 2"/>
          <p:cNvPicPr>
            <a:picLocks noChangeAspect="1" noChangeArrowheads="1"/>
          </p:cNvPicPr>
          <p:nvPr/>
        </p:nvPicPr>
        <p:blipFill>
          <a:blip r:embed="rId3"/>
          <a:srcRect/>
          <a:stretch>
            <a:fillRect/>
          </a:stretch>
        </p:blipFill>
        <p:spPr bwMode="auto">
          <a:xfrm>
            <a:off x="3445466" y="4981711"/>
            <a:ext cx="7239951" cy="1667283"/>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3557995" y="2272937"/>
            <a:ext cx="8015695" cy="24770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p:nvPr>
            <p:custDataLst>
              <p:tags r:id="rId1"/>
            </p:custDataLst>
            <p:extLst>
              <p:ext uri="{D42A27DB-BD31-4B8C-83A1-F6EECF244321}">
                <p14:modId xmlns:p14="http://schemas.microsoft.com/office/powerpoint/2010/main" val="2214645855"/>
              </p:ext>
            </p:extLst>
          </p:nvPr>
        </p:nvGraphicFramePr>
        <p:xfrm>
          <a:off x="502920" y="403860"/>
          <a:ext cx="10967720" cy="6771259"/>
        </p:xfrm>
        <a:graphic>
          <a:graphicData uri="http://schemas.openxmlformats.org/drawingml/2006/table">
            <a:tbl>
              <a:tblPr/>
              <a:tblGrid>
                <a:gridCol w="5483860"/>
                <a:gridCol w="5483860"/>
              </a:tblGrid>
              <a:tr h="504825">
                <a:tc>
                  <a:txBody>
                    <a:bodyPr/>
                    <a:lstStyle/>
                    <a:p>
                      <a:pPr marL="30480" indent="0" algn="ctr">
                        <a:lnSpc>
                          <a:spcPct val="107000"/>
                        </a:lnSpc>
                        <a:spcBef>
                          <a:spcPct val="0"/>
                        </a:spcBef>
                        <a:spcAft>
                          <a:spcPct val="0"/>
                        </a:spcAft>
                      </a:pPr>
                      <a:r>
                        <a:rPr sz="1800" b="1" dirty="0">
                          <a:solidFill>
                            <a:srgbClr val="273239"/>
                          </a:solidFill>
                          <a:latin typeface="Arial" panose="020B0604020202020204"/>
                          <a:ea typeface="Times New Roman" panose="02020603050405020304"/>
                        </a:rPr>
                        <a:t>Public Cloud</a:t>
                      </a:r>
                    </a:p>
                  </a:txBody>
                  <a:tcPr marL="38100" marR="38100" marT="95250" marB="95250" anchor="b">
                    <a:lnL w="3175" cap="flat" cmpd="sng">
                      <a:solidFill>
                        <a:srgbClr val="DFDFDF"/>
                      </a:solidFill>
                      <a:prstDash val="solid"/>
                      <a:headEnd type="none" w="med" len="med"/>
                      <a:tailEnd type="none" w="med" len="med"/>
                    </a:lnL>
                    <a:lnR w="3175" cap="flat" cmpd="sng">
                      <a:solidFill>
                        <a:srgbClr val="DFDFDF"/>
                      </a:solidFill>
                      <a:prstDash val="solid"/>
                      <a:headEnd type="none" w="med" len="med"/>
                      <a:tailEnd type="none" w="med" len="med"/>
                    </a:lnR>
                    <a:lnT w="3175" cap="flat" cmpd="sng">
                      <a:solidFill>
                        <a:srgbClr val="DFDFDF"/>
                      </a:solidFill>
                      <a:prstDash val="solid"/>
                      <a:headEnd type="none" w="med" len="med"/>
                      <a:tailEnd type="none" w="med" len="med"/>
                    </a:lnT>
                    <a:lnB w="3175" cap="flat" cmpd="sng">
                      <a:solidFill>
                        <a:srgbClr val="DFDFDF"/>
                      </a:solidFill>
                      <a:prstDash val="solid"/>
                      <a:headEnd type="none" w="med" len="med"/>
                      <a:tailEnd type="none" w="med" len="med"/>
                    </a:lnB>
                    <a:solidFill>
                      <a:srgbClr val="FFFFFF"/>
                    </a:solidFill>
                  </a:tcPr>
                </a:tc>
                <a:tc>
                  <a:txBody>
                    <a:bodyPr/>
                    <a:lstStyle/>
                    <a:p>
                      <a:pPr marL="30480" indent="0" algn="ctr">
                        <a:lnSpc>
                          <a:spcPct val="107000"/>
                        </a:lnSpc>
                        <a:spcBef>
                          <a:spcPct val="0"/>
                        </a:spcBef>
                        <a:spcAft>
                          <a:spcPct val="0"/>
                        </a:spcAft>
                      </a:pPr>
                      <a:r>
                        <a:rPr sz="1800" b="1">
                          <a:solidFill>
                            <a:srgbClr val="273239"/>
                          </a:solidFill>
                          <a:latin typeface="Arial" panose="020B0604020202020204"/>
                          <a:ea typeface="Times New Roman" panose="02020603050405020304"/>
                        </a:rPr>
                        <a:t>Private Cloud</a:t>
                      </a:r>
                    </a:p>
                  </a:txBody>
                  <a:tcPr marL="95250" marR="95250" marT="95250" marB="95250" anchor="b">
                    <a:lnL w="3175" cap="flat" cmpd="sng">
                      <a:solidFill>
                        <a:srgbClr val="DFDFDF"/>
                      </a:solidFill>
                      <a:prstDash val="solid"/>
                      <a:headEnd type="none" w="med" len="med"/>
                      <a:tailEnd type="none" w="med" len="med"/>
                    </a:lnL>
                    <a:lnR w="3175" cap="flat" cmpd="sng">
                      <a:solidFill>
                        <a:srgbClr val="DFDFDF"/>
                      </a:solidFill>
                      <a:prstDash val="solid"/>
                      <a:headEnd type="none" w="med" len="med"/>
                      <a:tailEnd type="none" w="med" len="med"/>
                    </a:lnR>
                    <a:lnT w="3175" cap="flat" cmpd="sng">
                      <a:solidFill>
                        <a:srgbClr val="DFDFDF"/>
                      </a:solidFill>
                      <a:prstDash val="solid"/>
                      <a:headEnd type="none" w="med" len="med"/>
                      <a:tailEnd type="none" w="med" len="med"/>
                    </a:lnT>
                    <a:lnB w="3175" cap="flat" cmpd="sng">
                      <a:solidFill>
                        <a:srgbClr val="DFDFDF"/>
                      </a:solidFill>
                      <a:prstDash val="solid"/>
                      <a:headEnd type="none" w="med" len="med"/>
                      <a:tailEnd type="none" w="med" len="med"/>
                    </a:lnB>
                    <a:solidFill>
                      <a:srgbClr val="FFFFFF"/>
                    </a:solidFill>
                  </a:tcPr>
                </a:tc>
              </a:tr>
              <a:tr h="1265555">
                <a:tc>
                  <a:txBody>
                    <a:bodyPr/>
                    <a:lstStyle/>
                    <a:p>
                      <a:pPr marL="30480" indent="0" algn="ctr">
                        <a:lnSpc>
                          <a:spcPct val="107000"/>
                        </a:lnSpc>
                        <a:spcBef>
                          <a:spcPct val="0"/>
                        </a:spcBef>
                        <a:spcAft>
                          <a:spcPct val="0"/>
                        </a:spcAft>
                      </a:pPr>
                      <a:r>
                        <a:rPr sz="2000" dirty="0">
                          <a:solidFill>
                            <a:srgbClr val="273239"/>
                          </a:solidFill>
                          <a:latin typeface="Times New Roman" panose="02020603050405020304"/>
                          <a:ea typeface="Times New Roman" panose="02020603050405020304"/>
                        </a:rPr>
                        <a:t>Cloud Computing infrastructure is </a:t>
                      </a:r>
                      <a:r>
                        <a:rPr sz="2000" dirty="0">
                          <a:solidFill>
                            <a:srgbClr val="00B050"/>
                          </a:solidFill>
                          <a:latin typeface="Times New Roman" panose="02020603050405020304"/>
                          <a:ea typeface="Times New Roman" panose="02020603050405020304"/>
                        </a:rPr>
                        <a:t>shared with the public</a:t>
                      </a:r>
                      <a:r>
                        <a:rPr sz="2000" dirty="0">
                          <a:solidFill>
                            <a:srgbClr val="273239"/>
                          </a:solidFill>
                          <a:latin typeface="Times New Roman" panose="02020603050405020304"/>
                          <a:ea typeface="Times New Roman" panose="02020603050405020304"/>
                        </a:rPr>
                        <a:t> by service providers over the internet. It supports multiple customers </a:t>
                      </a:r>
                      <a:r>
                        <a:rPr sz="2000" dirty="0" err="1">
                          <a:solidFill>
                            <a:srgbClr val="273239"/>
                          </a:solidFill>
                          <a:latin typeface="Times New Roman" panose="02020603050405020304"/>
                          <a:ea typeface="Times New Roman" panose="02020603050405020304"/>
                        </a:rPr>
                        <a:t>i.e</a:t>
                      </a:r>
                      <a:r>
                        <a:rPr sz="2000" dirty="0">
                          <a:solidFill>
                            <a:srgbClr val="273239"/>
                          </a:solidFill>
                          <a:latin typeface="Times New Roman" panose="02020603050405020304"/>
                          <a:ea typeface="Times New Roman" panose="02020603050405020304"/>
                        </a:rPr>
                        <a:t>, enterprises.</a:t>
                      </a:r>
                    </a:p>
                  </a:txBody>
                  <a:tcPr marL="95250" marR="95250" marT="133350" marB="133350" anchor="ctr">
                    <a:lnL w="3175" cap="flat" cmpd="sng">
                      <a:solidFill>
                        <a:srgbClr val="DFDFDF"/>
                      </a:solidFill>
                      <a:prstDash val="solid"/>
                      <a:headEnd type="none" w="med" len="med"/>
                      <a:tailEnd type="none" w="med" len="med"/>
                    </a:lnL>
                    <a:lnR w="3175" cap="flat" cmpd="sng">
                      <a:solidFill>
                        <a:srgbClr val="DFDFDF"/>
                      </a:solidFill>
                      <a:prstDash val="solid"/>
                      <a:headEnd type="none" w="med" len="med"/>
                      <a:tailEnd type="none" w="med" len="med"/>
                    </a:lnR>
                    <a:lnT w="3175" cap="flat" cmpd="sng">
                      <a:solidFill>
                        <a:srgbClr val="DFDFDF"/>
                      </a:solidFill>
                      <a:prstDash val="solid"/>
                      <a:headEnd type="none" w="med" len="med"/>
                      <a:tailEnd type="none" w="med" len="med"/>
                    </a:lnT>
                    <a:lnB w="3175" cap="flat" cmpd="sng">
                      <a:solidFill>
                        <a:srgbClr val="DFDFDF"/>
                      </a:solidFill>
                      <a:prstDash val="solid"/>
                      <a:headEnd type="none" w="med" len="med"/>
                      <a:tailEnd type="none" w="med" len="med"/>
                    </a:lnB>
                    <a:solidFill>
                      <a:srgbClr val="FFFFFF"/>
                    </a:solidFill>
                  </a:tcPr>
                </a:tc>
                <a:tc>
                  <a:txBody>
                    <a:bodyPr/>
                    <a:lstStyle/>
                    <a:p>
                      <a:pPr marL="30480" indent="0" algn="ctr">
                        <a:lnSpc>
                          <a:spcPct val="107000"/>
                        </a:lnSpc>
                        <a:spcBef>
                          <a:spcPct val="0"/>
                        </a:spcBef>
                        <a:spcAft>
                          <a:spcPct val="0"/>
                        </a:spcAft>
                      </a:pPr>
                      <a:r>
                        <a:rPr sz="2000" dirty="0">
                          <a:solidFill>
                            <a:srgbClr val="273239"/>
                          </a:solidFill>
                          <a:latin typeface="Times New Roman" panose="02020603050405020304"/>
                          <a:ea typeface="Times New Roman" panose="02020603050405020304"/>
                        </a:rPr>
                        <a:t>Cloud Computing infrastructure is </a:t>
                      </a:r>
                      <a:r>
                        <a:rPr sz="2000" dirty="0">
                          <a:solidFill>
                            <a:srgbClr val="00B050"/>
                          </a:solidFill>
                          <a:latin typeface="Times New Roman" panose="02020603050405020304"/>
                          <a:ea typeface="Times New Roman" panose="02020603050405020304"/>
                        </a:rPr>
                        <a:t>shared with private </a:t>
                      </a:r>
                      <a:r>
                        <a:rPr sz="2000" dirty="0">
                          <a:solidFill>
                            <a:srgbClr val="273239"/>
                          </a:solidFill>
                          <a:latin typeface="Times New Roman" panose="02020603050405020304"/>
                          <a:ea typeface="Times New Roman" panose="02020603050405020304"/>
                        </a:rPr>
                        <a:t>organizations by service providers over the internet. It supports one enterprise.</a:t>
                      </a:r>
                    </a:p>
                  </a:txBody>
                  <a:tcPr marL="95250" marR="95250" marT="133350" marB="133350" anchor="ctr">
                    <a:lnL w="3175" cap="flat" cmpd="sng">
                      <a:solidFill>
                        <a:srgbClr val="DFDFDF"/>
                      </a:solidFill>
                      <a:prstDash val="solid"/>
                      <a:headEnd type="none" w="med" len="med"/>
                      <a:tailEnd type="none" w="med" len="med"/>
                    </a:lnL>
                    <a:lnR w="3175" cap="flat" cmpd="sng">
                      <a:solidFill>
                        <a:srgbClr val="DFDFDF"/>
                      </a:solidFill>
                      <a:prstDash val="solid"/>
                      <a:headEnd type="none" w="med" len="med"/>
                      <a:tailEnd type="none" w="med" len="med"/>
                    </a:lnR>
                    <a:lnT w="3175" cap="flat" cmpd="sng">
                      <a:solidFill>
                        <a:srgbClr val="DFDFDF"/>
                      </a:solidFill>
                      <a:prstDash val="solid"/>
                      <a:headEnd type="none" w="med" len="med"/>
                      <a:tailEnd type="none" w="med" len="med"/>
                    </a:lnT>
                    <a:lnB w="3175" cap="flat" cmpd="sng">
                      <a:solidFill>
                        <a:srgbClr val="DFDFDF"/>
                      </a:solidFill>
                      <a:prstDash val="solid"/>
                      <a:headEnd type="none" w="med" len="med"/>
                      <a:tailEnd type="none" w="med" len="med"/>
                    </a:lnB>
                    <a:solidFill>
                      <a:srgbClr val="FFFFFF"/>
                    </a:solidFill>
                  </a:tcPr>
                </a:tc>
              </a:tr>
              <a:tr h="1265555">
                <a:tc>
                  <a:txBody>
                    <a:bodyPr/>
                    <a:lstStyle/>
                    <a:p>
                      <a:pPr marL="30480" indent="0" algn="ctr">
                        <a:lnSpc>
                          <a:spcPct val="107000"/>
                        </a:lnSpc>
                        <a:spcBef>
                          <a:spcPct val="0"/>
                        </a:spcBef>
                        <a:spcAft>
                          <a:spcPct val="0"/>
                        </a:spcAft>
                      </a:pPr>
                      <a:r>
                        <a:rPr sz="2000">
                          <a:solidFill>
                            <a:srgbClr val="273239"/>
                          </a:solidFill>
                          <a:latin typeface="Times New Roman" panose="02020603050405020304"/>
                          <a:ea typeface="Times New Roman" panose="02020603050405020304"/>
                        </a:rPr>
                        <a:t>Multi-Tenancy i.e, Data of many enterprises are stored in a shared environment but are isolated. Data is shared as per rule, permission, and security.</a:t>
                      </a:r>
                    </a:p>
                  </a:txBody>
                  <a:tcPr marL="95250" marR="95250" marT="133350" marB="133350" anchor="ctr">
                    <a:lnL w="3175" cap="flat" cmpd="sng">
                      <a:solidFill>
                        <a:srgbClr val="DFDFDF"/>
                      </a:solidFill>
                      <a:prstDash val="solid"/>
                      <a:headEnd type="none" w="med" len="med"/>
                      <a:tailEnd type="none" w="med" len="med"/>
                    </a:lnL>
                    <a:lnR w="3175" cap="flat" cmpd="sng">
                      <a:solidFill>
                        <a:srgbClr val="DFDFDF"/>
                      </a:solidFill>
                      <a:prstDash val="solid"/>
                      <a:headEnd type="none" w="med" len="med"/>
                      <a:tailEnd type="none" w="med" len="med"/>
                    </a:lnR>
                    <a:lnT w="3175" cap="flat" cmpd="sng">
                      <a:solidFill>
                        <a:srgbClr val="DFDFDF"/>
                      </a:solidFill>
                      <a:prstDash val="solid"/>
                      <a:headEnd type="none" w="med" len="med"/>
                      <a:tailEnd type="none" w="med" len="med"/>
                    </a:lnT>
                    <a:lnB w="3175" cap="flat" cmpd="sng">
                      <a:solidFill>
                        <a:srgbClr val="DFDFDF"/>
                      </a:solidFill>
                      <a:prstDash val="solid"/>
                      <a:headEnd type="none" w="med" len="med"/>
                      <a:tailEnd type="none" w="med" len="med"/>
                    </a:lnB>
                    <a:solidFill>
                      <a:srgbClr val="FFFFFF"/>
                    </a:solidFill>
                  </a:tcPr>
                </a:tc>
                <a:tc>
                  <a:txBody>
                    <a:bodyPr/>
                    <a:lstStyle/>
                    <a:p>
                      <a:pPr marL="30480" indent="0" algn="ctr">
                        <a:lnSpc>
                          <a:spcPct val="107000"/>
                        </a:lnSpc>
                        <a:spcBef>
                          <a:spcPct val="0"/>
                        </a:spcBef>
                        <a:spcAft>
                          <a:spcPct val="0"/>
                        </a:spcAft>
                      </a:pPr>
                      <a:r>
                        <a:rPr sz="2000" dirty="0">
                          <a:solidFill>
                            <a:srgbClr val="273239"/>
                          </a:solidFill>
                          <a:latin typeface="Times New Roman" panose="02020603050405020304"/>
                          <a:ea typeface="Times New Roman" panose="02020603050405020304"/>
                        </a:rPr>
                        <a:t>Single Tenancy </a:t>
                      </a:r>
                      <a:r>
                        <a:rPr sz="2000" dirty="0" err="1">
                          <a:solidFill>
                            <a:srgbClr val="273239"/>
                          </a:solidFill>
                          <a:latin typeface="Times New Roman" panose="02020603050405020304"/>
                          <a:ea typeface="Times New Roman" panose="02020603050405020304"/>
                        </a:rPr>
                        <a:t>i.e</a:t>
                      </a:r>
                      <a:r>
                        <a:rPr sz="2000" dirty="0">
                          <a:solidFill>
                            <a:srgbClr val="273239"/>
                          </a:solidFill>
                          <a:latin typeface="Times New Roman" panose="02020603050405020304"/>
                          <a:ea typeface="Times New Roman" panose="02020603050405020304"/>
                        </a:rPr>
                        <a:t>, Data of a single enterprise is stored.</a:t>
                      </a:r>
                    </a:p>
                  </a:txBody>
                  <a:tcPr marL="95250" marR="95250" marT="133350" marB="133350" anchor="ctr">
                    <a:lnL w="3175" cap="flat" cmpd="sng">
                      <a:solidFill>
                        <a:srgbClr val="DFDFDF"/>
                      </a:solidFill>
                      <a:prstDash val="solid"/>
                      <a:headEnd type="none" w="med" len="med"/>
                      <a:tailEnd type="none" w="med" len="med"/>
                    </a:lnL>
                    <a:lnR w="3175" cap="flat" cmpd="sng">
                      <a:solidFill>
                        <a:srgbClr val="DFDFDF"/>
                      </a:solidFill>
                      <a:prstDash val="solid"/>
                      <a:headEnd type="none" w="med" len="med"/>
                      <a:tailEnd type="none" w="med" len="med"/>
                    </a:lnR>
                    <a:lnT w="3175" cap="flat" cmpd="sng">
                      <a:solidFill>
                        <a:srgbClr val="DFDFDF"/>
                      </a:solidFill>
                      <a:prstDash val="solid"/>
                      <a:headEnd type="none" w="med" len="med"/>
                      <a:tailEnd type="none" w="med" len="med"/>
                    </a:lnT>
                    <a:lnB w="3175" cap="flat" cmpd="sng">
                      <a:solidFill>
                        <a:srgbClr val="DFDFDF"/>
                      </a:solidFill>
                      <a:prstDash val="solid"/>
                      <a:headEnd type="none" w="med" len="med"/>
                      <a:tailEnd type="none" w="med" len="med"/>
                    </a:lnB>
                    <a:solidFill>
                      <a:srgbClr val="FFFFFF"/>
                    </a:solidFill>
                  </a:tcPr>
                </a:tc>
              </a:tr>
              <a:tr h="1579245">
                <a:tc>
                  <a:txBody>
                    <a:bodyPr/>
                    <a:lstStyle/>
                    <a:p>
                      <a:pPr marL="30480" indent="0" algn="ctr">
                        <a:lnSpc>
                          <a:spcPct val="107000"/>
                        </a:lnSpc>
                        <a:spcBef>
                          <a:spcPct val="0"/>
                        </a:spcBef>
                        <a:spcAft>
                          <a:spcPct val="0"/>
                        </a:spcAft>
                      </a:pPr>
                      <a:r>
                        <a:rPr sz="2000">
                          <a:solidFill>
                            <a:srgbClr val="273239"/>
                          </a:solidFill>
                          <a:latin typeface="Times New Roman" panose="02020603050405020304"/>
                          <a:ea typeface="Times New Roman" panose="02020603050405020304"/>
                        </a:rPr>
                        <a:t>Cloud service provider provides all the possible services and hardware as the user-base is the world. Different people and organizations may need different services and hardware. Services provided must be versatile. </a:t>
                      </a:r>
                    </a:p>
                  </a:txBody>
                  <a:tcPr marL="95250" marR="95250" marT="133350" marB="133350" anchor="ctr">
                    <a:lnL w="3175" cap="flat" cmpd="sng">
                      <a:solidFill>
                        <a:srgbClr val="DFDFDF"/>
                      </a:solidFill>
                      <a:prstDash val="solid"/>
                      <a:headEnd type="none" w="med" len="med"/>
                      <a:tailEnd type="none" w="med" len="med"/>
                    </a:lnL>
                    <a:lnR w="3175" cap="flat" cmpd="sng">
                      <a:solidFill>
                        <a:srgbClr val="DFDFDF"/>
                      </a:solidFill>
                      <a:prstDash val="solid"/>
                      <a:headEnd type="none" w="med" len="med"/>
                      <a:tailEnd type="none" w="med" len="med"/>
                    </a:lnR>
                    <a:lnT w="3175" cap="flat" cmpd="sng">
                      <a:solidFill>
                        <a:srgbClr val="DFDFDF"/>
                      </a:solidFill>
                      <a:prstDash val="solid"/>
                      <a:headEnd type="none" w="med" len="med"/>
                      <a:tailEnd type="none" w="med" len="med"/>
                    </a:lnT>
                    <a:lnB w="3175" cap="flat" cmpd="sng">
                      <a:solidFill>
                        <a:srgbClr val="DFDFDF"/>
                      </a:solidFill>
                      <a:prstDash val="solid"/>
                      <a:headEnd type="none" w="med" len="med"/>
                      <a:tailEnd type="none" w="med" len="med"/>
                    </a:lnB>
                    <a:solidFill>
                      <a:srgbClr val="FFFFFF"/>
                    </a:solidFill>
                  </a:tcPr>
                </a:tc>
                <a:tc>
                  <a:txBody>
                    <a:bodyPr/>
                    <a:lstStyle/>
                    <a:p>
                      <a:pPr marL="30480" indent="0" algn="ctr">
                        <a:lnSpc>
                          <a:spcPct val="107000"/>
                        </a:lnSpc>
                        <a:spcBef>
                          <a:spcPct val="0"/>
                        </a:spcBef>
                        <a:spcAft>
                          <a:spcPct val="0"/>
                        </a:spcAft>
                      </a:pPr>
                      <a:r>
                        <a:rPr sz="2000">
                          <a:solidFill>
                            <a:srgbClr val="273239"/>
                          </a:solidFill>
                          <a:latin typeface="Times New Roman" panose="02020603050405020304"/>
                          <a:ea typeface="Times New Roman" panose="02020603050405020304"/>
                        </a:rPr>
                        <a:t>Specific services and hardware as per the need of the enterprise are available in a private cloud.</a:t>
                      </a:r>
                    </a:p>
                  </a:txBody>
                  <a:tcPr marL="95250" marR="95250" marT="133350" marB="133350" anchor="ctr">
                    <a:lnL w="3175" cap="flat" cmpd="sng">
                      <a:solidFill>
                        <a:srgbClr val="DFDFDF"/>
                      </a:solidFill>
                      <a:prstDash val="solid"/>
                      <a:headEnd type="none" w="med" len="med"/>
                      <a:tailEnd type="none" w="med" len="med"/>
                    </a:lnL>
                    <a:lnR w="3175" cap="flat" cmpd="sng">
                      <a:solidFill>
                        <a:srgbClr val="DFDFDF"/>
                      </a:solidFill>
                      <a:prstDash val="solid"/>
                      <a:headEnd type="none" w="med" len="med"/>
                      <a:tailEnd type="none" w="med" len="med"/>
                    </a:lnR>
                    <a:lnT w="3175" cap="flat" cmpd="sng">
                      <a:solidFill>
                        <a:srgbClr val="DFDFDF"/>
                      </a:solidFill>
                      <a:prstDash val="solid"/>
                      <a:headEnd type="none" w="med" len="med"/>
                      <a:tailEnd type="none" w="med" len="med"/>
                    </a:lnT>
                    <a:lnB w="3175" cap="flat" cmpd="sng">
                      <a:solidFill>
                        <a:srgbClr val="DFDFDF"/>
                      </a:solidFill>
                      <a:prstDash val="solid"/>
                      <a:headEnd type="none" w="med" len="med"/>
                      <a:tailEnd type="none" w="med" len="med"/>
                    </a:lnB>
                    <a:solidFill>
                      <a:srgbClr val="FFFFFF"/>
                    </a:solidFill>
                  </a:tcPr>
                </a:tc>
              </a:tr>
              <a:tr h="636905">
                <a:tc>
                  <a:txBody>
                    <a:bodyPr/>
                    <a:lstStyle/>
                    <a:p>
                      <a:pPr marL="30480" indent="0" algn="ctr">
                        <a:lnSpc>
                          <a:spcPct val="107000"/>
                        </a:lnSpc>
                        <a:spcBef>
                          <a:spcPct val="0"/>
                        </a:spcBef>
                        <a:spcAft>
                          <a:spcPct val="0"/>
                        </a:spcAft>
                      </a:pPr>
                      <a:r>
                        <a:rPr sz="2000">
                          <a:solidFill>
                            <a:srgbClr val="273239"/>
                          </a:solidFill>
                          <a:latin typeface="Times New Roman" panose="02020603050405020304"/>
                          <a:ea typeface="Times New Roman" panose="02020603050405020304"/>
                        </a:rPr>
                        <a:t>It is hosted at the Service Provider site.</a:t>
                      </a:r>
                    </a:p>
                  </a:txBody>
                  <a:tcPr marL="95250" marR="95250" marT="133350" marB="133350" anchor="ctr">
                    <a:lnL w="3175" cap="flat" cmpd="sng">
                      <a:solidFill>
                        <a:srgbClr val="DFDFDF"/>
                      </a:solidFill>
                      <a:prstDash val="solid"/>
                      <a:headEnd type="none" w="med" len="med"/>
                      <a:tailEnd type="none" w="med" len="med"/>
                    </a:lnL>
                    <a:lnR w="3175" cap="flat" cmpd="sng">
                      <a:solidFill>
                        <a:srgbClr val="DFDFDF"/>
                      </a:solidFill>
                      <a:prstDash val="solid"/>
                      <a:headEnd type="none" w="med" len="med"/>
                      <a:tailEnd type="none" w="med" len="med"/>
                    </a:lnR>
                    <a:lnT w="3175" cap="flat" cmpd="sng">
                      <a:solidFill>
                        <a:srgbClr val="DFDFDF"/>
                      </a:solidFill>
                      <a:prstDash val="solid"/>
                      <a:headEnd type="none" w="med" len="med"/>
                      <a:tailEnd type="none" w="med" len="med"/>
                    </a:lnT>
                    <a:lnB w="3175" cap="flat" cmpd="sng">
                      <a:solidFill>
                        <a:srgbClr val="DFDFDF"/>
                      </a:solidFill>
                      <a:prstDash val="solid"/>
                      <a:headEnd type="none" w="med" len="med"/>
                      <a:tailEnd type="none" w="med" len="med"/>
                    </a:lnB>
                    <a:solidFill>
                      <a:srgbClr val="FFFFFF"/>
                    </a:solidFill>
                  </a:tcPr>
                </a:tc>
                <a:tc>
                  <a:txBody>
                    <a:bodyPr/>
                    <a:lstStyle/>
                    <a:p>
                      <a:pPr marL="30480" indent="0" algn="ctr">
                        <a:lnSpc>
                          <a:spcPct val="107000"/>
                        </a:lnSpc>
                        <a:spcBef>
                          <a:spcPct val="0"/>
                        </a:spcBef>
                        <a:spcAft>
                          <a:spcPct val="0"/>
                        </a:spcAft>
                      </a:pPr>
                      <a:r>
                        <a:rPr sz="2000">
                          <a:solidFill>
                            <a:srgbClr val="273239"/>
                          </a:solidFill>
                          <a:latin typeface="Times New Roman" panose="02020603050405020304"/>
                          <a:ea typeface="Times New Roman" panose="02020603050405020304"/>
                        </a:rPr>
                        <a:t>It is hosted at the Service Provider site or enterprise.</a:t>
                      </a:r>
                    </a:p>
                  </a:txBody>
                  <a:tcPr marL="95250" marR="95250" marT="133350" marB="133350" anchor="ctr">
                    <a:lnL w="3175" cap="flat" cmpd="sng">
                      <a:solidFill>
                        <a:srgbClr val="DFDFDF"/>
                      </a:solidFill>
                      <a:prstDash val="solid"/>
                      <a:headEnd type="none" w="med" len="med"/>
                      <a:tailEnd type="none" w="med" len="med"/>
                    </a:lnL>
                    <a:lnR w="3175" cap="flat" cmpd="sng">
                      <a:solidFill>
                        <a:srgbClr val="DFDFDF"/>
                      </a:solidFill>
                      <a:prstDash val="solid"/>
                      <a:headEnd type="none" w="med" len="med"/>
                      <a:tailEnd type="none" w="med" len="med"/>
                    </a:lnR>
                    <a:lnT w="3175" cap="flat" cmpd="sng">
                      <a:solidFill>
                        <a:srgbClr val="DFDFDF"/>
                      </a:solidFill>
                      <a:prstDash val="solid"/>
                      <a:headEnd type="none" w="med" len="med"/>
                      <a:tailEnd type="none" w="med" len="med"/>
                    </a:lnT>
                    <a:lnB w="3175" cap="flat" cmpd="sng">
                      <a:solidFill>
                        <a:srgbClr val="DFDFDF"/>
                      </a:solidFill>
                      <a:prstDash val="solid"/>
                      <a:headEnd type="none" w="med" len="med"/>
                      <a:tailEnd type="none" w="med" len="med"/>
                    </a:lnB>
                    <a:solidFill>
                      <a:srgbClr val="FFFFFF"/>
                    </a:solidFill>
                  </a:tcPr>
                </a:tc>
              </a:tr>
              <a:tr h="636270">
                <a:tc>
                  <a:txBody>
                    <a:bodyPr/>
                    <a:lstStyle/>
                    <a:p>
                      <a:pPr marL="30480" indent="0" algn="ctr">
                        <a:lnSpc>
                          <a:spcPct val="107000"/>
                        </a:lnSpc>
                        <a:spcBef>
                          <a:spcPct val="0"/>
                        </a:spcBef>
                        <a:spcAft>
                          <a:spcPct val="0"/>
                        </a:spcAft>
                      </a:pPr>
                      <a:r>
                        <a:rPr sz="2000">
                          <a:solidFill>
                            <a:srgbClr val="273239"/>
                          </a:solidFill>
                          <a:latin typeface="Times New Roman" panose="02020603050405020304"/>
                          <a:ea typeface="Times New Roman" panose="02020603050405020304"/>
                        </a:rPr>
                        <a:t>It is connected to the public internet.</a:t>
                      </a:r>
                    </a:p>
                  </a:txBody>
                  <a:tcPr marL="95250" marR="95250" marT="133350" marB="133350" anchor="ctr">
                    <a:lnL w="3175" cap="flat" cmpd="sng">
                      <a:solidFill>
                        <a:srgbClr val="DFDFDF"/>
                      </a:solidFill>
                      <a:prstDash val="solid"/>
                      <a:headEnd type="none" w="med" len="med"/>
                      <a:tailEnd type="none" w="med" len="med"/>
                    </a:lnL>
                    <a:lnR w="3175" cap="flat" cmpd="sng">
                      <a:solidFill>
                        <a:srgbClr val="DFDFDF"/>
                      </a:solidFill>
                      <a:prstDash val="solid"/>
                      <a:headEnd type="none" w="med" len="med"/>
                      <a:tailEnd type="none" w="med" len="med"/>
                    </a:lnR>
                    <a:lnT w="3175" cap="flat" cmpd="sng">
                      <a:solidFill>
                        <a:srgbClr val="DFDFDF"/>
                      </a:solidFill>
                      <a:prstDash val="solid"/>
                      <a:headEnd type="none" w="med" len="med"/>
                      <a:tailEnd type="none" w="med" len="med"/>
                    </a:lnT>
                    <a:lnB w="3175" cap="flat" cmpd="sng">
                      <a:solidFill>
                        <a:srgbClr val="DFDFDF"/>
                      </a:solidFill>
                      <a:prstDash val="solid"/>
                      <a:headEnd type="none" w="med" len="med"/>
                      <a:tailEnd type="none" w="med" len="med"/>
                    </a:lnB>
                    <a:solidFill>
                      <a:srgbClr val="FFFFFF"/>
                    </a:solidFill>
                  </a:tcPr>
                </a:tc>
                <a:tc>
                  <a:txBody>
                    <a:bodyPr/>
                    <a:lstStyle/>
                    <a:p>
                      <a:pPr marL="30480" indent="0" algn="ctr">
                        <a:lnSpc>
                          <a:spcPct val="107000"/>
                        </a:lnSpc>
                        <a:spcBef>
                          <a:spcPct val="0"/>
                        </a:spcBef>
                        <a:spcAft>
                          <a:spcPct val="0"/>
                        </a:spcAft>
                      </a:pPr>
                      <a:r>
                        <a:rPr sz="2000">
                          <a:solidFill>
                            <a:srgbClr val="273239"/>
                          </a:solidFill>
                          <a:latin typeface="Times New Roman" panose="02020603050405020304"/>
                          <a:ea typeface="Times New Roman" panose="02020603050405020304"/>
                        </a:rPr>
                        <a:t>It only supports connectivity over the private network.</a:t>
                      </a:r>
                    </a:p>
                  </a:txBody>
                  <a:tcPr marL="95250" marR="95250" marT="133350" marB="133350" anchor="ctr">
                    <a:lnL w="3175" cap="flat" cmpd="sng">
                      <a:solidFill>
                        <a:srgbClr val="DFDFDF"/>
                      </a:solidFill>
                      <a:prstDash val="solid"/>
                      <a:headEnd type="none" w="med" len="med"/>
                      <a:tailEnd type="none" w="med" len="med"/>
                    </a:lnL>
                    <a:lnR w="3175" cap="flat" cmpd="sng">
                      <a:solidFill>
                        <a:srgbClr val="DFDFDF"/>
                      </a:solidFill>
                      <a:prstDash val="solid"/>
                      <a:headEnd type="none" w="med" len="med"/>
                      <a:tailEnd type="none" w="med" len="med"/>
                    </a:lnR>
                    <a:lnT w="3175" cap="flat" cmpd="sng">
                      <a:solidFill>
                        <a:srgbClr val="DFDFDF"/>
                      </a:solidFill>
                      <a:prstDash val="solid"/>
                      <a:headEnd type="none" w="med" len="med"/>
                      <a:tailEnd type="none" w="med" len="med"/>
                    </a:lnT>
                    <a:lnB w="3175" cap="flat" cmpd="sng">
                      <a:solidFill>
                        <a:srgbClr val="DFDFDF"/>
                      </a:solidFill>
                      <a:prstDash val="soli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p:nvPr>
            <p:custDataLst>
              <p:tags r:id="rId1"/>
            </p:custDataLst>
          </p:nvPr>
        </p:nvGraphicFramePr>
        <p:xfrm>
          <a:off x="721995" y="581660"/>
          <a:ext cx="10269220" cy="4469257"/>
        </p:xfrm>
        <a:graphic>
          <a:graphicData uri="http://schemas.openxmlformats.org/drawingml/2006/table">
            <a:tbl>
              <a:tblPr/>
              <a:tblGrid>
                <a:gridCol w="5134610"/>
                <a:gridCol w="5134610"/>
              </a:tblGrid>
              <a:tr h="753110">
                <a:tc>
                  <a:txBody>
                    <a:bodyPr/>
                    <a:lstStyle/>
                    <a:p>
                      <a:pPr marL="30480" indent="0" algn="ctr">
                        <a:lnSpc>
                          <a:spcPct val="107000"/>
                        </a:lnSpc>
                        <a:spcBef>
                          <a:spcPct val="0"/>
                        </a:spcBef>
                        <a:spcAft>
                          <a:spcPct val="0"/>
                        </a:spcAft>
                      </a:pPr>
                      <a:r>
                        <a:rPr sz="2000" dirty="0">
                          <a:solidFill>
                            <a:srgbClr val="273239"/>
                          </a:solidFill>
                          <a:latin typeface="Times New Roman" panose="02020603050405020304"/>
                          <a:ea typeface="Times New Roman" panose="02020603050405020304"/>
                        </a:rPr>
                        <a:t>Scalability is very high, and reliability is moderate. </a:t>
                      </a:r>
                    </a:p>
                  </a:txBody>
                  <a:tcPr marL="95250" marR="95250" marT="133350" marB="133350" anchor="ctr">
                    <a:lnL w="3175" cap="flat" cmpd="sng">
                      <a:solidFill>
                        <a:srgbClr val="DFDFDF"/>
                      </a:solidFill>
                      <a:prstDash val="solid"/>
                      <a:headEnd type="none" w="med" len="med"/>
                      <a:tailEnd type="none" w="med" len="med"/>
                    </a:lnL>
                    <a:lnR w="3175" cap="flat" cmpd="sng">
                      <a:solidFill>
                        <a:srgbClr val="DFDFDF"/>
                      </a:solidFill>
                      <a:prstDash val="solid"/>
                      <a:headEnd type="none" w="med" len="med"/>
                      <a:tailEnd type="none" w="med" len="med"/>
                    </a:lnR>
                    <a:lnT w="3175" cap="flat" cmpd="sng">
                      <a:solidFill>
                        <a:srgbClr val="DFDFDF"/>
                      </a:solidFill>
                      <a:prstDash val="solid"/>
                      <a:headEnd type="none" w="med" len="med"/>
                      <a:tailEnd type="none" w="med" len="med"/>
                    </a:lnT>
                    <a:lnB w="3175" cap="flat" cmpd="sng">
                      <a:solidFill>
                        <a:srgbClr val="DFDFDF"/>
                      </a:solidFill>
                      <a:prstDash val="solid"/>
                      <a:headEnd type="none" w="med" len="med"/>
                      <a:tailEnd type="none" w="med" len="med"/>
                    </a:lnB>
                    <a:solidFill>
                      <a:srgbClr val="FFFFFF"/>
                    </a:solidFill>
                  </a:tcPr>
                </a:tc>
                <a:tc>
                  <a:txBody>
                    <a:bodyPr/>
                    <a:lstStyle/>
                    <a:p>
                      <a:pPr marL="30480" indent="0" algn="ctr">
                        <a:lnSpc>
                          <a:spcPct val="107000"/>
                        </a:lnSpc>
                        <a:spcBef>
                          <a:spcPct val="0"/>
                        </a:spcBef>
                        <a:spcAft>
                          <a:spcPct val="0"/>
                        </a:spcAft>
                      </a:pPr>
                      <a:r>
                        <a:rPr sz="2000">
                          <a:solidFill>
                            <a:srgbClr val="273239"/>
                          </a:solidFill>
                          <a:latin typeface="Times New Roman" panose="02020603050405020304"/>
                          <a:ea typeface="Times New Roman" panose="02020603050405020304"/>
                        </a:rPr>
                        <a:t>Scalability is limited, and reliability is very high.</a:t>
                      </a:r>
                    </a:p>
                  </a:txBody>
                  <a:tcPr marL="95250" marR="95250" marT="133350" marB="133350" anchor="ctr">
                    <a:lnL w="3175" cap="flat" cmpd="sng">
                      <a:solidFill>
                        <a:srgbClr val="DFDFDF"/>
                      </a:solidFill>
                      <a:prstDash val="solid"/>
                      <a:headEnd type="none" w="med" len="med"/>
                      <a:tailEnd type="none" w="med" len="med"/>
                    </a:lnL>
                    <a:lnR w="3175" cap="flat" cmpd="sng">
                      <a:solidFill>
                        <a:srgbClr val="DFDFDF"/>
                      </a:solidFill>
                      <a:prstDash val="solid"/>
                      <a:headEnd type="none" w="med" len="med"/>
                      <a:tailEnd type="none" w="med" len="med"/>
                    </a:lnR>
                    <a:lnT w="3175" cap="flat" cmpd="sng">
                      <a:solidFill>
                        <a:srgbClr val="DFDFDF"/>
                      </a:solidFill>
                      <a:prstDash val="solid"/>
                      <a:headEnd type="none" w="med" len="med"/>
                      <a:tailEnd type="none" w="med" len="med"/>
                    </a:lnT>
                    <a:lnB w="3175" cap="flat" cmpd="sng">
                      <a:solidFill>
                        <a:srgbClr val="DFDFDF"/>
                      </a:solidFill>
                      <a:prstDash val="solid"/>
                      <a:headEnd type="none" w="med" len="med"/>
                      <a:tailEnd type="none" w="med" len="med"/>
                    </a:lnB>
                    <a:solidFill>
                      <a:srgbClr val="FFFFFF"/>
                    </a:solidFill>
                  </a:tcPr>
                </a:tc>
              </a:tr>
              <a:tr h="1021080">
                <a:tc>
                  <a:txBody>
                    <a:bodyPr/>
                    <a:lstStyle/>
                    <a:p>
                      <a:pPr marL="30480" indent="0" algn="ctr">
                        <a:lnSpc>
                          <a:spcPct val="107000"/>
                        </a:lnSpc>
                        <a:spcBef>
                          <a:spcPct val="0"/>
                        </a:spcBef>
                        <a:spcAft>
                          <a:spcPct val="0"/>
                        </a:spcAft>
                      </a:pPr>
                      <a:r>
                        <a:rPr sz="2000">
                          <a:solidFill>
                            <a:srgbClr val="273239"/>
                          </a:solidFill>
                          <a:latin typeface="Times New Roman" panose="02020603050405020304"/>
                          <a:ea typeface="Times New Roman" panose="02020603050405020304"/>
                        </a:rPr>
                        <a:t>Cloud service provider manages the cloud and customers use them.</a:t>
                      </a:r>
                    </a:p>
                  </a:txBody>
                  <a:tcPr marL="95250" marR="95250" marT="133350" marB="133350" anchor="ctr">
                    <a:lnL w="3175" cap="flat" cmpd="sng">
                      <a:solidFill>
                        <a:srgbClr val="DFDFDF"/>
                      </a:solidFill>
                      <a:prstDash val="solid"/>
                      <a:headEnd type="none" w="med" len="med"/>
                      <a:tailEnd type="none" w="med" len="med"/>
                    </a:lnL>
                    <a:lnR w="3175" cap="flat" cmpd="sng">
                      <a:solidFill>
                        <a:srgbClr val="DFDFDF"/>
                      </a:solidFill>
                      <a:prstDash val="solid"/>
                      <a:headEnd type="none" w="med" len="med"/>
                      <a:tailEnd type="none" w="med" len="med"/>
                    </a:lnR>
                    <a:lnT w="3175" cap="flat" cmpd="sng">
                      <a:solidFill>
                        <a:srgbClr val="DFDFDF"/>
                      </a:solidFill>
                      <a:prstDash val="solid"/>
                      <a:headEnd type="none" w="med" len="med"/>
                      <a:tailEnd type="none" w="med" len="med"/>
                    </a:lnT>
                    <a:lnB w="3175" cap="flat" cmpd="sng">
                      <a:solidFill>
                        <a:srgbClr val="DFDFDF"/>
                      </a:solidFill>
                      <a:prstDash val="solid"/>
                      <a:headEnd type="none" w="med" len="med"/>
                      <a:tailEnd type="none" w="med" len="med"/>
                    </a:lnB>
                    <a:solidFill>
                      <a:srgbClr val="FFFFFF"/>
                    </a:solidFill>
                  </a:tcPr>
                </a:tc>
                <a:tc>
                  <a:txBody>
                    <a:bodyPr/>
                    <a:lstStyle/>
                    <a:p>
                      <a:pPr marL="30480" indent="0" algn="ctr">
                        <a:lnSpc>
                          <a:spcPct val="107000"/>
                        </a:lnSpc>
                        <a:spcBef>
                          <a:spcPct val="0"/>
                        </a:spcBef>
                        <a:spcAft>
                          <a:spcPct val="0"/>
                        </a:spcAft>
                      </a:pPr>
                      <a:r>
                        <a:rPr sz="2000">
                          <a:solidFill>
                            <a:srgbClr val="273239"/>
                          </a:solidFill>
                          <a:latin typeface="Times New Roman" panose="02020603050405020304"/>
                          <a:ea typeface="Times New Roman" panose="02020603050405020304"/>
                        </a:rPr>
                        <a:t>Managed and used by a single enterprise.</a:t>
                      </a:r>
                    </a:p>
                  </a:txBody>
                  <a:tcPr marL="95250" marR="95250" marT="133350" marB="133350" anchor="ctr">
                    <a:lnL w="3175" cap="flat" cmpd="sng">
                      <a:solidFill>
                        <a:srgbClr val="DFDFDF"/>
                      </a:solidFill>
                      <a:prstDash val="solid"/>
                      <a:headEnd type="none" w="med" len="med"/>
                      <a:tailEnd type="none" w="med" len="med"/>
                    </a:lnL>
                    <a:lnR w="3175" cap="flat" cmpd="sng">
                      <a:solidFill>
                        <a:srgbClr val="DFDFDF"/>
                      </a:solidFill>
                      <a:prstDash val="solid"/>
                      <a:headEnd type="none" w="med" len="med"/>
                      <a:tailEnd type="none" w="med" len="med"/>
                    </a:lnR>
                    <a:lnT w="3175" cap="flat" cmpd="sng">
                      <a:solidFill>
                        <a:srgbClr val="DFDFDF"/>
                      </a:solidFill>
                      <a:prstDash val="solid"/>
                      <a:headEnd type="none" w="med" len="med"/>
                      <a:tailEnd type="none" w="med" len="med"/>
                    </a:lnT>
                    <a:lnB w="3175" cap="flat" cmpd="sng">
                      <a:solidFill>
                        <a:srgbClr val="DFDFDF"/>
                      </a:solidFill>
                      <a:prstDash val="solid"/>
                      <a:headEnd type="none" w="med" len="med"/>
                      <a:tailEnd type="none" w="med" len="med"/>
                    </a:lnB>
                    <a:solidFill>
                      <a:srgbClr val="FFFFFF"/>
                    </a:solidFill>
                  </a:tcPr>
                </a:tc>
              </a:tr>
              <a:tr h="755015">
                <a:tc>
                  <a:txBody>
                    <a:bodyPr/>
                    <a:lstStyle/>
                    <a:p>
                      <a:pPr marL="30480" indent="0" algn="ctr">
                        <a:lnSpc>
                          <a:spcPct val="107000"/>
                        </a:lnSpc>
                        <a:spcBef>
                          <a:spcPct val="0"/>
                        </a:spcBef>
                        <a:spcAft>
                          <a:spcPct val="0"/>
                        </a:spcAft>
                      </a:pPr>
                      <a:r>
                        <a:rPr sz="2000">
                          <a:solidFill>
                            <a:srgbClr val="273239"/>
                          </a:solidFill>
                          <a:latin typeface="Times New Roman" panose="02020603050405020304"/>
                          <a:ea typeface="Times New Roman" panose="02020603050405020304"/>
                        </a:rPr>
                        <a:t>It is cheaper than the private cloud.</a:t>
                      </a:r>
                    </a:p>
                  </a:txBody>
                  <a:tcPr marL="95250" marR="95250" marT="133350" marB="133350" anchor="ctr">
                    <a:lnL w="3175" cap="flat" cmpd="sng">
                      <a:solidFill>
                        <a:srgbClr val="DFDFDF"/>
                      </a:solidFill>
                      <a:prstDash val="solid"/>
                      <a:headEnd type="none" w="med" len="med"/>
                      <a:tailEnd type="none" w="med" len="med"/>
                    </a:lnL>
                    <a:lnR w="3175" cap="flat" cmpd="sng">
                      <a:solidFill>
                        <a:srgbClr val="DFDFDF"/>
                      </a:solidFill>
                      <a:prstDash val="solid"/>
                      <a:headEnd type="none" w="med" len="med"/>
                      <a:tailEnd type="none" w="med" len="med"/>
                    </a:lnR>
                    <a:lnT w="3175" cap="flat" cmpd="sng">
                      <a:solidFill>
                        <a:srgbClr val="DFDFDF"/>
                      </a:solidFill>
                      <a:prstDash val="solid"/>
                      <a:headEnd type="none" w="med" len="med"/>
                      <a:tailEnd type="none" w="med" len="med"/>
                    </a:lnT>
                    <a:lnB w="3175" cap="flat" cmpd="sng">
                      <a:solidFill>
                        <a:srgbClr val="DFDFDF"/>
                      </a:solidFill>
                      <a:prstDash val="solid"/>
                      <a:headEnd type="none" w="med" len="med"/>
                      <a:tailEnd type="none" w="med" len="med"/>
                    </a:lnB>
                    <a:solidFill>
                      <a:srgbClr val="FFFFFF"/>
                    </a:solidFill>
                  </a:tcPr>
                </a:tc>
                <a:tc>
                  <a:txBody>
                    <a:bodyPr/>
                    <a:lstStyle/>
                    <a:p>
                      <a:pPr marL="30480" indent="0" algn="ctr">
                        <a:lnSpc>
                          <a:spcPct val="107000"/>
                        </a:lnSpc>
                        <a:spcBef>
                          <a:spcPct val="0"/>
                        </a:spcBef>
                        <a:spcAft>
                          <a:spcPct val="0"/>
                        </a:spcAft>
                      </a:pPr>
                      <a:r>
                        <a:rPr sz="2000">
                          <a:solidFill>
                            <a:srgbClr val="273239"/>
                          </a:solidFill>
                          <a:latin typeface="Times New Roman" panose="02020603050405020304"/>
                          <a:ea typeface="Times New Roman" panose="02020603050405020304"/>
                        </a:rPr>
                        <a:t>It is costlier than the public cloud. </a:t>
                      </a:r>
                    </a:p>
                  </a:txBody>
                  <a:tcPr marL="95250" marR="95250" marT="133350" marB="133350" anchor="ctr">
                    <a:lnL w="3175" cap="flat" cmpd="sng">
                      <a:solidFill>
                        <a:srgbClr val="DFDFDF"/>
                      </a:solidFill>
                      <a:prstDash val="solid"/>
                      <a:headEnd type="none" w="med" len="med"/>
                      <a:tailEnd type="none" w="med" len="med"/>
                    </a:lnL>
                    <a:lnR w="3175" cap="flat" cmpd="sng">
                      <a:solidFill>
                        <a:srgbClr val="DFDFDF"/>
                      </a:solidFill>
                      <a:prstDash val="solid"/>
                      <a:headEnd type="none" w="med" len="med"/>
                      <a:tailEnd type="none" w="med" len="med"/>
                    </a:lnR>
                    <a:lnT w="3175" cap="flat" cmpd="sng">
                      <a:solidFill>
                        <a:srgbClr val="DFDFDF"/>
                      </a:solidFill>
                      <a:prstDash val="solid"/>
                      <a:headEnd type="none" w="med" len="med"/>
                      <a:tailEnd type="none" w="med" len="med"/>
                    </a:lnT>
                    <a:lnB w="3175" cap="flat" cmpd="sng">
                      <a:solidFill>
                        <a:srgbClr val="DFDFDF"/>
                      </a:solidFill>
                      <a:prstDash val="solid"/>
                      <a:headEnd type="none" w="med" len="med"/>
                      <a:tailEnd type="none" w="med" len="med"/>
                    </a:lnB>
                    <a:solidFill>
                      <a:srgbClr val="FFFFFF"/>
                    </a:solidFill>
                  </a:tcPr>
                </a:tc>
              </a:tr>
              <a:tr h="753110">
                <a:tc>
                  <a:txBody>
                    <a:bodyPr/>
                    <a:lstStyle/>
                    <a:p>
                      <a:pPr marL="30480" indent="0" algn="ctr">
                        <a:lnSpc>
                          <a:spcPct val="107000"/>
                        </a:lnSpc>
                        <a:spcBef>
                          <a:spcPct val="0"/>
                        </a:spcBef>
                        <a:spcAft>
                          <a:spcPct val="0"/>
                        </a:spcAft>
                      </a:pPr>
                      <a:r>
                        <a:rPr sz="2000">
                          <a:solidFill>
                            <a:srgbClr val="273239"/>
                          </a:solidFill>
                          <a:latin typeface="Times New Roman" panose="02020603050405020304"/>
                          <a:ea typeface="Times New Roman" panose="02020603050405020304"/>
                        </a:rPr>
                        <a:t>Performance is low to medium.</a:t>
                      </a:r>
                    </a:p>
                  </a:txBody>
                  <a:tcPr marL="95250" marR="95250" marT="133350" marB="133350" anchor="ctr">
                    <a:lnL w="3175" cap="flat" cmpd="sng">
                      <a:solidFill>
                        <a:srgbClr val="DFDFDF"/>
                      </a:solidFill>
                      <a:prstDash val="solid"/>
                      <a:headEnd type="none" w="med" len="med"/>
                      <a:tailEnd type="none" w="med" len="med"/>
                    </a:lnL>
                    <a:lnR w="3175" cap="flat" cmpd="sng">
                      <a:solidFill>
                        <a:srgbClr val="DFDFDF"/>
                      </a:solidFill>
                      <a:prstDash val="solid"/>
                      <a:headEnd type="none" w="med" len="med"/>
                      <a:tailEnd type="none" w="med" len="med"/>
                    </a:lnR>
                    <a:lnT w="3175" cap="flat" cmpd="sng">
                      <a:solidFill>
                        <a:srgbClr val="DFDFDF"/>
                      </a:solidFill>
                      <a:prstDash val="solid"/>
                      <a:headEnd type="none" w="med" len="med"/>
                      <a:tailEnd type="none" w="med" len="med"/>
                    </a:lnT>
                    <a:lnB w="3175" cap="flat" cmpd="sng">
                      <a:solidFill>
                        <a:srgbClr val="DFDFDF"/>
                      </a:solidFill>
                      <a:prstDash val="solid"/>
                      <a:headEnd type="none" w="med" len="med"/>
                      <a:tailEnd type="none" w="med" len="med"/>
                    </a:lnB>
                    <a:solidFill>
                      <a:srgbClr val="FFFFFF"/>
                    </a:solidFill>
                  </a:tcPr>
                </a:tc>
                <a:tc>
                  <a:txBody>
                    <a:bodyPr/>
                    <a:lstStyle/>
                    <a:p>
                      <a:pPr marL="30480" indent="0" algn="ctr">
                        <a:lnSpc>
                          <a:spcPct val="107000"/>
                        </a:lnSpc>
                        <a:spcBef>
                          <a:spcPct val="0"/>
                        </a:spcBef>
                        <a:spcAft>
                          <a:spcPct val="0"/>
                        </a:spcAft>
                      </a:pPr>
                      <a:r>
                        <a:rPr sz="2000" dirty="0">
                          <a:solidFill>
                            <a:srgbClr val="273239"/>
                          </a:solidFill>
                          <a:latin typeface="Times New Roman" panose="02020603050405020304"/>
                          <a:ea typeface="Times New Roman" panose="02020603050405020304"/>
                        </a:rPr>
                        <a:t>Performance is high.</a:t>
                      </a:r>
                    </a:p>
                  </a:txBody>
                  <a:tcPr marL="95250" marR="95250" marT="133350" marB="133350" anchor="ctr">
                    <a:lnL w="3175" cap="flat" cmpd="sng">
                      <a:solidFill>
                        <a:srgbClr val="DFDFDF"/>
                      </a:solidFill>
                      <a:prstDash val="solid"/>
                      <a:headEnd type="none" w="med" len="med"/>
                      <a:tailEnd type="none" w="med" len="med"/>
                    </a:lnL>
                    <a:lnR w="3175" cap="flat" cmpd="sng">
                      <a:solidFill>
                        <a:srgbClr val="DFDFDF"/>
                      </a:solidFill>
                      <a:prstDash val="solid"/>
                      <a:headEnd type="none" w="med" len="med"/>
                      <a:tailEnd type="none" w="med" len="med"/>
                    </a:lnR>
                    <a:lnT w="3175" cap="flat" cmpd="sng">
                      <a:solidFill>
                        <a:srgbClr val="DFDFDF"/>
                      </a:solidFill>
                      <a:prstDash val="solid"/>
                      <a:headEnd type="none" w="med" len="med"/>
                      <a:tailEnd type="none" w="med" len="med"/>
                    </a:lnT>
                    <a:lnB w="3175" cap="flat" cmpd="sng">
                      <a:solidFill>
                        <a:srgbClr val="DFDFDF"/>
                      </a:solidFill>
                      <a:prstDash val="solid"/>
                      <a:headEnd type="none" w="med" len="med"/>
                      <a:tailEnd type="none" w="med" len="med"/>
                    </a:lnB>
                    <a:solidFill>
                      <a:srgbClr val="FFFFFF"/>
                    </a:solidFill>
                  </a:tcPr>
                </a:tc>
              </a:tr>
              <a:tr h="1021080">
                <a:tc>
                  <a:txBody>
                    <a:bodyPr/>
                    <a:lstStyle/>
                    <a:p>
                      <a:pPr marL="30480" indent="0" algn="ctr">
                        <a:lnSpc>
                          <a:spcPct val="107000"/>
                        </a:lnSpc>
                        <a:spcBef>
                          <a:spcPct val="0"/>
                        </a:spcBef>
                        <a:spcAft>
                          <a:spcPct val="0"/>
                        </a:spcAft>
                      </a:pPr>
                      <a:r>
                        <a:rPr sz="2000">
                          <a:solidFill>
                            <a:srgbClr val="273239"/>
                          </a:solidFill>
                          <a:latin typeface="Times New Roman" panose="02020603050405020304"/>
                          <a:ea typeface="Times New Roman" panose="02020603050405020304"/>
                        </a:rPr>
                        <a:t>Example: Amazon web service (AWS) and Google AppEngine etc.</a:t>
                      </a:r>
                    </a:p>
                  </a:txBody>
                  <a:tcPr marL="95250" marR="95250" marT="133350" marB="133350" anchor="ctr">
                    <a:lnL w="3175" cap="flat" cmpd="sng">
                      <a:solidFill>
                        <a:srgbClr val="DFDFDF"/>
                      </a:solidFill>
                      <a:prstDash val="solid"/>
                      <a:headEnd type="none" w="med" len="med"/>
                      <a:tailEnd type="none" w="med" len="med"/>
                    </a:lnL>
                    <a:lnR w="3175" cap="flat" cmpd="sng">
                      <a:solidFill>
                        <a:srgbClr val="DFDFDF"/>
                      </a:solidFill>
                      <a:prstDash val="solid"/>
                      <a:headEnd type="none" w="med" len="med"/>
                      <a:tailEnd type="none" w="med" len="med"/>
                    </a:lnR>
                    <a:lnT w="3175" cap="flat" cmpd="sng">
                      <a:solidFill>
                        <a:srgbClr val="DFDFDF"/>
                      </a:solidFill>
                      <a:prstDash val="solid"/>
                      <a:headEnd type="none" w="med" len="med"/>
                      <a:tailEnd type="none" w="med" len="med"/>
                    </a:lnT>
                    <a:lnB w="3175" cap="flat" cmpd="sng">
                      <a:solidFill>
                        <a:srgbClr val="DFDFDF"/>
                      </a:solidFill>
                      <a:prstDash val="solid"/>
                      <a:headEnd type="none" w="med" len="med"/>
                      <a:tailEnd type="none" w="med" len="med"/>
                    </a:lnB>
                    <a:solidFill>
                      <a:srgbClr val="FFFFFF"/>
                    </a:solidFill>
                  </a:tcPr>
                </a:tc>
                <a:tc>
                  <a:txBody>
                    <a:bodyPr/>
                    <a:lstStyle/>
                    <a:p>
                      <a:pPr marL="30480" indent="0" algn="ctr">
                        <a:lnSpc>
                          <a:spcPct val="107000"/>
                        </a:lnSpc>
                        <a:spcBef>
                          <a:spcPct val="0"/>
                        </a:spcBef>
                        <a:spcAft>
                          <a:spcPct val="0"/>
                        </a:spcAft>
                      </a:pPr>
                      <a:r>
                        <a:rPr sz="2000">
                          <a:solidFill>
                            <a:srgbClr val="273239"/>
                          </a:solidFill>
                          <a:latin typeface="Times New Roman" panose="02020603050405020304"/>
                          <a:ea typeface="Times New Roman" panose="02020603050405020304"/>
                        </a:rPr>
                        <a:t>Example: Microsoft KVM, HP, Red Hat &amp; VMWare etc.</a:t>
                      </a:r>
                    </a:p>
                  </a:txBody>
                  <a:tcPr marL="95250" marR="95250" marT="133350" marB="133350" anchor="ctr">
                    <a:lnL w="3175" cap="flat" cmpd="sng">
                      <a:solidFill>
                        <a:srgbClr val="DFDFDF"/>
                      </a:solidFill>
                      <a:prstDash val="solid"/>
                      <a:headEnd type="none" w="med" len="med"/>
                      <a:tailEnd type="none" w="med" len="med"/>
                    </a:lnL>
                    <a:lnR w="3175" cap="flat" cmpd="sng">
                      <a:solidFill>
                        <a:srgbClr val="DFDFDF"/>
                      </a:solidFill>
                      <a:prstDash val="solid"/>
                      <a:headEnd type="none" w="med" len="med"/>
                      <a:tailEnd type="none" w="med" len="med"/>
                    </a:lnR>
                    <a:lnT w="3175" cap="flat" cmpd="sng">
                      <a:solidFill>
                        <a:srgbClr val="DFDFDF"/>
                      </a:solidFill>
                      <a:prstDash val="solid"/>
                      <a:headEnd type="none" w="med" len="med"/>
                      <a:tailEnd type="none" w="med" len="med"/>
                    </a:lnT>
                    <a:lnB w="3175" cap="flat" cmpd="sng">
                      <a:solidFill>
                        <a:srgbClr val="DFDFDF"/>
                      </a:solidFill>
                      <a:prstDash val="solid"/>
                      <a:headEnd type="none" w="med" len="med"/>
                      <a:tailEnd type="none" w="med" len="med"/>
                    </a:lnB>
                    <a:solidFill>
                      <a:srgbClr val="FFFF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540" y="580390"/>
            <a:ext cx="10843260" cy="5596890"/>
          </a:xfrm>
        </p:spPr>
        <p:txBody>
          <a:bodyPr/>
          <a:lstStyle/>
          <a:p>
            <a:pPr marL="0" indent="0" algn="just">
              <a:buNone/>
            </a:pPr>
            <a:r>
              <a:rPr lang="en-US" b="1" dirty="0">
                <a:latin typeface="Times New Roman" panose="02020603050405020304" charset="0"/>
                <a:cs typeface="Times New Roman" panose="02020603050405020304" charset="0"/>
              </a:rPr>
              <a:t>3. Wireless and Wired Communication </a:t>
            </a:r>
            <a:r>
              <a:rPr lang="en-US" b="1" dirty="0" smtClean="0">
                <a:latin typeface="Times New Roman" panose="02020603050405020304" charset="0"/>
                <a:cs typeface="Times New Roman" panose="02020603050405020304" charset="0"/>
              </a:rPr>
              <a:t>Technologies</a:t>
            </a:r>
            <a:endParaRPr lang="en-US" b="1" dirty="0">
              <a:latin typeface="Times New Roman" panose="02020603050405020304" charset="0"/>
              <a:cs typeface="Times New Roman" panose="02020603050405020304" charset="0"/>
            </a:endParaRPr>
          </a:p>
          <a:p>
            <a:pPr marL="0" indent="0" algn="just">
              <a:buNone/>
            </a:pPr>
            <a:r>
              <a:rPr lang="en-US" b="1" dirty="0">
                <a:latin typeface="Times New Roman" panose="02020603050405020304" charset="0"/>
                <a:cs typeface="Times New Roman" panose="02020603050405020304" charset="0"/>
              </a:rPr>
              <a:t>Wi-Fi (802.11 standards): </a:t>
            </a:r>
            <a:r>
              <a:rPr lang="en-US" dirty="0">
                <a:latin typeface="Times New Roman" panose="02020603050405020304" charset="0"/>
                <a:cs typeface="Times New Roman" panose="02020603050405020304" charset="0"/>
              </a:rPr>
              <a:t>Wireless networking technology allowing devices to connect to the internet or local network without cables.</a:t>
            </a:r>
          </a:p>
          <a:p>
            <a:pPr marL="0" indent="0" algn="just">
              <a:buNone/>
            </a:pPr>
            <a:r>
              <a:rPr lang="en-US" b="1" dirty="0">
                <a:latin typeface="Times New Roman" panose="02020603050405020304" charset="0"/>
                <a:cs typeface="Times New Roman" panose="02020603050405020304" charset="0"/>
              </a:rPr>
              <a:t>Ethernet (802.3 standards):</a:t>
            </a:r>
            <a:r>
              <a:rPr lang="en-US" dirty="0">
                <a:latin typeface="Times New Roman" panose="02020603050405020304" charset="0"/>
                <a:cs typeface="Times New Roman" panose="02020603050405020304" charset="0"/>
              </a:rPr>
              <a:t> A wired technology commonly used for connecting devices in local area networks (LANs).</a:t>
            </a:r>
          </a:p>
          <a:p>
            <a:pPr marL="0" indent="0" algn="just">
              <a:buNone/>
            </a:pPr>
            <a:r>
              <a:rPr lang="en-US" b="1" dirty="0">
                <a:latin typeface="Times New Roman" panose="02020603050405020304" charset="0"/>
                <a:cs typeface="Times New Roman" panose="02020603050405020304" charset="0"/>
              </a:rPr>
              <a:t>Bluetooth: </a:t>
            </a:r>
            <a:r>
              <a:rPr lang="en-US" dirty="0">
                <a:latin typeface="Times New Roman" panose="02020603050405020304" charset="0"/>
                <a:cs typeface="Times New Roman" panose="02020603050405020304" charset="0"/>
              </a:rPr>
              <a:t>Wireless technology for short-range communication between devices, often used for peripherals and </a:t>
            </a:r>
            <a:r>
              <a:rPr lang="en-US" dirty="0" err="1">
                <a:latin typeface="Times New Roman" panose="02020603050405020304" charset="0"/>
                <a:cs typeface="Times New Roman" panose="02020603050405020304" charset="0"/>
              </a:rPr>
              <a:t>IoT</a:t>
            </a:r>
            <a:r>
              <a:rPr lang="en-US" dirty="0">
                <a:latin typeface="Times New Roman" panose="02020603050405020304" charset="0"/>
                <a:cs typeface="Times New Roman" panose="02020603050405020304" charset="0"/>
              </a:rPr>
              <a:t> devices.</a:t>
            </a:r>
          </a:p>
          <a:p>
            <a:pPr marL="0" indent="0" algn="just">
              <a:buNone/>
            </a:pPr>
            <a:r>
              <a:rPr lang="en-US" b="1" dirty="0">
                <a:latin typeface="Times New Roman" panose="02020603050405020304" charset="0"/>
                <a:cs typeface="Times New Roman" panose="02020603050405020304" charset="0"/>
              </a:rPr>
              <a:t>5G/4G LTE:</a:t>
            </a:r>
            <a:r>
              <a:rPr lang="en-US" dirty="0">
                <a:latin typeface="Times New Roman" panose="02020603050405020304" charset="0"/>
                <a:cs typeface="Times New Roman" panose="02020603050405020304" charset="0"/>
              </a:rPr>
              <a:t> Mobile network technologies enabling high-speed internet access over cellular networks, important for </a:t>
            </a:r>
            <a:r>
              <a:rPr lang="en-US" dirty="0" err="1">
                <a:latin typeface="Times New Roman" panose="02020603050405020304" charset="0"/>
                <a:cs typeface="Times New Roman" panose="02020603050405020304" charset="0"/>
              </a:rPr>
              <a:t>IoT</a:t>
            </a:r>
            <a:r>
              <a:rPr lang="en-US" dirty="0">
                <a:latin typeface="Times New Roman" panose="02020603050405020304" charset="0"/>
                <a:cs typeface="Times New Roman" panose="02020603050405020304" charset="0"/>
              </a:rPr>
              <a:t> and mobile devices.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45" y="346710"/>
            <a:ext cx="11609705" cy="6296025"/>
          </a:xfrm>
        </p:spPr>
        <p:txBody>
          <a:bodyPr>
            <a:normAutofit fontScale="87500" lnSpcReduction="10000"/>
          </a:bodyPr>
          <a:lstStyle/>
          <a:p>
            <a:pPr marL="0" indent="0" algn="just">
              <a:lnSpc>
                <a:spcPct val="150000"/>
              </a:lnSpc>
              <a:buNone/>
            </a:pPr>
            <a:r>
              <a:rPr lang="en-US" b="1">
                <a:latin typeface="Times New Roman" panose="02020603050405020304" charset="0"/>
                <a:cs typeface="Times New Roman" panose="02020603050405020304" charset="0"/>
              </a:rPr>
              <a:t>Cloud Solutions:</a:t>
            </a:r>
          </a:p>
          <a:p>
            <a:pPr algn="just">
              <a:lnSpc>
                <a:spcPct val="150000"/>
              </a:lnSpc>
            </a:pPr>
            <a:r>
              <a:rPr lang="en-US">
                <a:latin typeface="Times New Roman" panose="02020603050405020304" charset="0"/>
                <a:cs typeface="Times New Roman" panose="02020603050405020304" charset="0"/>
              </a:rPr>
              <a:t>Cloud solutions encompass a wide array of services, tools, and technologies hosted and delivered over the internet by cloud computing providers. </a:t>
            </a:r>
          </a:p>
          <a:p>
            <a:pPr algn="just">
              <a:lnSpc>
                <a:spcPct val="150000"/>
              </a:lnSpc>
            </a:pPr>
            <a:r>
              <a:rPr lang="en-US">
                <a:latin typeface="Times New Roman" panose="02020603050405020304" charset="0"/>
                <a:cs typeface="Times New Roman" panose="02020603050405020304" charset="0"/>
              </a:rPr>
              <a:t>These solutions cater to various business needs, enabling organizations to access computing resources, storage, applications, and more without the necessity of maintaining their own infrastructure.</a:t>
            </a:r>
          </a:p>
          <a:p>
            <a:pPr marL="0" indent="0" algn="just">
              <a:lnSpc>
                <a:spcPct val="150000"/>
              </a:lnSpc>
              <a:buNone/>
            </a:pPr>
            <a:r>
              <a:rPr lang="en-US">
                <a:latin typeface="Times New Roman" panose="02020603050405020304" charset="0"/>
                <a:cs typeface="Times New Roman" panose="02020603050405020304" charset="0"/>
              </a:rPr>
              <a:t>Here are some key categories of cloud solutions:</a:t>
            </a:r>
          </a:p>
          <a:p>
            <a:pPr marL="0" indent="0" algn="just">
              <a:lnSpc>
                <a:spcPct val="150000"/>
              </a:lnSpc>
              <a:buNone/>
            </a:pPr>
            <a:r>
              <a:rPr lang="en-US" b="1">
                <a:latin typeface="Times New Roman" panose="02020603050405020304" charset="0"/>
                <a:cs typeface="Times New Roman" panose="02020603050405020304" charset="0"/>
              </a:rPr>
              <a:t>Infrastructure Solutions:</a:t>
            </a:r>
          </a:p>
          <a:p>
            <a:pPr marL="0" indent="0" algn="just">
              <a:lnSpc>
                <a:spcPct val="150000"/>
              </a:lnSpc>
              <a:buNone/>
            </a:pPr>
            <a:r>
              <a:rPr lang="en-US">
                <a:latin typeface="Times New Roman" panose="02020603050405020304" charset="0"/>
                <a:cs typeface="Times New Roman" panose="02020603050405020304" charset="0"/>
              </a:rPr>
              <a:t>Infrastructure as a Service (IaaS): Provides virtualized computing resources like servers, storage, and networking. Users can scale resources as needed, paying for what they use.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7990" y="498475"/>
            <a:ext cx="11404600" cy="6157595"/>
          </a:xfrm>
        </p:spPr>
        <p:txBody>
          <a:bodyPr>
            <a:normAutofit lnSpcReduction="10000"/>
          </a:bodyPr>
          <a:lstStyle/>
          <a:p>
            <a:pPr marL="0" indent="0" algn="just">
              <a:buNone/>
            </a:pPr>
            <a:r>
              <a:rPr lang="en-US">
                <a:latin typeface="Times New Roman" panose="02020603050405020304" charset="0"/>
                <a:cs typeface="Times New Roman" panose="02020603050405020304" charset="0"/>
              </a:rPr>
              <a:t>Platform Solutions:</a:t>
            </a:r>
          </a:p>
          <a:p>
            <a:pPr marL="0" indent="0" algn="just">
              <a:buNone/>
            </a:pPr>
            <a:r>
              <a:rPr lang="en-US" b="1">
                <a:latin typeface="Times New Roman" panose="02020603050405020304" charset="0"/>
                <a:cs typeface="Times New Roman" panose="02020603050405020304" charset="0"/>
              </a:rPr>
              <a:t>Platform as a Service (PaaS): </a:t>
            </a:r>
            <a:r>
              <a:rPr lang="en-US">
                <a:latin typeface="Times New Roman" panose="02020603050405020304" charset="0"/>
                <a:cs typeface="Times New Roman" panose="02020603050405020304" charset="0"/>
              </a:rPr>
              <a:t>Offers a platform allowing developers to build, deploy, and manage applications without managing the underlying infrastructure.</a:t>
            </a:r>
          </a:p>
          <a:p>
            <a:pPr marL="0" indent="0" algn="just">
              <a:buNone/>
            </a:pPr>
            <a:r>
              <a:rPr lang="en-US">
                <a:latin typeface="Times New Roman" panose="02020603050405020304" charset="0"/>
                <a:cs typeface="Times New Roman" panose="02020603050405020304" charset="0"/>
              </a:rPr>
              <a:t>Software Solutions:</a:t>
            </a:r>
          </a:p>
          <a:p>
            <a:pPr marL="0" indent="0" algn="just">
              <a:buNone/>
            </a:pPr>
            <a:r>
              <a:rPr lang="en-US" b="1">
                <a:latin typeface="Times New Roman" panose="02020603050405020304" charset="0"/>
                <a:cs typeface="Times New Roman" panose="02020603050405020304" charset="0"/>
              </a:rPr>
              <a:t>Software as a Service (SaaS): </a:t>
            </a:r>
            <a:r>
              <a:rPr lang="en-US">
                <a:latin typeface="Times New Roman" panose="02020603050405020304" charset="0"/>
                <a:cs typeface="Times New Roman" panose="02020603050405020304" charset="0"/>
              </a:rPr>
              <a:t>Delivers software applications over the internet on a subscription basis, eliminating the need for local installation or maintenance.</a:t>
            </a:r>
          </a:p>
          <a:p>
            <a:pPr marL="0" indent="0" algn="just">
              <a:buNone/>
            </a:pPr>
            <a:r>
              <a:rPr lang="en-US">
                <a:latin typeface="Times New Roman" panose="02020603050405020304" charset="0"/>
                <a:cs typeface="Times New Roman" panose="02020603050405020304" charset="0"/>
              </a:rPr>
              <a:t>Storage Solutions:</a:t>
            </a:r>
          </a:p>
          <a:p>
            <a:pPr marL="0" indent="0" algn="just">
              <a:buNone/>
            </a:pPr>
            <a:r>
              <a:rPr lang="en-US" b="1">
                <a:latin typeface="Times New Roman" panose="02020603050405020304" charset="0"/>
                <a:cs typeface="Times New Roman" panose="02020603050405020304" charset="0"/>
              </a:rPr>
              <a:t>Cloud Storage:</a:t>
            </a:r>
            <a:r>
              <a:rPr lang="en-US">
                <a:latin typeface="Times New Roman" panose="02020603050405020304" charset="0"/>
                <a:cs typeface="Times New Roman" panose="02020603050405020304" charset="0"/>
              </a:rPr>
              <a:t> Provides scalable and accessible storage solutions for businesses to store and retrieve data.</a:t>
            </a:r>
          </a:p>
          <a:p>
            <a:pPr marL="0" indent="0" algn="just">
              <a:buNone/>
            </a:pPr>
            <a:r>
              <a:rPr lang="en-US">
                <a:latin typeface="Times New Roman" panose="02020603050405020304" charset="0"/>
                <a:cs typeface="Times New Roman" panose="02020603050405020304" charset="0"/>
              </a:rPr>
              <a:t>Database Solutions:</a:t>
            </a:r>
          </a:p>
          <a:p>
            <a:pPr marL="0" indent="0" algn="just">
              <a:buNone/>
            </a:pPr>
            <a:r>
              <a:rPr lang="en-US" b="1">
                <a:latin typeface="Times New Roman" panose="02020603050405020304" charset="0"/>
                <a:cs typeface="Times New Roman" panose="02020603050405020304" charset="0"/>
              </a:rPr>
              <a:t>Cloud Databases:</a:t>
            </a:r>
            <a:r>
              <a:rPr lang="en-US">
                <a:latin typeface="Times New Roman" panose="02020603050405020304" charset="0"/>
                <a:cs typeface="Times New Roman" panose="02020603050405020304" charset="0"/>
              </a:rPr>
              <a:t> Managed database solutions that offer scalability, reliability, and ease of use for storing and managing data.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960" y="402590"/>
            <a:ext cx="11377295" cy="6308725"/>
          </a:xfrm>
        </p:spPr>
        <p:txBody>
          <a:bodyPr>
            <a:noAutofit/>
          </a:bodyPr>
          <a:lstStyle/>
          <a:p>
            <a:pPr marL="0" indent="0" algn="just">
              <a:buNone/>
            </a:pPr>
            <a:r>
              <a:rPr lang="en-US" sz="2400" dirty="0" smtClean="0">
                <a:latin typeface="Times New Roman" panose="02020603050405020304" charset="0"/>
                <a:cs typeface="Times New Roman" panose="02020603050405020304" charset="0"/>
              </a:rPr>
              <a:t> </a:t>
            </a:r>
            <a:r>
              <a:rPr lang="en-US" sz="2400" dirty="0">
                <a:solidFill>
                  <a:srgbClr val="0070C0"/>
                </a:solidFill>
                <a:latin typeface="Times New Roman" panose="02020603050405020304" charset="0"/>
                <a:cs typeface="Times New Roman" panose="02020603050405020304" charset="0"/>
              </a:rPr>
              <a:t>Cloud Service Management</a:t>
            </a:r>
            <a:r>
              <a:rPr lang="en-US" sz="2400" dirty="0" smtClean="0">
                <a:solidFill>
                  <a:srgbClr val="0070C0"/>
                </a:solidFill>
                <a:latin typeface="Times New Roman" panose="02020603050405020304" charset="0"/>
                <a:cs typeface="Times New Roman" panose="02020603050405020304" charset="0"/>
              </a:rPr>
              <a:t>? 4M</a:t>
            </a:r>
            <a:endParaRPr lang="en-US" sz="2400" dirty="0">
              <a:solidFill>
                <a:srgbClr val="0070C0"/>
              </a:solidFill>
              <a:latin typeface="Times New Roman" panose="02020603050405020304" charset="0"/>
              <a:cs typeface="Times New Roman" panose="02020603050405020304" charset="0"/>
            </a:endParaRPr>
          </a:p>
          <a:p>
            <a:pPr marL="0" indent="0" algn="just">
              <a:buNone/>
            </a:pPr>
            <a:r>
              <a:rPr lang="en-US" sz="2400" dirty="0">
                <a:latin typeface="Times New Roman" panose="02020603050405020304" charset="0"/>
                <a:cs typeface="Times New Roman" panose="02020603050405020304" charset="0"/>
              </a:rPr>
              <a:t>The management of cloud infrastructure products and services is cloud management. Public clouds are operated by </a:t>
            </a:r>
            <a:r>
              <a:rPr lang="en-US" sz="2400" b="1" dirty="0">
                <a:latin typeface="Times New Roman" panose="02020603050405020304" charset="0"/>
                <a:cs typeface="Times New Roman" panose="02020603050405020304" charset="0"/>
              </a:rPr>
              <a:t>public cloud service providers</a:t>
            </a:r>
            <a:r>
              <a:rPr lang="en-US" sz="2400" dirty="0">
                <a:latin typeface="Times New Roman" panose="02020603050405020304" charset="0"/>
                <a:cs typeface="Times New Roman" panose="02020603050405020304" charset="0"/>
              </a:rPr>
              <a:t>, which provide the servers, storage, networking and data centre operations of the public cloud environment. With a third-party cloud management tool, users can also choose to manage their public cloud services.</a:t>
            </a:r>
          </a:p>
          <a:p>
            <a:pPr marL="0" indent="0" algn="just">
              <a:buNone/>
            </a:pPr>
            <a:r>
              <a:rPr lang="en-US" sz="2400" dirty="0">
                <a:latin typeface="Times New Roman" panose="02020603050405020304" charset="0"/>
                <a:cs typeface="Times New Roman" panose="02020603050405020304" charset="0"/>
              </a:rPr>
              <a:t>Public cloud service users can typically choose from three categories of specific cloud provisioning:</a:t>
            </a:r>
          </a:p>
          <a:p>
            <a:pPr algn="just">
              <a:buFont typeface="Wingdings" panose="05000000000000000000" charset="0"/>
              <a:buChar char="Ø"/>
            </a:pPr>
            <a:r>
              <a:rPr lang="en-US" sz="2400" b="1" dirty="0">
                <a:latin typeface="Times New Roman" panose="02020603050405020304" charset="0"/>
                <a:cs typeface="Times New Roman" panose="02020603050405020304" charset="0"/>
              </a:rPr>
              <a:t>User self-provisioning:</a:t>
            </a:r>
            <a:r>
              <a:rPr lang="en-US" sz="2400" dirty="0">
                <a:latin typeface="Times New Roman" panose="02020603050405020304" charset="0"/>
                <a:cs typeface="Times New Roman" panose="02020603050405020304" charset="0"/>
              </a:rPr>
              <a:t> Users, usually via a web form or console interface, buy cloud services directly from the provider. On a per-transaction basis, the client pays.</a:t>
            </a:r>
          </a:p>
          <a:p>
            <a:pPr algn="just">
              <a:buFont typeface="Wingdings" panose="05000000000000000000" charset="0"/>
              <a:buChar char="Ø"/>
            </a:pPr>
            <a:r>
              <a:rPr lang="en-US" sz="2400" b="1" dirty="0">
                <a:latin typeface="Times New Roman" panose="02020603050405020304" charset="0"/>
                <a:cs typeface="Times New Roman" panose="02020603050405020304" charset="0"/>
              </a:rPr>
              <a:t>Advanced provisioning</a:t>
            </a:r>
            <a:r>
              <a:rPr lang="en-US" sz="2400" dirty="0">
                <a:latin typeface="Times New Roman" panose="02020603050405020304" charset="0"/>
                <a:cs typeface="Times New Roman" panose="02020603050405020304" charset="0"/>
              </a:rPr>
              <a:t>: A pre-determined sum of services scheduled in advance of operation is contracted in advance by customers. A flat fee or a monthly fee is charged by the consumer.</a:t>
            </a:r>
          </a:p>
          <a:p>
            <a:pPr algn="just">
              <a:buFont typeface="Wingdings" panose="05000000000000000000" charset="0"/>
              <a:buChar char="Ø"/>
            </a:pPr>
            <a:r>
              <a:rPr lang="en-US" sz="2400" b="1" dirty="0">
                <a:latin typeface="Times New Roman" panose="02020603050405020304" charset="0"/>
                <a:cs typeface="Times New Roman" panose="02020603050405020304" charset="0"/>
              </a:rPr>
              <a:t>Dynamic provisioning</a:t>
            </a:r>
            <a:r>
              <a:rPr lang="en-US" sz="2400" dirty="0">
                <a:latin typeface="Times New Roman" panose="02020603050405020304" charset="0"/>
                <a:cs typeface="Times New Roman" panose="02020603050405020304" charset="0"/>
              </a:rPr>
              <a:t>: When the client requires them, the </a:t>
            </a:r>
            <a:r>
              <a:rPr lang="en-US" sz="2400" dirty="0">
                <a:solidFill>
                  <a:srgbClr val="00B050"/>
                </a:solidFill>
                <a:latin typeface="Times New Roman" panose="02020603050405020304" charset="0"/>
                <a:cs typeface="Times New Roman" panose="02020603050405020304" charset="0"/>
              </a:rPr>
              <a:t>provider allocates resources</a:t>
            </a:r>
            <a:r>
              <a:rPr lang="en-US" sz="2400" dirty="0">
                <a:latin typeface="Times New Roman" panose="02020603050405020304" charset="0"/>
                <a:cs typeface="Times New Roman" panose="02020603050405020304" charset="0"/>
              </a:rPr>
              <a:t>, and </a:t>
            </a:r>
            <a:r>
              <a:rPr lang="en-US" sz="2400" dirty="0">
                <a:solidFill>
                  <a:srgbClr val="00B050"/>
                </a:solidFill>
                <a:latin typeface="Times New Roman" panose="02020603050405020304" charset="0"/>
                <a:cs typeface="Times New Roman" panose="02020603050405020304" charset="0"/>
              </a:rPr>
              <a:t>then decommissions them when they are no longer required</a:t>
            </a:r>
            <a:r>
              <a:rPr lang="en-US" sz="2400" dirty="0">
                <a:latin typeface="Times New Roman" panose="02020603050405020304" charset="0"/>
                <a:cs typeface="Times New Roman" panose="02020603050405020304" charset="0"/>
              </a:rPr>
              <a:t>. On a pay-per-use basis, the client is paid.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loud Computing | Cloud Service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97298" y="209005"/>
            <a:ext cx="8369661" cy="4010297"/>
          </a:xfrm>
          <a:prstGeom prst="rect">
            <a:avLst/>
          </a:prstGeom>
          <a:noFill/>
          <a:ln>
            <a:noFill/>
          </a:ln>
        </p:spPr>
      </p:pic>
      <p:sp>
        <p:nvSpPr>
          <p:cNvPr id="3" name="Rectangle 2"/>
          <p:cNvSpPr/>
          <p:nvPr/>
        </p:nvSpPr>
        <p:spPr>
          <a:xfrm>
            <a:off x="849086" y="4225784"/>
            <a:ext cx="10907485" cy="2400657"/>
          </a:xfrm>
          <a:prstGeom prst="rect">
            <a:avLst/>
          </a:prstGeom>
        </p:spPr>
        <p:txBody>
          <a:bodyPr wrap="square">
            <a:spAutoFit/>
          </a:bodyPr>
          <a:lstStyle/>
          <a:p>
            <a:pPr algn="just">
              <a:lnSpc>
                <a:spcPct val="150000"/>
              </a:lnSpc>
            </a:pPr>
            <a:r>
              <a:rPr lang="en-US" sz="2000" dirty="0" smtClean="0">
                <a:latin typeface="Times New Roman" panose="02020603050405020304" charset="0"/>
                <a:cs typeface="Times New Roman" panose="02020603050405020304" charset="0"/>
              </a:rPr>
              <a:t>The purpose and scope of the management of cloud services are listed below:</a:t>
            </a:r>
          </a:p>
          <a:p>
            <a:pPr algn="just">
              <a:lnSpc>
                <a:spcPct val="150000"/>
              </a:lnSpc>
            </a:pPr>
            <a:r>
              <a:rPr lang="en-US" sz="2000" dirty="0" smtClean="0">
                <a:latin typeface="Times New Roman" panose="02020603050405020304" charset="0"/>
                <a:cs typeface="Times New Roman" panose="02020603050405020304" charset="0"/>
              </a:rPr>
              <a:t>Purpose: Establish suitable techniques for managing and running cloud-based services. Insert cloud service management techniques into current frameworks for IT creation and support.</a:t>
            </a:r>
          </a:p>
          <a:p>
            <a:pPr algn="just">
              <a:lnSpc>
                <a:spcPct val="150000"/>
              </a:lnSpc>
            </a:pPr>
            <a:r>
              <a:rPr lang="en-US" sz="2000" dirty="0" smtClean="0">
                <a:latin typeface="Times New Roman" panose="02020603050405020304" charset="0"/>
                <a:cs typeface="Times New Roman" panose="02020603050405020304" charset="0"/>
              </a:rPr>
              <a:t>Scope: Oversight of cloud-based service design, development and change. Cloud-based service management and operation.</a:t>
            </a: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240" y="580390"/>
            <a:ext cx="10830560" cy="6075680"/>
          </a:xfrm>
        </p:spPr>
        <p:txBody>
          <a:bodyPr>
            <a:normAutofit/>
          </a:bodyPr>
          <a:lstStyle/>
          <a:p>
            <a:pPr marL="0" indent="0" algn="just">
              <a:buNone/>
            </a:pPr>
            <a:r>
              <a:rPr lang="en-US" b="1" dirty="0">
                <a:latin typeface="Times New Roman" panose="02020603050405020304" charset="0"/>
                <a:cs typeface="Times New Roman" panose="02020603050405020304" charset="0"/>
              </a:rPr>
              <a:t>Characteristics of Cloud Service Management</a:t>
            </a:r>
          </a:p>
          <a:p>
            <a:pPr marL="0" indent="0" algn="just">
              <a:buNone/>
            </a:pPr>
            <a:r>
              <a:rPr lang="en-US" dirty="0">
                <a:latin typeface="Times New Roman" panose="02020603050405020304" charset="0"/>
                <a:cs typeface="Times New Roman" panose="02020603050405020304" charset="0"/>
              </a:rPr>
              <a:t>In a design for handling cloud environments, cloud management incorporates applications and technologies. </a:t>
            </a:r>
          </a:p>
          <a:p>
            <a:pPr marL="0" indent="0" algn="just">
              <a:buNone/>
            </a:pPr>
            <a:r>
              <a:rPr lang="en-US" dirty="0">
                <a:latin typeface="Times New Roman" panose="02020603050405020304" charset="0"/>
                <a:cs typeface="Times New Roman" panose="02020603050405020304" charset="0"/>
              </a:rPr>
              <a:t>In the following categories, cloud-management systems and instruments should be able to have minimum functionality.</a:t>
            </a:r>
          </a:p>
          <a:p>
            <a:pPr algn="just">
              <a:buFont typeface="Wingdings" panose="05000000000000000000" charset="0"/>
              <a:buChar char="Ø"/>
            </a:pPr>
            <a:r>
              <a:rPr lang="en-US" dirty="0">
                <a:latin typeface="Times New Roman" panose="02020603050405020304" charset="0"/>
                <a:cs typeface="Times New Roman" panose="02020603050405020304" charset="0"/>
              </a:rPr>
              <a:t>Service request: receiving and fulfilling user requests to access and deploy cloud services.</a:t>
            </a:r>
          </a:p>
          <a:p>
            <a:pPr algn="just">
              <a:buFont typeface="Wingdings" panose="05000000000000000000" charset="0"/>
              <a:buChar char="Ø"/>
            </a:pPr>
            <a:r>
              <a:rPr lang="en-US" dirty="0">
                <a:latin typeface="Times New Roman" panose="02020603050405020304" charset="0"/>
                <a:cs typeface="Times New Roman" panose="02020603050405020304" charset="0"/>
              </a:rPr>
              <a:t>Cost management and optimization: Cloud spending monitors and accurate sizes and aligns resources and efficiency with real demand.</a:t>
            </a:r>
          </a:p>
          <a:p>
            <a:pPr algn="just">
              <a:buFont typeface="Wingdings" panose="05000000000000000000" charset="0"/>
              <a:buChar char="Ø"/>
            </a:pPr>
            <a:r>
              <a:rPr lang="en-US" dirty="0">
                <a:latin typeface="Times New Roman" panose="02020603050405020304" charset="0"/>
                <a:cs typeface="Times New Roman" panose="02020603050405020304" charset="0"/>
              </a:rPr>
              <a:t>Security and compliance: handling cloud providers' role-based access and implementing security settings.</a:t>
            </a:r>
          </a:p>
          <a:p>
            <a:pPr algn="just">
              <a:buFont typeface="Wingdings" panose="05000000000000000000" charset="0"/>
              <a:buChar char="Ø"/>
            </a:pPr>
            <a:r>
              <a:rPr lang="en-US" dirty="0">
                <a:latin typeface="Times New Roman" panose="02020603050405020304" charset="0"/>
                <a:cs typeface="Times New Roman" panose="02020603050405020304" charset="0"/>
              </a:rPr>
              <a:t>Inventory and classification: discover and maintain pre-existing cloud infrastructure in the </a:t>
            </a:r>
            <a:r>
              <a:rPr lang="en-US" dirty="0" err="1">
                <a:latin typeface="Times New Roman" panose="02020603050405020304" charset="0"/>
                <a:cs typeface="Times New Roman" panose="02020603050405020304" charset="0"/>
              </a:rPr>
              <a:t>brownfield</a:t>
            </a:r>
            <a:r>
              <a:rPr lang="en-US" dirty="0">
                <a:latin typeface="Times New Roman" panose="02020603050405020304" charset="0"/>
                <a:cs typeface="Times New Roman" panose="02020603050405020304" charset="0"/>
              </a:rPr>
              <a:t> plus track and handle modifications.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600890" y="0"/>
            <a:ext cx="11234059" cy="74789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spcBef>
                <a:spcPct val="0"/>
              </a:spcBef>
              <a:spcAft>
                <a:spcPct val="0"/>
              </a:spcAft>
              <a:buClrTx/>
              <a:buSzTx/>
              <a:buFontTx/>
              <a:buNone/>
              <a:tabLst/>
            </a:pPr>
            <a:r>
              <a:rPr lang="en-US" sz="2000" b="1" dirty="0" smtClean="0">
                <a:solidFill>
                  <a:srgbClr val="0070C0"/>
                </a:solidFill>
                <a:latin typeface="Calibri" pitchFamily="34" charset="0"/>
                <a:ea typeface="Times New Roman" pitchFamily="18" charset="0"/>
                <a:cs typeface="Times New Roman" pitchFamily="18" charset="0"/>
              </a:rPr>
              <a:t>C</a:t>
            </a:r>
            <a:r>
              <a:rPr kumimoji="0" lang="en-US" sz="2000" b="1" i="0" u="none" strike="noStrike" cap="none" normalizeH="0" baseline="0" dirty="0" smtClean="0">
                <a:ln>
                  <a:noFill/>
                </a:ln>
                <a:solidFill>
                  <a:srgbClr val="0070C0"/>
                </a:solidFill>
                <a:effectLst/>
                <a:latin typeface="Calibri" pitchFamily="34" charset="0"/>
                <a:ea typeface="Times New Roman" pitchFamily="18" charset="0"/>
                <a:cs typeface="Times New Roman" pitchFamily="18" charset="0"/>
              </a:rPr>
              <a:t>loud </a:t>
            </a:r>
            <a:r>
              <a:rPr lang="en-US" sz="2000" b="1" dirty="0" smtClean="0">
                <a:solidFill>
                  <a:srgbClr val="0070C0"/>
                </a:solidFill>
                <a:latin typeface="Calibri" pitchFamily="34" charset="0"/>
                <a:ea typeface="Times New Roman" pitchFamily="18" charset="0"/>
                <a:cs typeface="Times New Roman" pitchFamily="18" charset="0"/>
              </a:rPr>
              <a:t>E</a:t>
            </a:r>
            <a:r>
              <a:rPr kumimoji="0" lang="en-US" sz="2000" b="1" i="0" u="none" strike="noStrike" cap="none" normalizeH="0" baseline="0" dirty="0" smtClean="0">
                <a:ln>
                  <a:noFill/>
                </a:ln>
                <a:solidFill>
                  <a:srgbClr val="0070C0"/>
                </a:solidFill>
                <a:effectLst/>
                <a:latin typeface="Calibri" pitchFamily="34" charset="0"/>
                <a:ea typeface="Times New Roman" pitchFamily="18" charset="0"/>
                <a:cs typeface="Times New Roman" pitchFamily="18" charset="0"/>
              </a:rPr>
              <a:t>cosystem? 2M</a:t>
            </a:r>
          </a:p>
          <a:p>
            <a:pPr marL="0" marR="0" lvl="0" indent="0" algn="just" defTabSz="914400" rtl="0" eaLnBrk="1" fontAlgn="base" latinLnBrk="0" hangingPunct="1">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 cloud ecosystem is a complex system of interdependent components that all work together to enable cloud services. In cloud computing, the ecosystem consists of hardware and software as well as cloud customers, </a:t>
            </a:r>
            <a:r>
              <a:rPr kumimoji="0" lang="en-US" sz="2000" b="0" i="0" u="none" strike="noStrike" cap="none" normalizeH="0" baseline="0" dirty="0" smtClean="0">
                <a:ln>
                  <a:noFill/>
                </a:ln>
                <a:solidFill>
                  <a:srgbClr val="0000FF"/>
                </a:solidFill>
                <a:effectLst/>
                <a:latin typeface="Calibri" pitchFamily="34" charset="0"/>
                <a:ea typeface="Times New Roman" pitchFamily="18" charset="0"/>
                <a:cs typeface="Times New Roman" pitchFamily="18" charset="0"/>
                <a:hlinkClick r:id="rId2"/>
              </a:rPr>
              <a:t>cloud engineers</a:t>
            </a: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consultants, integrators and partners.</a:t>
            </a:r>
          </a:p>
          <a:p>
            <a:pPr marL="0" marR="0" lvl="0" indent="0" algn="just" defTabSz="914400" rtl="0" eaLnBrk="0" fontAlgn="base" latinLnBrk="0" hangingPunct="0">
              <a:spcBef>
                <a:spcPct val="0"/>
              </a:spcBef>
              <a:spcAft>
                <a:spcPct val="0"/>
              </a:spcAft>
              <a:buClrTx/>
              <a:buSzTx/>
              <a:buFontTx/>
              <a:buNone/>
              <a:tabLst/>
            </a:pPr>
            <a:endParaRPr lang="en-US" sz="2000" dirty="0" smtClean="0">
              <a:latin typeface="Calibri" pitchFamily="34" charset="0"/>
              <a:cs typeface="Times New Roman" pitchFamily="18" charset="0"/>
            </a:endParaRPr>
          </a:p>
          <a:p>
            <a:pPr algn="just"/>
            <a:r>
              <a:rPr lang="en-US" sz="2000" b="1" dirty="0" smtClean="0"/>
              <a:t>How a cloud ecosystem works</a:t>
            </a:r>
          </a:p>
          <a:p>
            <a:pPr algn="just"/>
            <a:endParaRPr lang="en-US" sz="2000" dirty="0" smtClean="0"/>
          </a:p>
          <a:p>
            <a:pPr algn="just"/>
            <a:r>
              <a:rPr lang="en-US" sz="2000" dirty="0" smtClean="0"/>
              <a:t>The center of a cloud ecosystem is a public cloud provider. It might be an </a:t>
            </a:r>
            <a:r>
              <a:rPr lang="en-US" sz="2000" dirty="0" err="1" smtClean="0"/>
              <a:t>IaaS</a:t>
            </a:r>
            <a:r>
              <a:rPr lang="en-US" sz="2000" dirty="0" smtClean="0"/>
              <a:t> provider such as Amazon Web Services (AWS) or a </a:t>
            </a:r>
            <a:r>
              <a:rPr lang="en-US" sz="2000" dirty="0" err="1" smtClean="0"/>
              <a:t>SaaS</a:t>
            </a:r>
            <a:r>
              <a:rPr lang="en-US" sz="2000" dirty="0" smtClean="0"/>
              <a:t> vendor such as </a:t>
            </a:r>
            <a:r>
              <a:rPr lang="en-US" sz="2000" dirty="0" err="1" smtClean="0"/>
              <a:t>Salesforce</a:t>
            </a:r>
            <a:r>
              <a:rPr lang="en-US" sz="2000" dirty="0" smtClean="0"/>
              <a:t>. Radiating out from the center of the cloud are software companies that use the provider's anchor platform, as well as consultants and companies that have formed strategic alliances with the anchor provider.</a:t>
            </a:r>
          </a:p>
          <a:p>
            <a:pPr algn="just"/>
            <a:endParaRPr lang="en-US" sz="2000" dirty="0" smtClean="0"/>
          </a:p>
          <a:p>
            <a:pPr algn="just"/>
            <a:r>
              <a:rPr lang="en-US" sz="2000" b="1" dirty="0" smtClean="0"/>
              <a:t>Benefits</a:t>
            </a:r>
          </a:p>
          <a:p>
            <a:pPr algn="just"/>
            <a:endParaRPr lang="en-US" sz="2000" dirty="0" smtClean="0"/>
          </a:p>
          <a:p>
            <a:pPr algn="just">
              <a:buFont typeface="Arial" pitchFamily="34" charset="0"/>
              <a:buChar char="•"/>
            </a:pPr>
            <a:r>
              <a:rPr lang="en-US" sz="2000" dirty="0" smtClean="0"/>
              <a:t>To build new business models.</a:t>
            </a:r>
          </a:p>
          <a:p>
            <a:pPr algn="just"/>
            <a:r>
              <a:rPr lang="en-US" sz="2000" dirty="0" smtClean="0"/>
              <a:t>for example, to launch a heart-monitoring service on its cloud service provider's cloud infrastructure and then sell the service alongside its main business of manufacturing heart monitors for hospitals </a:t>
            </a:r>
          </a:p>
          <a:p>
            <a:pPr algn="just"/>
            <a:endParaRPr lang="en-US" sz="2000" dirty="0" smtClean="0"/>
          </a:p>
          <a:p>
            <a:pPr algn="just">
              <a:buFont typeface="Arial" pitchFamily="34" charset="0"/>
              <a:buChar char="•"/>
            </a:pPr>
            <a:r>
              <a:rPr lang="en-US" sz="2000" dirty="0" smtClean="0"/>
              <a:t>To aggregate data and analyze how each part of the system affects the other parts. For example, if an ecosystem consists of patient records, smart device logs and healthcare provider records, it becomes possible to analyze patterns across an entire patient population.</a:t>
            </a:r>
          </a:p>
          <a:p>
            <a:pPr algn="just"/>
            <a:endParaRPr lang="en-US" sz="2000" dirty="0" smtClean="0"/>
          </a:p>
          <a:p>
            <a:pPr marL="0" marR="0" lvl="0" indent="0" algn="just" defTabSz="914400" rtl="0" eaLnBrk="0" fontAlgn="base" latinLnBrk="0" hangingPunct="0">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0" y="0"/>
            <a:ext cx="5755341"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Calibri" pitchFamily="34" charset="0"/>
                <a:ea typeface="Times New Roman" pitchFamily="18" charset="0"/>
                <a:cs typeface="Times New Roman" pitchFamily="18" charset="0"/>
              </a:rPr>
              <a:t>Actors and Roles of a Cloud ecosystem 4M</a:t>
            </a:r>
            <a:endParaRPr kumimoji="0" lang="en-US" sz="2400" b="1" i="0" u="none" strike="noStrike" cap="none" normalizeH="0" baseline="0" dirty="0" smtClean="0">
              <a:ln>
                <a:noFill/>
              </a:ln>
              <a:solidFill>
                <a:srgbClr val="0070C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1.Cloud service users (CSU),</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2.Cloud service providers (CSP),</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3. Cloud service partners (CSN).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Cloud service provider (CSP):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Provider of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SaaS</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and/or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CaaS</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and/or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PaaS</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and/or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IaaS</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and/or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NaaS</a:t>
            </a:r>
            <a:endPar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Inter-cloud: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Inter-cloud peering,</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Inter-cloud service broker,</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Inter-cloud federation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2"/>
          <p:cNvSpPr>
            <a:spLocks noChangeArrowheads="1"/>
          </p:cNvSpPr>
          <p:nvPr/>
        </p:nvSpPr>
        <p:spPr bwMode="auto">
          <a:xfrm>
            <a:off x="5812477" y="1037429"/>
            <a:ext cx="6204712" cy="58205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latin typeface="Calibri" pitchFamily="34" charset="0"/>
                <a:ea typeface="Times New Roman" pitchFamily="18" charset="0"/>
                <a:cs typeface="Times New Roman" pitchFamily="18" charset="0"/>
              </a:rPr>
              <a:t>2.Cloud service user (CSU):</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smtClean="0">
                <a:latin typeface="Calibri" pitchFamily="34" charset="0"/>
                <a:ea typeface="Times New Roman" pitchFamily="18" charset="0"/>
                <a:cs typeface="Times New Roman" pitchFamily="18" charset="0"/>
              </a:rPr>
              <a:t>Consumer,</a:t>
            </a: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smtClean="0">
                <a:latin typeface="Calibri" pitchFamily="34" charset="0"/>
                <a:ea typeface="Times New Roman" pitchFamily="18" charset="0"/>
                <a:cs typeface="Times New Roman" pitchFamily="18" charset="0"/>
              </a:rPr>
              <a:t>Enterprise (including enterprise administrator),</a:t>
            </a: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smtClean="0">
                <a:latin typeface="Calibri" pitchFamily="34" charset="0"/>
                <a:ea typeface="Times New Roman" pitchFamily="18" charset="0"/>
                <a:cs typeface="Times New Roman" pitchFamily="18" charset="0"/>
              </a:rPr>
              <a:t>Governmental/public institution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2400" dirty="0" smtClean="0">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latin typeface="Calibri" pitchFamily="34" charset="0"/>
                <a:ea typeface="Times New Roman" pitchFamily="18" charset="0"/>
                <a:cs typeface="Times New Roman" pitchFamily="18" charset="0"/>
              </a:rPr>
              <a:t>3. Cloud service partner (CSN):</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smtClean="0">
                <a:latin typeface="Calibri" pitchFamily="34" charset="0"/>
                <a:ea typeface="Times New Roman" pitchFamily="18" charset="0"/>
                <a:cs typeface="Times New Roman" pitchFamily="18" charset="0"/>
              </a:rPr>
              <a:t>Application developer,</a:t>
            </a: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smtClean="0">
                <a:latin typeface="Calibri" pitchFamily="34" charset="0"/>
                <a:ea typeface="Times New Roman" pitchFamily="18" charset="0"/>
                <a:cs typeface="Times New Roman" pitchFamily="18" charset="0"/>
              </a:rPr>
              <a:t>Content provider,</a:t>
            </a: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smtClean="0">
                <a:latin typeface="Calibri" pitchFamily="34" charset="0"/>
                <a:ea typeface="Times New Roman" pitchFamily="18" charset="0"/>
                <a:cs typeface="Times New Roman" pitchFamily="18" charset="0"/>
              </a:rPr>
              <a:t>Software provider,</a:t>
            </a: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smtClean="0">
                <a:latin typeface="Calibri" pitchFamily="34" charset="0"/>
                <a:ea typeface="Times New Roman" pitchFamily="18" charset="0"/>
                <a:cs typeface="Times New Roman" pitchFamily="18" charset="0"/>
              </a:rPr>
              <a:t>Hardware provider,</a:t>
            </a: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smtClean="0">
                <a:latin typeface="Calibri" pitchFamily="34" charset="0"/>
                <a:ea typeface="Times New Roman" pitchFamily="18" charset="0"/>
                <a:cs typeface="Times New Roman" pitchFamily="18" charset="0"/>
              </a:rPr>
              <a:t>Equipment provider,</a:t>
            </a: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smtClean="0">
                <a:latin typeface="Calibri" pitchFamily="34" charset="0"/>
                <a:ea typeface="Times New Roman" pitchFamily="18" charset="0"/>
                <a:cs typeface="Times New Roman" pitchFamily="18" charset="0"/>
              </a:rPr>
              <a:t>System integrator,</a:t>
            </a: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smtClean="0">
                <a:latin typeface="Calibri" pitchFamily="34" charset="0"/>
                <a:ea typeface="Times New Roman" pitchFamily="18" charset="0"/>
                <a:cs typeface="Times New Roman" pitchFamily="18" charset="0"/>
              </a:rPr>
              <a:t>Auditor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545" y="634365"/>
            <a:ext cx="10803255" cy="5542915"/>
          </a:xfrm>
        </p:spPr>
        <p:txBody>
          <a:bodyPr/>
          <a:lstStyle/>
          <a:p>
            <a:pPr marL="0" indent="0" algn="just">
              <a:buNone/>
            </a:pPr>
            <a:r>
              <a:rPr lang="en-US" b="1">
                <a:latin typeface="Times New Roman" panose="02020603050405020304" charset="0"/>
                <a:cs typeface="Times New Roman" panose="02020603050405020304" charset="0"/>
              </a:rPr>
              <a:t>4. Cloud Computing</a:t>
            </a:r>
          </a:p>
          <a:p>
            <a:pPr marL="0" indent="0" algn="just">
              <a:buNone/>
            </a:pPr>
            <a:r>
              <a:rPr lang="en-US" b="1">
                <a:latin typeface="Times New Roman" panose="02020603050405020304" charset="0"/>
                <a:cs typeface="Times New Roman" panose="02020603050405020304" charset="0"/>
              </a:rPr>
              <a:t>IaaS (Infrastructure as a Service):</a:t>
            </a:r>
            <a:r>
              <a:rPr lang="en-US">
                <a:latin typeface="Times New Roman" panose="02020603050405020304" charset="0"/>
                <a:cs typeface="Times New Roman" panose="02020603050405020304" charset="0"/>
              </a:rPr>
              <a:t> Providers like AWS, Azure, and Google Cloud offer computing resources such as virtual machines, storage, and networking components.</a:t>
            </a:r>
          </a:p>
          <a:p>
            <a:pPr marL="0" indent="0" algn="just">
              <a:buNone/>
            </a:pPr>
            <a:r>
              <a:rPr lang="en-US" b="1">
                <a:latin typeface="Times New Roman" panose="02020603050405020304" charset="0"/>
                <a:cs typeface="Times New Roman" panose="02020603050405020304" charset="0"/>
              </a:rPr>
              <a:t>PaaS (Platform as a Service):</a:t>
            </a:r>
            <a:r>
              <a:rPr lang="en-US">
                <a:latin typeface="Times New Roman" panose="02020603050405020304" charset="0"/>
                <a:cs typeface="Times New Roman" panose="02020603050405020304" charset="0"/>
              </a:rPr>
              <a:t> Platforms that allow developers to build and deploy applications without worrying about the underlying infrastructure.</a:t>
            </a:r>
          </a:p>
          <a:p>
            <a:pPr marL="0" indent="0" algn="just">
              <a:buNone/>
            </a:pPr>
            <a:r>
              <a:rPr lang="en-US" b="1">
                <a:latin typeface="Times New Roman" panose="02020603050405020304" charset="0"/>
                <a:cs typeface="Times New Roman" panose="02020603050405020304" charset="0"/>
              </a:rPr>
              <a:t>SaaS (Software as a Service):</a:t>
            </a:r>
            <a:r>
              <a:rPr lang="en-US">
                <a:latin typeface="Times New Roman" panose="02020603050405020304" charset="0"/>
                <a:cs typeface="Times New Roman" panose="02020603050405020304" charset="0"/>
              </a:rPr>
              <a:t> Software delivered over the internet, such as Google Workspace or Microsoft 365, eliminating the need for local installation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503" y="297090"/>
            <a:ext cx="11536137" cy="6208213"/>
          </a:xfrm>
        </p:spPr>
        <p:txBody>
          <a:bodyPr>
            <a:normAutofit lnSpcReduction="10000"/>
          </a:bodyPr>
          <a:lstStyle/>
          <a:p>
            <a:pPr marL="0" indent="0" algn="just">
              <a:buNone/>
            </a:pPr>
            <a:r>
              <a:rPr lang="en-US" b="1" dirty="0">
                <a:latin typeface="Times New Roman" panose="02020603050405020304" charset="0"/>
                <a:cs typeface="Times New Roman" panose="02020603050405020304" charset="0"/>
              </a:rPr>
              <a:t>5. Virtualization and Containerization</a:t>
            </a:r>
          </a:p>
          <a:p>
            <a:pPr marL="0" indent="0" algn="just">
              <a:buNone/>
            </a:pPr>
            <a:r>
              <a:rPr lang="en-US" sz="2600" b="1" dirty="0">
                <a:latin typeface="Times New Roman" pitchFamily="18" charset="0"/>
                <a:cs typeface="Times New Roman" pitchFamily="18" charset="0"/>
              </a:rPr>
              <a:t>Virtual Machines (VMs):</a:t>
            </a:r>
            <a:r>
              <a:rPr lang="en-US" sz="2600" dirty="0">
                <a:latin typeface="Times New Roman" pitchFamily="18" charset="0"/>
                <a:cs typeface="Times New Roman" pitchFamily="18" charset="0"/>
              </a:rPr>
              <a:t> Allow multiple operating systems to run on a single physical machine, each acting as a separate environment.</a:t>
            </a:r>
          </a:p>
          <a:p>
            <a:pPr marL="0" indent="0" algn="just">
              <a:buNone/>
            </a:pPr>
            <a:r>
              <a:rPr lang="en-US" sz="2600" b="1" dirty="0">
                <a:latin typeface="Times New Roman" pitchFamily="18" charset="0"/>
                <a:cs typeface="Times New Roman" pitchFamily="18" charset="0"/>
              </a:rPr>
              <a:t>Containers (</a:t>
            </a:r>
            <a:r>
              <a:rPr lang="en-US" sz="2600" b="1" dirty="0" err="1">
                <a:latin typeface="Times New Roman" pitchFamily="18" charset="0"/>
                <a:cs typeface="Times New Roman" pitchFamily="18" charset="0"/>
              </a:rPr>
              <a:t>Docker</a:t>
            </a:r>
            <a:r>
              <a:rPr lang="en-US" sz="2600" b="1" dirty="0">
                <a:latin typeface="Times New Roman" pitchFamily="18" charset="0"/>
                <a:cs typeface="Times New Roman" pitchFamily="18" charset="0"/>
              </a:rPr>
              <a:t>, </a:t>
            </a:r>
            <a:r>
              <a:rPr lang="en-US" sz="2600" b="1" dirty="0" err="1">
                <a:latin typeface="Times New Roman" pitchFamily="18" charset="0"/>
                <a:cs typeface="Times New Roman" pitchFamily="18" charset="0"/>
              </a:rPr>
              <a:t>Kubernetes</a:t>
            </a:r>
            <a:r>
              <a:rPr lang="en-US" sz="2600" b="1" dirty="0">
                <a:latin typeface="Times New Roman" pitchFamily="18" charset="0"/>
                <a:cs typeface="Times New Roman" pitchFamily="18" charset="0"/>
              </a:rPr>
              <a:t>):</a:t>
            </a:r>
            <a:r>
              <a:rPr lang="en-US" sz="2600" dirty="0">
                <a:latin typeface="Times New Roman" pitchFamily="18" charset="0"/>
                <a:cs typeface="Times New Roman" pitchFamily="18" charset="0"/>
              </a:rPr>
              <a:t> Containers package an application and its dependencies together, ensuring it runs the same way across different environments. </a:t>
            </a:r>
            <a:r>
              <a:rPr lang="en-US" sz="2600" dirty="0" err="1">
                <a:latin typeface="Times New Roman" pitchFamily="18" charset="0"/>
                <a:cs typeface="Times New Roman" pitchFamily="18" charset="0"/>
              </a:rPr>
              <a:t>Kubernetes</a:t>
            </a:r>
            <a:r>
              <a:rPr lang="en-US" sz="2600" dirty="0">
                <a:latin typeface="Times New Roman" pitchFamily="18" charset="0"/>
                <a:cs typeface="Times New Roman" pitchFamily="18" charset="0"/>
              </a:rPr>
              <a:t> helps manage and orchestrate containers at scale</a:t>
            </a:r>
            <a:r>
              <a:rPr lang="en-US" sz="2600" dirty="0" smtClean="0">
                <a:latin typeface="Times New Roman" pitchFamily="18" charset="0"/>
                <a:cs typeface="Times New Roman" pitchFamily="18" charset="0"/>
              </a:rPr>
              <a:t>.</a:t>
            </a:r>
          </a:p>
          <a:p>
            <a:pPr marL="0" indent="0" algn="just">
              <a:buNone/>
            </a:pPr>
            <a:r>
              <a:rPr lang="en-US" sz="2600" dirty="0" err="1" smtClean="0">
                <a:latin typeface="Times New Roman" pitchFamily="18" charset="0"/>
                <a:cs typeface="Times New Roman" pitchFamily="18" charset="0"/>
              </a:rPr>
              <a:t>Kubernetes</a:t>
            </a:r>
            <a:r>
              <a:rPr lang="en-US" sz="2600" dirty="0" smtClean="0">
                <a:latin typeface="Times New Roman" pitchFamily="18" charset="0"/>
                <a:cs typeface="Times New Roman" pitchFamily="18" charset="0"/>
              </a:rPr>
              <a:t> will:</a:t>
            </a:r>
          </a:p>
          <a:p>
            <a:pPr marL="0" indent="0" algn="just">
              <a:buNone/>
            </a:pPr>
            <a:r>
              <a:rPr lang="en-US" sz="2600" dirty="0" smtClean="0">
                <a:latin typeface="Times New Roman" pitchFamily="18" charset="0"/>
                <a:cs typeface="Times New Roman" pitchFamily="18" charset="0"/>
              </a:rPr>
              <a:t>Managing communication between </a:t>
            </a:r>
            <a:r>
              <a:rPr lang="en-US" sz="2600" dirty="0" err="1" smtClean="0">
                <a:latin typeface="Times New Roman" pitchFamily="18" charset="0"/>
                <a:cs typeface="Times New Roman" pitchFamily="18" charset="0"/>
              </a:rPr>
              <a:t>microservices</a:t>
            </a:r>
            <a:r>
              <a:rPr lang="en-US" sz="2600" dirty="0" smtClean="0">
                <a:latin typeface="Times New Roman" pitchFamily="18" charset="0"/>
                <a:cs typeface="Times New Roman" pitchFamily="18" charset="0"/>
              </a:rPr>
              <a:t>. </a:t>
            </a:r>
          </a:p>
          <a:p>
            <a:pPr marL="0" indent="0" algn="just">
              <a:buNone/>
            </a:pPr>
            <a:r>
              <a:rPr lang="en-US" sz="2600" dirty="0" smtClean="0">
                <a:latin typeface="Times New Roman" pitchFamily="18" charset="0"/>
                <a:cs typeface="Times New Roman" pitchFamily="18" charset="0"/>
              </a:rPr>
              <a:t>Seamless connectivity within clusters, enabling scalable and resilient applications in the cloud. </a:t>
            </a:r>
          </a:p>
          <a:p>
            <a:pPr marL="0" indent="0" algn="just">
              <a:buNone/>
            </a:pPr>
            <a:r>
              <a:rPr lang="en-US" sz="2600" dirty="0" smtClean="0">
                <a:latin typeface="Times New Roman" pitchFamily="18" charset="0"/>
                <a:cs typeface="Times New Roman" pitchFamily="18" charset="0"/>
              </a:rPr>
              <a:t>Indispensable for businesses adopting </a:t>
            </a:r>
            <a:r>
              <a:rPr lang="en-US" sz="2600" dirty="0" err="1" smtClean="0">
                <a:latin typeface="Times New Roman" pitchFamily="18" charset="0"/>
                <a:cs typeface="Times New Roman" pitchFamily="18" charset="0"/>
              </a:rPr>
              <a:t>DevOps</a:t>
            </a:r>
            <a:r>
              <a:rPr lang="en-US" sz="2600" dirty="0" smtClean="0">
                <a:latin typeface="Times New Roman" pitchFamily="18" charset="0"/>
                <a:cs typeface="Times New Roman" pitchFamily="18" charset="0"/>
              </a:rPr>
              <a:t> and </a:t>
            </a:r>
            <a:r>
              <a:rPr lang="en-US" sz="2600" dirty="0" err="1" smtClean="0">
                <a:latin typeface="Times New Roman" pitchFamily="18" charset="0"/>
                <a:cs typeface="Times New Roman" pitchFamily="18" charset="0"/>
              </a:rPr>
              <a:t>microservices</a:t>
            </a:r>
            <a:r>
              <a:rPr lang="en-US" sz="2600" dirty="0" smtClean="0">
                <a:latin typeface="Times New Roman" pitchFamily="18" charset="0"/>
                <a:cs typeface="Times New Roman" pitchFamily="18" charset="0"/>
              </a:rPr>
              <a:t> architectures.</a:t>
            </a:r>
          </a:p>
          <a:p>
            <a:pPr marL="0" indent="0" algn="just">
              <a:buNone/>
            </a:pPr>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Example</a:t>
            </a:r>
            <a:r>
              <a:rPr lang="en-US" sz="2600" dirty="0" smtClean="0">
                <a:latin typeface="Times New Roman" pitchFamily="18" charset="0"/>
                <a:cs typeface="Times New Roman" pitchFamily="18" charset="0"/>
              </a:rPr>
              <a:t> : </a:t>
            </a:r>
            <a:r>
              <a:rPr lang="en-US" sz="2600" dirty="0" err="1" smtClean="0">
                <a:latin typeface="Times New Roman" pitchFamily="18" charset="0"/>
                <a:cs typeface="Times New Roman" pitchFamily="18" charset="0"/>
              </a:rPr>
              <a:t>Spotify</a:t>
            </a:r>
            <a:r>
              <a:rPr lang="en-US" sz="2600" dirty="0" smtClean="0">
                <a:latin typeface="Times New Roman" pitchFamily="18" charset="0"/>
                <a:cs typeface="Times New Roman" pitchFamily="18" charset="0"/>
              </a:rPr>
              <a:t> uses </a:t>
            </a:r>
            <a:r>
              <a:rPr lang="en-US" sz="2600" dirty="0" err="1" smtClean="0">
                <a:latin typeface="Times New Roman" pitchFamily="18" charset="0"/>
                <a:cs typeface="Times New Roman" pitchFamily="18" charset="0"/>
              </a:rPr>
              <a:t>Kubernetes</a:t>
            </a:r>
            <a:r>
              <a:rPr lang="en-US" sz="2600" dirty="0" smtClean="0">
                <a:latin typeface="Times New Roman" pitchFamily="18" charset="0"/>
                <a:cs typeface="Times New Roman" pitchFamily="18" charset="0"/>
              </a:rPr>
              <a:t> to manage its music-streaming services. As users listen to songs, </a:t>
            </a:r>
            <a:r>
              <a:rPr lang="en-US" sz="2600" dirty="0" err="1" smtClean="0">
                <a:latin typeface="Times New Roman" pitchFamily="18" charset="0"/>
                <a:cs typeface="Times New Roman" pitchFamily="18" charset="0"/>
              </a:rPr>
              <a:t>Kubernetes</a:t>
            </a:r>
            <a:r>
              <a:rPr lang="en-US" sz="2600" dirty="0" smtClean="0">
                <a:latin typeface="Times New Roman" pitchFamily="18" charset="0"/>
                <a:cs typeface="Times New Roman" pitchFamily="18" charset="0"/>
              </a:rPr>
              <a:t> ensures </a:t>
            </a:r>
            <a:r>
              <a:rPr lang="en-US" sz="2600" dirty="0" err="1" smtClean="0">
                <a:latin typeface="Times New Roman" pitchFamily="18" charset="0"/>
                <a:cs typeface="Times New Roman" pitchFamily="18" charset="0"/>
              </a:rPr>
              <a:t>microservices</a:t>
            </a:r>
            <a:r>
              <a:rPr lang="en-US" sz="2600" dirty="0" smtClean="0">
                <a:latin typeface="Times New Roman" pitchFamily="18" charset="0"/>
                <a:cs typeface="Times New Roman" pitchFamily="18" charset="0"/>
              </a:rPr>
              <a:t> like recommendation algorithms and search features communicate efficiently, scaling up resources as demand rises.</a:t>
            </a:r>
          </a:p>
          <a:p>
            <a:pPr marL="0" indent="0" algn="just">
              <a:buNone/>
            </a:pPr>
            <a:endParaRPr 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845" y="689610"/>
            <a:ext cx="10815955" cy="5487670"/>
          </a:xfrm>
        </p:spPr>
        <p:txBody>
          <a:bodyPr/>
          <a:lstStyle/>
          <a:p>
            <a:pPr marL="0" indent="0" algn="just">
              <a:buNone/>
            </a:pPr>
            <a:r>
              <a:rPr lang="en-US" b="1">
                <a:latin typeface="Times New Roman" panose="02020603050405020304" charset="0"/>
                <a:cs typeface="Times New Roman" panose="02020603050405020304" charset="0"/>
              </a:rPr>
              <a:t>6. Data Storage and Database Systems</a:t>
            </a:r>
          </a:p>
          <a:p>
            <a:pPr marL="0" indent="0" algn="just">
              <a:buNone/>
            </a:pPr>
            <a:r>
              <a:rPr lang="en-US">
                <a:latin typeface="Times New Roman" panose="02020603050405020304" charset="0"/>
                <a:cs typeface="Times New Roman" panose="02020603050405020304" charset="0"/>
              </a:rPr>
              <a:t>SQL/NoSQL Databases: SQL databases like MySQL and PostgreSQL are used for structured data, while NoSQL databases like MongoDB and Cassandra are used for unstructured or semi-structured data.</a:t>
            </a:r>
          </a:p>
          <a:p>
            <a:pPr marL="0" indent="0" algn="just">
              <a:buNone/>
            </a:pPr>
            <a:r>
              <a:rPr lang="en-US">
                <a:latin typeface="Times New Roman" panose="02020603050405020304" charset="0"/>
                <a:cs typeface="Times New Roman" panose="02020603050405020304" charset="0"/>
              </a:rPr>
              <a:t>Distributed File Systems (HDFS, Ceph): Systems that allow storage across multiple machines, providing redundancy and scaling for large amounts of data.</a:t>
            </a:r>
          </a:p>
          <a:p>
            <a:pPr marL="0" indent="0" algn="just">
              <a:buNone/>
            </a:pPr>
            <a:r>
              <a:rPr lang="en-US">
                <a:latin typeface="Times New Roman" panose="02020603050405020304" charset="0"/>
                <a:cs typeface="Times New Roman" panose="02020603050405020304" charset="0"/>
              </a:rPr>
              <a:t>Network Attached Storage (NAS) and Storage Area Networks (SAN): NAS provides shared file storage, while SAN is a high-speed network that connects storage devices to servers.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399" y="230958"/>
            <a:ext cx="11780430" cy="6013088"/>
          </a:xfrm>
        </p:spPr>
        <p:txBody>
          <a:bodyPr>
            <a:normAutofit/>
          </a:bodyPr>
          <a:lstStyle/>
          <a:p>
            <a:pPr marL="0" indent="0" algn="just">
              <a:buNone/>
            </a:pPr>
            <a:r>
              <a:rPr lang="en-US" b="1" dirty="0">
                <a:latin typeface="Times New Roman" panose="02020603050405020304" charset="0"/>
                <a:cs typeface="Times New Roman" panose="02020603050405020304" charset="0"/>
              </a:rPr>
              <a:t>7. Network Security Technologies</a:t>
            </a:r>
          </a:p>
          <a:p>
            <a:pPr marL="0" indent="0" algn="just">
              <a:buNone/>
            </a:pPr>
            <a:r>
              <a:rPr lang="en-US" sz="2600" dirty="0">
                <a:latin typeface="Times New Roman" panose="02020603050405020304" charset="0"/>
                <a:cs typeface="Times New Roman" panose="02020603050405020304" charset="0"/>
              </a:rPr>
              <a:t>Encryption (TLS/SSL): Ensures data is transmitted securely over the network, with SSL/TLS providing secure encryption for HTTPS websites.</a:t>
            </a:r>
          </a:p>
          <a:p>
            <a:pPr marL="0" indent="0" algn="just">
              <a:buNone/>
            </a:pPr>
            <a:r>
              <a:rPr lang="en-US" sz="2600" dirty="0">
                <a:latin typeface="Times New Roman" panose="02020603050405020304" charset="0"/>
                <a:cs typeface="Times New Roman" panose="02020603050405020304" charset="0"/>
              </a:rPr>
              <a:t>VPN (Virtual Private Network): Provides secure, encrypted connections over public networks, allowing remote users to securely access internal network resources.</a:t>
            </a:r>
          </a:p>
          <a:p>
            <a:pPr marL="0" indent="0" algn="just">
              <a:buNone/>
            </a:pPr>
            <a:r>
              <a:rPr lang="en-US" sz="2600" dirty="0">
                <a:latin typeface="Times New Roman" panose="02020603050405020304" charset="0"/>
                <a:cs typeface="Times New Roman" panose="02020603050405020304" charset="0"/>
              </a:rPr>
              <a:t>IDS/IPS (Intrusion Detection/Prevention Systems): Monitors network traffic for suspicious activity and can take action to prevent security breaches</a:t>
            </a:r>
            <a:r>
              <a:rPr lang="en-US" sz="2600" dirty="0" smtClean="0">
                <a:latin typeface="Times New Roman" panose="02020603050405020304" charset="0"/>
                <a:cs typeface="Times New Roman" panose="02020603050405020304" charset="0"/>
              </a:rPr>
              <a:t>.</a:t>
            </a:r>
            <a:r>
              <a:rPr lang="en-US" sz="2600" dirty="0" smtClean="0"/>
              <a:t> </a:t>
            </a:r>
          </a:p>
          <a:p>
            <a:pPr marL="0" indent="0" algn="just">
              <a:buNone/>
            </a:pPr>
            <a:r>
              <a:rPr lang="en-US" sz="2600" dirty="0" smtClean="0">
                <a:latin typeface="Times New Roman" panose="02020603050405020304" charset="0"/>
                <a:cs typeface="Times New Roman" panose="02020603050405020304" charset="0"/>
              </a:rPr>
              <a:t>Secure access service edge (SASE), and zero-trust network access (ZTNA) ensure robust security for cloud-based systems. These tools protect against evolving cyber threats, ensuring data integrity and compliance with regulatory standards.</a:t>
            </a:r>
          </a:p>
          <a:p>
            <a:pPr marL="0" indent="0" algn="just">
              <a:buNone/>
            </a:pPr>
            <a:r>
              <a:rPr lang="en-US" sz="2600" b="1" dirty="0" smtClean="0"/>
              <a:t>Example </a:t>
            </a:r>
            <a:r>
              <a:rPr lang="en-US" sz="2600" dirty="0" err="1" smtClean="0">
                <a:latin typeface="Times New Roman" panose="02020603050405020304" charset="0"/>
                <a:cs typeface="Times New Roman" panose="02020603050405020304" charset="0"/>
              </a:rPr>
              <a:t>Cloudflare</a:t>
            </a:r>
            <a:r>
              <a:rPr lang="en-US" sz="2600" dirty="0" smtClean="0">
                <a:latin typeface="Times New Roman" panose="02020603050405020304" charset="0"/>
                <a:cs typeface="Times New Roman" panose="02020603050405020304" charset="0"/>
              </a:rPr>
              <a:t> uses Secure Access Service Edge (SASE) to protect websites from Distributed Denial-of-Service (</a:t>
            </a:r>
            <a:r>
              <a:rPr lang="en-US" sz="2600" dirty="0" err="1" smtClean="0">
                <a:latin typeface="Times New Roman" panose="02020603050405020304" charset="0"/>
                <a:cs typeface="Times New Roman" panose="02020603050405020304" charset="0"/>
              </a:rPr>
              <a:t>DDoS</a:t>
            </a:r>
            <a:r>
              <a:rPr lang="en-US" sz="2600" dirty="0" smtClean="0">
                <a:latin typeface="Times New Roman" panose="02020603050405020304" charset="0"/>
                <a:cs typeface="Times New Roman" panose="02020603050405020304" charset="0"/>
              </a:rPr>
              <a:t>) attacks. </a:t>
            </a:r>
          </a:p>
          <a:p>
            <a:pPr marL="0" indent="0" algn="just">
              <a:buNone/>
            </a:pPr>
            <a:r>
              <a:rPr lang="en-US" sz="2600" dirty="0" smtClean="0">
                <a:latin typeface="Times New Roman" panose="02020603050405020304" charset="0"/>
                <a:cs typeface="Times New Roman" panose="02020603050405020304" charset="0"/>
              </a:rPr>
              <a:t>For example, e-commerce platforms like </a:t>
            </a:r>
            <a:r>
              <a:rPr lang="en-US" sz="2600" dirty="0" err="1" smtClean="0">
                <a:latin typeface="Times New Roman" panose="02020603050405020304" charset="0"/>
                <a:cs typeface="Times New Roman" panose="02020603050405020304" charset="0"/>
              </a:rPr>
              <a:t>Etsy</a:t>
            </a:r>
            <a:r>
              <a:rPr lang="en-US" sz="2600" dirty="0" smtClean="0">
                <a:latin typeface="Times New Roman" panose="02020603050405020304" charset="0"/>
                <a:cs typeface="Times New Roman" panose="02020603050405020304" charset="0"/>
              </a:rPr>
              <a:t> use </a:t>
            </a:r>
            <a:r>
              <a:rPr lang="en-US" sz="2600" dirty="0" err="1" smtClean="0">
                <a:latin typeface="Times New Roman" panose="02020603050405020304" charset="0"/>
                <a:cs typeface="Times New Roman" panose="02020603050405020304" charset="0"/>
              </a:rPr>
              <a:t>Cloudflare</a:t>
            </a:r>
            <a:r>
              <a:rPr lang="en-US" sz="2600" dirty="0" smtClean="0">
                <a:latin typeface="Times New Roman" panose="02020603050405020304" charset="0"/>
                <a:cs typeface="Times New Roman" panose="02020603050405020304" charset="0"/>
              </a:rPr>
              <a:t> to ensure their online stores remain operational during </a:t>
            </a:r>
            <a:r>
              <a:rPr lang="en-US" sz="2600" dirty="0" err="1" smtClean="0">
                <a:latin typeface="Times New Roman" panose="02020603050405020304" charset="0"/>
                <a:cs typeface="Times New Roman" panose="02020603050405020304" charset="0"/>
              </a:rPr>
              <a:t>cyberattacks</a:t>
            </a:r>
            <a:r>
              <a:rPr lang="en-US" sz="2600" dirty="0" smtClean="0">
                <a:latin typeface="Times New Roman" panose="02020603050405020304" charset="0"/>
                <a:cs typeface="Times New Roman" panose="02020603050405020304" charset="0"/>
              </a:rPr>
              <a:t>.</a:t>
            </a:r>
          </a:p>
          <a:p>
            <a:pPr marL="0" indent="0" algn="just">
              <a:buNone/>
            </a:pPr>
            <a:endParaRPr lang="en-US" dirty="0" smtClean="0">
              <a:latin typeface="Times New Roman" panose="02020603050405020304" charset="0"/>
              <a:cs typeface="Times New Roman" panose="02020603050405020304" charset="0"/>
            </a:endParaRPr>
          </a:p>
          <a:p>
            <a:pPr marL="0" indent="0" algn="just">
              <a:buNone/>
            </a:pPr>
            <a:endParaRPr lang="en-US" dirty="0" smtClean="0">
              <a:latin typeface="Times New Roman" panose="02020603050405020304" charset="0"/>
              <a:cs typeface="Times New Roman" panose="02020603050405020304" charset="0"/>
            </a:endParaRPr>
          </a:p>
          <a:p>
            <a:pPr marL="0" indent="0" algn="just">
              <a:buNone/>
            </a:pPr>
            <a:endParaRPr 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850" y="840740"/>
            <a:ext cx="10775950" cy="5336540"/>
          </a:xfrm>
        </p:spPr>
        <p:txBody>
          <a:bodyPr/>
          <a:lstStyle/>
          <a:p>
            <a:pPr marL="0" indent="0" algn="just">
              <a:buNone/>
            </a:pPr>
            <a:r>
              <a:rPr lang="en-US" b="1" dirty="0">
                <a:latin typeface="Times New Roman" panose="02020603050405020304" charset="0"/>
                <a:cs typeface="Times New Roman" panose="02020603050405020304" charset="0"/>
              </a:rPr>
              <a:t>8. Middleware and Distributed Systems</a:t>
            </a:r>
          </a:p>
          <a:p>
            <a:pPr marL="0" indent="0" algn="just">
              <a:buNone/>
            </a:pPr>
            <a:r>
              <a:rPr lang="en-US" dirty="0">
                <a:latin typeface="Times New Roman" panose="02020603050405020304" charset="0"/>
                <a:cs typeface="Times New Roman" panose="02020603050405020304" charset="0"/>
              </a:rPr>
              <a:t>Message Queuing (MQ, </a:t>
            </a:r>
            <a:r>
              <a:rPr lang="en-US" dirty="0" err="1">
                <a:latin typeface="Times New Roman" panose="02020603050405020304" charset="0"/>
                <a:cs typeface="Times New Roman" panose="02020603050405020304" charset="0"/>
              </a:rPr>
              <a:t>RabbitMQ</a:t>
            </a:r>
            <a:r>
              <a:rPr lang="en-US" dirty="0">
                <a:latin typeface="Times New Roman" panose="02020603050405020304" charset="0"/>
                <a:cs typeface="Times New Roman" panose="02020603050405020304" charset="0"/>
              </a:rPr>
              <a:t>, Kafka): These technologies handle communication between different components of distributed systems by queuing messages to ensure reliable and scalable data transfer.</a:t>
            </a:r>
          </a:p>
          <a:p>
            <a:pPr marL="0" indent="0" algn="just">
              <a:buNone/>
            </a:pPr>
            <a:r>
              <a:rPr lang="en-US" dirty="0" err="1">
                <a:latin typeface="Times New Roman" panose="02020603050405020304" charset="0"/>
                <a:cs typeface="Times New Roman" panose="02020603050405020304" charset="0"/>
              </a:rPr>
              <a:t>Microservices</a:t>
            </a:r>
            <a:r>
              <a:rPr lang="en-US" dirty="0">
                <a:latin typeface="Times New Roman" panose="02020603050405020304" charset="0"/>
                <a:cs typeface="Times New Roman" panose="02020603050405020304" charset="0"/>
              </a:rPr>
              <a:t> Architecture: This is a method of developing software systems as a collection of small, independent services that communicate over a network.</a:t>
            </a:r>
          </a:p>
          <a:p>
            <a:pPr marL="0" indent="0" algn="just">
              <a:buNone/>
            </a:pPr>
            <a:r>
              <a:rPr lang="en-US" dirty="0">
                <a:latin typeface="Times New Roman" panose="02020603050405020304" charset="0"/>
                <a:cs typeface="Times New Roman" panose="02020603050405020304" charset="0"/>
              </a:rPr>
              <a:t>Remote Procedure Calls (RPC) and APIs (REST, </a:t>
            </a:r>
            <a:r>
              <a:rPr lang="en-US" dirty="0" err="1">
                <a:latin typeface="Times New Roman" panose="02020603050405020304" charset="0"/>
                <a:cs typeface="Times New Roman" panose="02020603050405020304" charset="0"/>
              </a:rPr>
              <a:t>GraphQL</a:t>
            </a:r>
            <a:r>
              <a:rPr lang="en-US" dirty="0">
                <a:latin typeface="Times New Roman" panose="02020603050405020304" charset="0"/>
                <a:cs typeface="Times New Roman" panose="02020603050405020304" charset="0"/>
              </a:rPr>
              <a:t>): Enable applications to request services from other software located on different machines within the network.</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63*463"/>
  <p:tag name="TABLE_ENDDRAG_RECT" val="39*31*863*463"/>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808*338"/>
  <p:tag name="TABLE_ENDDRAG_RECT" val="56*45*808*33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3602</Words>
  <Application>Microsoft Office PowerPoint</Application>
  <PresentationFormat>Widescreen</PresentationFormat>
  <Paragraphs>294</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Times New Roman</vt:lpstr>
      <vt:lpstr>Wingdings</vt:lpstr>
      <vt:lpstr>Office Theme</vt:lpstr>
      <vt:lpstr>UNIT II</vt:lpstr>
      <vt:lpstr>Technologies for Network Based System (12 Marks)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2. System Models for Distributed and Cloud Computing: (12 Marks)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creator/>
  <cp:lastModifiedBy>Microsoft account</cp:lastModifiedBy>
  <cp:revision>75</cp:revision>
  <dcterms:created xsi:type="dcterms:W3CDTF">2024-11-07T06:32:00Z</dcterms:created>
  <dcterms:modified xsi:type="dcterms:W3CDTF">2025-05-11T09:42:44Z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EFE46F3BF3194099AB4675997B5A4E5A_11</vt:lpwstr>
  </property>
  <property fmtid="{D5CDD505-2E9C-101B-9397-08002B2CF9AE}" pid="3" name="KSOProductBuildVer">
    <vt:lpwstr>1033-12.2.0.18607</vt:lpwstr>
  </property>
</Properties>
</file>