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301" r:id="rId8"/>
    <p:sldId id="305" r:id="rId9"/>
    <p:sldId id="339" r:id="rId10"/>
    <p:sldId id="274" r:id="rId11"/>
    <p:sldId id="275" r:id="rId12"/>
    <p:sldId id="276" r:id="rId13"/>
    <p:sldId id="269" r:id="rId14"/>
    <p:sldId id="340" r:id="rId15"/>
    <p:sldId id="270" r:id="rId16"/>
    <p:sldId id="271" r:id="rId17"/>
    <p:sldId id="335" r:id="rId18"/>
    <p:sldId id="336" r:id="rId19"/>
    <p:sldId id="337" r:id="rId20"/>
    <p:sldId id="338" r:id="rId21"/>
    <p:sldId id="272" r:id="rId22"/>
    <p:sldId id="273" r:id="rId23"/>
    <p:sldId id="277" r:id="rId24"/>
    <p:sldId id="278" r:id="rId25"/>
    <p:sldId id="279" r:id="rId26"/>
    <p:sldId id="341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297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620" y="809898"/>
            <a:ext cx="9969500" cy="4924696"/>
          </a:xfrm>
        </p:spPr>
        <p:txBody>
          <a:bodyPr>
            <a:normAutofit fontScale="70000" lnSpcReduction="20000"/>
          </a:bodyPr>
          <a:lstStyle/>
          <a:p>
            <a:r>
              <a:rPr lang="en-US" sz="5100" b="1" dirty="0">
                <a:latin typeface="Times New Roman" panose="02020603050405020304" charset="0"/>
                <a:cs typeface="Times New Roman" panose="02020603050405020304" charset="0"/>
              </a:rPr>
              <a:t>Unit </a:t>
            </a:r>
            <a:r>
              <a:rPr lang="en-US" sz="5100" b="1" dirty="0" smtClean="0">
                <a:latin typeface="Times New Roman" panose="02020603050405020304" charset="0"/>
                <a:cs typeface="Times New Roman" panose="02020603050405020304" charset="0"/>
              </a:rPr>
              <a:t>III</a:t>
            </a:r>
          </a:p>
          <a:p>
            <a:endParaRPr lang="en-US" sz="5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5100" b="1" dirty="0">
                <a:latin typeface="Times New Roman" panose="02020603050405020304" charset="0"/>
                <a:cs typeface="Times New Roman" panose="02020603050405020304" charset="0"/>
              </a:rPr>
              <a:t> Cloud </a:t>
            </a:r>
            <a:r>
              <a:rPr lang="en-US" sz="5100" b="1" dirty="0" smtClean="0">
                <a:latin typeface="Times New Roman" panose="02020603050405020304" charset="0"/>
                <a:cs typeface="Times New Roman" panose="02020603050405020304" charset="0"/>
              </a:rPr>
              <a:t>Infrastructure</a:t>
            </a:r>
          </a:p>
          <a:p>
            <a:endParaRPr lang="en-US" sz="40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4200" dirty="0" smtClean="0">
                <a:solidFill>
                  <a:srgbClr val="FF0000"/>
                </a:solidFill>
              </a:rPr>
              <a:t>Architectural Design of Compute and Storage Clouds  </a:t>
            </a:r>
          </a:p>
          <a:p>
            <a:pPr algn="l">
              <a:buFont typeface="Arial" pitchFamily="34" charset="0"/>
              <a:buChar char="•"/>
            </a:pPr>
            <a:r>
              <a:rPr lang="en-US" sz="4200" dirty="0" smtClean="0">
                <a:solidFill>
                  <a:srgbClr val="FF0000"/>
                </a:solidFill>
              </a:rPr>
              <a:t>Layered Cloud Architecture Development </a:t>
            </a:r>
          </a:p>
          <a:p>
            <a:pPr algn="l">
              <a:buFont typeface="Arial" pitchFamily="34" charset="0"/>
              <a:buChar char="•"/>
            </a:pPr>
            <a:r>
              <a:rPr lang="en-US" sz="4200" dirty="0" smtClean="0">
                <a:solidFill>
                  <a:srgbClr val="FF0000"/>
                </a:solidFill>
              </a:rPr>
              <a:t>Design </a:t>
            </a:r>
            <a:r>
              <a:rPr lang="en-US" sz="4200" smtClean="0">
                <a:solidFill>
                  <a:srgbClr val="FF0000"/>
                </a:solidFill>
              </a:rPr>
              <a:t>Challenges                                                       CAT 1 PORTION</a:t>
            </a:r>
            <a:endParaRPr lang="en-US" sz="4200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4200" dirty="0" smtClean="0"/>
              <a:t>Inter Cloud Resource Management </a:t>
            </a:r>
          </a:p>
          <a:p>
            <a:pPr algn="l">
              <a:buFont typeface="Arial" pitchFamily="34" charset="0"/>
              <a:buChar char="•"/>
            </a:pPr>
            <a:r>
              <a:rPr lang="en-US" sz="4200" dirty="0" smtClean="0"/>
              <a:t> Resource Provisioning and Platform Deployment  </a:t>
            </a:r>
          </a:p>
          <a:p>
            <a:pPr algn="l">
              <a:buFont typeface="Arial" pitchFamily="34" charset="0"/>
              <a:buChar char="•"/>
            </a:pPr>
            <a:r>
              <a:rPr lang="en-US" sz="4200" dirty="0" smtClean="0"/>
              <a:t>Global Exchange of Cloud Resources</a:t>
            </a:r>
          </a:p>
          <a:p>
            <a:endParaRPr lang="en-US" sz="4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shot (103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7290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7 CLOU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104140"/>
            <a:ext cx="12295505" cy="666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8 CLOU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-635"/>
            <a:ext cx="12192635" cy="6716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0" y="146050"/>
            <a:ext cx="10626090" cy="3397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Layered Cloud Architectural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Development 12M </a:t>
            </a:r>
            <a:endParaRPr 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15" y="636905"/>
            <a:ext cx="11157585" cy="5540375"/>
          </a:xfrm>
        </p:spPr>
        <p:txBody>
          <a:bodyPr/>
          <a:lstStyle/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 architecture  of  a  cloud  is  developed  at  three  layers:  infrastructure,  platform,  and application, as demonstrated in figure</a:t>
            </a:r>
            <a:r>
              <a:rPr lang="en-US"/>
              <a:t>.</a:t>
            </a:r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Rectangle 2"/>
          <p:cNvSpPr/>
          <p:nvPr/>
        </p:nvSpPr>
        <p:spPr>
          <a:xfrm>
            <a:off x="1914525" y="1533525"/>
            <a:ext cx="7788910" cy="49555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2" y="548640"/>
            <a:ext cx="11317606" cy="5658803"/>
          </a:xfrm>
        </p:spPr>
      </p:pic>
    </p:spTree>
    <p:extLst>
      <p:ext uri="{BB962C8B-B14F-4D97-AF65-F5344CB8AC3E}">
        <p14:creationId xmlns:p14="http://schemas.microsoft.com/office/powerpoint/2010/main" val="372637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306070"/>
            <a:ext cx="10980420" cy="58712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The architecture of a cloud is developed at three layers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Infrastructure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Platform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Application</a:t>
            </a:r>
          </a:p>
          <a:p>
            <a:pPr marL="0" indent="0" algn="just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Infrastructure Layer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Foundation for building the platform layer.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Built with virtualized compute, storage, and network resources.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Provide the flexibility demanded by users.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Virtualization realizes automated provisioning of resources and optimizes the infrastructure management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05" y="294005"/>
            <a:ext cx="11528425" cy="6362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Platform Layer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Foundation for implementing the application layer for SaaS applications.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Used for general-purpose and repeated usage of the collection of software resources.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Provides users with an environment to develop their applications, to test operation flows, and to monitor execution results and performance.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Application Layer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Collection of all needed software modules for SaaS applications.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Service applications in this layer include daily office management work, such as information retrieval, document processing, and authentication services.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Many applications may apply resources at mixed layers.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Three layers are built from the bottom up with a dependence relationship.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Not all cloud services are restricted to a single layer.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6 CLOU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1365" cy="6821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 CLOU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295" y="200660"/>
            <a:ext cx="8731250" cy="597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 CLOU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-635"/>
            <a:ext cx="12324080" cy="674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14" y="159385"/>
            <a:ext cx="11612972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Architectural Design of </a:t>
            </a:r>
            <a:r>
              <a:rPr lang="en-US" sz="3600" b="1" dirty="0" smtClean="0">
                <a:latin typeface="Times New Roman" panose="02020603050405020304" charset="0"/>
                <a:cs typeface="Times New Roman" panose="02020603050405020304" charset="0"/>
              </a:rPr>
              <a:t>Compute </a:t>
            </a:r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and Storage Clouds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9880"/>
            <a:ext cx="11376025" cy="4597400"/>
          </a:xfrm>
        </p:spPr>
        <p:txBody>
          <a:bodyPr>
            <a:normAutofit fontScale="97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Generic Cloud Architecture Design Cloud  architecture  is  intended  to  process  massive  amounts  of  data  with  a  high  degree  of parallelism.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The following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major design goals of a cloud architecture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(4 Marks)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Scalability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–  cloud  can  be  easily  expanded  by  adding  more  servers  and  enlarging  the  network connectivity accordingly.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Virtualization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- The cloud management software needs to support both physical and virtual machines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Efficiency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- The hardware and software systems are combined to make it easy and efficient to operate.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Reliability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-  Data  can  be  put  into  multiple  locations.  In  such  a  situation,  even  if  one  of  the  data centers crashes, the user data is still accessible. 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5 CLOU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89155" cy="7058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05" y="365125"/>
            <a:ext cx="10515600" cy="57340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Design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127760"/>
            <a:ext cx="10898505" cy="5049520"/>
          </a:xfrm>
        </p:spPr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Cloud computing is the provisioning of resources like data and storage on demand, that is in real-time.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It has been proven to be revolutionary in the IT industry with the market valuation growing at a rapid rate.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Cloud development has proved to be beneficial not only for huge public and private enterprises but small-scale businesses as well as it helps to cut costs.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5587" y="4051027"/>
            <a:ext cx="6217920" cy="248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85" y="635000"/>
            <a:ext cx="10953115" cy="5542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1.Scalability and Elasticity: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Dynamic Resource Allocation: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Designing systems that can automatically scale resources based on demand without compromising performance or incurring unnecessary costs.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Load Balancing: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Creating effective load balancing mechanisms to evenly distribute incoming traffic across multiple servers or instances.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2.Reliability and Fault Tolerance: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Redundancy and Data Replication: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Developing strategies to ensure high availability by replicating data across multiple locations or employing redundant systems.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Disaster Recovery Planning: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Designing architectures that can quickly recover from system failures or disasters without significant downtime.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512445"/>
            <a:ext cx="10953750" cy="566483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3.Security and Compliance: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Data Encryption and Access Control: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Implementing robust encryption methods and access control mechanisms to safeguard sensitive data.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Compliance Management: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Designing architectures that comply with various regulatory standards and ensuring data governance and privacy.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4.Cost Optimization: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Resource Utilization: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Designing systems that optimize resource utilization to minimize costs while maintaining performance.</a:t>
            </a:r>
          </a:p>
          <a:p>
            <a:pPr marL="0" indent="0" algn="just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Monitoring and Optimization Tools: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Developing tools and methodologies for continuous monitoring and optimization of cloud resources to avoid unnecessary expenses.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70" y="320040"/>
            <a:ext cx="10844530" cy="585724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5.Hybrid and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Multi-Cloud: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Interoperability and Portability: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Designing architectures that can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seamlessly operate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across multiple cloud platforms or in hybrid environments.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Data Consistency and Integration: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Ensuring data consistency and smooth integration between different cloud environments or on-premises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375285"/>
            <a:ext cx="11008360" cy="580199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6.Performance Optimization: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• Latency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Bandwidth Management: Addressing challenges related to minimizing latency and efficiently managing bandwidth in distributed cloud architectures.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• Caching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Content Delivery: Implementing strategies for caching frequently accessed data and optimizing content delivery networks (CDNs) for improved performance.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7.Automated Management and Orchestration: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• Automation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Frameworks: Designing frameworks for automated provisioning, configuration, and management of cloud resources.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•   Orchestration (Arrangement of Tools):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Implementing orchestration tools for coordinating complex workflows and services within the cloud architecture.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Latency and How Much Is It Costing You | AKF Partner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5"/>
          <a:stretch/>
        </p:blipFill>
        <p:spPr bwMode="auto">
          <a:xfrm>
            <a:off x="1346555" y="1442719"/>
            <a:ext cx="8868969" cy="355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337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36" y="347981"/>
            <a:ext cx="11660504" cy="58293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Inter-Cloud Resource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Management (</a:t>
            </a:r>
            <a:r>
              <a:rPr lang="en-US" sz="1500" dirty="0">
                <a:solidFill>
                  <a:srgbClr val="FF0000"/>
                </a:solidFill>
              </a:rPr>
              <a:t>the process of managing resources across multiple interconnected clouds, including private, public, and hybrid clouds, as if they were a </a:t>
            </a:r>
            <a:r>
              <a:rPr lang="en-US" sz="1500" dirty="0" smtClean="0">
                <a:solidFill>
                  <a:srgbClr val="FF0000"/>
                </a:solidFill>
              </a:rPr>
              <a:t>single</a:t>
            </a:r>
            <a:r>
              <a:rPr lang="en-US" sz="1500" dirty="0" smtClean="0"/>
              <a:t>.)</a:t>
            </a:r>
            <a:endParaRPr lang="en-US" sz="1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cloud’s infrastructure’s processing and storage capacity could be exhausted.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combining numerous various separate clouds into a single fluid mass for on-demand operations.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Types of Inter-Cloud Resource Management:</a:t>
            </a: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(12 Marks)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1.Federation Clouds: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ü"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federation cloud is a kind of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inter-cloud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where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several cloud service providers willingly link their cloud infrastructures together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to exchange resources. 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Cloud service providers in the federation trade resources in an open manner. </a:t>
            </a:r>
          </a:p>
          <a:p>
            <a:pPr algn="just">
              <a:buFont typeface="Wingdings" panose="05000000000000000000" charset="0"/>
              <a:buChar char="ü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With the aid of this inter-cloud technology, private cloud portfolios, as well as government clouds (those utilized and owned by non-profits or the government), can cooperate.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2483" y="1879285"/>
            <a:ext cx="1367280" cy="117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525145"/>
            <a:ext cx="8588103" cy="565213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2.Multi-Cloud: 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client or service makes use of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numerous independent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clouds in a multi-cloud.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multi-cloud ecosystem lacks voluntarily shared infrastructure across cloud service providers.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is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client’s or their agents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’ obligation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manage resource supply and scheduling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strategy is utilized to use assets from both public and private cloud portfolios.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These multi-cloud kinds include services and libraries.</a:t>
            </a:r>
          </a:p>
        </p:txBody>
      </p:sp>
      <p:sp>
        <p:nvSpPr>
          <p:cNvPr id="15362" name="AutoShape 2" descr="What is Federated Cloud? Architecture ..."/>
          <p:cNvSpPr>
            <a:spLocks noChangeAspect="1" noChangeArrowheads="1"/>
          </p:cNvSpPr>
          <p:nvPr/>
        </p:nvSpPr>
        <p:spPr bwMode="auto">
          <a:xfrm>
            <a:off x="155575" y="-1104900"/>
            <a:ext cx="1971675" cy="23145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4" name="Picture 4" descr="What Is Multicloud Infrastructure? Definition, Components, an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7200" y="1329509"/>
            <a:ext cx="2340836" cy="3506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374650"/>
            <a:ext cx="6245860" cy="629539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Topologies used  In InterCloud Architecture</a:t>
            </a:r>
          </a:p>
          <a:p>
            <a:pPr marL="0" indent="0">
              <a:buNone/>
            </a:pP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1.Peer-to-Peer Inter-Cloud Federation: 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Clouds work together directly, but they may also utilize distributed entities as directories or brokers.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Clouds communicate and engage in direct negotiation without the use of intermediaries.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peer-to-peer federation intercloud projects are RESERVOIR (Resources and Services Virtualization without Barriers Project).</a:t>
            </a:r>
          </a:p>
        </p:txBody>
      </p:sp>
      <p:pic>
        <p:nvPicPr>
          <p:cNvPr id="11" name="Picture 11" descr="Peer-to-Peer Inter-Cloud Federation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4940" y="1654175"/>
            <a:ext cx="5551170" cy="353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" y="360680"/>
            <a:ext cx="10994390" cy="58166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Security in shared resources and shared access of data centers also pose another design challenge. Clouds support Web 2.0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applications.Cloud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management receives the user request, finds the correct resources, and then calls the provisioning services which invoke the resources in the cloud.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Enabling Technologies for Clouds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 key driving  forces  behind  cloud  computing  are  the 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ubiquity(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presence everywhere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of broadband  and  wireless networking, 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falling  storage  costs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 and 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progressive  improvements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 Internet  computing  software.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Cloud users are able to  demand more capacity at peak demand,  reduce costs,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experiment with new services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 and  remove  unneeded  capacity,  whereas  service  providers  can  increase  system  utilization via multiplexing, virtualization, and dynamic resource provisioning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415290"/>
            <a:ext cx="5970905" cy="57619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2.Centralized Inter-Cloud Federation: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the cloud,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resource sharing is carried out or facilitated by a central body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central entity serves as a registry for the available cloud resources.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inter-cloud initiatives Dynamic Cloud Collaboration (DCC), and Federated Cloud Management leverage centralized inter-cloud federation</a:t>
            </a:r>
            <a:r>
              <a:rPr lang="en-US" dirty="0"/>
              <a:t>.</a:t>
            </a:r>
          </a:p>
        </p:txBody>
      </p:sp>
      <p:pic>
        <p:nvPicPr>
          <p:cNvPr id="10" name="Picture 10" descr="Centralized Inter-Cloud Fed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9560" y="1127125"/>
            <a:ext cx="5243195" cy="3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487045"/>
            <a:ext cx="5217795" cy="576135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3.Multi-Cloud Service: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Clients use a service to access various clouds.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cloud client hosts a service either inside or externally. 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services include elements for brokers. The inter-cloud initiatives OPTIMUS, contrail, MOSAIC, STRATOS, and commercial cloud management solutions leverage multi-cloud services.</a:t>
            </a:r>
          </a:p>
        </p:txBody>
      </p:sp>
      <p:pic>
        <p:nvPicPr>
          <p:cNvPr id="9" name="Picture 9" descr="Multi-Cloud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788035"/>
            <a:ext cx="520446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18" y="390162"/>
            <a:ext cx="5709194" cy="578675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4.Multi-Cloud Libraries: </a:t>
            </a:r>
          </a:p>
          <a:p>
            <a:pPr algn="just"/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These libraries offer a common interface for accessing various cloud services, allowing developers to write code once and deploy it across different cloud providers without significant code changes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algn="just"/>
            <a:r>
              <a:rPr lang="en-US" dirty="0"/>
              <a:t>Multi-cloud libraries refer </a:t>
            </a:r>
            <a:r>
              <a:rPr lang="en-US" dirty="0">
                <a:solidFill>
                  <a:srgbClr val="FF0000"/>
                </a:solidFill>
              </a:rPr>
              <a:t>to </a:t>
            </a:r>
            <a:r>
              <a:rPr lang="en-US" dirty="0">
                <a:solidFill>
                  <a:srgbClr val="FF0000"/>
                </a:solidFill>
              </a:rPr>
              <a:t>software development kits (SDKs) and tools that enable applications to interact with and manage resources across multiple cloud providers</a:t>
            </a:r>
            <a:r>
              <a:rPr lang="en-US" dirty="0">
                <a:solidFill>
                  <a:srgbClr val="FF0000"/>
                </a:solidFill>
              </a:rPr>
              <a:t> (e.g., AWS, Azure, Google Cloud).</a:t>
            </a:r>
            <a:endParaRPr lang="en-US" dirty="0" smtClean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Inter clouds that employ libraries make it easier to use clouds consistently.</a:t>
            </a:r>
          </a:p>
          <a:p>
            <a:pPr algn="just"/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Java library J-clouds, Python library Apache Lib-Clouds, and Ruby library Apache Delta-Cloud are a few examples of multiple multi-cloud libraries.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8" descr="Multi-Cloud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3590" y="1404348"/>
            <a:ext cx="5948680" cy="345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3845"/>
            <a:ext cx="11623040" cy="80518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Resource Provisioning and Platform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30" y="1264920"/>
            <a:ext cx="10885170" cy="4912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Resource provisioning and platform deployment are crucial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aspects of setting up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managing software applications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and services in the digital landscape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Resource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provisioning refer to process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allocating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and managing the necessary computing resources (such as virtual machines, storage, networks, etc.) to support the operation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of an application or service.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process ensures that the required resources are available and appropriately configured to meet the demands of the application, whether it's for scaling, performance, or other operational needs.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60" y="155575"/>
            <a:ext cx="11750675" cy="654875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Here are some key steps involved in resource provisioning and platform deployment: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1.Resource Identification: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Determine the specific resources needed for the application, considering factors like computing power, storage requirements, network capacity, etc.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2.Resource Allocation: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Once identified, allocate the necessary resources, which might involve provisioning virtual machines, containers, or cloud-based services from providers like AWS, Azure, Google Cloud, etc.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3.Configuration Management: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Configure the allocated resources according to the application's requirements. This could involve setting up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networking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security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access controls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and other configurations.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279400"/>
            <a:ext cx="11008360" cy="58978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4.Deployment Strategy: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Plan how the application or software will be deployed. This includes choosing the deployment model (e.g., on-premises, cloud, hybrid), selecting deployment tools, and defining rollout strategies (e.g., canary deployment,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blue-green deployment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).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5.Automated Deployment: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Utilize automation tools (like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Ansible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Puppet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, Chef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Kubernetes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Docker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etc.) to streamline the deployment process, ensure consistency, and minimize human error.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6.Monitoring and Optimization: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After deployment, continuously monitor the platform's performance, resource utilization, and application health.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enables optimization by scaling resources up or down based on demand and making adjustments to improve efficiency and reliability.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8813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7.Security Measures: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Implement robust security measures throughout the provisioning and deployment process to protect against potential threats and vulnerabilities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Id All Man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Depl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Auto Monitor Sec:</a:t>
            </a:r>
            <a:endParaRPr lang="en-US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By effectively managing resource provisioning and platform deployment, organizations can ensure the efficient operation of their applications or services, maintain scalability, and adapt to changing demands in the digital landscape.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" y="583565"/>
            <a:ext cx="10515600" cy="87439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Global exchange of cloud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resources:</a:t>
            </a:r>
            <a:b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 smtClean="0">
                <a:solidFill>
                  <a:srgbClr val="FF0000"/>
                </a:solidFill>
              </a:rPr>
              <a:t>efers </a:t>
            </a:r>
            <a:r>
              <a:rPr lang="en-US" sz="2000" dirty="0">
                <a:solidFill>
                  <a:srgbClr val="FF0000"/>
                </a:solidFill>
              </a:rPr>
              <a:t>to the sharing and utilization of computing, storage, and other cloud-based services across different cloud platforms and geographical </a:t>
            </a:r>
            <a:r>
              <a:rPr lang="en-US" sz="2000" dirty="0" smtClean="0">
                <a:solidFill>
                  <a:srgbClr val="FF0000"/>
                </a:solidFill>
              </a:rPr>
              <a:t>locations.</a:t>
            </a:r>
            <a:endParaRPr lang="en-US" sz="2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45" y="1879600"/>
            <a:ext cx="10815955" cy="429768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Cloud Exchange (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CEx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) serves as a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market maker, bringing service providers and users together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The University of Melbourne proposed it under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Intercloud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architecture (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Cloudbus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).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supports brokering and exchanging cloud resources for scaling applications across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multiple clouds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It aggregates the infrastructure demands from application brokers and evaluates them against the available supply.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supports the trading of cloud services based on competitive economic models such as commodity markets and auctions.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lobal-exchange-of-cloud-resources-0-164929358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689610"/>
            <a:ext cx="9096375" cy="5487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15" y="115570"/>
            <a:ext cx="11968480" cy="6588125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Entities of the Global exchange of cloud resources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Now we will talk about the various entities of the global exchange of cloud resources.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Market directory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market directory is an extensive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database of resources, providers, and participants using the resources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Participants can use the market directory to find providers or customers with suitable offers.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Auctioneers 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auctioneers are entities that facilitate the allocation of resources, like virtual machines or network bandwidth, through a bidding </a:t>
            </a:r>
            <a:r>
              <a:rPr lang="en-US" dirty="0" smtClean="0">
                <a:solidFill>
                  <a:srgbClr val="FF0000"/>
                </a:solidFill>
              </a:rPr>
              <a:t>process.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Auctioneers clear bids and ask from market participants regularly. Auctioneers sit between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providers and customers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grant the resources available in the Global exchange of cloud resources to the highest bidding customer.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29" y="300446"/>
            <a:ext cx="11091273" cy="5876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Cloud-Enabling Technologies in Hardware, Software, and Networking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(4 marks)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sz="1200" dirty="0" err="1"/>
              <a:t>virtualisation</a:t>
            </a:r>
            <a:r>
              <a:rPr lang="en-US" sz="1200" dirty="0"/>
              <a:t>, networking, data storage </a:t>
            </a:r>
            <a:r>
              <a:rPr lang="en-US" sz="1200" dirty="0" smtClean="0"/>
              <a:t>systems( servers and data centers ), </a:t>
            </a:r>
            <a:r>
              <a:rPr lang="en-US" sz="1200" dirty="0"/>
              <a:t>and automation technologies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Fast platform Deployment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-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flexible deployment of cloud resources  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Virtual clusters on demand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to be provided and cluster need to be reconfigured as workload changes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Multitenant techniques –refers distributing software to a large no of users simultaneously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Massive data processing –internet search and web services required this process 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Web-scale communication  – support for e-commerce,  education, social networking, medical care etc. 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Distributed storage –large scale storage of data in distributed storage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Licensing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billing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" y="374650"/>
            <a:ext cx="10994390" cy="580263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Brokers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Brokers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mediate between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consumers and providers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by buying capacity from the provider and sub-leasing these to the consumers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They must select consumers whose apps will provide the most utility. Brokers may also communicate with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resource providers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and other brokers to acquire or trade resource shares. To make decisions, these brokers are equipped with a negotiating module informed by the present conditions of the resources and the current demand.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" y="416560"/>
            <a:ext cx="10981055" cy="5760720"/>
          </a:xfrm>
        </p:spPr>
        <p:txBody>
          <a:bodyPr>
            <a:normAutofit fontScale="9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Service-level agreements(SLAs)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service level agreement (SLA) highlights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details of the service to be provided in terms of metrics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that have been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agreed upon by all parties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as well as penalties for meeting and failing to meet the expectations.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consumer participates in the utility market via a resource management proxy that chooses a set of brokers based on their offering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 SLAs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formed between the consumer and the brokers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which bind the latter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offer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the guaranteed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resources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 After that,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customer either runs their environment on the leased resources or uses the provider's interfaces to scale their applications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" y="195580"/>
            <a:ext cx="11755755" cy="6318885"/>
          </a:xfrm>
        </p:spPr>
        <p:txBody>
          <a:bodyPr>
            <a:normAutofit fontScale="97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Providers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provider has a price-setting mechanism that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determines the current price for their source based on market conditions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, user demand, and the current degree of utilization of the resource.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Based on an initial estimate of utility, an admission-control mechanism at a provider's end selects the auctions to participate in or to negotiate with the brokers.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Resource management system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The resource management system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provides functionalities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such as advance reservations that enable guaranteed provisioning of resource capacity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70" y="440055"/>
            <a:ext cx="11383010" cy="516509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Rapid progress in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multicore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CPUs, memory chips, and disk arrays has made it possible to build faster data centers  with huge  amounts of  storage space. Resource  virtualization enables rapid cloud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deployment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 disaster  recovery.  </a:t>
            </a: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dirty="0"/>
              <a:t>Service-Oriented Architecture (SOA) is a </a:t>
            </a:r>
            <a:r>
              <a:rPr lang="en-US" dirty="0">
                <a:solidFill>
                  <a:srgbClr val="FF0000"/>
                </a:solidFill>
              </a:rPr>
              <a:t>software design approach that structures applications using self-contained, modular components called services.</a:t>
            </a:r>
            <a:endParaRPr lang="en-US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Service-oriented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architecture  (SOA)  also  plays  a  vital  role. Today’s clouds  are designed to serve a large number of tenants over massive volumes of data. The availability of  large-scale,  distributed  storage systems  is  the  foundation  of  today’s  data  centers.  Of course,  cloud  computing  is  greatly  benefited  by  the  progress  made  in 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license  management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automatic billing techniques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 recent years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286748" y="208734"/>
            <a:ext cx="11704955" cy="664926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 CLOU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69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63162" y="560161"/>
            <a:ext cx="11639550" cy="615315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2662227" y="0"/>
            <a:ext cx="7315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Generic Cloud Architecture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(12 Marks</a:t>
            </a:r>
            <a:r>
              <a:rPr lang="en-US" altLang="en-US" b="1" dirty="0" smtClean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774"/>
            <a:ext cx="5955189" cy="5955189"/>
          </a:xfrm>
        </p:spPr>
      </p:pic>
    </p:spTree>
    <p:extLst>
      <p:ext uri="{BB962C8B-B14F-4D97-AF65-F5344CB8AC3E}">
        <p14:creationId xmlns:p14="http://schemas.microsoft.com/office/powerpoint/2010/main" val="265195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2067</Words>
  <Application>Microsoft Office PowerPoint</Application>
  <PresentationFormat>Widescreen</PresentationFormat>
  <Paragraphs>162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Architectural Design of Compute and Storage Clouds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Layered Cloud Architectural Development 12M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 Provisioning and Platform Deployment</vt:lpstr>
      <vt:lpstr>PowerPoint Presentation</vt:lpstr>
      <vt:lpstr>PowerPoint Presentation</vt:lpstr>
      <vt:lpstr>PowerPoint Presentation</vt:lpstr>
      <vt:lpstr>Global exchange of cloud resources:  Refers to the sharing and utilization of computing, storage, and other cloud-based services across different cloud platforms and geographical locations.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Microsoft account</cp:lastModifiedBy>
  <cp:revision>75</cp:revision>
  <dcterms:created xsi:type="dcterms:W3CDTF">2024-11-13T18:10:00Z</dcterms:created>
  <dcterms:modified xsi:type="dcterms:W3CDTF">2025-06-21T07:28:07Z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9000DB86940E4E329CA9D488E2AC8229_11</vt:lpwstr>
  </property>
  <property fmtid="{D5CDD505-2E9C-101B-9397-08002B2CF9AE}" pid="3" name="KSOProductBuildVer">
    <vt:lpwstr>1033-12.2.0.18911</vt:lpwstr>
  </property>
</Properties>
</file>