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24"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11" r:id="rId27"/>
    <p:sldId id="281" r:id="rId28"/>
    <p:sldId id="282" r:id="rId29"/>
    <p:sldId id="317" r:id="rId30"/>
    <p:sldId id="283" r:id="rId31"/>
    <p:sldId id="284" r:id="rId32"/>
    <p:sldId id="285" r:id="rId33"/>
    <p:sldId id="286" r:id="rId34"/>
    <p:sldId id="287" r:id="rId35"/>
    <p:sldId id="313" r:id="rId36"/>
    <p:sldId id="314" r:id="rId37"/>
    <p:sldId id="288" r:id="rId38"/>
    <p:sldId id="312"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22" r:id="rId52"/>
    <p:sldId id="301" r:id="rId53"/>
    <p:sldId id="302" r:id="rId54"/>
    <p:sldId id="303" r:id="rId55"/>
    <p:sldId id="304" r:id="rId56"/>
    <p:sldId id="305" r:id="rId57"/>
    <p:sldId id="306" r:id="rId58"/>
    <p:sldId id="318" r:id="rId59"/>
    <p:sldId id="319" r:id="rId60"/>
    <p:sldId id="320" r:id="rId61"/>
    <p:sldId id="307" r:id="rId62"/>
    <p:sldId id="315" r:id="rId63"/>
    <p:sldId id="316" r:id="rId64"/>
    <p:sldId id="308" r:id="rId65"/>
    <p:sldId id="323"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99" autoAdjust="0"/>
    <p:restoredTop sz="94660"/>
  </p:normalViewPr>
  <p:slideViewPr>
    <p:cSldViewPr snapToGrid="0">
      <p:cViewPr varScale="1">
        <p:scale>
          <a:sx n="166" d="100"/>
          <a:sy n="166" d="100"/>
        </p:scale>
        <p:origin x="2275"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6/21/2025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vinciabhinav7/a-simple-introduction-to-hadoop-ecosystem-f9b94afd1ce0"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a:latin typeface="Times New Roman" panose="02020603050405020304" charset="0"/>
                <a:cs typeface="Times New Roman" panose="02020603050405020304" charset="0"/>
              </a:rPr>
              <a:t>Unit IV</a:t>
            </a:r>
            <a:br>
              <a:rPr lang="en-US" altLang="en-US" b="1">
                <a:latin typeface="Times New Roman" panose="02020603050405020304" charset="0"/>
                <a:cs typeface="Times New Roman" panose="02020603050405020304" charset="0"/>
              </a:rPr>
            </a:br>
            <a:r>
              <a:rPr lang="en-US" altLang="en-US" b="1">
                <a:latin typeface="Times New Roman" panose="02020603050405020304" charset="0"/>
                <a:cs typeface="Times New Roman" panose="02020603050405020304" charset="0"/>
              </a:rPr>
              <a:t> Programming Model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570" y="390525"/>
            <a:ext cx="11276330" cy="6138545"/>
          </a:xfrm>
        </p:spPr>
        <p:txBody>
          <a:bodyPr/>
          <a:lstStyle/>
          <a:p>
            <a:pPr marL="0" indent="0" algn="just">
              <a:lnSpc>
                <a:spcPct val="110000"/>
              </a:lnSpc>
              <a:buNone/>
            </a:pPr>
            <a:r>
              <a:rPr lang="en-US" altLang="en-US" b="1" dirty="0">
                <a:latin typeface="Times New Roman" panose="02020603050405020304" charset="0"/>
                <a:cs typeface="Times New Roman" panose="02020603050405020304" charset="0"/>
              </a:rPr>
              <a:t>4. Task parallelism</a:t>
            </a:r>
          </a:p>
          <a:p>
            <a:pPr algn="just">
              <a:lnSpc>
                <a:spcPct val="110000"/>
              </a:lnSpc>
            </a:pPr>
            <a:r>
              <a:rPr lang="en-US" altLang="en-US" dirty="0">
                <a:latin typeface="Times New Roman" panose="02020603050405020304" charset="0"/>
                <a:cs typeface="Times New Roman" panose="02020603050405020304" charset="0"/>
              </a:rPr>
              <a:t>The task parallelism paradigm is based on the idea that multiple threads or processes can perform</a:t>
            </a:r>
            <a:r>
              <a:rPr lang="en-US" altLang="en-US" b="1" dirty="0">
                <a:latin typeface="Times New Roman" panose="02020603050405020304" charset="0"/>
                <a:cs typeface="Times New Roman" panose="02020603050405020304" charset="0"/>
              </a:rPr>
              <a:t> </a:t>
            </a:r>
            <a:r>
              <a:rPr lang="en-US" altLang="en-US" b="1" dirty="0">
                <a:solidFill>
                  <a:srgbClr val="FF0000"/>
                </a:solidFill>
                <a:latin typeface="Times New Roman" panose="02020603050405020304" charset="0"/>
                <a:cs typeface="Times New Roman" panose="02020603050405020304" charset="0"/>
              </a:rPr>
              <a:t>different operations on different data in parallel</a:t>
            </a:r>
            <a:r>
              <a:rPr lang="en-US" altLang="en-US" dirty="0">
                <a:latin typeface="Times New Roman" panose="02020603050405020304" charset="0"/>
                <a:cs typeface="Times New Roman" panose="02020603050405020304" charset="0"/>
              </a:rPr>
              <a:t>.</a:t>
            </a:r>
          </a:p>
          <a:p>
            <a:pPr algn="just">
              <a:lnSpc>
                <a:spcPct val="110000"/>
              </a:lnSpc>
            </a:pPr>
            <a:r>
              <a:rPr lang="en-US" altLang="en-US" dirty="0">
                <a:latin typeface="Times New Roman" panose="02020603050405020304" charset="0"/>
                <a:cs typeface="Times New Roman" panose="02020603050405020304" charset="0"/>
              </a:rPr>
              <a:t>This paradigm is suitable for parallelizing applications that have a high degree of task parallelism, where different computations can be performed on different data elements concurrently. </a:t>
            </a:r>
          </a:p>
          <a:p>
            <a:pPr algn="just">
              <a:lnSpc>
                <a:spcPct val="110000"/>
              </a:lnSpc>
            </a:pPr>
            <a:r>
              <a:rPr lang="en-US" altLang="en-US" dirty="0">
                <a:latin typeface="Times New Roman" panose="02020603050405020304" charset="0"/>
                <a:cs typeface="Times New Roman" panose="02020603050405020304" charset="0"/>
              </a:rPr>
              <a:t>However, the task parallelism paradigm also requires careful management of task dependency and coordination, as different tasks </a:t>
            </a:r>
            <a:r>
              <a:rPr lang="en-US" altLang="en-US" b="1" dirty="0">
                <a:latin typeface="Times New Roman" panose="02020603050405020304" charset="0"/>
                <a:cs typeface="Times New Roman" panose="02020603050405020304" charset="0"/>
              </a:rPr>
              <a:t>may have different inputs, outputs,</a:t>
            </a:r>
            <a:r>
              <a:rPr lang="en-US" altLang="en-US" dirty="0">
                <a:latin typeface="Times New Roman" panose="02020603050405020304" charset="0"/>
                <a:cs typeface="Times New Roman" panose="02020603050405020304" charset="0"/>
              </a:rPr>
              <a:t> or precedence relationships. </a:t>
            </a:r>
          </a:p>
          <a:p>
            <a:pPr algn="just">
              <a:lnSpc>
                <a:spcPct val="110000"/>
              </a:lnSpc>
            </a:pPr>
            <a:r>
              <a:rPr lang="en-US" altLang="en-US" dirty="0">
                <a:latin typeface="Times New Roman" panose="02020603050405020304" charset="0"/>
                <a:cs typeface="Times New Roman" panose="02020603050405020304" charset="0"/>
              </a:rPr>
              <a:t>To ensure task dependency and coordination, the task parallelism paradigm relies on mechanisms such as scheduling, dependency graphs, or futures.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150" y="374650"/>
            <a:ext cx="11042650" cy="5802630"/>
          </a:xfrm>
        </p:spPr>
        <p:txBody>
          <a:bodyPr>
            <a:normAutofit lnSpcReduction="10000"/>
          </a:bodyPr>
          <a:lstStyle/>
          <a:p>
            <a:pPr marL="0" indent="0" algn="just">
              <a:lnSpc>
                <a:spcPct val="100000"/>
              </a:lnSpc>
              <a:buNone/>
            </a:pPr>
            <a:r>
              <a:rPr lang="en-US" altLang="en-US" b="1" dirty="0">
                <a:latin typeface="Times New Roman" panose="02020603050405020304" charset="0"/>
                <a:cs typeface="Times New Roman" panose="02020603050405020304" charset="0"/>
              </a:rPr>
              <a:t>5. Functional parallelism</a:t>
            </a:r>
          </a:p>
          <a:p>
            <a:pPr algn="just">
              <a:lnSpc>
                <a:spcPct val="100000"/>
              </a:lnSpc>
            </a:pPr>
            <a:r>
              <a:rPr lang="en-US" altLang="en-US" dirty="0">
                <a:latin typeface="Times New Roman" panose="02020603050405020304" charset="0"/>
                <a:cs typeface="Times New Roman" panose="02020603050405020304" charset="0"/>
              </a:rPr>
              <a:t>The functional parallelism paradigm is based on the idea that </a:t>
            </a:r>
            <a:r>
              <a:rPr lang="en-US" altLang="en-US" dirty="0">
                <a:solidFill>
                  <a:srgbClr val="FF0000"/>
                </a:solidFill>
                <a:latin typeface="Times New Roman" panose="02020603050405020304" charset="0"/>
                <a:cs typeface="Times New Roman" panose="02020603050405020304" charset="0"/>
              </a:rPr>
              <a:t>multiple threads or processes can execute different functions or subroutines in parallel</a:t>
            </a:r>
            <a:r>
              <a:rPr lang="en-US" altLang="en-US" dirty="0">
                <a:latin typeface="Times New Roman" panose="02020603050405020304" charset="0"/>
                <a:cs typeface="Times New Roman" panose="02020603050405020304" charset="0"/>
              </a:rPr>
              <a:t>. </a:t>
            </a:r>
          </a:p>
          <a:p>
            <a:pPr algn="just">
              <a:lnSpc>
                <a:spcPct val="100000"/>
              </a:lnSpc>
            </a:pPr>
            <a:r>
              <a:rPr lang="en-US" altLang="en-US" dirty="0">
                <a:latin typeface="Times New Roman" panose="02020603050405020304" charset="0"/>
                <a:cs typeface="Times New Roman" panose="02020603050405020304" charset="0"/>
              </a:rPr>
              <a:t>This paradigm is suitable for parallelizing applications that have a high degree of functional parallelism, where different functions or subroutines can be executed on different data elements or parameters independently.</a:t>
            </a:r>
          </a:p>
          <a:p>
            <a:pPr algn="just">
              <a:lnSpc>
                <a:spcPct val="100000"/>
              </a:lnSpc>
            </a:pPr>
            <a:r>
              <a:rPr lang="en-US" altLang="en-US" dirty="0">
                <a:latin typeface="Times New Roman" panose="02020603050405020304" charset="0"/>
                <a:cs typeface="Times New Roman" panose="02020603050405020304" charset="0"/>
              </a:rPr>
              <a:t> However, the functional parallelism paradigm also requires careful management of functional purity and side effects, as different functions or subroutines may have different effects on the global state or environment.</a:t>
            </a:r>
          </a:p>
          <a:p>
            <a:pPr algn="just">
              <a:lnSpc>
                <a:spcPct val="100000"/>
              </a:lnSpc>
            </a:pPr>
            <a:r>
              <a:rPr lang="en-US" altLang="en-US" dirty="0">
                <a:latin typeface="Times New Roman" panose="02020603050405020304" charset="0"/>
                <a:cs typeface="Times New Roman" panose="02020603050405020304" charset="0"/>
              </a:rPr>
              <a:t> To ensure functional purity and side effects, the functional parallelism paradigm relies on mechanisms such as immutability, referential transparency, or monads.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95" y="374650"/>
            <a:ext cx="11101705" cy="5802630"/>
          </a:xfrm>
        </p:spPr>
        <p:txBody>
          <a:bodyPr/>
          <a:lstStyle/>
          <a:p>
            <a:pPr marL="0" indent="0">
              <a:buNone/>
            </a:pPr>
            <a:r>
              <a:rPr lang="en-US" altLang="en-US" sz="3200" b="1" dirty="0">
                <a:latin typeface="Times New Roman" panose="02020603050405020304" charset="0"/>
                <a:cs typeface="Times New Roman" panose="02020603050405020304" charset="0"/>
                <a:sym typeface="+mn-ea"/>
              </a:rPr>
              <a:t>6. Actor model</a:t>
            </a:r>
            <a:endParaRPr lang="en-US" altLang="en-US" sz="3200" b="1" dirty="0">
              <a:latin typeface="Times New Roman" panose="02020603050405020304" charset="0"/>
              <a:cs typeface="Times New Roman" panose="02020603050405020304" charset="0"/>
            </a:endParaRPr>
          </a:p>
          <a:p>
            <a:pPr algn="just"/>
            <a:r>
              <a:rPr lang="en-US" altLang="en-US" dirty="0">
                <a:latin typeface="Times New Roman" panose="02020603050405020304" charset="0"/>
                <a:cs typeface="Times New Roman" panose="02020603050405020304" charset="0"/>
              </a:rPr>
              <a:t>The actor model paradigm is based on the idea that </a:t>
            </a:r>
            <a:r>
              <a:rPr lang="en-US" altLang="en-US" b="1" dirty="0">
                <a:solidFill>
                  <a:srgbClr val="FF0000"/>
                </a:solidFill>
                <a:latin typeface="Times New Roman" panose="02020603050405020304" charset="0"/>
                <a:cs typeface="Times New Roman" panose="02020603050405020304" charset="0"/>
              </a:rPr>
              <a:t>multiple actors can interact with each other by sending and receiving messages</a:t>
            </a:r>
            <a:r>
              <a:rPr lang="en-US" altLang="en-US" dirty="0">
                <a:solidFill>
                  <a:srgbClr val="FF0000"/>
                </a:solidFill>
                <a:latin typeface="Times New Roman" panose="02020603050405020304" charset="0"/>
                <a:cs typeface="Times New Roman" panose="02020603050405020304" charset="0"/>
              </a:rPr>
              <a:t> in parallel</a:t>
            </a:r>
            <a:r>
              <a:rPr lang="en-US" altLang="en-US" dirty="0">
                <a:latin typeface="Times New Roman" panose="02020603050405020304" charset="0"/>
                <a:cs typeface="Times New Roman" panose="02020603050405020304" charset="0"/>
              </a:rPr>
              <a:t>. An actor is </a:t>
            </a:r>
            <a:r>
              <a:rPr lang="en-US" altLang="en-US" u="sng" dirty="0">
                <a:latin typeface="Times New Roman" panose="02020603050405020304" charset="0"/>
                <a:cs typeface="Times New Roman" panose="02020603050405020304" charset="0"/>
              </a:rPr>
              <a:t>an </a:t>
            </a:r>
            <a:r>
              <a:rPr lang="en-US" altLang="en-US" u="sng" dirty="0" smtClean="0">
                <a:latin typeface="Times New Roman" panose="02020603050405020304" charset="0"/>
                <a:cs typeface="Times New Roman" panose="02020603050405020304" charset="0"/>
              </a:rPr>
              <a:t>entity/group </a:t>
            </a:r>
            <a:r>
              <a:rPr lang="en-US" altLang="en-US" u="sng" dirty="0">
                <a:latin typeface="Times New Roman" panose="02020603050405020304" charset="0"/>
                <a:cs typeface="Times New Roman" panose="02020603050405020304" charset="0"/>
              </a:rPr>
              <a:t>that has a unique identity, a private state, and a behavior that defines how it responds to messages</a:t>
            </a:r>
            <a:r>
              <a:rPr lang="en-US" altLang="en-US" dirty="0">
                <a:latin typeface="Times New Roman" panose="02020603050405020304" charset="0"/>
                <a:cs typeface="Times New Roman" panose="02020603050405020304" charset="0"/>
              </a:rPr>
              <a:t>. </a:t>
            </a:r>
          </a:p>
          <a:p>
            <a:pPr algn="just"/>
            <a:r>
              <a:rPr lang="en-US" altLang="en-US" dirty="0">
                <a:latin typeface="Times New Roman" panose="02020603050405020304" charset="0"/>
                <a:cs typeface="Times New Roman" panose="02020603050405020304" charset="0"/>
              </a:rPr>
              <a:t>This paradigm is suitable for parallelizing applications that have a high degree of concurrency and distribution, where different actors can operate on different data elements or parameters asynchronously. </a:t>
            </a:r>
          </a:p>
          <a:p>
            <a:pPr algn="just"/>
            <a:r>
              <a:rPr lang="en-US" altLang="en-US" dirty="0">
                <a:latin typeface="Times New Roman" panose="02020603050405020304" charset="0"/>
                <a:cs typeface="Times New Roman" panose="02020603050405020304" charset="0"/>
              </a:rPr>
              <a:t>However, the actor model paradigm also requires careful management of actor creation and termination, as well as message delivery and ordering.</a:t>
            </a:r>
          </a:p>
          <a:p>
            <a:pPr algn="just"/>
            <a:r>
              <a:rPr lang="en-US" altLang="en-US" dirty="0">
                <a:latin typeface="Times New Roman" panose="02020603050405020304" charset="0"/>
                <a:cs typeface="Times New Roman" panose="02020603050405020304" charset="0"/>
              </a:rPr>
              <a:t> To ensure actor creation and termination, as well as message delivery and ordering, the actor model paradigm relies on mechanisms </a:t>
            </a:r>
            <a:r>
              <a:rPr lang="en-US" altLang="en-US" b="1" dirty="0">
                <a:latin typeface="Times New Roman" panose="02020603050405020304" charset="0"/>
                <a:cs typeface="Times New Roman" panose="02020603050405020304" charset="0"/>
              </a:rPr>
              <a:t>such as supervision, location transparency</a:t>
            </a:r>
            <a:r>
              <a:rPr lang="en-US" altLang="en-US" dirty="0">
                <a:latin typeface="Times New Roman" panose="02020603050405020304" charset="0"/>
                <a:cs typeface="Times New Roman" panose="02020603050405020304" charset="0"/>
              </a:rPr>
              <a:t>, or event sourcing.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85" y="243840"/>
            <a:ext cx="11656060" cy="6416675"/>
          </a:xfrm>
        </p:spPr>
        <p:txBody>
          <a:bodyPr>
            <a:normAutofit/>
          </a:bodyPr>
          <a:lstStyle/>
          <a:p>
            <a:pPr marL="0" indent="0" algn="just">
              <a:lnSpc>
                <a:spcPct val="100000"/>
              </a:lnSpc>
              <a:buNone/>
            </a:pPr>
            <a:r>
              <a:rPr lang="en-US" altLang="en-US" b="1" dirty="0">
                <a:latin typeface="Times New Roman" panose="02020603050405020304" charset="0"/>
                <a:cs typeface="Times New Roman" panose="02020603050405020304" charset="0"/>
              </a:rPr>
              <a:t>Distributed Programming Paradigms</a:t>
            </a:r>
          </a:p>
          <a:p>
            <a:pPr marL="0" indent="0" algn="just">
              <a:lnSpc>
                <a:spcPct val="100000"/>
              </a:lnSpc>
              <a:buNone/>
            </a:pPr>
            <a:r>
              <a:rPr lang="en-US" altLang="en-US" dirty="0">
                <a:latin typeface="Times New Roman" panose="02020603050405020304" charset="0"/>
                <a:cs typeface="Times New Roman" panose="02020603050405020304" charset="0"/>
              </a:rPr>
              <a:t>Paradigm means an</a:t>
            </a:r>
            <a:r>
              <a:rPr lang="en-US" altLang="en-US" b="1" dirty="0">
                <a:latin typeface="Times New Roman" panose="02020603050405020304" charset="0"/>
                <a:cs typeface="Times New Roman" panose="02020603050405020304" charset="0"/>
              </a:rPr>
              <a:t> idea or pattern</a:t>
            </a:r>
            <a:r>
              <a:rPr lang="en-US" altLang="en-US" dirty="0">
                <a:latin typeface="Times New Roman" panose="02020603050405020304" charset="0"/>
                <a:cs typeface="Times New Roman" panose="02020603050405020304" charset="0"/>
              </a:rPr>
              <a:t>. </a:t>
            </a:r>
          </a:p>
          <a:p>
            <a:pPr marL="0" indent="0" algn="just">
              <a:lnSpc>
                <a:spcPct val="100000"/>
              </a:lnSpc>
              <a:buNone/>
            </a:pPr>
            <a:r>
              <a:rPr lang="en-US" altLang="en-US" dirty="0">
                <a:latin typeface="Times New Roman" panose="02020603050405020304" charset="0"/>
                <a:cs typeface="Times New Roman" panose="02020603050405020304" charset="0"/>
              </a:rPr>
              <a:t>In below, we will see the classification of the paradigms for distributed applications. The classification of the paradigms for distributed applications. </a:t>
            </a:r>
          </a:p>
          <a:p>
            <a:pPr marL="0" indent="0" algn="just">
              <a:lnSpc>
                <a:spcPct val="100000"/>
              </a:lnSpc>
              <a:buNone/>
            </a:pPr>
            <a:r>
              <a:rPr lang="en-US" altLang="en-US" b="1" dirty="0">
                <a:latin typeface="Times New Roman" panose="02020603050405020304" charset="0"/>
                <a:cs typeface="Times New Roman" panose="02020603050405020304" charset="0"/>
              </a:rPr>
              <a:t>Level of Abstraction: </a:t>
            </a:r>
          </a:p>
          <a:p>
            <a:pPr marL="0" indent="0" algn="just">
              <a:lnSpc>
                <a:spcPct val="100000"/>
              </a:lnSpc>
              <a:buNone/>
            </a:pPr>
            <a:endParaRPr lang="en-US" altLang="en-US" b="1" dirty="0">
              <a:latin typeface="Times New Roman" panose="02020603050405020304" charset="0"/>
              <a:cs typeface="Times New Roman" panose="02020603050405020304" charset="0"/>
            </a:endParaRPr>
          </a:p>
        </p:txBody>
      </p:sp>
      <p:sp>
        <p:nvSpPr>
          <p:cNvPr id="5" name="Rectangles 4"/>
          <p:cNvSpPr/>
          <p:nvPr/>
        </p:nvSpPr>
        <p:spPr>
          <a:xfrm>
            <a:off x="2664823" y="3017521"/>
            <a:ext cx="7910467" cy="370967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020" y="288925"/>
            <a:ext cx="11066780" cy="5888355"/>
          </a:xfrm>
        </p:spPr>
        <p:txBody>
          <a:bodyPr/>
          <a:lstStyle/>
          <a:p>
            <a:pPr marL="0" indent="0" algn="just">
              <a:buNone/>
            </a:pPr>
            <a:r>
              <a:rPr lang="en-US" altLang="en-US" b="1" dirty="0">
                <a:latin typeface="Times New Roman" panose="02020603050405020304" charset="0"/>
                <a:cs typeface="Times New Roman" panose="02020603050405020304" charset="0"/>
              </a:rPr>
              <a:t>Message Passing Paradigm: </a:t>
            </a:r>
          </a:p>
          <a:p>
            <a:pPr marL="0" indent="0" algn="just">
              <a:lnSpc>
                <a:spcPct val="90000"/>
              </a:lnSpc>
              <a:buNone/>
            </a:pPr>
            <a:r>
              <a:rPr lang="en-US" altLang="en-US" dirty="0">
                <a:latin typeface="Times New Roman" panose="02020603050405020304" charset="0"/>
                <a:cs typeface="Times New Roman" panose="02020603050405020304" charset="0"/>
              </a:rPr>
              <a:t>It is a basic approach for Inter Process Communication. The data exchange between the sender and the receiver. A </a:t>
            </a:r>
            <a:r>
              <a:rPr lang="en-US" altLang="en-US" dirty="0">
                <a:solidFill>
                  <a:srgbClr val="FF0000"/>
                </a:solidFill>
                <a:latin typeface="Times New Roman" panose="02020603050405020304" charset="0"/>
                <a:cs typeface="Times New Roman" panose="02020603050405020304" charset="0"/>
              </a:rPr>
              <a:t>process sends a message representing the request. The receiver receives and processes it then sends back as reply</a:t>
            </a:r>
            <a:r>
              <a:rPr lang="en-US" altLang="en-US" dirty="0">
                <a:latin typeface="Times New Roman" panose="02020603050405020304" charset="0"/>
                <a:cs typeface="Times New Roman" panose="02020603050405020304" charset="0"/>
              </a:rPr>
              <a:t>.  </a:t>
            </a:r>
          </a:p>
          <a:p>
            <a:pPr marL="0" indent="0" algn="just">
              <a:lnSpc>
                <a:spcPct val="90000"/>
              </a:lnSpc>
              <a:buNone/>
            </a:pPr>
            <a:r>
              <a:rPr lang="en-US" altLang="en-US" dirty="0">
                <a:latin typeface="Times New Roman" panose="02020603050405020304" charset="0"/>
                <a:cs typeface="Times New Roman" panose="02020603050405020304" charset="0"/>
              </a:rPr>
              <a:t>Operations: send, receive</a:t>
            </a:r>
          </a:p>
          <a:p>
            <a:pPr marL="0" indent="0" algn="just">
              <a:lnSpc>
                <a:spcPct val="90000"/>
              </a:lnSpc>
              <a:buNone/>
            </a:pPr>
            <a:r>
              <a:rPr lang="en-US" altLang="en-US" dirty="0">
                <a:latin typeface="Times New Roman" panose="02020603050405020304" charset="0"/>
                <a:cs typeface="Times New Roman" panose="02020603050405020304" charset="0"/>
              </a:rPr>
              <a:t>Connections: connect, disconnect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2534920" y="3575050"/>
            <a:ext cx="6851650" cy="309435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520" y="198755"/>
            <a:ext cx="11130280" cy="5978525"/>
          </a:xfrm>
        </p:spPr>
        <p:txBody>
          <a:bodyPr/>
          <a:lstStyle/>
          <a:p>
            <a:pPr marL="0" indent="0" algn="just">
              <a:buNone/>
            </a:pPr>
            <a:r>
              <a:rPr lang="en-US" altLang="en-US" b="1" dirty="0">
                <a:latin typeface="Times New Roman" panose="02020603050405020304" charset="0"/>
                <a:cs typeface="Times New Roman" panose="02020603050405020304" charset="0"/>
              </a:rPr>
              <a:t>Client Server Paradigm: </a:t>
            </a:r>
          </a:p>
          <a:p>
            <a:pPr marL="0" indent="0" algn="just">
              <a:lnSpc>
                <a:spcPct val="80000"/>
              </a:lnSpc>
              <a:buNone/>
            </a:pPr>
            <a:r>
              <a:rPr lang="en-US" altLang="en-US" dirty="0">
                <a:latin typeface="Times New Roman" panose="02020603050405020304" charset="0"/>
                <a:cs typeface="Times New Roman" panose="02020603050405020304" charset="0"/>
              </a:rPr>
              <a:t>In this approach, the server acts as a service provider, the client issues the request and wait for the response from the server. Here server is dump machine. Until client make a call server doesn’t communicate. Many Internet services are client-server applications.  </a:t>
            </a:r>
          </a:p>
          <a:p>
            <a:pPr marL="0" indent="0" algn="just">
              <a:lnSpc>
                <a:spcPct val="80000"/>
              </a:lnSpc>
              <a:buNone/>
            </a:pPr>
            <a:r>
              <a:rPr lang="en-US" altLang="en-US" b="1" dirty="0">
                <a:latin typeface="Times New Roman" panose="02020603050405020304" charset="0"/>
                <a:cs typeface="Times New Roman" panose="02020603050405020304" charset="0"/>
              </a:rPr>
              <a:t>Server Process: </a:t>
            </a:r>
            <a:r>
              <a:rPr lang="en-US" altLang="en-US" dirty="0">
                <a:latin typeface="Times New Roman" panose="02020603050405020304" charset="0"/>
                <a:cs typeface="Times New Roman" panose="02020603050405020304" charset="0"/>
              </a:rPr>
              <a:t>listen, accept</a:t>
            </a:r>
          </a:p>
          <a:p>
            <a:pPr marL="0" indent="0" algn="just">
              <a:lnSpc>
                <a:spcPct val="80000"/>
              </a:lnSpc>
              <a:buNone/>
            </a:pPr>
            <a:r>
              <a:rPr lang="en-US" altLang="en-US" b="1" dirty="0">
                <a:latin typeface="Times New Roman" panose="02020603050405020304" charset="0"/>
                <a:cs typeface="Times New Roman" panose="02020603050405020304" charset="0"/>
              </a:rPr>
              <a:t>Client Process:</a:t>
            </a:r>
            <a:r>
              <a:rPr lang="en-US" altLang="en-US" dirty="0">
                <a:latin typeface="Times New Roman" panose="02020603050405020304" charset="0"/>
                <a:cs typeface="Times New Roman" panose="02020603050405020304" charset="0"/>
              </a:rPr>
              <a:t> issue the request, accept the response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3297555" y="3267075"/>
            <a:ext cx="5972810" cy="335851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210" y="170180"/>
            <a:ext cx="11070590" cy="6007100"/>
          </a:xfrm>
        </p:spPr>
        <p:txBody>
          <a:bodyPr/>
          <a:lstStyle/>
          <a:p>
            <a:pPr marL="0" indent="0" algn="just">
              <a:buNone/>
            </a:pPr>
            <a:r>
              <a:rPr lang="en-US" altLang="en-US" b="1" dirty="0">
                <a:latin typeface="Times New Roman" panose="02020603050405020304" charset="0"/>
                <a:cs typeface="Times New Roman" panose="02020603050405020304" charset="0"/>
              </a:rPr>
              <a:t>Peer to Peer Paradigm: </a:t>
            </a:r>
          </a:p>
          <a:p>
            <a:pPr marL="0" indent="0" algn="just">
              <a:buNone/>
            </a:pPr>
            <a:r>
              <a:rPr lang="en-US" altLang="en-US" dirty="0">
                <a:latin typeface="Times New Roman" panose="02020603050405020304" charset="0"/>
                <a:cs typeface="Times New Roman" panose="02020603050405020304" charset="0"/>
              </a:rPr>
              <a:t>Direct communication between processes. Here is no client or server, anyone can make request to others and get the response. </a:t>
            </a:r>
          </a:p>
          <a:p>
            <a:pPr marL="0" indent="0" algn="just">
              <a:buNone/>
            </a:pPr>
            <a:r>
              <a:rPr lang="en-US" altLang="en-US" dirty="0">
                <a:latin typeface="Times New Roman" panose="02020603050405020304" charset="0"/>
                <a:cs typeface="Times New Roman" panose="02020603050405020304" charset="0"/>
              </a:rPr>
              <a:t>Example: A well-known example of a peer-to-peer file transfer.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2695575" y="2475865"/>
            <a:ext cx="5893435" cy="386016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 y="156210"/>
            <a:ext cx="11643995" cy="6401435"/>
          </a:xfrm>
        </p:spPr>
        <p:txBody>
          <a:bodyPr/>
          <a:lstStyle/>
          <a:p>
            <a:pPr marL="0" indent="0" algn="just">
              <a:buNone/>
            </a:pPr>
            <a:r>
              <a:rPr lang="en-US" altLang="en-US" b="1" dirty="0">
                <a:latin typeface="Times New Roman" panose="02020603050405020304" charset="0"/>
                <a:cs typeface="Times New Roman" panose="02020603050405020304" charset="0"/>
              </a:rPr>
              <a:t>Message System Paradigm: </a:t>
            </a:r>
          </a:p>
          <a:p>
            <a:pPr marL="0" indent="0" algn="just">
              <a:buNone/>
            </a:pPr>
            <a:r>
              <a:rPr lang="en-US" altLang="en-US" dirty="0">
                <a:latin typeface="Times New Roman" panose="02020603050405020304" charset="0"/>
                <a:cs typeface="Times New Roman" panose="02020603050405020304" charset="0"/>
              </a:rPr>
              <a:t>Message system act as intermediate among independent processes. It is also act as switch through which process exchange messages asynchronously in decoupled manner. </a:t>
            </a:r>
            <a:r>
              <a:rPr lang="en-US" altLang="en-US" dirty="0">
                <a:solidFill>
                  <a:srgbClr val="FF0000"/>
                </a:solidFill>
                <a:latin typeface="Times New Roman" panose="02020603050405020304" charset="0"/>
                <a:cs typeface="Times New Roman" panose="02020603050405020304" charset="0"/>
              </a:rPr>
              <a:t>sender sends message which drop at first in message system then forward to message queue which is associated with the receiver</a:t>
            </a:r>
            <a:r>
              <a:rPr lang="en-US" altLang="en-US" dirty="0">
                <a:latin typeface="Times New Roman" panose="02020603050405020304" charset="0"/>
                <a:cs typeface="Times New Roman" panose="02020603050405020304" charset="0"/>
              </a:rPr>
              <a:t>.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3091815" y="2622550"/>
            <a:ext cx="6178550" cy="401764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760" y="243205"/>
            <a:ext cx="11466830" cy="6402705"/>
          </a:xfrm>
        </p:spPr>
        <p:txBody>
          <a:bodyPr>
            <a:normAutofit fontScale="97500"/>
          </a:bodyPr>
          <a:lstStyle/>
          <a:p>
            <a:pPr marL="0" indent="0" algn="just">
              <a:buNone/>
            </a:pPr>
            <a:r>
              <a:rPr lang="en-US" altLang="en-US" b="1" dirty="0">
                <a:latin typeface="Times New Roman" panose="02020603050405020304" charset="0"/>
                <a:cs typeface="Times New Roman" panose="02020603050405020304" charset="0"/>
              </a:rPr>
              <a:t>Types: </a:t>
            </a:r>
          </a:p>
          <a:p>
            <a:pPr algn="just"/>
            <a:r>
              <a:rPr lang="en-US" altLang="en-US" dirty="0">
                <a:latin typeface="Times New Roman" panose="02020603050405020304" charset="0"/>
                <a:cs typeface="Times New Roman" panose="02020603050405020304" charset="0"/>
              </a:rPr>
              <a:t>Point to Point message model</a:t>
            </a:r>
          </a:p>
          <a:p>
            <a:pPr algn="just"/>
            <a:r>
              <a:rPr lang="en-US" altLang="en-US" dirty="0">
                <a:latin typeface="Times New Roman" panose="02020603050405020304" charset="0"/>
                <a:cs typeface="Times New Roman" panose="02020603050405020304" charset="0"/>
              </a:rPr>
              <a:t>Publish/Subscribe model</a:t>
            </a:r>
          </a:p>
          <a:p>
            <a:pPr marL="0" indent="0" algn="just">
              <a:buNone/>
            </a:pPr>
            <a:r>
              <a:rPr lang="en-US" altLang="en-US" b="1" dirty="0">
                <a:latin typeface="Times New Roman" panose="02020603050405020304" charset="0"/>
                <a:cs typeface="Times New Roman" panose="02020603050405020304" charset="0"/>
              </a:rPr>
              <a:t>Point to Point message model: </a:t>
            </a:r>
          </a:p>
          <a:p>
            <a:pPr marL="0" indent="0" algn="just">
              <a:buNone/>
            </a:pPr>
            <a:r>
              <a:rPr lang="en-US" altLang="en-US" dirty="0">
                <a:latin typeface="Times New Roman" panose="02020603050405020304" charset="0"/>
                <a:cs typeface="Times New Roman" panose="02020603050405020304" charset="0"/>
              </a:rPr>
              <a:t>Forward message from sender to receiver via message system. The </a:t>
            </a:r>
            <a:r>
              <a:rPr lang="en-US" altLang="en-US" dirty="0">
                <a:solidFill>
                  <a:srgbClr val="FF0000"/>
                </a:solidFill>
                <a:latin typeface="Times New Roman" panose="02020603050405020304" charset="0"/>
                <a:cs typeface="Times New Roman" panose="02020603050405020304" charset="0"/>
              </a:rPr>
              <a:t>message system keeps repository of messages and directly forward messages to the receiver’s message queue</a:t>
            </a:r>
            <a:r>
              <a:rPr lang="en-US" altLang="en-US" dirty="0">
                <a:latin typeface="Times New Roman" panose="02020603050405020304" charset="0"/>
                <a:cs typeface="Times New Roman" panose="02020603050405020304" charset="0"/>
              </a:rPr>
              <a:t>. Unlike the basic message-passing model, it provides asynchronous message passing. </a:t>
            </a:r>
          </a:p>
          <a:p>
            <a:pPr marL="0" indent="0" algn="just">
              <a:buNone/>
            </a:pPr>
            <a:r>
              <a:rPr lang="en-US" altLang="en-US" b="1" dirty="0">
                <a:latin typeface="Times New Roman" panose="02020603050405020304" charset="0"/>
                <a:cs typeface="Times New Roman" panose="02020603050405020304" charset="0"/>
              </a:rPr>
              <a:t>Public/Subscribe Model: </a:t>
            </a:r>
          </a:p>
          <a:p>
            <a:pPr marL="0" indent="0" algn="just">
              <a:buNone/>
            </a:pPr>
            <a:r>
              <a:rPr lang="en-US" altLang="en-US" dirty="0">
                <a:latin typeface="Times New Roman" panose="02020603050405020304" charset="0"/>
                <a:cs typeface="Times New Roman" panose="02020603050405020304" charset="0"/>
              </a:rPr>
              <a:t>In this model, each message is associated with a specific topic or event. whoever interest in the messages can subscribe to the event before it occurs. When the waited event occurs, the process publishes the message with an event or topic. Then the </a:t>
            </a:r>
            <a:r>
              <a:rPr lang="en-US" altLang="en-US" dirty="0">
                <a:solidFill>
                  <a:srgbClr val="FF0000"/>
                </a:solidFill>
                <a:latin typeface="Times New Roman" panose="02020603050405020304" charset="0"/>
                <a:cs typeface="Times New Roman" panose="02020603050405020304" charset="0"/>
              </a:rPr>
              <a:t>message system distributes messages to all the subscribers</a:t>
            </a:r>
            <a:r>
              <a:rPr lang="en-US" altLang="en-US" dirty="0">
                <a:latin typeface="Times New Roman" panose="02020603050405020304" charset="0"/>
                <a:cs typeface="Times New Roman" panose="02020603050405020304" charset="0"/>
              </a:rPr>
              <a:t>. </a:t>
            </a:r>
          </a:p>
          <a:p>
            <a:pPr marL="0" indent="0" algn="just">
              <a:buNone/>
            </a:pPr>
            <a:r>
              <a:rPr lang="en-US" altLang="en-US" dirty="0">
                <a:latin typeface="Times New Roman" panose="02020603050405020304" charset="0"/>
                <a:cs typeface="Times New Roman" panose="02020603050405020304" charset="0"/>
              </a:rPr>
              <a:t>Example: IBM MQ service, Microsoft Message Queuing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885" y="157480"/>
            <a:ext cx="11130915" cy="5845810"/>
          </a:xfrm>
        </p:spPr>
        <p:txBody>
          <a:bodyPr/>
          <a:lstStyle/>
          <a:p>
            <a:pPr marL="0" indent="0">
              <a:buNone/>
            </a:pPr>
            <a:r>
              <a:rPr lang="en-US" altLang="en-US" b="1" dirty="0" smtClean="0">
                <a:latin typeface="Times New Roman" panose="02020603050405020304" charset="0"/>
                <a:cs typeface="Times New Roman" panose="02020603050405020304" charset="0"/>
              </a:rPr>
              <a:t>Remote </a:t>
            </a:r>
            <a:r>
              <a:rPr lang="en-US" altLang="en-US" b="1" dirty="0">
                <a:latin typeface="Times New Roman" panose="02020603050405020304" charset="0"/>
                <a:cs typeface="Times New Roman" panose="02020603050405020304" charset="0"/>
              </a:rPr>
              <a:t>Procedure Call: </a:t>
            </a:r>
          </a:p>
        </p:txBody>
      </p:sp>
      <p:sp>
        <p:nvSpPr>
          <p:cNvPr id="4" name="Rectangles 3"/>
          <p:cNvSpPr/>
          <p:nvPr/>
        </p:nvSpPr>
        <p:spPr>
          <a:xfrm>
            <a:off x="2058954" y="843487"/>
            <a:ext cx="6965577" cy="3972634"/>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4"/>
          <p:cNvSpPr txBox="1"/>
          <p:nvPr/>
        </p:nvSpPr>
        <p:spPr>
          <a:xfrm>
            <a:off x="513080" y="5086876"/>
            <a:ext cx="11194415" cy="1173480"/>
          </a:xfrm>
          <a:prstGeom prst="rect">
            <a:avLst/>
          </a:prstGeom>
          <a:noFill/>
        </p:spPr>
        <p:txBody>
          <a:bodyPr wrap="square" rtlCol="0">
            <a:noAutofit/>
          </a:bodyPr>
          <a:lstStyle/>
          <a:p>
            <a:r>
              <a:rPr lang="en-US" altLang="en-US" sz="2400" dirty="0">
                <a:latin typeface="Times New Roman" panose="02020603050405020304" charset="0"/>
                <a:cs typeface="Times New Roman" panose="02020603050405020304" charset="0"/>
              </a:rPr>
              <a:t>Local procedure call happens only within a local machine</a:t>
            </a:r>
            <a:r>
              <a:rPr lang="en-US" altLang="en-US" sz="2400" dirty="0" smtClean="0">
                <a:latin typeface="Times New Roman" panose="02020603050405020304" charset="0"/>
                <a:cs typeface="Times New Roman" panose="02020603050405020304" charset="0"/>
              </a:rPr>
              <a:t>.</a:t>
            </a:r>
          </a:p>
          <a:p>
            <a:r>
              <a:rPr lang="en-US" altLang="en-US" sz="2400" dirty="0" smtClean="0">
                <a:latin typeface="Times New Roman" panose="02020603050405020304" charset="0"/>
                <a:cs typeface="Times New Roman" panose="02020603050405020304" charset="0"/>
              </a:rPr>
              <a:t> </a:t>
            </a:r>
          </a:p>
          <a:p>
            <a:r>
              <a:rPr lang="en-US" altLang="en-US" sz="2400" dirty="0" smtClean="0">
                <a:latin typeface="Times New Roman" panose="02020603050405020304" charset="0"/>
                <a:cs typeface="Times New Roman" panose="02020603050405020304" charset="0"/>
              </a:rPr>
              <a:t>Remote </a:t>
            </a:r>
            <a:r>
              <a:rPr lang="en-US" altLang="en-US" sz="2400" dirty="0">
                <a:latin typeface="Times New Roman" panose="02020603050405020304" charset="0"/>
                <a:cs typeface="Times New Roman" panose="02020603050405020304" charset="0"/>
              </a:rPr>
              <a:t>Procedure call(RPC) happens between two remote machines.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9507" y="954400"/>
            <a:ext cx="3780394" cy="553998"/>
          </a:xfrm>
          <a:prstGeom prst="rect">
            <a:avLst/>
          </a:prstGeom>
        </p:spPr>
        <p:txBody>
          <a:bodyPr wrap="none">
            <a:spAutoFit/>
          </a:bodyPr>
          <a:lstStyle/>
          <a:p>
            <a:pPr>
              <a:lnSpc>
                <a:spcPct val="150000"/>
              </a:lnSpc>
            </a:pPr>
            <a:r>
              <a:rPr lang="en-US" altLang="en-US" sz="2000" b="1" u="sng" dirty="0" smtClean="0">
                <a:solidFill>
                  <a:srgbClr val="FF0000"/>
                </a:solidFill>
                <a:latin typeface="Times New Roman" pitchFamily="18" charset="0"/>
                <a:cs typeface="Times New Roman" pitchFamily="18" charset="0"/>
              </a:rPr>
              <a:t>Parallel Programming Paradigm</a:t>
            </a:r>
            <a:endParaRPr lang="en-US" altLang="en-US" sz="2000" b="1" dirty="0">
              <a:latin typeface="Times New Roman" pitchFamily="18" charset="0"/>
              <a:cs typeface="Times New Roman" pitchFamily="18" charset="0"/>
            </a:endParaRPr>
          </a:p>
        </p:txBody>
      </p:sp>
      <p:sp>
        <p:nvSpPr>
          <p:cNvPr id="5" name="Rectangle 4"/>
          <p:cNvSpPr/>
          <p:nvPr/>
        </p:nvSpPr>
        <p:spPr>
          <a:xfrm>
            <a:off x="958691" y="1742106"/>
            <a:ext cx="4278928" cy="400110"/>
          </a:xfrm>
          <a:prstGeom prst="rect">
            <a:avLst/>
          </a:prstGeom>
        </p:spPr>
        <p:txBody>
          <a:bodyPr wrap="none">
            <a:spAutoFit/>
          </a:bodyPr>
          <a:lstStyle/>
          <a:p>
            <a:pPr algn="just"/>
            <a:r>
              <a:rPr lang="en-US" altLang="en-US" sz="2000" b="1" dirty="0" smtClean="0">
                <a:latin typeface="Times New Roman" pitchFamily="18" charset="0"/>
                <a:cs typeface="Times New Roman" pitchFamily="18" charset="0"/>
              </a:rPr>
              <a:t>Distributed Programming Paradigms</a:t>
            </a:r>
            <a:endParaRPr lang="en-US" altLang="en-US" sz="2000" b="1" dirty="0">
              <a:latin typeface="Times New Roman" pitchFamily="18" charset="0"/>
              <a:cs typeface="Times New Roman" pitchFamily="18" charset="0"/>
            </a:endParaRPr>
          </a:p>
        </p:txBody>
      </p:sp>
      <p:sp>
        <p:nvSpPr>
          <p:cNvPr id="6" name="Rectangle 5"/>
          <p:cNvSpPr/>
          <p:nvPr/>
        </p:nvSpPr>
        <p:spPr>
          <a:xfrm>
            <a:off x="934542" y="2408312"/>
            <a:ext cx="1510350" cy="400110"/>
          </a:xfrm>
          <a:prstGeom prst="rect">
            <a:avLst/>
          </a:prstGeom>
        </p:spPr>
        <p:txBody>
          <a:bodyPr wrap="none">
            <a:spAutoFit/>
          </a:bodyPr>
          <a:lstStyle/>
          <a:p>
            <a:r>
              <a:rPr lang="en-US" altLang="en-US" sz="2000" b="1" dirty="0" err="1" smtClean="0">
                <a:latin typeface="Times New Roman" pitchFamily="18" charset="0"/>
                <a:cs typeface="Times New Roman" pitchFamily="18" charset="0"/>
              </a:rPr>
              <a:t>MapReduce</a:t>
            </a:r>
            <a:endParaRPr lang="en-US" altLang="en-US" sz="2000" b="1" dirty="0">
              <a:latin typeface="Times New Roman" pitchFamily="18" charset="0"/>
              <a:cs typeface="Times New Roman" pitchFamily="18" charset="0"/>
            </a:endParaRPr>
          </a:p>
        </p:txBody>
      </p:sp>
      <p:sp>
        <p:nvSpPr>
          <p:cNvPr id="7" name="Rectangle 6"/>
          <p:cNvSpPr/>
          <p:nvPr/>
        </p:nvSpPr>
        <p:spPr>
          <a:xfrm>
            <a:off x="947606" y="3074517"/>
            <a:ext cx="2212465" cy="400110"/>
          </a:xfrm>
          <a:prstGeom prst="rect">
            <a:avLst/>
          </a:prstGeom>
        </p:spPr>
        <p:txBody>
          <a:bodyPr wrap="none">
            <a:spAutoFit/>
          </a:bodyPr>
          <a:lstStyle/>
          <a:p>
            <a:r>
              <a:rPr lang="en-US" altLang="en-US" sz="2000" b="1" dirty="0" err="1" smtClean="0">
                <a:latin typeface="Times New Roman" pitchFamily="18" charset="0"/>
                <a:cs typeface="Times New Roman" pitchFamily="18" charset="0"/>
              </a:rPr>
              <a:t>Hadoop</a:t>
            </a:r>
            <a:r>
              <a:rPr lang="en-US" altLang="en-US" sz="2000" b="1" dirty="0" smtClean="0">
                <a:latin typeface="Times New Roman" pitchFamily="18" charset="0"/>
                <a:cs typeface="Times New Roman" pitchFamily="18" charset="0"/>
              </a:rPr>
              <a:t> ecosystem</a:t>
            </a:r>
            <a:endParaRPr lang="en-US" altLang="en-US" sz="2000" b="1" dirty="0">
              <a:latin typeface="Times New Roman" pitchFamily="18" charset="0"/>
              <a:cs typeface="Times New Roman" pitchFamily="18" charset="0"/>
            </a:endParaRPr>
          </a:p>
        </p:txBody>
      </p:sp>
      <p:sp>
        <p:nvSpPr>
          <p:cNvPr id="8" name="Rectangle 7"/>
          <p:cNvSpPr/>
          <p:nvPr/>
        </p:nvSpPr>
        <p:spPr>
          <a:xfrm>
            <a:off x="941690" y="3845225"/>
            <a:ext cx="10103087" cy="400110"/>
          </a:xfrm>
          <a:prstGeom prst="rect">
            <a:avLst/>
          </a:prstGeom>
        </p:spPr>
        <p:txBody>
          <a:bodyPr wrap="none">
            <a:spAutoFit/>
          </a:bodyPr>
          <a:lstStyle/>
          <a:p>
            <a:r>
              <a:rPr lang="en-US" sz="2000" b="1" dirty="0" smtClean="0">
                <a:latin typeface="Times New Roman" pitchFamily="18" charset="0"/>
                <a:cs typeface="Times New Roman" pitchFamily="18" charset="0"/>
              </a:rPr>
              <a:t>Cloud Software Environments - Eucalyptus, Open Nebula, Open Stack, Aneka, Cloud </a:t>
            </a:r>
            <a:r>
              <a:rPr lang="en-US" sz="2000" b="1" dirty="0" err="1" smtClean="0">
                <a:latin typeface="Times New Roman" pitchFamily="18" charset="0"/>
                <a:cs typeface="Times New Roman" pitchFamily="18" charset="0"/>
              </a:rPr>
              <a:t>Sim</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
        <p:nvSpPr>
          <p:cNvPr id="9" name="Rectangle 8"/>
          <p:cNvSpPr/>
          <p:nvPr/>
        </p:nvSpPr>
        <p:spPr>
          <a:xfrm>
            <a:off x="998888" y="4524494"/>
            <a:ext cx="4004238" cy="400110"/>
          </a:xfrm>
          <a:prstGeom prst="rect">
            <a:avLst/>
          </a:prstGeom>
        </p:spPr>
        <p:txBody>
          <a:bodyPr wrap="none">
            <a:spAutoFit/>
          </a:bodyPr>
          <a:lstStyle/>
          <a:p>
            <a:r>
              <a:rPr lang="en-US" sz="2000" b="1" dirty="0" smtClean="0">
                <a:latin typeface="Times New Roman" pitchFamily="18" charset="0"/>
                <a:cs typeface="Times New Roman" pitchFamily="18" charset="0"/>
              </a:rPr>
              <a:t>Google App Engine, Amazon AWS </a:t>
            </a:r>
            <a:endParaRPr lang="en-US" sz="2000" b="1" dirty="0">
              <a:latin typeface="Times New Roman" pitchFamily="18" charset="0"/>
              <a:cs typeface="Times New Roman" pitchFamily="18" charset="0"/>
            </a:endParaRPr>
          </a:p>
        </p:txBody>
      </p:sp>
      <p:sp>
        <p:nvSpPr>
          <p:cNvPr id="10" name="Rectangle 9"/>
          <p:cNvSpPr/>
          <p:nvPr/>
        </p:nvSpPr>
        <p:spPr>
          <a:xfrm>
            <a:off x="4878557" y="213752"/>
            <a:ext cx="2530373" cy="369332"/>
          </a:xfrm>
          <a:prstGeom prst="rect">
            <a:avLst/>
          </a:prstGeom>
        </p:spPr>
        <p:txBody>
          <a:bodyPr wrap="none">
            <a:spAutoFit/>
          </a:bodyPr>
          <a:lstStyle/>
          <a:p>
            <a:r>
              <a:rPr lang="en-US" dirty="0" smtClean="0"/>
              <a:t>12 MARKS = 6 QUESTION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311967" y="591366"/>
            <a:ext cx="6395720" cy="357378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4"/>
          <p:cNvSpPr txBox="1"/>
          <p:nvPr/>
        </p:nvSpPr>
        <p:spPr>
          <a:xfrm>
            <a:off x="746760" y="4542155"/>
            <a:ext cx="11019790" cy="1198880"/>
          </a:xfrm>
          <a:prstGeom prst="rect">
            <a:avLst/>
          </a:prstGeom>
          <a:noFill/>
        </p:spPr>
        <p:txBody>
          <a:bodyPr wrap="square" rtlCol="0">
            <a:spAutoFit/>
          </a:bodyPr>
          <a:lstStyle/>
          <a:p>
            <a:r>
              <a:rPr lang="en-US" altLang="en-US" sz="2400" dirty="0" smtClean="0">
                <a:latin typeface="Times New Roman" panose="02020603050405020304" charset="0"/>
                <a:cs typeface="Times New Roman" panose="02020603050405020304" charset="0"/>
              </a:rPr>
              <a:t>RPC ( Remote Procedure Call ) </a:t>
            </a:r>
            <a:r>
              <a:rPr lang="en-US" altLang="en-US" sz="2400" dirty="0">
                <a:latin typeface="Times New Roman" panose="02020603050405020304" charset="0"/>
                <a:cs typeface="Times New Roman" panose="02020603050405020304" charset="0"/>
              </a:rPr>
              <a:t>involves two independent processes that may reside on a separate machine. Process A wishing to make a request process B for procedure call with a list of arguments. Process B operates the procedure and return values to Process A. </a:t>
            </a:r>
          </a:p>
        </p:txBody>
      </p:sp>
      <p:sp>
        <p:nvSpPr>
          <p:cNvPr id="6" name="Rectangle 5"/>
          <p:cNvSpPr/>
          <p:nvPr/>
        </p:nvSpPr>
        <p:spPr>
          <a:xfrm>
            <a:off x="7711440" y="1224783"/>
            <a:ext cx="3823063" cy="923330"/>
          </a:xfrm>
          <a:prstGeom prst="rect">
            <a:avLst/>
          </a:prstGeom>
        </p:spPr>
        <p:txBody>
          <a:bodyPr wrap="square">
            <a:spAutoFit/>
          </a:bodyPr>
          <a:lstStyle/>
          <a:p>
            <a:pPr algn="just"/>
            <a:r>
              <a:rPr lang="en-US" dirty="0" smtClean="0"/>
              <a:t>A client application can call a server-side function on a remote machine to perform a task and get the result back</a:t>
            </a:r>
            <a:endParaRPr lang="en-US" dirty="0"/>
          </a:p>
        </p:txBody>
      </p:sp>
      <p:cxnSp>
        <p:nvCxnSpPr>
          <p:cNvPr id="8" name="Straight Arrow Connector 7"/>
          <p:cNvCxnSpPr/>
          <p:nvPr/>
        </p:nvCxnSpPr>
        <p:spPr>
          <a:xfrm flipV="1">
            <a:off x="1188720" y="2220686"/>
            <a:ext cx="7262949" cy="2351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915" y="184151"/>
            <a:ext cx="11438255" cy="4570729"/>
          </a:xfrm>
        </p:spPr>
        <p:txBody>
          <a:bodyPr>
            <a:normAutofit/>
          </a:bodyPr>
          <a:lstStyle/>
          <a:p>
            <a:pPr marL="0" indent="0" algn="just">
              <a:buNone/>
            </a:pPr>
            <a:r>
              <a:rPr lang="en-US" altLang="en-US" b="1" dirty="0">
                <a:latin typeface="Times New Roman" panose="02020603050405020304" charset="0"/>
                <a:cs typeface="Times New Roman" panose="02020603050405020304" charset="0"/>
              </a:rPr>
              <a:t>Distributed Object Paradigm: </a:t>
            </a:r>
          </a:p>
          <a:p>
            <a:pPr marL="0" indent="0" algn="just">
              <a:lnSpc>
                <a:spcPct val="100000"/>
              </a:lnSpc>
              <a:buNone/>
            </a:pPr>
            <a:r>
              <a:rPr lang="en-US" altLang="en-US" dirty="0">
                <a:latin typeface="Times New Roman" panose="02020603050405020304" charset="0"/>
                <a:cs typeface="Times New Roman" panose="02020603050405020304" charset="0"/>
              </a:rPr>
              <a:t>Application access the objects distributed over the network. Objects provide methods, through the invocation of which an application obtains access to services. </a:t>
            </a:r>
          </a:p>
          <a:p>
            <a:pPr marL="0" indent="0" algn="just">
              <a:lnSpc>
                <a:spcPct val="80000"/>
              </a:lnSpc>
              <a:buNone/>
            </a:pPr>
            <a:r>
              <a:rPr lang="en-US" altLang="en-US" dirty="0">
                <a:latin typeface="Times New Roman" panose="02020603050405020304" charset="0"/>
                <a:cs typeface="Times New Roman" panose="02020603050405020304" charset="0"/>
              </a:rPr>
              <a:t>Types: </a:t>
            </a:r>
          </a:p>
          <a:p>
            <a:pPr algn="just">
              <a:lnSpc>
                <a:spcPct val="80000"/>
              </a:lnSpc>
            </a:pPr>
            <a:r>
              <a:rPr lang="en-US" altLang="en-US" dirty="0">
                <a:latin typeface="Times New Roman" panose="02020603050405020304" charset="0"/>
                <a:cs typeface="Times New Roman" panose="02020603050405020304" charset="0"/>
              </a:rPr>
              <a:t>Remote Method Invocation (RMI)</a:t>
            </a:r>
          </a:p>
          <a:p>
            <a:pPr algn="just">
              <a:lnSpc>
                <a:spcPct val="80000"/>
              </a:lnSpc>
            </a:pPr>
            <a:r>
              <a:rPr lang="en-US" altLang="en-US" dirty="0">
                <a:latin typeface="Times New Roman" panose="02020603050405020304" charset="0"/>
                <a:cs typeface="Times New Roman" panose="02020603050405020304" charset="0"/>
              </a:rPr>
              <a:t>Object Request Broker</a:t>
            </a:r>
          </a:p>
          <a:p>
            <a:pPr algn="just">
              <a:lnSpc>
                <a:spcPct val="80000"/>
              </a:lnSpc>
            </a:pPr>
            <a:r>
              <a:rPr lang="en-US" altLang="en-US" dirty="0">
                <a:latin typeface="Times New Roman" panose="02020603050405020304" charset="0"/>
                <a:cs typeface="Times New Roman" panose="02020603050405020304" charset="0"/>
              </a:rPr>
              <a:t>Object Space</a:t>
            </a:r>
          </a:p>
          <a:p>
            <a:pPr marL="0" indent="0" algn="just">
              <a:lnSpc>
                <a:spcPct val="80000"/>
              </a:lnSpc>
              <a:buNone/>
            </a:pPr>
            <a:r>
              <a:rPr lang="en-US" altLang="en-US" b="1" dirty="0">
                <a:latin typeface="Times New Roman" panose="02020603050405020304" charset="0"/>
                <a:cs typeface="Times New Roman" panose="02020603050405020304" charset="0"/>
              </a:rPr>
              <a:t>Remote Method Invocation: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5776595" y="2946400"/>
            <a:ext cx="6254115" cy="378015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Text Box 4"/>
          <p:cNvSpPr txBox="1"/>
          <p:nvPr/>
        </p:nvSpPr>
        <p:spPr>
          <a:xfrm>
            <a:off x="182789" y="4147820"/>
            <a:ext cx="5290185" cy="3010055"/>
          </a:xfrm>
          <a:prstGeom prst="rect">
            <a:avLst/>
          </a:prstGeom>
          <a:noFill/>
        </p:spPr>
        <p:txBody>
          <a:bodyPr wrap="square" rtlCol="0">
            <a:spAutoFit/>
          </a:bodyPr>
          <a:lstStyle/>
          <a:p>
            <a:pPr marL="0" indent="0" algn="just">
              <a:lnSpc>
                <a:spcPct val="80000"/>
              </a:lnSpc>
              <a:buNone/>
            </a:pPr>
            <a:endParaRPr lang="en-US" altLang="en-US" sz="2400" dirty="0" smtClean="0">
              <a:latin typeface="Times New Roman" panose="02020603050405020304" charset="0"/>
              <a:cs typeface="Times New Roman" panose="02020603050405020304" charset="0"/>
              <a:sym typeface="+mn-ea"/>
            </a:endParaRPr>
          </a:p>
          <a:p>
            <a:pPr marL="0" indent="0" algn="just">
              <a:lnSpc>
                <a:spcPct val="80000"/>
              </a:lnSpc>
              <a:buNone/>
            </a:pPr>
            <a:r>
              <a:rPr lang="en-US" altLang="en-US" sz="2400" dirty="0" smtClean="0">
                <a:latin typeface="Times New Roman" panose="02020603050405020304" charset="0"/>
                <a:cs typeface="Times New Roman" panose="02020603050405020304" charset="0"/>
                <a:sym typeface="+mn-ea"/>
              </a:rPr>
              <a:t>RMI </a:t>
            </a:r>
            <a:r>
              <a:rPr lang="en-US" altLang="en-US" sz="2400" dirty="0">
                <a:latin typeface="Times New Roman" panose="02020603050405020304" charset="0"/>
                <a:cs typeface="Times New Roman" panose="02020603050405020304" charset="0"/>
                <a:sym typeface="+mn-ea"/>
              </a:rPr>
              <a:t>is more </a:t>
            </a:r>
            <a:r>
              <a:rPr lang="en-US" altLang="en-US" sz="2400" dirty="0">
                <a:solidFill>
                  <a:srgbClr val="FF0000"/>
                </a:solidFill>
                <a:latin typeface="Times New Roman" panose="02020603050405020304" charset="0"/>
                <a:cs typeface="Times New Roman" panose="02020603050405020304" charset="0"/>
                <a:sym typeface="+mn-ea"/>
              </a:rPr>
              <a:t>like RPC but major difference is, it is object-oriented approach</a:t>
            </a:r>
            <a:r>
              <a:rPr lang="en-US" altLang="en-US" sz="2400" dirty="0">
                <a:latin typeface="Times New Roman" panose="02020603050405020304" charset="0"/>
                <a:cs typeface="Times New Roman" panose="02020603050405020304" charset="0"/>
                <a:sym typeface="+mn-ea"/>
              </a:rPr>
              <a:t>.</a:t>
            </a:r>
          </a:p>
          <a:p>
            <a:pPr marL="0" indent="0" algn="just">
              <a:lnSpc>
                <a:spcPct val="80000"/>
              </a:lnSpc>
              <a:buNone/>
            </a:pPr>
            <a:r>
              <a:rPr lang="en-US" altLang="en-US" sz="2400" dirty="0">
                <a:latin typeface="Times New Roman" panose="02020603050405020304" charset="0"/>
                <a:cs typeface="Times New Roman" panose="02020603050405020304" charset="0"/>
                <a:sym typeface="+mn-ea"/>
              </a:rPr>
              <a:t> A process invokes the methods in an object, which may reside in a remote host. Arguments may be passed with the invocation.</a:t>
            </a:r>
            <a:endParaRPr lang="en-US" altLang="en-US" sz="2400"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50" y="405130"/>
            <a:ext cx="10852150" cy="5772150"/>
          </a:xfrm>
        </p:spPr>
        <p:txBody>
          <a:bodyPr/>
          <a:lstStyle/>
          <a:p>
            <a:pPr marL="0" indent="0" algn="just">
              <a:buNone/>
            </a:pPr>
            <a:r>
              <a:rPr lang="en-US" altLang="en-US" b="1" dirty="0">
                <a:latin typeface="Times New Roman" panose="02020603050405020304" charset="0"/>
                <a:cs typeface="Times New Roman" panose="02020603050405020304" charset="0"/>
              </a:rPr>
              <a:t>Object Request Broker (ORB): </a:t>
            </a:r>
          </a:p>
          <a:p>
            <a:pPr marL="0" indent="0" algn="just">
              <a:buNone/>
            </a:pPr>
            <a:r>
              <a:rPr lang="en-US" altLang="en-US" dirty="0">
                <a:latin typeface="Times New Roman" panose="02020603050405020304" charset="0"/>
                <a:cs typeface="Times New Roman" panose="02020603050405020304" charset="0"/>
              </a:rPr>
              <a:t>ORB acts as mediator between objects and object requester, it allows requester can access multiple remote objects. An application issues requests to an object request broker (ORB), which directs the request to an appropriate object that provides service. </a:t>
            </a:r>
          </a:p>
          <a:p>
            <a:pPr marL="0" indent="0" algn="just">
              <a:buNone/>
            </a:pPr>
            <a:r>
              <a:rPr lang="en-US" altLang="en-US" dirty="0">
                <a:latin typeface="Times New Roman" panose="02020603050405020304" charset="0"/>
                <a:cs typeface="Times New Roman" panose="02020603050405020304" charset="0"/>
              </a:rPr>
              <a:t>Example: CORBA </a:t>
            </a:r>
          </a:p>
          <a:p>
            <a:pPr marL="0" indent="0" algn="just">
              <a:buNone/>
            </a:pPr>
            <a:endParaRPr lang="en-US" altLang="en-US" dirty="0">
              <a:latin typeface="Times New Roman" panose="02020603050405020304" charset="0"/>
              <a:cs typeface="Times New Roman" panose="02020603050405020304" charset="0"/>
            </a:endParaRPr>
          </a:p>
        </p:txBody>
      </p:sp>
      <p:sp>
        <p:nvSpPr>
          <p:cNvPr id="5" name="Rectangles 4"/>
          <p:cNvSpPr/>
          <p:nvPr/>
        </p:nvSpPr>
        <p:spPr>
          <a:xfrm>
            <a:off x="3079750" y="3051175"/>
            <a:ext cx="6799580" cy="337185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885" y="273050"/>
            <a:ext cx="11130915" cy="5904230"/>
          </a:xfrm>
        </p:spPr>
        <p:txBody>
          <a:bodyPr/>
          <a:lstStyle/>
          <a:p>
            <a:pPr marL="0" indent="0" algn="just">
              <a:buNone/>
            </a:pPr>
            <a:r>
              <a:rPr lang="en-US" altLang="en-US" b="1" dirty="0">
                <a:latin typeface="Times New Roman" panose="02020603050405020304" charset="0"/>
                <a:cs typeface="Times New Roman" panose="02020603050405020304" charset="0"/>
              </a:rPr>
              <a:t>Object Space: </a:t>
            </a:r>
          </a:p>
          <a:p>
            <a:pPr marL="0" indent="0" algn="just">
              <a:buNone/>
            </a:pPr>
            <a:r>
              <a:rPr lang="en-US" altLang="en-US" dirty="0">
                <a:latin typeface="Times New Roman" panose="02020603050405020304" charset="0"/>
                <a:cs typeface="Times New Roman" panose="02020603050405020304" charset="0"/>
              </a:rPr>
              <a:t>Objects are placed as </a:t>
            </a:r>
            <a:r>
              <a:rPr lang="en-US" altLang="en-US" dirty="0">
                <a:solidFill>
                  <a:srgbClr val="FF0000"/>
                </a:solidFill>
                <a:latin typeface="Times New Roman" panose="02020603050405020304" charset="0"/>
                <a:cs typeface="Times New Roman" panose="02020603050405020304" charset="0"/>
              </a:rPr>
              <a:t>logical entities in the space </a:t>
            </a:r>
            <a:r>
              <a:rPr lang="en-US" altLang="en-US" dirty="0">
                <a:latin typeface="Times New Roman" panose="02020603050405020304" charset="0"/>
                <a:cs typeface="Times New Roman" panose="02020603050405020304" charset="0"/>
              </a:rPr>
              <a:t>called object space. Providers place their objects entries in the objects space. Requests who subscribe can access the objects.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2139315" y="2183130"/>
            <a:ext cx="8059420" cy="421068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650" y="346075"/>
            <a:ext cx="10852150" cy="5831205"/>
          </a:xfrm>
        </p:spPr>
        <p:txBody>
          <a:bodyPr/>
          <a:lstStyle/>
          <a:p>
            <a:pPr marL="0" indent="0" algn="just">
              <a:buNone/>
            </a:pPr>
            <a:r>
              <a:rPr lang="en-US" altLang="en-US" b="1" dirty="0">
                <a:latin typeface="Times New Roman" panose="02020603050405020304" charset="0"/>
                <a:cs typeface="Times New Roman" panose="02020603050405020304" charset="0"/>
              </a:rPr>
              <a:t>Mobile Agent Paradigm: </a:t>
            </a:r>
          </a:p>
          <a:p>
            <a:pPr marL="0" indent="0" algn="just">
              <a:buNone/>
            </a:pPr>
            <a:r>
              <a:rPr lang="en-US" altLang="en-US" dirty="0">
                <a:latin typeface="Times New Roman" panose="02020603050405020304" charset="0"/>
                <a:cs typeface="Times New Roman" panose="02020603050405020304" charset="0"/>
              </a:rPr>
              <a:t>Mobile agent </a:t>
            </a:r>
            <a:r>
              <a:rPr lang="en-US" altLang="en-US" dirty="0">
                <a:solidFill>
                  <a:srgbClr val="FF0000"/>
                </a:solidFill>
                <a:latin typeface="Times New Roman" panose="02020603050405020304" charset="0"/>
                <a:cs typeface="Times New Roman" panose="02020603050405020304" charset="0"/>
              </a:rPr>
              <a:t>starts from originated host and transports over host to host</a:t>
            </a:r>
            <a:r>
              <a:rPr lang="en-US" altLang="en-US" dirty="0">
                <a:latin typeface="Times New Roman" panose="02020603050405020304" charset="0"/>
                <a:cs typeface="Times New Roman" panose="02020603050405020304" charset="0"/>
              </a:rPr>
              <a:t>. At each host, the agent can access the services or resources to complete the mission. </a:t>
            </a: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2375535" y="2200910"/>
            <a:ext cx="7359015" cy="422211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435" y="184150"/>
            <a:ext cx="11175365" cy="5993130"/>
          </a:xfrm>
        </p:spPr>
        <p:txBody>
          <a:bodyPr/>
          <a:lstStyle/>
          <a:p>
            <a:pPr marL="0" indent="0" algn="just">
              <a:buNone/>
            </a:pPr>
            <a:r>
              <a:rPr lang="en-US" altLang="en-US" b="1" dirty="0">
                <a:latin typeface="Times New Roman" panose="02020603050405020304" charset="0"/>
                <a:cs typeface="Times New Roman" panose="02020603050405020304" charset="0"/>
              </a:rPr>
              <a:t>Network Service Paradigm: </a:t>
            </a:r>
          </a:p>
          <a:p>
            <a:pPr marL="0" indent="0" algn="just">
              <a:buNone/>
            </a:pPr>
            <a:r>
              <a:rPr lang="en-US" altLang="en-US" dirty="0">
                <a:latin typeface="Times New Roman" panose="02020603050405020304" charset="0"/>
                <a:cs typeface="Times New Roman" panose="02020603050405020304" charset="0"/>
              </a:rPr>
              <a:t>All the service objects are register with global directory service. If </a:t>
            </a:r>
            <a:r>
              <a:rPr lang="en-US" altLang="en-US" dirty="0">
                <a:solidFill>
                  <a:srgbClr val="FF0000"/>
                </a:solidFill>
                <a:latin typeface="Times New Roman" panose="02020603050405020304" charset="0"/>
                <a:cs typeface="Times New Roman" panose="02020603050405020304" charset="0"/>
              </a:rPr>
              <a:t>process want a service </a:t>
            </a:r>
            <a:r>
              <a:rPr lang="en-US" altLang="en-US" dirty="0" smtClean="0">
                <a:solidFill>
                  <a:srgbClr val="FF0000"/>
                </a:solidFill>
                <a:latin typeface="Times New Roman" panose="02020603050405020304" charset="0"/>
                <a:cs typeface="Times New Roman" panose="02020603050405020304" charset="0"/>
              </a:rPr>
              <a:t>can/should </a:t>
            </a:r>
            <a:r>
              <a:rPr lang="en-US" altLang="en-US" dirty="0">
                <a:solidFill>
                  <a:srgbClr val="FF0000"/>
                </a:solidFill>
                <a:latin typeface="Times New Roman" panose="02020603050405020304" charset="0"/>
                <a:cs typeface="Times New Roman" panose="02020603050405020304" charset="0"/>
              </a:rPr>
              <a:t>contact directory service at runtime</a:t>
            </a:r>
            <a:r>
              <a:rPr lang="en-US" altLang="en-US" dirty="0">
                <a:latin typeface="Times New Roman" panose="02020603050405020304" charset="0"/>
                <a:cs typeface="Times New Roman" panose="02020603050405020304" charset="0"/>
              </a:rPr>
              <a:t>. Requestor is provided a reference, using which process interact with service. services are identified by the global unique identifier. </a:t>
            </a:r>
          </a:p>
          <a:p>
            <a:pPr marL="0" indent="0" algn="just">
              <a:buNone/>
            </a:pPr>
            <a:r>
              <a:rPr lang="en-US" altLang="en-US" dirty="0">
                <a:latin typeface="Times New Roman" panose="02020603050405020304" charset="0"/>
                <a:cs typeface="Times New Roman" panose="02020603050405020304" charset="0"/>
              </a:rPr>
              <a:t>Example: Java </a:t>
            </a:r>
            <a:r>
              <a:rPr lang="en-US" altLang="en-US" dirty="0" err="1">
                <a:latin typeface="Times New Roman" panose="02020603050405020304" charset="0"/>
                <a:cs typeface="Times New Roman" panose="02020603050405020304" charset="0"/>
              </a:rPr>
              <a:t>Jini</a:t>
            </a:r>
            <a:r>
              <a:rPr lang="en-US" altLang="en-US" dirty="0">
                <a:latin typeface="Times New Roman" panose="02020603050405020304" charset="0"/>
                <a:cs typeface="Times New Roman" panose="02020603050405020304" charset="0"/>
              </a:rPr>
              <a:t> </a:t>
            </a: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
        <p:nvSpPr>
          <p:cNvPr id="4" name="Rectangles 3"/>
          <p:cNvSpPr/>
          <p:nvPr/>
        </p:nvSpPr>
        <p:spPr>
          <a:xfrm>
            <a:off x="2520315" y="3094355"/>
            <a:ext cx="6938645" cy="3183890"/>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331525" y="2161251"/>
            <a:ext cx="8254435" cy="4239983"/>
          </a:xfrm>
          <a:prstGeom prst="rect">
            <a:avLst/>
          </a:prstGeom>
          <a:noFill/>
          <a:ln w="9525">
            <a:noFill/>
            <a:miter lim="800000"/>
            <a:headEnd/>
            <a:tailEnd/>
          </a:ln>
          <a:effectLst/>
        </p:spPr>
      </p:pic>
      <p:sp>
        <p:nvSpPr>
          <p:cNvPr id="5" name="Rectangle 4"/>
          <p:cNvSpPr/>
          <p:nvPr/>
        </p:nvSpPr>
        <p:spPr>
          <a:xfrm>
            <a:off x="426720" y="187626"/>
            <a:ext cx="11663680" cy="1877437"/>
          </a:xfrm>
          <a:prstGeom prst="rect">
            <a:avLst/>
          </a:prstGeom>
        </p:spPr>
        <p:txBody>
          <a:bodyPr wrap="square">
            <a:spAutoFit/>
          </a:bodyPr>
          <a:lstStyle/>
          <a:p>
            <a:r>
              <a:rPr lang="en-US" sz="2800" b="1" dirty="0" smtClean="0">
                <a:hlinkClick r:id="rId3"/>
              </a:rPr>
              <a:t>Hadoop Ecosystem:</a:t>
            </a:r>
          </a:p>
          <a:p>
            <a:endParaRPr lang="en-US" sz="2800" b="1" dirty="0" smtClean="0">
              <a:hlinkClick r:id="rId3"/>
            </a:endParaRPr>
          </a:p>
          <a:p>
            <a:r>
              <a:rPr lang="en-US" sz="2000" dirty="0"/>
              <a:t>The Hadoop ecosystem is a collection of open-source tools and frameworks </a:t>
            </a:r>
            <a:r>
              <a:rPr lang="en-US" sz="2000" dirty="0" smtClean="0"/>
              <a:t>built</a:t>
            </a:r>
          </a:p>
          <a:p>
            <a:r>
              <a:rPr lang="en-US" sz="2000" dirty="0" smtClean="0"/>
              <a:t> </a:t>
            </a:r>
            <a:r>
              <a:rPr lang="en-US" sz="2000" dirty="0"/>
              <a:t>around the core Apache Hadoop project, designed for storing and </a:t>
            </a:r>
            <a:r>
              <a:rPr lang="en-US" sz="2000" dirty="0" smtClean="0"/>
              <a:t>processing</a:t>
            </a:r>
          </a:p>
          <a:p>
            <a:r>
              <a:rPr lang="en-US" sz="2000" dirty="0" smtClean="0"/>
              <a:t> </a:t>
            </a:r>
            <a:r>
              <a:rPr lang="en-US" sz="2000" dirty="0"/>
              <a:t>vast amounts of data across distributed computer clusters.</a:t>
            </a:r>
            <a:endParaRPr lang="en-US" sz="2000" b="1" dirty="0">
              <a:hlinkClick r:id="rId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095" y="227965"/>
            <a:ext cx="11511280" cy="6447155"/>
          </a:xfrm>
        </p:spPr>
        <p:txBody>
          <a:bodyPr>
            <a:normAutofit fontScale="90000"/>
          </a:bodyPr>
          <a:lstStyle/>
          <a:p>
            <a:pPr marL="0" indent="0" algn="just">
              <a:buNone/>
            </a:pPr>
            <a:r>
              <a:rPr lang="en-US" altLang="en-US" b="1" dirty="0">
                <a:latin typeface="Times New Roman" panose="02020603050405020304" charset="0"/>
                <a:cs typeface="Times New Roman" panose="02020603050405020304" charset="0"/>
              </a:rPr>
              <a:t>MapReduce</a:t>
            </a:r>
          </a:p>
          <a:p>
            <a:pPr marL="0" indent="0" algn="just">
              <a:buNone/>
            </a:pPr>
            <a:r>
              <a:rPr lang="en-US" altLang="en-US" dirty="0">
                <a:latin typeface="Times New Roman" panose="02020603050405020304" charset="0"/>
                <a:cs typeface="Times New Roman" panose="02020603050405020304" charset="0"/>
              </a:rPr>
              <a:t>MapReduce is a </a:t>
            </a:r>
            <a:r>
              <a:rPr lang="en-US" altLang="en-US" dirty="0">
                <a:solidFill>
                  <a:srgbClr val="FF0000"/>
                </a:solidFill>
                <a:latin typeface="Times New Roman" panose="02020603050405020304" charset="0"/>
                <a:cs typeface="Times New Roman" panose="02020603050405020304" charset="0"/>
              </a:rPr>
              <a:t>programming model that uses parallel processing to speed large-scale data processing</a:t>
            </a:r>
            <a:r>
              <a:rPr lang="en-US" altLang="en-US" dirty="0">
                <a:latin typeface="Times New Roman" panose="02020603050405020304" charset="0"/>
                <a:cs typeface="Times New Roman" panose="02020603050405020304" charset="0"/>
              </a:rPr>
              <a:t>. MapReduce enables massive scalability across hundreds or thousands of servers within a Hadoop cluster.</a:t>
            </a:r>
          </a:p>
          <a:p>
            <a:pPr algn="just"/>
            <a:r>
              <a:rPr lang="en-US" altLang="en-US" dirty="0">
                <a:latin typeface="Times New Roman" panose="02020603050405020304" charset="0"/>
                <a:cs typeface="Times New Roman" panose="02020603050405020304" charset="0"/>
              </a:rPr>
              <a:t>The name "MapReduce" refers to the 2 tasks that the model performs to help “chunk” a large data processing task into many smaller tasks that can run faster in parallel.</a:t>
            </a:r>
          </a:p>
          <a:p>
            <a:pPr algn="just"/>
            <a:r>
              <a:rPr lang="en-US" altLang="en-US" dirty="0">
                <a:latin typeface="Times New Roman" panose="02020603050405020304" charset="0"/>
                <a:cs typeface="Times New Roman" panose="02020603050405020304" charset="0"/>
              </a:rPr>
              <a:t>First is the "map task," which takes one set of data and converts it into another set of data formatted as key/value pairs, such as cities (keys) and daily high temperatures (values).</a:t>
            </a:r>
          </a:p>
          <a:p>
            <a:pPr algn="just"/>
            <a:r>
              <a:rPr lang="en-US" altLang="en-US" dirty="0">
                <a:latin typeface="Times New Roman" panose="02020603050405020304" charset="0"/>
                <a:cs typeface="Times New Roman" panose="02020603050405020304" charset="0"/>
              </a:rPr>
              <a:t>Second is the "reduce task," which takes the outputs from a map task, aggregates all values with the same key and processes the data to produce a final set of key/value pairs.</a:t>
            </a:r>
          </a:p>
          <a:p>
            <a:pPr marL="0" indent="0" algn="just">
              <a:buNone/>
            </a:pPr>
            <a:r>
              <a:rPr lang="en-US" altLang="en-US" dirty="0">
                <a:latin typeface="Times New Roman" panose="02020603050405020304" charset="0"/>
                <a:cs typeface="Times New Roman" panose="02020603050405020304" charset="0"/>
              </a:rPr>
              <a:t>The MapReduce programming model is one of the core processing components at the heart of Apache Hadoop, an open source software framework supported by the Apache Software Foundation and built on the Java programming language.</a:t>
            </a:r>
          </a:p>
          <a:p>
            <a:pPr marL="0" indent="0" algn="just">
              <a:buNone/>
            </a:pPr>
            <a:r>
              <a:rPr lang="en-US" altLang="en-US" dirty="0">
                <a:latin typeface="Times New Roman" panose="02020603050405020304" charset="0"/>
                <a:cs typeface="Times New Roman" panose="02020603050405020304" charset="0"/>
              </a:rPr>
              <a:t>The MapReduce model can be used outside of Hadoop as well.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 y="287655"/>
            <a:ext cx="11423650" cy="6226810"/>
          </a:xfrm>
        </p:spPr>
        <p:txBody>
          <a:bodyPr/>
          <a:lstStyle/>
          <a:p>
            <a:pPr marL="0" indent="0" algn="just">
              <a:buNone/>
            </a:pPr>
            <a:r>
              <a:rPr lang="en-US" altLang="en-US" b="1" dirty="0">
                <a:latin typeface="Times New Roman" panose="02020603050405020304" charset="0"/>
                <a:cs typeface="Times New Roman" panose="02020603050405020304" charset="0"/>
              </a:rPr>
              <a:t>How </a:t>
            </a:r>
            <a:r>
              <a:rPr lang="en-US" altLang="en-US" b="1" dirty="0" err="1">
                <a:latin typeface="Times New Roman" panose="02020603050405020304" charset="0"/>
                <a:cs typeface="Times New Roman" panose="02020603050405020304" charset="0"/>
              </a:rPr>
              <a:t>MapReduce</a:t>
            </a:r>
            <a:r>
              <a:rPr lang="en-US" altLang="en-US" b="1" dirty="0">
                <a:latin typeface="Times New Roman" panose="02020603050405020304" charset="0"/>
                <a:cs typeface="Times New Roman" panose="02020603050405020304" charset="0"/>
              </a:rPr>
              <a:t> works</a:t>
            </a:r>
          </a:p>
          <a:p>
            <a:pPr marL="0" indent="0" algn="just">
              <a:lnSpc>
                <a:spcPct val="110000"/>
              </a:lnSpc>
              <a:buNone/>
            </a:pP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helps chunk data processing projects into smaller pieces so they can run faster.</a:t>
            </a:r>
          </a:p>
          <a:p>
            <a:pPr marL="0" indent="0" algn="just">
              <a:lnSpc>
                <a:spcPct val="110000"/>
              </a:lnSpc>
              <a:buNone/>
            </a:pPr>
            <a:r>
              <a:rPr lang="en-US" altLang="en-US" dirty="0">
                <a:latin typeface="Times New Roman" panose="02020603050405020304" charset="0"/>
                <a:cs typeface="Times New Roman" panose="02020603050405020304" charset="0"/>
              </a:rPr>
              <a:t>Using </a:t>
            </a:r>
            <a:r>
              <a:rPr lang="en-US" altLang="en-US" dirty="0">
                <a:solidFill>
                  <a:srgbClr val="FF0000"/>
                </a:solidFill>
                <a:latin typeface="Times New Roman" panose="02020603050405020304" charset="0"/>
                <a:cs typeface="Times New Roman" panose="02020603050405020304" charset="0"/>
              </a:rPr>
              <a:t>one processor to analyze a huge file with terabytes or </a:t>
            </a:r>
            <a:r>
              <a:rPr lang="en-US" altLang="en-US" dirty="0" err="1">
                <a:solidFill>
                  <a:srgbClr val="FF0000"/>
                </a:solidFill>
                <a:latin typeface="Times New Roman" panose="02020603050405020304" charset="0"/>
                <a:cs typeface="Times New Roman" panose="02020603050405020304" charset="0"/>
              </a:rPr>
              <a:t>petabytes</a:t>
            </a:r>
            <a:r>
              <a:rPr lang="en-US" altLang="en-US" dirty="0">
                <a:solidFill>
                  <a:srgbClr val="FF0000"/>
                </a:solidFill>
                <a:latin typeface="Times New Roman" panose="02020603050405020304" charset="0"/>
                <a:cs typeface="Times New Roman" panose="02020603050405020304" charset="0"/>
              </a:rPr>
              <a:t> of data </a:t>
            </a:r>
            <a:r>
              <a:rPr lang="en-US" altLang="en-US" dirty="0">
                <a:latin typeface="Times New Roman" panose="02020603050405020304" charset="0"/>
                <a:cs typeface="Times New Roman" panose="02020603050405020304" charset="0"/>
              </a:rPr>
              <a:t>might, for example, </a:t>
            </a:r>
            <a:r>
              <a:rPr lang="en-US" altLang="en-US" dirty="0">
                <a:solidFill>
                  <a:srgbClr val="FF0000"/>
                </a:solidFill>
                <a:latin typeface="Times New Roman" panose="02020603050405020304" charset="0"/>
                <a:cs typeface="Times New Roman" panose="02020603050405020304" charset="0"/>
              </a:rPr>
              <a:t>take 10 hours. A </a:t>
            </a:r>
            <a:r>
              <a:rPr lang="en-US" altLang="en-US" dirty="0" err="1">
                <a:solidFill>
                  <a:srgbClr val="FF0000"/>
                </a:solidFill>
                <a:latin typeface="Times New Roman" panose="02020603050405020304" charset="0"/>
                <a:cs typeface="Times New Roman" panose="02020603050405020304" charset="0"/>
              </a:rPr>
              <a:t>MapReduce</a:t>
            </a:r>
            <a:r>
              <a:rPr lang="en-US" altLang="en-US" dirty="0">
                <a:solidFill>
                  <a:srgbClr val="FF0000"/>
                </a:solidFill>
                <a:latin typeface="Times New Roman" panose="02020603050405020304" charset="0"/>
                <a:cs typeface="Times New Roman" panose="02020603050405020304" charset="0"/>
              </a:rPr>
              <a:t> job can split that same data file into 10 tasks that run in parallel on 10 processors</a:t>
            </a:r>
            <a:r>
              <a:rPr lang="en-US" altLang="en-US" dirty="0">
                <a:latin typeface="Times New Roman" panose="02020603050405020304" charset="0"/>
                <a:cs typeface="Times New Roman" panose="02020603050405020304" charset="0"/>
              </a:rPr>
              <a:t>. This job might only take an hour or less to run. The data can be aggregated from the distributed computing nodes to produce a result.</a:t>
            </a:r>
          </a:p>
          <a:p>
            <a:pPr marL="0" indent="0" algn="just">
              <a:lnSpc>
                <a:spcPct val="110000"/>
              </a:lnSpc>
              <a:buNone/>
            </a:pPr>
            <a:r>
              <a:rPr lang="en-US" altLang="en-US" dirty="0">
                <a:latin typeface="Times New Roman" panose="02020603050405020304" charset="0"/>
                <a:cs typeface="Times New Roman" panose="02020603050405020304" charset="0"/>
              </a:rPr>
              <a:t>While mapping and reducing are the essential functions of the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model, the overall process includes a few more steps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817999" y="448491"/>
            <a:ext cx="7308993" cy="4116297"/>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048965" y="4733980"/>
            <a:ext cx="7078027" cy="124840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10" y="200025"/>
            <a:ext cx="10968990" cy="5977255"/>
          </a:xfrm>
        </p:spPr>
        <p:txBody>
          <a:bodyPr/>
          <a:lstStyle/>
          <a:p>
            <a:pPr marL="0" indent="0">
              <a:lnSpc>
                <a:spcPct val="150000"/>
              </a:lnSpc>
              <a:buNone/>
            </a:pPr>
            <a:r>
              <a:rPr lang="en-US" altLang="en-US" sz="3200" b="1" u="sng" dirty="0">
                <a:solidFill>
                  <a:srgbClr val="FF0000"/>
                </a:solidFill>
                <a:latin typeface="Times New Roman" panose="02020603050405020304" charset="0"/>
                <a:cs typeface="Times New Roman" panose="02020603050405020304" charset="0"/>
              </a:rPr>
              <a:t>Parallel Programming Paradigm</a:t>
            </a:r>
            <a:r>
              <a:rPr lang="en-US" altLang="en-US" sz="3200" b="1" dirty="0">
                <a:latin typeface="Times New Roman" panose="02020603050405020304" charset="0"/>
                <a:cs typeface="Times New Roman" panose="02020603050405020304" charset="0"/>
              </a:rPr>
              <a:t>:</a:t>
            </a:r>
          </a:p>
          <a:p>
            <a:pPr marL="0" indent="0" algn="just">
              <a:lnSpc>
                <a:spcPct val="150000"/>
              </a:lnSpc>
              <a:buNone/>
            </a:pPr>
            <a:r>
              <a:rPr lang="en-US" altLang="en-US" dirty="0">
                <a:latin typeface="Times New Roman" panose="02020603050405020304" charset="0"/>
                <a:cs typeface="Times New Roman" panose="02020603050405020304" charset="0"/>
              </a:rPr>
              <a:t>Parallel and distributed programming paradigms are approaches used to </a:t>
            </a:r>
            <a:r>
              <a:rPr lang="en-US" altLang="en-US" dirty="0">
                <a:solidFill>
                  <a:srgbClr val="FF0000"/>
                </a:solidFill>
                <a:latin typeface="Times New Roman" panose="02020603050405020304" charset="0"/>
                <a:cs typeface="Times New Roman" panose="02020603050405020304" charset="0"/>
              </a:rPr>
              <a:t>design and implement software that can execute tasks concurrently across multiple computing resources</a:t>
            </a:r>
            <a:r>
              <a:rPr lang="en-US" altLang="en-US" dirty="0">
                <a:latin typeface="Times New Roman" panose="02020603050405020304" charset="0"/>
                <a:cs typeface="Times New Roman" panose="02020603050405020304" charset="0"/>
              </a:rPr>
              <a:t>. </a:t>
            </a:r>
          </a:p>
          <a:p>
            <a:pPr marL="0" indent="0" algn="just">
              <a:lnSpc>
                <a:spcPct val="150000"/>
              </a:lnSpc>
              <a:buNone/>
            </a:pPr>
            <a:r>
              <a:rPr lang="en-US" altLang="en-US" dirty="0">
                <a:latin typeface="Times New Roman" panose="02020603050405020304" charset="0"/>
                <a:cs typeface="Times New Roman" panose="02020603050405020304" charset="0"/>
              </a:rPr>
              <a:t>They cater to different computing scenarios and aim to improve performance, scalability, and efficiency in handling complex computational problems</a:t>
            </a:r>
          </a:p>
          <a:p>
            <a:pPr marL="0" indent="0" algn="just">
              <a:buNone/>
            </a:pPr>
            <a:endParaRPr lang="en-US" altLang="en-US" dirty="0">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298" y="269149"/>
            <a:ext cx="11013440" cy="3453765"/>
          </a:xfrm>
        </p:spPr>
        <p:txBody>
          <a:bodyPr/>
          <a:lstStyle/>
          <a:p>
            <a:pPr marL="0" indent="0" algn="just">
              <a:buNone/>
            </a:pPr>
            <a:r>
              <a:rPr lang="en-US" altLang="en-US" sz="3600" b="1" dirty="0">
                <a:latin typeface="Times New Roman" panose="02020603050405020304" charset="0"/>
                <a:cs typeface="Times New Roman" panose="02020603050405020304" charset="0"/>
              </a:rPr>
              <a:t>Input</a:t>
            </a:r>
          </a:p>
          <a:p>
            <a:pPr marL="0" indent="0" algn="just">
              <a:lnSpc>
                <a:spcPct val="100000"/>
              </a:lnSpc>
              <a:buNone/>
            </a:pPr>
            <a:r>
              <a:rPr lang="en-US" altLang="en-US" dirty="0">
                <a:latin typeface="Times New Roman" panose="02020603050405020304" charset="0"/>
                <a:cs typeface="Times New Roman" panose="02020603050405020304" charset="0"/>
              </a:rPr>
              <a:t>A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application </a:t>
            </a:r>
            <a:r>
              <a:rPr lang="en-US" altLang="en-US" b="1" dirty="0">
                <a:latin typeface="Times New Roman" panose="02020603050405020304" charset="0"/>
                <a:cs typeface="Times New Roman" panose="02020603050405020304" charset="0"/>
              </a:rPr>
              <a:t>accepts input data</a:t>
            </a:r>
            <a:r>
              <a:rPr lang="en-US" altLang="en-US" dirty="0">
                <a:latin typeface="Times New Roman" panose="02020603050405020304" charset="0"/>
                <a:cs typeface="Times New Roman" panose="02020603050405020304" charset="0"/>
              </a:rPr>
              <a:t>, which can include structured or unstructured data.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applications usually work with input files stored in the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distributed file system (HDFS), </a:t>
            </a:r>
          </a:p>
          <a:p>
            <a:pPr marL="0" indent="0" algn="just">
              <a:lnSpc>
                <a:spcPct val="100000"/>
              </a:lnSpc>
              <a:buNone/>
            </a:pPr>
            <a:r>
              <a:rPr lang="en-US" altLang="en-US" dirty="0">
                <a:latin typeface="Times New Roman" panose="02020603050405020304" charset="0"/>
                <a:cs typeface="Times New Roman" panose="02020603050405020304" charset="0"/>
              </a:rPr>
              <a:t>For a specific job, the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framework </a:t>
            </a:r>
            <a:r>
              <a:rPr lang="en-US" altLang="en-US" dirty="0">
                <a:solidFill>
                  <a:srgbClr val="FF0000"/>
                </a:solidFill>
                <a:latin typeface="Times New Roman" panose="02020603050405020304" charset="0"/>
                <a:cs typeface="Times New Roman" panose="02020603050405020304" charset="0"/>
              </a:rPr>
              <a:t>helps select distributed servers, manage communications and data transfers and support fault tolerance and redundancy</a:t>
            </a:r>
            <a:r>
              <a:rPr lang="en-US" altLang="en-US" dirty="0">
                <a:latin typeface="Times New Roman" panose="02020603050405020304" charset="0"/>
                <a:cs typeface="Times New Roman" panose="02020603050405020304" charset="0"/>
              </a:rPr>
              <a:t>.</a:t>
            </a:r>
          </a:p>
        </p:txBody>
      </p:sp>
      <p:pic>
        <p:nvPicPr>
          <p:cNvPr id="4" name="Picture 2"/>
          <p:cNvPicPr>
            <a:picLocks noChangeAspect="1" noChangeArrowheads="1"/>
          </p:cNvPicPr>
          <p:nvPr/>
        </p:nvPicPr>
        <p:blipFill>
          <a:blip r:embed="rId2"/>
          <a:srcRect/>
          <a:stretch>
            <a:fillRect/>
          </a:stretch>
        </p:blipFill>
        <p:spPr bwMode="auto">
          <a:xfrm>
            <a:off x="5368833" y="3430840"/>
            <a:ext cx="5852159" cy="342716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730" y="346075"/>
            <a:ext cx="11466830" cy="6255385"/>
          </a:xfrm>
        </p:spPr>
        <p:txBody>
          <a:bodyPr>
            <a:normAutofit lnSpcReduction="10000"/>
          </a:bodyPr>
          <a:lstStyle/>
          <a:p>
            <a:pPr marL="0" indent="0" algn="just">
              <a:lnSpc>
                <a:spcPct val="110000"/>
              </a:lnSpc>
              <a:buNone/>
            </a:pPr>
            <a:r>
              <a:rPr lang="en-US" altLang="en-US" sz="3600" b="1" dirty="0" smtClean="0">
                <a:latin typeface="Times New Roman" panose="02020603050405020304" charset="0"/>
                <a:cs typeface="Times New Roman" panose="02020603050405020304" charset="0"/>
              </a:rPr>
              <a:t>Splitting</a:t>
            </a:r>
            <a:endParaRPr lang="en-US" altLang="en-US" sz="3600" b="1" dirty="0">
              <a:latin typeface="Times New Roman" panose="02020603050405020304" charset="0"/>
              <a:cs typeface="Times New Roman" panose="02020603050405020304" charset="0"/>
            </a:endParaRPr>
          </a:p>
          <a:p>
            <a:pPr marL="0" indent="0" algn="just">
              <a:lnSpc>
                <a:spcPct val="110000"/>
              </a:lnSpc>
              <a:buNone/>
            </a:pPr>
            <a:r>
              <a:rPr lang="en-US" altLang="en-US" dirty="0">
                <a:latin typeface="Times New Roman" panose="02020603050405020304" charset="0"/>
                <a:cs typeface="Times New Roman" panose="02020603050405020304" charset="0"/>
              </a:rPr>
              <a:t>The input data is split into </a:t>
            </a:r>
            <a:r>
              <a:rPr lang="en-US" altLang="en-US" b="1" dirty="0">
                <a:latin typeface="Times New Roman" panose="02020603050405020304" charset="0"/>
                <a:cs typeface="Times New Roman" panose="02020603050405020304" charset="0"/>
              </a:rPr>
              <a:t>smaller blocks.</a:t>
            </a:r>
            <a:r>
              <a:rPr lang="en-US" altLang="en-US" dirty="0">
                <a:latin typeface="Times New Roman" panose="02020603050405020304" charset="0"/>
                <a:cs typeface="Times New Roman" panose="02020603050405020304" charset="0"/>
              </a:rPr>
              <a:t> These blocks are distributed to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—the functions that perform mapping in the next step—located across various computing nodes. The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framework aims for a roughly uniform assignment of data across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 for efficient load balancing.</a:t>
            </a:r>
          </a:p>
          <a:p>
            <a:pPr marL="0" indent="0" algn="just">
              <a:lnSpc>
                <a:spcPct val="110000"/>
              </a:lnSpc>
              <a:buNone/>
            </a:pPr>
            <a:r>
              <a:rPr lang="en-US" altLang="en-US" sz="3200" b="1" dirty="0">
                <a:latin typeface="Times New Roman" panose="02020603050405020304" charset="0"/>
                <a:cs typeface="Times New Roman" panose="02020603050405020304" charset="0"/>
              </a:rPr>
              <a:t>Mapping</a:t>
            </a:r>
          </a:p>
          <a:p>
            <a:pPr marL="0" indent="0" algn="just">
              <a:lnSpc>
                <a:spcPct val="110000"/>
              </a:lnSpc>
              <a:buNone/>
            </a:pPr>
            <a:r>
              <a:rPr lang="en-US" altLang="en-US" dirty="0">
                <a:latin typeface="Times New Roman" panose="02020603050405020304" charset="0"/>
                <a:cs typeface="Times New Roman" panose="02020603050405020304" charset="0"/>
              </a:rPr>
              <a:t>On each node, the map function processes the data it receives, converting the data into key/value pairs.</a:t>
            </a:r>
          </a:p>
          <a:p>
            <a:pPr marL="0" indent="0" algn="just">
              <a:lnSpc>
                <a:spcPct val="110000"/>
              </a:lnSpc>
              <a:buNone/>
            </a:pPr>
            <a:r>
              <a:rPr lang="en-US" altLang="en-US" dirty="0">
                <a:latin typeface="Times New Roman" panose="02020603050405020304" charset="0"/>
                <a:cs typeface="Times New Roman" panose="02020603050405020304" charset="0"/>
              </a:rPr>
              <a:t>The total number of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 is determined within the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framework, based on the total volume of data and the available memory blocks on each </a:t>
            </a:r>
            <a:r>
              <a:rPr lang="en-US" altLang="en-US" dirty="0" err="1">
                <a:latin typeface="Times New Roman" panose="02020603050405020304" charset="0"/>
                <a:cs typeface="Times New Roman" panose="02020603050405020304" charset="0"/>
              </a:rPr>
              <a:t>mapper</a:t>
            </a:r>
            <a:r>
              <a:rPr lang="en-US" altLang="en-US" dirty="0">
                <a:latin typeface="Times New Roman" panose="02020603050405020304" charset="0"/>
                <a:cs typeface="Times New Roman" panose="02020603050405020304" charset="0"/>
              </a:rPr>
              <a:t>. Parameters for the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 reducers and output formats can be set within the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cluster.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045" y="293370"/>
            <a:ext cx="11891645" cy="6295390"/>
          </a:xfrm>
        </p:spPr>
        <p:txBody>
          <a:bodyPr>
            <a:noAutofit/>
          </a:bodyPr>
          <a:lstStyle/>
          <a:p>
            <a:pPr marL="0" indent="0" algn="just">
              <a:buNone/>
            </a:pPr>
            <a:r>
              <a:rPr lang="en-US" altLang="en-US" sz="3200" b="1" dirty="0">
                <a:latin typeface="Times New Roman" panose="02020603050405020304" charset="0"/>
                <a:cs typeface="Times New Roman" panose="02020603050405020304" charset="0"/>
              </a:rPr>
              <a:t>Shuffling</a:t>
            </a:r>
          </a:p>
          <a:p>
            <a:pPr marL="0" indent="0" algn="just">
              <a:buNone/>
            </a:pPr>
            <a:r>
              <a:rPr lang="en-US" altLang="en-US" dirty="0">
                <a:latin typeface="Times New Roman" panose="02020603050405020304" charset="0"/>
                <a:cs typeface="Times New Roman" panose="02020603050405020304" charset="0"/>
              </a:rPr>
              <a:t>The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framework sorts the map outputs and assigns all key/value pairs with the same "key" (topic) to the same reducer. For example, in a data set of cities and their daily high temperatures, any data with the “Tokyo” key would go to the same reducer.</a:t>
            </a:r>
          </a:p>
          <a:p>
            <a:pPr marL="0" indent="0" algn="just">
              <a:buNone/>
            </a:pPr>
            <a:r>
              <a:rPr lang="en-US" altLang="en-US" dirty="0">
                <a:latin typeface="Times New Roman" panose="02020603050405020304" charset="0"/>
                <a:cs typeface="Times New Roman" panose="02020603050405020304" charset="0"/>
              </a:rPr>
              <a:t>The reducer, as the name suggests, is the function that performs the reduce step.</a:t>
            </a:r>
          </a:p>
          <a:p>
            <a:pPr marL="0" indent="0" algn="just">
              <a:buNone/>
            </a:pPr>
            <a:r>
              <a:rPr lang="en-US" altLang="en-US" sz="3200" b="1" dirty="0">
                <a:latin typeface="Times New Roman" panose="02020603050405020304" charset="0"/>
                <a:cs typeface="Times New Roman" panose="02020603050405020304" charset="0"/>
              </a:rPr>
              <a:t>Reducing</a:t>
            </a:r>
          </a:p>
          <a:p>
            <a:pPr marL="0" indent="0" algn="just">
              <a:buNone/>
            </a:pPr>
            <a:r>
              <a:rPr lang="en-US" altLang="en-US" dirty="0">
                <a:latin typeface="Times New Roman" panose="02020603050405020304" charset="0"/>
                <a:cs typeface="Times New Roman" panose="02020603050405020304" charset="0"/>
              </a:rPr>
              <a:t>Reduce functions process the key/value pairs that the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 emit. This can involve merging, tabulating or performing other operations on the data, depending on the kind of processing required.</a:t>
            </a:r>
          </a:p>
          <a:p>
            <a:pPr marL="0" indent="0" algn="just">
              <a:buNone/>
            </a:pPr>
            <a:r>
              <a:rPr lang="en-US" altLang="en-US" dirty="0">
                <a:latin typeface="Times New Roman" panose="02020603050405020304" charset="0"/>
                <a:cs typeface="Times New Roman" panose="02020603050405020304" charset="0"/>
              </a:rPr>
              <a:t>Mapping and reduction can be done on the same set of servers, but this is optional. </a:t>
            </a:r>
          </a:p>
          <a:p>
            <a:pPr marL="0" indent="0" algn="just">
              <a:buNone/>
            </a:pPr>
            <a:r>
              <a:rPr lang="en-US" altLang="en-US" sz="3200" b="1" dirty="0">
                <a:latin typeface="Times New Roman" panose="02020603050405020304" charset="0"/>
                <a:cs typeface="Times New Roman" panose="02020603050405020304" charset="0"/>
              </a:rPr>
              <a:t>Result</a:t>
            </a:r>
          </a:p>
          <a:p>
            <a:pPr marL="0" indent="0" algn="just">
              <a:buNone/>
            </a:pPr>
            <a:r>
              <a:rPr lang="en-US" altLang="en-US" dirty="0">
                <a:latin typeface="Times New Roman" panose="02020603050405020304" charset="0"/>
                <a:cs typeface="Times New Roman" panose="02020603050405020304" charset="0"/>
              </a:rPr>
              <a:t>Each reducer outputs the results of its processing to the HDFS or other data store.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520" y="698500"/>
            <a:ext cx="11584305" cy="5800725"/>
          </a:xfrm>
        </p:spPr>
        <p:txBody>
          <a:bodyPr>
            <a:normAutofit/>
          </a:bodyPr>
          <a:lstStyle/>
          <a:p>
            <a:pPr marL="0" indent="0">
              <a:buNone/>
            </a:pPr>
            <a:r>
              <a:rPr lang="en-US" altLang="en-US" b="1" dirty="0">
                <a:latin typeface="Times New Roman" panose="02020603050405020304" charset="0"/>
                <a:cs typeface="Times New Roman" panose="02020603050405020304" charset="0"/>
              </a:rPr>
              <a:t>An example of </a:t>
            </a:r>
            <a:r>
              <a:rPr lang="en-US" altLang="en-US" b="1" dirty="0" err="1">
                <a:latin typeface="Times New Roman" panose="02020603050405020304" charset="0"/>
                <a:cs typeface="Times New Roman" panose="02020603050405020304" charset="0"/>
              </a:rPr>
              <a:t>MapReduce</a:t>
            </a:r>
            <a:endParaRPr lang="en-US" altLang="en-US" b="1" dirty="0">
              <a:latin typeface="Times New Roman" panose="02020603050405020304" charset="0"/>
              <a:cs typeface="Times New Roman" panose="02020603050405020304" charset="0"/>
            </a:endParaRPr>
          </a:p>
          <a:p>
            <a:pPr marL="0" indent="0" algn="just">
              <a:buNone/>
            </a:pPr>
            <a:r>
              <a:rPr lang="en-US" altLang="en-US" dirty="0">
                <a:latin typeface="Times New Roman" panose="02020603050405020304" charset="0"/>
                <a:cs typeface="Times New Roman" panose="02020603050405020304" charset="0"/>
              </a:rPr>
              <a:t>No matter the amount of data an organization wants to analyze, the key principles remain the same.</a:t>
            </a:r>
          </a:p>
          <a:p>
            <a:pPr marL="0" indent="0" algn="just">
              <a:buNone/>
            </a:pPr>
            <a:r>
              <a:rPr lang="en-US" altLang="en-US" dirty="0">
                <a:latin typeface="Times New Roman" panose="02020603050405020304" charset="0"/>
                <a:cs typeface="Times New Roman" panose="02020603050405020304" charset="0"/>
              </a:rPr>
              <a:t>For this example, the data set includes cities (the keys) and the corresponding daily temperatures (the values) recorded for each city. A sample key/value pair might look like this: &lt;Toronto, 18&gt;.</a:t>
            </a:r>
          </a:p>
          <a:p>
            <a:pPr marL="0" indent="0" algn="just">
              <a:buNone/>
            </a:pPr>
            <a:r>
              <a:rPr lang="en-US" altLang="en-US" dirty="0">
                <a:latin typeface="Times New Roman" panose="02020603050405020304" charset="0"/>
                <a:cs typeface="Times New Roman" panose="02020603050405020304" charset="0"/>
              </a:rPr>
              <a:t>The data is spread across multiple files. Each file might include data from a mix of cities, and it might include the same city multiple times.</a:t>
            </a:r>
          </a:p>
          <a:p>
            <a:pPr marL="0" indent="0" algn="just">
              <a:buNone/>
            </a:pPr>
            <a:r>
              <a:rPr lang="en-US" altLang="en-US" dirty="0">
                <a:latin typeface="Times New Roman" panose="02020603050405020304" charset="0"/>
                <a:cs typeface="Times New Roman" panose="02020603050405020304" charset="0"/>
              </a:rPr>
              <a:t>From this data set, the user wants to identify the "maximum temperature" for each city across the tracked period.</a:t>
            </a:r>
          </a:p>
          <a:p>
            <a:pPr marL="0" indent="0">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755" y="346075"/>
            <a:ext cx="11189335" cy="6182360"/>
          </a:xfrm>
        </p:spPr>
        <p:txBody>
          <a:bodyPr>
            <a:normAutofit fontScale="90000"/>
          </a:bodyPr>
          <a:lstStyle/>
          <a:p>
            <a:pPr marL="0" indent="0">
              <a:lnSpc>
                <a:spcPct val="110000"/>
              </a:lnSpc>
              <a:buNone/>
            </a:pPr>
            <a:r>
              <a:rPr lang="en-US" altLang="en-US" dirty="0">
                <a:latin typeface="Times New Roman" panose="02020603050405020304" charset="0"/>
                <a:cs typeface="Times New Roman" panose="02020603050405020304" charset="0"/>
                <a:sym typeface="+mn-ea"/>
              </a:rPr>
              <a:t>An implementation of </a:t>
            </a:r>
            <a:r>
              <a:rPr lang="en-US" altLang="en-US" dirty="0" err="1">
                <a:latin typeface="Times New Roman" panose="02020603050405020304" charset="0"/>
                <a:cs typeface="Times New Roman" panose="02020603050405020304" charset="0"/>
                <a:sym typeface="+mn-ea"/>
              </a:rPr>
              <a:t>MapReduce</a:t>
            </a:r>
            <a:r>
              <a:rPr lang="en-US" altLang="en-US" dirty="0">
                <a:latin typeface="Times New Roman" panose="02020603050405020304" charset="0"/>
                <a:cs typeface="Times New Roman" panose="02020603050405020304" charset="0"/>
                <a:sym typeface="+mn-ea"/>
              </a:rPr>
              <a:t> to handle this job might look like this:</a:t>
            </a:r>
            <a:endParaRPr lang="en-US" altLang="en-US" dirty="0">
              <a:latin typeface="Times New Roman" panose="02020603050405020304" charset="0"/>
              <a:cs typeface="Times New Roman" panose="02020603050405020304" charset="0"/>
            </a:endParaRPr>
          </a:p>
          <a:p>
            <a:pPr marL="457200" indent="-457200">
              <a:lnSpc>
                <a:spcPct val="110000"/>
              </a:lnSpc>
              <a:buAutoNum type="arabicPeriod"/>
            </a:pPr>
            <a:r>
              <a:rPr lang="en-US" altLang="en-US" dirty="0">
                <a:latin typeface="Times New Roman" panose="02020603050405020304" charset="0"/>
                <a:cs typeface="Times New Roman" panose="02020603050405020304" charset="0"/>
              </a:rPr>
              <a:t>Data files containing temperature information feed into the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application as input.</a:t>
            </a:r>
          </a:p>
          <a:p>
            <a:pPr marL="457200" indent="-457200">
              <a:lnSpc>
                <a:spcPct val="110000"/>
              </a:lnSpc>
              <a:buAutoNum type="arabicPeriod"/>
            </a:pPr>
            <a:r>
              <a:rPr lang="en-US" altLang="en-US" dirty="0">
                <a:latin typeface="Times New Roman" panose="02020603050405020304" charset="0"/>
                <a:cs typeface="Times New Roman" panose="02020603050405020304" charset="0"/>
              </a:rPr>
              <a:t>The files are split into map tasks, with each task assigned to one of the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a:t>
            </a:r>
          </a:p>
          <a:p>
            <a:pPr marL="457200" indent="-457200">
              <a:lnSpc>
                <a:spcPct val="110000"/>
              </a:lnSpc>
              <a:buAutoNum type="arabicPeriod"/>
            </a:pPr>
            <a:r>
              <a:rPr lang="en-US" altLang="en-US" dirty="0">
                <a:latin typeface="Times New Roman" panose="02020603050405020304" charset="0"/>
                <a:cs typeface="Times New Roman" panose="02020603050405020304" charset="0"/>
              </a:rPr>
              <a:t>The </a:t>
            </a:r>
            <a:r>
              <a:rPr lang="en-US" altLang="en-US" dirty="0" err="1">
                <a:latin typeface="Times New Roman" panose="02020603050405020304" charset="0"/>
                <a:cs typeface="Times New Roman" panose="02020603050405020304" charset="0"/>
              </a:rPr>
              <a:t>mappers</a:t>
            </a:r>
            <a:r>
              <a:rPr lang="en-US" altLang="en-US" dirty="0">
                <a:latin typeface="Times New Roman" panose="02020603050405020304" charset="0"/>
                <a:cs typeface="Times New Roman" panose="02020603050405020304" charset="0"/>
              </a:rPr>
              <a:t> convert the data into key/value pairs.</a:t>
            </a:r>
          </a:p>
          <a:p>
            <a:pPr marL="457200" indent="-457200">
              <a:lnSpc>
                <a:spcPct val="110000"/>
              </a:lnSpc>
              <a:buAutoNum type="arabicPeriod"/>
            </a:pPr>
            <a:r>
              <a:rPr lang="en-US" altLang="en-US" dirty="0">
                <a:latin typeface="Times New Roman" panose="02020603050405020304" charset="0"/>
                <a:cs typeface="Times New Roman" panose="02020603050405020304" charset="0"/>
              </a:rPr>
              <a:t>The map outputs are shuffled and sorted so that all values with the same city key end up with the same reducer. For example, all temperature values for Toronto go to one reducer, while another reducer aggregates all the values for London.</a:t>
            </a:r>
          </a:p>
          <a:p>
            <a:pPr marL="457200" indent="-457200">
              <a:lnSpc>
                <a:spcPct val="110000"/>
              </a:lnSpc>
              <a:buAutoNum type="arabicPeriod"/>
            </a:pPr>
            <a:r>
              <a:rPr lang="en-US" altLang="en-US" dirty="0">
                <a:latin typeface="Times New Roman" panose="02020603050405020304" charset="0"/>
                <a:cs typeface="Times New Roman" panose="02020603050405020304" charset="0"/>
              </a:rPr>
              <a:t>Each reducer processes its data to determine the highest temperature value for each city. The data is then reduced to just the highest key/ value pair for each city.</a:t>
            </a:r>
          </a:p>
          <a:p>
            <a:pPr marL="457200" indent="-457200">
              <a:lnSpc>
                <a:spcPct val="110000"/>
              </a:lnSpc>
              <a:buAutoNum type="arabicPeriod"/>
            </a:pPr>
            <a:r>
              <a:rPr lang="en-US" altLang="en-US" dirty="0">
                <a:latin typeface="Times New Roman" panose="02020603050405020304" charset="0"/>
                <a:cs typeface="Times New Roman" panose="02020603050405020304" charset="0"/>
              </a:rPr>
              <a:t>After the reduce phase, the highest values can be collected to produce a result: &lt;Tokyo, 38&gt; &lt;London, 27&gt; &lt;New York, 33&gt; &lt;Toronto, 32&gt;.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940526" y="1495424"/>
            <a:ext cx="10215153" cy="491975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Downloads\snapshot.jpg"/>
          <p:cNvPicPr>
            <a:picLocks noChangeAspect="1" noChangeArrowheads="1"/>
          </p:cNvPicPr>
          <p:nvPr/>
        </p:nvPicPr>
        <p:blipFill>
          <a:blip r:embed="rId2"/>
          <a:srcRect/>
          <a:stretch>
            <a:fillRect/>
          </a:stretch>
        </p:blipFill>
        <p:spPr bwMode="auto">
          <a:xfrm>
            <a:off x="1207589" y="679269"/>
            <a:ext cx="9530080" cy="536067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p:cNvPicPr>
            <a:picLocks noGrp="1" noChangeAspect="1"/>
          </p:cNvPicPr>
          <p:nvPr>
            <p:ph idx="1"/>
          </p:nvPr>
        </p:nvPicPr>
        <p:blipFill>
          <a:blip r:embed="rId2"/>
          <a:stretch>
            <a:fillRect/>
          </a:stretch>
        </p:blipFill>
        <p:spPr>
          <a:xfrm>
            <a:off x="-2329815" y="-1341755"/>
            <a:ext cx="17098645" cy="92665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933942" y="953589"/>
            <a:ext cx="10051711" cy="4820194"/>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8605" y="287020"/>
            <a:ext cx="11569065" cy="6301105"/>
          </a:xfrm>
        </p:spPr>
        <p:txBody>
          <a:bodyPr>
            <a:normAutofit/>
          </a:bodyPr>
          <a:lstStyle/>
          <a:p>
            <a:pPr marL="0" indent="0">
              <a:buNone/>
            </a:pPr>
            <a:r>
              <a:rPr lang="en-US" altLang="en-US" sz="3600" b="1" dirty="0" err="1">
                <a:latin typeface="Times New Roman" panose="02020603050405020304" charset="0"/>
                <a:cs typeface="Times New Roman" panose="02020603050405020304" charset="0"/>
              </a:rPr>
              <a:t>MapReduce</a:t>
            </a:r>
            <a:r>
              <a:rPr lang="en-US" altLang="en-US" sz="3600" b="1" dirty="0">
                <a:latin typeface="Times New Roman" panose="02020603050405020304" charset="0"/>
                <a:cs typeface="Times New Roman" panose="02020603050405020304" charset="0"/>
              </a:rPr>
              <a:t> within the </a:t>
            </a:r>
            <a:r>
              <a:rPr lang="en-US" altLang="en-US" sz="3600" b="1" dirty="0" err="1">
                <a:latin typeface="Times New Roman" panose="02020603050405020304" charset="0"/>
                <a:cs typeface="Times New Roman" panose="02020603050405020304" charset="0"/>
              </a:rPr>
              <a:t>Hadoop</a:t>
            </a:r>
            <a:r>
              <a:rPr lang="en-US" altLang="en-US" sz="3600" b="1" dirty="0">
                <a:latin typeface="Times New Roman" panose="02020603050405020304" charset="0"/>
                <a:cs typeface="Times New Roman" panose="02020603050405020304" charset="0"/>
              </a:rPr>
              <a:t> ecosystem</a:t>
            </a:r>
          </a:p>
          <a:p>
            <a:pPr marL="0" indent="0" algn="just">
              <a:buNone/>
            </a:pPr>
            <a:r>
              <a:rPr lang="en-US" altLang="en-US" dirty="0">
                <a:latin typeface="Times New Roman" panose="02020603050405020304" charset="0"/>
                <a:cs typeface="Times New Roman" panose="02020603050405020304" charset="0"/>
              </a:rPr>
              <a:t>The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ecosystem is a suite of open source modules designed to work together to promote efficiency. There are modules that constitute the main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framework, including </a:t>
            </a:r>
            <a:r>
              <a:rPr lang="en-US" altLang="en-US" dirty="0" err="1">
                <a:latin typeface="Times New Roman" panose="02020603050405020304" charset="0"/>
                <a:cs typeface="Times New Roman" panose="02020603050405020304" charset="0"/>
              </a:rPr>
              <a:t>MapReduce</a:t>
            </a:r>
            <a:r>
              <a:rPr lang="en-US" altLang="en-US" dirty="0">
                <a:latin typeface="Times New Roman" panose="02020603050405020304" charset="0"/>
                <a:cs typeface="Times New Roman" panose="02020603050405020304" charset="0"/>
              </a:rPr>
              <a:t> plus 3 more:</a:t>
            </a:r>
          </a:p>
          <a:p>
            <a:pPr marL="0" indent="0" algn="just">
              <a:buNone/>
            </a:pPr>
            <a:r>
              <a:rPr lang="en-US" altLang="en-US" b="1" dirty="0" err="1">
                <a:latin typeface="Times New Roman" panose="02020603050405020304" charset="0"/>
                <a:cs typeface="Times New Roman" panose="02020603050405020304" charset="0"/>
              </a:rPr>
              <a:t>Hadoop</a:t>
            </a:r>
            <a:r>
              <a:rPr lang="en-US" altLang="en-US" b="1" dirty="0">
                <a:latin typeface="Times New Roman" panose="02020603050405020304" charset="0"/>
                <a:cs typeface="Times New Roman" panose="02020603050405020304" charset="0"/>
              </a:rPr>
              <a:t> distributed file system (HDFS)</a:t>
            </a:r>
          </a:p>
          <a:p>
            <a:pPr algn="just"/>
            <a:r>
              <a:rPr lang="en-US" altLang="en-US" dirty="0">
                <a:latin typeface="Times New Roman" panose="02020603050405020304" charset="0"/>
                <a:cs typeface="Times New Roman" panose="02020603050405020304" charset="0"/>
              </a:rPr>
              <a:t>HDFS is a distributed </a:t>
            </a:r>
            <a:r>
              <a:rPr lang="en-US" altLang="en-US" dirty="0">
                <a:solidFill>
                  <a:srgbClr val="FF0000"/>
                </a:solidFill>
                <a:latin typeface="Times New Roman" panose="02020603050405020304" charset="0"/>
                <a:cs typeface="Times New Roman" panose="02020603050405020304" charset="0"/>
              </a:rPr>
              <a:t>file system for </a:t>
            </a:r>
            <a:r>
              <a:rPr lang="en-US" altLang="en-US" b="1" dirty="0">
                <a:solidFill>
                  <a:srgbClr val="FF0000"/>
                </a:solidFill>
                <a:latin typeface="Times New Roman" panose="02020603050405020304" charset="0"/>
                <a:cs typeface="Times New Roman" panose="02020603050405020304" charset="0"/>
              </a:rPr>
              <a:t>storing application</a:t>
            </a:r>
            <a:r>
              <a:rPr lang="en-US" altLang="en-US" dirty="0">
                <a:solidFill>
                  <a:srgbClr val="FF0000"/>
                </a:solidFill>
                <a:latin typeface="Times New Roman" panose="02020603050405020304" charset="0"/>
                <a:cs typeface="Times New Roman" panose="02020603050405020304" charset="0"/>
              </a:rPr>
              <a:t> data</a:t>
            </a:r>
            <a:r>
              <a:rPr lang="en-US" altLang="en-US" dirty="0">
                <a:latin typeface="Times New Roman" panose="02020603050405020304" charset="0"/>
                <a:cs typeface="Times New Roman" panose="02020603050405020304" charset="0"/>
              </a:rPr>
              <a:t> on up to thousands of commodity servers.</a:t>
            </a:r>
          </a:p>
          <a:p>
            <a:pPr algn="just"/>
            <a:r>
              <a:rPr lang="en-US" altLang="en-US" dirty="0">
                <a:latin typeface="Times New Roman" panose="02020603050405020304" charset="0"/>
                <a:cs typeface="Times New Roman" panose="02020603050405020304" charset="0"/>
              </a:rPr>
              <a:t>HDFS is designed to provide fault tolerance for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and provide fast access to data. By default, data blocks are replicated across multiple nodes at load or write time.</a:t>
            </a:r>
          </a:p>
          <a:p>
            <a:pPr algn="just"/>
            <a:r>
              <a:rPr lang="en-US" altLang="en-US" dirty="0">
                <a:latin typeface="Times New Roman" panose="02020603050405020304" charset="0"/>
                <a:cs typeface="Times New Roman" panose="02020603050405020304" charset="0"/>
              </a:rPr>
              <a:t>The HDFS architecture features a </a:t>
            </a:r>
            <a:r>
              <a:rPr lang="en-US" altLang="en-US" dirty="0" err="1">
                <a:latin typeface="Times New Roman" panose="02020603050405020304" charset="0"/>
                <a:cs typeface="Times New Roman" panose="02020603050405020304" charset="0"/>
              </a:rPr>
              <a:t>NameNode</a:t>
            </a:r>
            <a:r>
              <a:rPr lang="en-US" altLang="en-US" dirty="0">
                <a:latin typeface="Times New Roman" panose="02020603050405020304" charset="0"/>
                <a:cs typeface="Times New Roman" panose="02020603050405020304" charset="0"/>
              </a:rPr>
              <a:t> to manage the file system namespace and file access, along with multiple </a:t>
            </a:r>
            <a:r>
              <a:rPr lang="en-US" altLang="en-US" dirty="0" err="1">
                <a:latin typeface="Times New Roman" panose="02020603050405020304" charset="0"/>
                <a:cs typeface="Times New Roman" panose="02020603050405020304" charset="0"/>
              </a:rPr>
              <a:t>DataNodes</a:t>
            </a:r>
            <a:r>
              <a:rPr lang="en-US" altLang="en-US" dirty="0">
                <a:latin typeface="Times New Roman" panose="02020603050405020304" charset="0"/>
                <a:cs typeface="Times New Roman" panose="02020603050405020304" charset="0"/>
              </a:rPr>
              <a:t> to manage data storage.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 y="375285"/>
            <a:ext cx="11071860" cy="5801995"/>
          </a:xfrm>
        </p:spPr>
        <p:txBody>
          <a:bodyPr>
            <a:normAutofit/>
          </a:bodyPr>
          <a:lstStyle/>
          <a:p>
            <a:pPr marL="0" indent="0">
              <a:buNone/>
            </a:pPr>
            <a:r>
              <a:rPr lang="en-US" altLang="en-US" sz="4000" b="1" dirty="0">
                <a:latin typeface="Times New Roman" panose="02020603050405020304" charset="0"/>
                <a:cs typeface="Times New Roman" panose="02020603050405020304" charset="0"/>
              </a:rPr>
              <a:t>The most popular parallel programming:</a:t>
            </a:r>
          </a:p>
          <a:p>
            <a:pPr marL="514350" indent="-514350">
              <a:lnSpc>
                <a:spcPct val="150000"/>
              </a:lnSpc>
              <a:buAutoNum type="arabicPeriod"/>
            </a:pPr>
            <a:r>
              <a:rPr lang="en-US" altLang="en-US" dirty="0">
                <a:latin typeface="Times New Roman" panose="02020603050405020304" charset="0"/>
                <a:cs typeface="Times New Roman" panose="02020603050405020304" charset="0"/>
              </a:rPr>
              <a:t>Shared memory</a:t>
            </a:r>
          </a:p>
          <a:p>
            <a:pPr marL="514350" indent="-514350">
              <a:lnSpc>
                <a:spcPct val="150000"/>
              </a:lnSpc>
              <a:buAutoNum type="arabicPeriod"/>
            </a:pPr>
            <a:r>
              <a:rPr lang="en-US" altLang="en-US" dirty="0">
                <a:latin typeface="Times New Roman" panose="02020603050405020304" charset="0"/>
                <a:cs typeface="Times New Roman" panose="02020603050405020304" charset="0"/>
              </a:rPr>
              <a:t>Distributed memory</a:t>
            </a:r>
          </a:p>
          <a:p>
            <a:pPr marL="514350" indent="-514350">
              <a:lnSpc>
                <a:spcPct val="150000"/>
              </a:lnSpc>
              <a:buAutoNum type="arabicPeriod"/>
            </a:pPr>
            <a:r>
              <a:rPr lang="en-US" altLang="en-US" dirty="0">
                <a:latin typeface="Times New Roman" panose="02020603050405020304" charset="0"/>
                <a:cs typeface="Times New Roman" panose="02020603050405020304" charset="0"/>
              </a:rPr>
              <a:t>Data parallelism</a:t>
            </a:r>
          </a:p>
          <a:p>
            <a:pPr marL="514350" indent="-514350">
              <a:lnSpc>
                <a:spcPct val="150000"/>
              </a:lnSpc>
              <a:buAutoNum type="arabicPeriod"/>
            </a:pPr>
            <a:r>
              <a:rPr lang="en-US" altLang="en-US" dirty="0">
                <a:latin typeface="Times New Roman" panose="02020603050405020304" charset="0"/>
                <a:cs typeface="Times New Roman" panose="02020603050405020304" charset="0"/>
              </a:rPr>
              <a:t>Task parallelism</a:t>
            </a:r>
          </a:p>
          <a:p>
            <a:pPr marL="514350" indent="-514350">
              <a:lnSpc>
                <a:spcPct val="150000"/>
              </a:lnSpc>
              <a:buAutoNum type="arabicPeriod"/>
            </a:pPr>
            <a:r>
              <a:rPr lang="en-US" altLang="en-US" dirty="0">
                <a:latin typeface="Times New Roman" panose="02020603050405020304" charset="0"/>
                <a:cs typeface="Times New Roman" panose="02020603050405020304" charset="0"/>
              </a:rPr>
              <a:t>Functional </a:t>
            </a:r>
            <a:r>
              <a:rPr lang="en-US" altLang="en-US" dirty="0" smtClean="0">
                <a:latin typeface="Times New Roman" panose="02020603050405020304" charset="0"/>
                <a:cs typeface="Times New Roman" panose="02020603050405020304" charset="0"/>
              </a:rPr>
              <a:t>parallelism</a:t>
            </a:r>
          </a:p>
          <a:p>
            <a:pPr marL="514350" indent="-514350">
              <a:lnSpc>
                <a:spcPct val="150000"/>
              </a:lnSpc>
              <a:buAutoNum type="arabicPeriod"/>
            </a:pPr>
            <a:r>
              <a:rPr lang="en-US" altLang="en-US" dirty="0" smtClean="0">
                <a:latin typeface="Times New Roman" panose="02020603050405020304" charset="0"/>
                <a:cs typeface="Times New Roman" panose="02020603050405020304" charset="0"/>
              </a:rPr>
              <a:t>Actor model</a:t>
            </a: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463550"/>
            <a:ext cx="10881360" cy="5713730"/>
          </a:xfrm>
        </p:spPr>
        <p:txBody>
          <a:bodyPr/>
          <a:lstStyle/>
          <a:p>
            <a:pPr marL="0" indent="0" algn="just">
              <a:lnSpc>
                <a:spcPct val="120000"/>
              </a:lnSpc>
              <a:buNone/>
            </a:pPr>
            <a:r>
              <a:rPr lang="en-US" altLang="en-US" b="1" dirty="0">
                <a:latin typeface="Times New Roman" panose="02020603050405020304" charset="0"/>
                <a:cs typeface="Times New Roman" panose="02020603050405020304" charset="0"/>
              </a:rPr>
              <a:t>Yet Another Resource Negotiator (YARN)</a:t>
            </a:r>
          </a:p>
          <a:p>
            <a:pPr marL="0" indent="0" algn="just">
              <a:lnSpc>
                <a:spcPct val="120000"/>
              </a:lnSpc>
              <a:buNone/>
            </a:pPr>
            <a:r>
              <a:rPr lang="en-US" altLang="en-US" dirty="0">
                <a:latin typeface="Times New Roman" panose="02020603050405020304" charset="0"/>
                <a:cs typeface="Times New Roman" panose="02020603050405020304" charset="0"/>
              </a:rPr>
              <a:t>Open source Apache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YARN, is a </a:t>
            </a:r>
            <a:r>
              <a:rPr lang="en-US" altLang="en-US" dirty="0">
                <a:solidFill>
                  <a:srgbClr val="FF0000"/>
                </a:solidFill>
                <a:latin typeface="Times New Roman" panose="02020603050405020304" charset="0"/>
                <a:cs typeface="Times New Roman" panose="02020603050405020304" charset="0"/>
              </a:rPr>
              <a:t>framework for job scheduling and cluster resource management</a:t>
            </a:r>
            <a:r>
              <a:rPr lang="en-US" altLang="en-US" dirty="0">
                <a:latin typeface="Times New Roman" panose="02020603050405020304" charset="0"/>
                <a:cs typeface="Times New Roman" panose="02020603050405020304" charset="0"/>
              </a:rPr>
              <a:t>. It supports multiple workloads, such as SQL queries, advanced modeling and real-time streaming.</a:t>
            </a:r>
          </a:p>
          <a:p>
            <a:pPr marL="0" indent="0" algn="just">
              <a:lnSpc>
                <a:spcPct val="120000"/>
              </a:lnSpc>
              <a:buNone/>
            </a:pPr>
            <a:r>
              <a:rPr lang="en-US" altLang="en-US" b="1" dirty="0" err="1">
                <a:latin typeface="Times New Roman" panose="02020603050405020304" charset="0"/>
                <a:cs typeface="Times New Roman" panose="02020603050405020304" charset="0"/>
              </a:rPr>
              <a:t>Hadoop</a:t>
            </a:r>
            <a:r>
              <a:rPr lang="en-US" altLang="en-US" b="1" dirty="0">
                <a:latin typeface="Times New Roman" panose="02020603050405020304" charset="0"/>
                <a:cs typeface="Times New Roman" panose="02020603050405020304" charset="0"/>
              </a:rPr>
              <a:t> Common</a:t>
            </a:r>
          </a:p>
          <a:p>
            <a:pPr marL="0" indent="0" algn="just">
              <a:lnSpc>
                <a:spcPct val="120000"/>
              </a:lnSpc>
              <a:buNone/>
            </a:pPr>
            <a:r>
              <a:rPr lang="en-US" altLang="en-US" dirty="0">
                <a:latin typeface="Times New Roman" panose="02020603050405020304" charset="0"/>
                <a:cs typeface="Times New Roman" panose="02020603050405020304" charset="0"/>
              </a:rPr>
              <a:t>This module is a </a:t>
            </a:r>
            <a:r>
              <a:rPr lang="en-US" altLang="en-US" dirty="0">
                <a:solidFill>
                  <a:srgbClr val="FF0000"/>
                </a:solidFill>
                <a:latin typeface="Times New Roman" panose="02020603050405020304" charset="0"/>
                <a:cs typeface="Times New Roman" panose="02020603050405020304" charset="0"/>
              </a:rPr>
              <a:t>collection of resource utilities and libraries that support other </a:t>
            </a:r>
            <a:r>
              <a:rPr lang="en-US" altLang="en-US" dirty="0" err="1">
                <a:solidFill>
                  <a:srgbClr val="FF0000"/>
                </a:solidFill>
                <a:latin typeface="Times New Roman" panose="02020603050405020304" charset="0"/>
                <a:cs typeface="Times New Roman" panose="02020603050405020304" charset="0"/>
              </a:rPr>
              <a:t>Hadoop</a:t>
            </a:r>
            <a:r>
              <a:rPr lang="en-US" altLang="en-US" dirty="0">
                <a:solidFill>
                  <a:srgbClr val="FF0000"/>
                </a:solidFill>
                <a:latin typeface="Times New Roman" panose="02020603050405020304" charset="0"/>
                <a:cs typeface="Times New Roman" panose="02020603050405020304" charset="0"/>
              </a:rPr>
              <a:t> modules. </a:t>
            </a:r>
            <a:r>
              <a:rPr lang="en-US" altLang="en-US" dirty="0">
                <a:latin typeface="Times New Roman" panose="02020603050405020304" charset="0"/>
                <a:cs typeface="Times New Roman" panose="02020603050405020304" charset="0"/>
              </a:rPr>
              <a:t>Also known as </a:t>
            </a:r>
            <a:r>
              <a:rPr lang="en-US" altLang="en-US" dirty="0" err="1">
                <a:latin typeface="Times New Roman" panose="02020603050405020304" charset="0"/>
                <a:cs typeface="Times New Roman" panose="02020603050405020304" charset="0"/>
              </a:rPr>
              <a:t>Hadoop</a:t>
            </a:r>
            <a:r>
              <a:rPr lang="en-US" altLang="en-US" dirty="0">
                <a:latin typeface="Times New Roman" panose="02020603050405020304" charset="0"/>
                <a:cs typeface="Times New Roman" panose="02020603050405020304" charset="0"/>
              </a:rPr>
              <a:t> Core, it includes multiple resources for automatic failure recovery, file-system-level and operating-system-level abstraction, Java Archive (JAR) files and scripts, plus more.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229" y="198755"/>
            <a:ext cx="11569700" cy="6445250"/>
          </a:xfrm>
        </p:spPr>
        <p:txBody>
          <a:bodyPr>
            <a:normAutofit fontScale="90000"/>
          </a:bodyPr>
          <a:lstStyle/>
          <a:p>
            <a:pPr marL="0" indent="0">
              <a:lnSpc>
                <a:spcPct val="120000"/>
              </a:lnSpc>
              <a:buNone/>
            </a:pPr>
            <a:r>
              <a:rPr lang="en-US" altLang="en-US" sz="3200" b="1" dirty="0">
                <a:latin typeface="Times New Roman" panose="02020603050405020304" charset="0"/>
                <a:cs typeface="Times New Roman" panose="02020603050405020304" charset="0"/>
              </a:rPr>
              <a:t>Mapping application(12 Marks)</a:t>
            </a:r>
          </a:p>
          <a:p>
            <a:pPr marL="0" indent="0" algn="just">
              <a:lnSpc>
                <a:spcPct val="120000"/>
              </a:lnSpc>
              <a:buNone/>
            </a:pPr>
            <a:r>
              <a:rPr lang="en-US" altLang="en-US" dirty="0">
                <a:latin typeface="Times New Roman" panose="02020603050405020304" charset="0"/>
                <a:cs typeface="Times New Roman" panose="02020603050405020304" charset="0"/>
              </a:rPr>
              <a:t>A mapping application provides geographic data and tools to visualize, navigate, and analyze locations. </a:t>
            </a:r>
          </a:p>
          <a:p>
            <a:pPr marL="0" indent="0" algn="just">
              <a:lnSpc>
                <a:spcPct val="120000"/>
              </a:lnSpc>
              <a:buNone/>
            </a:pPr>
            <a:r>
              <a:rPr lang="en-US" altLang="en-US" dirty="0">
                <a:latin typeface="Times New Roman" panose="02020603050405020304" charset="0"/>
                <a:cs typeface="Times New Roman" panose="02020603050405020304" charset="0"/>
              </a:rPr>
              <a:t>Examples include Google Maps, Apple Maps, and </a:t>
            </a:r>
            <a:r>
              <a:rPr lang="en-US" altLang="en-US" dirty="0" err="1">
                <a:latin typeface="Times New Roman" panose="02020603050405020304" charset="0"/>
                <a:cs typeface="Times New Roman" panose="02020603050405020304" charset="0"/>
              </a:rPr>
              <a:t>ArcGIS</a:t>
            </a:r>
            <a:r>
              <a:rPr lang="en-US" altLang="en-US" dirty="0">
                <a:latin typeface="Times New Roman" panose="02020603050405020304" charset="0"/>
                <a:cs typeface="Times New Roman" panose="02020603050405020304" charset="0"/>
              </a:rPr>
              <a:t>.</a:t>
            </a:r>
            <a:endParaRPr lang="en-US" altLang="en-US" b="1" dirty="0">
              <a:latin typeface="Times New Roman" panose="02020603050405020304" charset="0"/>
              <a:cs typeface="Times New Roman" panose="02020603050405020304" charset="0"/>
              <a:sym typeface="+mn-ea"/>
            </a:endParaRPr>
          </a:p>
          <a:p>
            <a:pPr marL="0" indent="0" algn="just">
              <a:lnSpc>
                <a:spcPct val="120000"/>
              </a:lnSpc>
              <a:buNone/>
            </a:pPr>
            <a:r>
              <a:rPr lang="en-US" altLang="en-US" b="1" dirty="0">
                <a:latin typeface="Times New Roman" panose="02020603050405020304" charset="0"/>
                <a:cs typeface="Times New Roman" panose="02020603050405020304" charset="0"/>
                <a:sym typeface="+mn-ea"/>
              </a:rPr>
              <a:t>Introduction to Mapping Applications</a:t>
            </a:r>
            <a:endParaRPr lang="en-US" altLang="en-US" b="1" dirty="0">
              <a:latin typeface="Times New Roman" panose="02020603050405020304" charset="0"/>
              <a:cs typeface="Times New Roman" panose="02020603050405020304" charset="0"/>
            </a:endParaRPr>
          </a:p>
          <a:p>
            <a:pPr marL="0" indent="0" algn="just">
              <a:lnSpc>
                <a:spcPct val="120000"/>
              </a:lnSpc>
              <a:buNone/>
            </a:pPr>
            <a:r>
              <a:rPr lang="en-US" altLang="en-US" dirty="0">
                <a:latin typeface="Times New Roman" panose="02020603050405020304" charset="0"/>
                <a:cs typeface="Times New Roman" panose="02020603050405020304" charset="0"/>
                <a:sym typeface="+mn-ea"/>
              </a:rPr>
              <a:t>Mapping applications are digital tools that provide access to geographic information and allow users to visualize, navigate, and interact with maps. These applications are widely used in various fields, such as transportation, urban planning, disaster management, and tourism.</a:t>
            </a:r>
          </a:p>
          <a:p>
            <a:pPr marL="0" indent="0" algn="just">
              <a:lnSpc>
                <a:spcPct val="120000"/>
              </a:lnSpc>
              <a:buNone/>
            </a:pPr>
            <a:r>
              <a:rPr lang="en-US" altLang="en-US" b="1" dirty="0">
                <a:latin typeface="Times New Roman" panose="02020603050405020304" charset="0"/>
                <a:cs typeface="Times New Roman" panose="02020603050405020304" charset="0"/>
              </a:rPr>
              <a:t>Definition</a:t>
            </a:r>
          </a:p>
          <a:p>
            <a:pPr marL="0" indent="0" algn="just">
              <a:lnSpc>
                <a:spcPct val="120000"/>
              </a:lnSpc>
              <a:buNone/>
            </a:pPr>
            <a:r>
              <a:rPr lang="en-US" altLang="en-US" dirty="0">
                <a:latin typeface="Times New Roman" panose="02020603050405020304" charset="0"/>
                <a:cs typeface="Times New Roman" panose="02020603050405020304" charset="0"/>
              </a:rPr>
              <a:t>A mapping application is a </a:t>
            </a:r>
            <a:r>
              <a:rPr lang="en-US" altLang="en-US" dirty="0">
                <a:solidFill>
                  <a:srgbClr val="FF0000"/>
                </a:solidFill>
                <a:latin typeface="Times New Roman" panose="02020603050405020304" charset="0"/>
                <a:cs typeface="Times New Roman" panose="02020603050405020304" charset="0"/>
              </a:rPr>
              <a:t>software program or online platform designed to display maps and provide tools for location-based services, navigation, and geographic analysis.</a:t>
            </a:r>
          </a:p>
          <a:p>
            <a:pPr marL="0" indent="0" algn="just">
              <a:buNone/>
            </a:pPr>
            <a:endParaRPr lang="en-US" altLang="en-US" dirty="0">
              <a:solidFill>
                <a:srgbClr val="FF0000"/>
              </a:solidFill>
              <a:latin typeface="Times New Roman" panose="02020603050405020304" charset="0"/>
              <a:cs typeface="Times New Roman" panose="02020603050405020304" charset="0"/>
            </a:endParaRPr>
          </a:p>
          <a:p>
            <a:pPr marL="0" indent="0" algn="just">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885" y="463550"/>
            <a:ext cx="11555730" cy="6064885"/>
          </a:xfrm>
        </p:spPr>
        <p:txBody>
          <a:bodyPr>
            <a:normAutofit/>
          </a:bodyPr>
          <a:lstStyle/>
          <a:p>
            <a:pPr marL="0" indent="0" algn="just">
              <a:buNone/>
            </a:pPr>
            <a:r>
              <a:rPr lang="en-US" altLang="en-US" b="1" dirty="0">
                <a:latin typeface="Times New Roman" panose="02020603050405020304" charset="0"/>
                <a:cs typeface="Times New Roman" panose="02020603050405020304" charset="0"/>
              </a:rPr>
              <a:t>Key Features of Mapping Applications</a:t>
            </a:r>
          </a:p>
          <a:p>
            <a:pPr marL="0" indent="0" algn="just">
              <a:buNone/>
            </a:pPr>
            <a:r>
              <a:rPr lang="en-US" altLang="en-US"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Map Visualization</a:t>
            </a:r>
          </a:p>
          <a:p>
            <a:pPr marL="0" indent="0" algn="just">
              <a:buNone/>
            </a:pPr>
            <a:r>
              <a:rPr lang="en-US" altLang="en-US" dirty="0">
                <a:latin typeface="Times New Roman" panose="02020603050405020304" charset="0"/>
                <a:cs typeface="Times New Roman" panose="02020603050405020304" charset="0"/>
              </a:rPr>
              <a:t>Displays maps in various formats like street maps, satellite imagery, and terrain maps.</a:t>
            </a:r>
          </a:p>
          <a:p>
            <a:pPr marL="0" indent="0" algn="just">
              <a:buNone/>
            </a:pPr>
            <a:r>
              <a:rPr lang="en-US" altLang="en-US" dirty="0">
                <a:latin typeface="Times New Roman" panose="02020603050405020304" charset="0"/>
                <a:cs typeface="Times New Roman" panose="02020603050405020304" charset="0"/>
              </a:rPr>
              <a:t>Allows users to zoom in/out, pan, and rotate views.</a:t>
            </a:r>
          </a:p>
          <a:p>
            <a:pPr marL="0" indent="0" algn="just">
              <a:buNone/>
            </a:pPr>
            <a:r>
              <a:rPr lang="en-US" altLang="en-US"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Location Search</a:t>
            </a:r>
          </a:p>
          <a:p>
            <a:pPr marL="0" indent="0" algn="just">
              <a:buNone/>
            </a:pPr>
            <a:r>
              <a:rPr lang="en-US" altLang="en-US" dirty="0">
                <a:latin typeface="Times New Roman" panose="02020603050405020304" charset="0"/>
                <a:cs typeface="Times New Roman" panose="02020603050405020304" charset="0"/>
              </a:rPr>
              <a:t>Enables users to find specific places like addresses, businesses, or landmarks.</a:t>
            </a:r>
          </a:p>
          <a:p>
            <a:pPr marL="0" indent="0" algn="just">
              <a:buNone/>
            </a:pPr>
            <a:r>
              <a:rPr lang="en-US" altLang="en-US"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Navigation and Routing</a:t>
            </a:r>
          </a:p>
          <a:p>
            <a:pPr marL="0" indent="0" algn="just">
              <a:buNone/>
            </a:pPr>
            <a:r>
              <a:rPr lang="en-US" altLang="en-US" dirty="0">
                <a:latin typeface="Times New Roman" panose="02020603050405020304" charset="0"/>
                <a:cs typeface="Times New Roman" panose="02020603050405020304" charset="0"/>
              </a:rPr>
              <a:t>Provides directions for walking, driving, cycling, or public transport.</a:t>
            </a:r>
          </a:p>
          <a:p>
            <a:pPr marL="0" indent="0" algn="just">
              <a:buNone/>
            </a:pPr>
            <a:r>
              <a:rPr lang="en-US" altLang="en-US" dirty="0">
                <a:latin typeface="Times New Roman" panose="02020603050405020304" charset="0"/>
                <a:cs typeface="Times New Roman" panose="02020603050405020304" charset="0"/>
              </a:rPr>
              <a:t>Real-time updates on traffic, road closures, and alternate routes.</a:t>
            </a:r>
          </a:p>
          <a:p>
            <a:pPr marL="0" indent="0" algn="just">
              <a:buNone/>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45" y="374650"/>
            <a:ext cx="11232515" cy="6227445"/>
          </a:xfrm>
        </p:spPr>
        <p:txBody>
          <a:bodyPr>
            <a:normAutofit/>
          </a:bodyPr>
          <a:lstStyle/>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Layer Integration</a:t>
            </a:r>
          </a:p>
          <a:p>
            <a:pPr marL="0" indent="0" algn="just">
              <a:buNone/>
            </a:pPr>
            <a:r>
              <a:rPr lang="en-US" altLang="en-US">
                <a:latin typeface="Times New Roman" panose="02020603050405020304" charset="0"/>
                <a:cs typeface="Times New Roman" panose="02020603050405020304" charset="0"/>
              </a:rPr>
              <a:t>Includes additional data layers such as weather, population density, or points of interest.</a:t>
            </a:r>
          </a:p>
          <a:p>
            <a:pPr marL="0" indent="0" algn="just">
              <a:buNone/>
            </a:pPr>
            <a:r>
              <a:rPr lang="en-US" altLang="en-US">
                <a:latin typeface="Times New Roman" panose="02020603050405020304" charset="0"/>
                <a:cs typeface="Times New Roman" panose="02020603050405020304" charset="0"/>
              </a:rPr>
              <a:t>Useful in professional mapping tools like ArcGIS or QGIS.</a:t>
            </a:r>
          </a:p>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Customization</a:t>
            </a:r>
          </a:p>
          <a:p>
            <a:pPr marL="0" indent="0" algn="just">
              <a:buNone/>
            </a:pPr>
            <a:r>
              <a:rPr lang="en-US" altLang="en-US">
                <a:latin typeface="Times New Roman" panose="02020603050405020304" charset="0"/>
                <a:cs typeface="Times New Roman" panose="02020603050405020304" charset="0"/>
              </a:rPr>
              <a:t>Allows users to mark locations, draw areas, or create custom routes.</a:t>
            </a:r>
          </a:p>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Offline Functionality</a:t>
            </a:r>
          </a:p>
          <a:p>
            <a:pPr marL="0" indent="0" algn="just">
              <a:buNone/>
            </a:pPr>
            <a:r>
              <a:rPr lang="en-US" altLang="en-US">
                <a:latin typeface="Times New Roman" panose="02020603050405020304" charset="0"/>
                <a:cs typeface="Times New Roman" panose="02020603050405020304" charset="0"/>
              </a:rPr>
              <a:t>Maps can be downloaded for use without an internet connection.</a:t>
            </a:r>
          </a:p>
          <a:p>
            <a:pPr marL="0" indent="0" algn="just">
              <a:buNone/>
            </a:pPr>
            <a:r>
              <a:rPr lang="en-US" altLang="en-US">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Real-Time Information</a:t>
            </a:r>
          </a:p>
          <a:p>
            <a:pPr marL="0" indent="0" algn="just">
              <a:buNone/>
            </a:pPr>
            <a:r>
              <a:rPr lang="en-US" altLang="en-US">
                <a:latin typeface="Times New Roman" panose="02020603050405020304" charset="0"/>
                <a:cs typeface="Times New Roman" panose="02020603050405020304" charset="0"/>
              </a:rPr>
              <a:t>Updates users on traffic, weather, and live events in the mapped area.</a:t>
            </a:r>
          </a:p>
          <a:p>
            <a:pPr marL="0" indent="0" algn="just">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0360" y="478155"/>
            <a:ext cx="11013440" cy="5699125"/>
          </a:xfrm>
        </p:spPr>
        <p:txBody>
          <a:bodyPr>
            <a:normAutofit fontScale="97500" lnSpcReduction="10000"/>
          </a:bodyPr>
          <a:lstStyle/>
          <a:p>
            <a:pPr marL="0" indent="0" algn="just">
              <a:buNone/>
            </a:pP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Types of Mapping Applications</a:t>
            </a:r>
          </a:p>
          <a:p>
            <a:pPr marL="0" indent="0" algn="just">
              <a:buNone/>
            </a:pPr>
            <a:r>
              <a:rPr lang="en-US" altLang="en-US" b="1" dirty="0">
                <a:latin typeface="Times New Roman" panose="02020603050405020304" charset="0"/>
                <a:cs typeface="Times New Roman" panose="02020603050405020304" charset="0"/>
              </a:rPr>
              <a:t>Navigation Apps</a:t>
            </a:r>
          </a:p>
          <a:p>
            <a:pPr marL="0" indent="0" algn="just">
              <a:buNone/>
            </a:pPr>
            <a:r>
              <a:rPr lang="en-US" altLang="en-US" dirty="0">
                <a:latin typeface="Times New Roman" panose="02020603050405020304" charset="0"/>
                <a:cs typeface="Times New Roman" panose="02020603050405020304" charset="0"/>
              </a:rPr>
              <a:t>Focus on route planning and real-time navigation.</a:t>
            </a:r>
          </a:p>
          <a:p>
            <a:pPr marL="0" indent="0" algn="just">
              <a:buNone/>
            </a:pPr>
            <a:r>
              <a:rPr lang="en-US" altLang="en-US" dirty="0">
                <a:latin typeface="Times New Roman" panose="02020603050405020304" charset="0"/>
                <a:cs typeface="Times New Roman" panose="02020603050405020304" charset="0"/>
              </a:rPr>
              <a:t>Examples: Google Maps, </a:t>
            </a:r>
            <a:r>
              <a:rPr lang="en-US" altLang="en-US" dirty="0" err="1">
                <a:latin typeface="Times New Roman" panose="02020603050405020304" charset="0"/>
                <a:cs typeface="Times New Roman" panose="02020603050405020304" charset="0"/>
              </a:rPr>
              <a:t>Waze</a:t>
            </a:r>
            <a:r>
              <a:rPr lang="en-US" altLang="en-US" dirty="0">
                <a:latin typeface="Times New Roman" panose="02020603050405020304" charset="0"/>
                <a:cs typeface="Times New Roman" panose="02020603050405020304" charset="0"/>
              </a:rPr>
              <a:t>, Apple Maps.</a:t>
            </a:r>
          </a:p>
          <a:p>
            <a:pPr marL="0" indent="0" algn="just">
              <a:buNone/>
            </a:pPr>
            <a:r>
              <a:rPr lang="en-US" altLang="en-US" b="1" dirty="0">
                <a:latin typeface="Times New Roman" panose="02020603050405020304" charset="0"/>
                <a:cs typeface="Times New Roman" panose="02020603050405020304" charset="0"/>
              </a:rPr>
              <a:t>Professional GIS Tools</a:t>
            </a:r>
          </a:p>
          <a:p>
            <a:pPr marL="0" indent="0" algn="just">
              <a:buNone/>
            </a:pPr>
            <a:r>
              <a:rPr lang="en-US" altLang="en-US" dirty="0">
                <a:latin typeface="Times New Roman" panose="02020603050405020304" charset="0"/>
                <a:cs typeface="Times New Roman" panose="02020603050405020304" charset="0"/>
              </a:rPr>
              <a:t>Designed for spatial analysis and research.</a:t>
            </a:r>
          </a:p>
          <a:p>
            <a:pPr marL="0" indent="0" algn="just">
              <a:buNone/>
            </a:pPr>
            <a:r>
              <a:rPr lang="en-US" altLang="en-US" dirty="0">
                <a:latin typeface="Times New Roman" panose="02020603050405020304" charset="0"/>
                <a:cs typeface="Times New Roman" panose="02020603050405020304" charset="0"/>
              </a:rPr>
              <a:t>Examples: </a:t>
            </a:r>
            <a:r>
              <a:rPr lang="en-US" altLang="en-US" dirty="0" err="1">
                <a:latin typeface="Times New Roman" panose="02020603050405020304" charset="0"/>
                <a:cs typeface="Times New Roman" panose="02020603050405020304" charset="0"/>
              </a:rPr>
              <a:t>ArcGIS</a:t>
            </a:r>
            <a:r>
              <a:rPr lang="en-US" altLang="en-US" dirty="0">
                <a:latin typeface="Times New Roman" panose="02020603050405020304" charset="0"/>
                <a:cs typeface="Times New Roman" panose="02020603050405020304" charset="0"/>
              </a:rPr>
              <a:t>, QGIS.</a:t>
            </a:r>
          </a:p>
          <a:p>
            <a:pPr marL="0" indent="0" algn="just">
              <a:buNone/>
            </a:pPr>
            <a:r>
              <a:rPr lang="en-US" altLang="en-US" b="1" dirty="0">
                <a:latin typeface="Times New Roman" panose="02020603050405020304" charset="0"/>
                <a:cs typeface="Times New Roman" panose="02020603050405020304" charset="0"/>
              </a:rPr>
              <a:t>Custom Mapping Platforms</a:t>
            </a:r>
          </a:p>
          <a:p>
            <a:pPr marL="0" indent="0" algn="just">
              <a:buNone/>
            </a:pPr>
            <a:r>
              <a:rPr lang="en-US" altLang="en-US" dirty="0">
                <a:latin typeface="Times New Roman" panose="02020603050405020304" charset="0"/>
                <a:cs typeface="Times New Roman" panose="02020603050405020304" charset="0"/>
              </a:rPr>
              <a:t>Allow creation of personalized maps for specific projects.</a:t>
            </a:r>
          </a:p>
          <a:p>
            <a:pPr marL="0" indent="0" algn="just">
              <a:buNone/>
            </a:pPr>
            <a:r>
              <a:rPr lang="en-US" altLang="en-US" dirty="0">
                <a:latin typeface="Times New Roman" panose="02020603050405020304" charset="0"/>
                <a:cs typeface="Times New Roman" panose="02020603050405020304" charset="0"/>
              </a:rPr>
              <a:t>Examples: </a:t>
            </a:r>
            <a:r>
              <a:rPr lang="en-US" altLang="en-US" dirty="0" err="1">
                <a:latin typeface="Times New Roman" panose="02020603050405020304" charset="0"/>
                <a:cs typeface="Times New Roman" panose="02020603050405020304" charset="0"/>
              </a:rPr>
              <a:t>Mapbox</a:t>
            </a:r>
            <a:r>
              <a:rPr lang="en-US" altLang="en-US" dirty="0">
                <a:latin typeface="Times New Roman" panose="02020603050405020304" charset="0"/>
                <a:cs typeface="Times New Roman" panose="02020603050405020304" charset="0"/>
              </a:rPr>
              <a:t>, </a:t>
            </a:r>
            <a:r>
              <a:rPr lang="en-US" altLang="en-US" dirty="0" err="1">
                <a:latin typeface="Times New Roman" panose="02020603050405020304" charset="0"/>
                <a:cs typeface="Times New Roman" panose="02020603050405020304" charset="0"/>
              </a:rPr>
              <a:t>OpenStreetMap</a:t>
            </a:r>
            <a:r>
              <a:rPr lang="en-US" altLang="en-US" dirty="0">
                <a:latin typeface="Times New Roman" panose="02020603050405020304" charset="0"/>
                <a:cs typeface="Times New Roman" panose="02020603050405020304" charset="0"/>
              </a:rPr>
              <a:t>.</a:t>
            </a:r>
          </a:p>
          <a:p>
            <a:pPr marL="0" indent="0" algn="just">
              <a:buNone/>
            </a:pPr>
            <a:r>
              <a:rPr lang="en-US" altLang="en-US" b="1" dirty="0">
                <a:latin typeface="Times New Roman" panose="02020603050405020304" charset="0"/>
                <a:cs typeface="Times New Roman" panose="02020603050405020304" charset="0"/>
              </a:rPr>
              <a:t>Specialized Mapping Apps</a:t>
            </a:r>
          </a:p>
          <a:p>
            <a:pPr marL="0" indent="0" algn="just">
              <a:buNone/>
            </a:pPr>
            <a:r>
              <a:rPr lang="en-US" altLang="en-US" dirty="0">
                <a:latin typeface="Times New Roman" panose="02020603050405020304" charset="0"/>
                <a:cs typeface="Times New Roman" panose="02020603050405020304" charset="0"/>
              </a:rPr>
              <a:t>Serve niche needs like hiking (</a:t>
            </a:r>
            <a:r>
              <a:rPr lang="en-US" altLang="en-US" dirty="0" err="1">
                <a:latin typeface="Times New Roman" panose="02020603050405020304" charset="0"/>
                <a:cs typeface="Times New Roman" panose="02020603050405020304" charset="0"/>
              </a:rPr>
              <a:t>AllTrails</a:t>
            </a:r>
            <a:r>
              <a:rPr lang="en-US" altLang="en-US" dirty="0">
                <a:latin typeface="Times New Roman" panose="02020603050405020304" charset="0"/>
                <a:cs typeface="Times New Roman" panose="02020603050405020304" charset="0"/>
              </a:rPr>
              <a:t>), weather tracking, or real estate.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498475"/>
            <a:ext cx="10861675" cy="5678805"/>
          </a:xfrm>
        </p:spPr>
        <p:txBody>
          <a:bodyPr/>
          <a:lstStyle/>
          <a:p>
            <a:pPr marL="0" indent="0" algn="just">
              <a:buNone/>
            </a:pPr>
            <a:r>
              <a:rPr lang="en-US" altLang="en-US" b="1" dirty="0">
                <a:latin typeface="Times New Roman" panose="02020603050405020304" charset="0"/>
                <a:cs typeface="Times New Roman" panose="02020603050405020304" charset="0"/>
                <a:sym typeface="+mn-ea"/>
              </a:rPr>
              <a:t>Mapping application</a:t>
            </a:r>
            <a:endParaRPr lang="en-US" altLang="en-US" b="1" dirty="0">
              <a:latin typeface="Times New Roman" panose="02020603050405020304" charset="0"/>
              <a:cs typeface="Times New Roman" panose="02020603050405020304" charset="0"/>
            </a:endParaRPr>
          </a:p>
          <a:p>
            <a:pPr marL="0" indent="0" algn="just">
              <a:buNone/>
            </a:pPr>
            <a:r>
              <a:rPr lang="en-US" altLang="en-US" b="1" dirty="0">
                <a:latin typeface="Times New Roman" panose="02020603050405020304" charset="0"/>
                <a:cs typeface="Times New Roman" panose="02020603050405020304" charset="0"/>
              </a:rPr>
              <a:t>Advantages</a:t>
            </a:r>
          </a:p>
          <a:p>
            <a:pPr algn="just"/>
            <a:r>
              <a:rPr lang="en-US" altLang="en-US" dirty="0">
                <a:latin typeface="Times New Roman" panose="02020603050405020304" charset="0"/>
                <a:cs typeface="Times New Roman" panose="02020603050405020304" charset="0"/>
              </a:rPr>
              <a:t>Easy access to geographic data.</a:t>
            </a:r>
          </a:p>
          <a:p>
            <a:pPr algn="just"/>
            <a:r>
              <a:rPr lang="en-US" altLang="en-US" dirty="0">
                <a:latin typeface="Times New Roman" panose="02020603050405020304" charset="0"/>
                <a:cs typeface="Times New Roman" panose="02020603050405020304" charset="0"/>
              </a:rPr>
              <a:t>Improves efficiency in travel and planning.</a:t>
            </a:r>
          </a:p>
          <a:p>
            <a:pPr algn="just"/>
            <a:r>
              <a:rPr lang="en-US" altLang="en-US" dirty="0">
                <a:latin typeface="Times New Roman" panose="02020603050405020304" charset="0"/>
                <a:cs typeface="Times New Roman" panose="02020603050405020304" charset="0"/>
              </a:rPr>
              <a:t>Provides real-time updates and data.</a:t>
            </a:r>
          </a:p>
          <a:p>
            <a:pPr algn="just"/>
            <a:r>
              <a:rPr lang="en-US" altLang="en-US" dirty="0">
                <a:latin typeface="Times New Roman" panose="02020603050405020304" charset="0"/>
                <a:cs typeface="Times New Roman" panose="02020603050405020304" charset="0"/>
              </a:rPr>
              <a:t>User-friendly interfaces.</a:t>
            </a:r>
          </a:p>
          <a:p>
            <a:pPr marL="0" indent="0" algn="just">
              <a:buNone/>
            </a:pPr>
            <a:r>
              <a:rPr lang="en-US" altLang="en-US" b="1" dirty="0">
                <a:latin typeface="Times New Roman" panose="02020603050405020304" charset="0"/>
                <a:cs typeface="Times New Roman" panose="02020603050405020304" charset="0"/>
              </a:rPr>
              <a:t>Challenges</a:t>
            </a:r>
          </a:p>
          <a:p>
            <a:pPr algn="just"/>
            <a:r>
              <a:rPr lang="en-US" altLang="en-US" dirty="0">
                <a:latin typeface="Times New Roman" panose="02020603050405020304" charset="0"/>
                <a:cs typeface="Times New Roman" panose="02020603050405020304" charset="0"/>
              </a:rPr>
              <a:t>Requires internet for live data in most cases.</a:t>
            </a:r>
          </a:p>
          <a:p>
            <a:pPr algn="just"/>
            <a:r>
              <a:rPr lang="en-US" altLang="en-US" dirty="0">
                <a:latin typeface="Times New Roman" panose="02020603050405020304" charset="0"/>
                <a:cs typeface="Times New Roman" panose="02020603050405020304" charset="0"/>
              </a:rPr>
              <a:t>Privacy concerns due to location tracking.</a:t>
            </a:r>
          </a:p>
          <a:p>
            <a:pPr algn="just"/>
            <a:r>
              <a:rPr lang="en-US" altLang="en-US" dirty="0">
                <a:latin typeface="Times New Roman" panose="02020603050405020304" charset="0"/>
                <a:cs typeface="Times New Roman" panose="02020603050405020304" charset="0"/>
              </a:rPr>
              <a:t>Limited accuracy in remote areas.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 y="262890"/>
            <a:ext cx="10515600" cy="721995"/>
          </a:xfrm>
        </p:spPr>
        <p:txBody>
          <a:bodyPr>
            <a:normAutofit/>
          </a:bodyPr>
          <a:lstStyle/>
          <a:p>
            <a:r>
              <a:rPr lang="en-US" altLang="en-US" b="1">
                <a:latin typeface="Times New Roman" panose="02020603050405020304" charset="0"/>
                <a:cs typeface="Times New Roman" panose="02020603050405020304" charset="0"/>
              </a:rPr>
              <a:t>Google App Engine and Amazon AWS</a:t>
            </a:r>
          </a:p>
        </p:txBody>
      </p:sp>
      <p:sp>
        <p:nvSpPr>
          <p:cNvPr id="3" name="Content Placeholder 2"/>
          <p:cNvSpPr>
            <a:spLocks noGrp="1"/>
          </p:cNvSpPr>
          <p:nvPr>
            <p:ph idx="1"/>
          </p:nvPr>
        </p:nvSpPr>
        <p:spPr>
          <a:xfrm>
            <a:off x="419735" y="985520"/>
            <a:ext cx="10601960" cy="4961255"/>
          </a:xfrm>
        </p:spPr>
        <p:txBody>
          <a:bodyPr/>
          <a:lstStyle/>
          <a:p>
            <a:pPr marL="0" indent="0" algn="just">
              <a:buNone/>
            </a:pPr>
            <a:r>
              <a:rPr lang="en-US" altLang="en-US" b="1" dirty="0">
                <a:latin typeface="Times New Roman" panose="02020603050405020304" charset="0"/>
                <a:cs typeface="Times New Roman" panose="02020603050405020304" charset="0"/>
              </a:rPr>
              <a:t>Introduction</a:t>
            </a:r>
          </a:p>
          <a:p>
            <a:pPr marL="0" indent="0" algn="just">
              <a:lnSpc>
                <a:spcPct val="130000"/>
              </a:lnSpc>
              <a:buNone/>
            </a:pPr>
            <a:r>
              <a:rPr lang="en-US" altLang="en-US" dirty="0">
                <a:latin typeface="Times New Roman" panose="02020603050405020304" charset="0"/>
                <a:cs typeface="Times New Roman" panose="02020603050405020304" charset="0"/>
              </a:rPr>
              <a:t>Modern cloud platforms like Google App Engine and Amazon AWS provide comprehensive programming support to developers, enabling them to build, deploy, and manage applications without worrying about underlying infrastructure. These platforms offer scalability, flexibility, and integration with various tools for enhanced productivity.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010" y="296545"/>
            <a:ext cx="11019790" cy="5880735"/>
          </a:xfrm>
        </p:spPr>
        <p:txBody>
          <a:bodyPr>
            <a:normAutofit fontScale="92500" lnSpcReduction="10000"/>
          </a:bodyPr>
          <a:lstStyle/>
          <a:p>
            <a:pPr marL="0" indent="0" algn="just">
              <a:buNone/>
            </a:pPr>
            <a:r>
              <a:rPr lang="en-US" altLang="en-US" b="1" dirty="0">
                <a:latin typeface="Times New Roman" panose="02020603050405020304" charset="0"/>
                <a:cs typeface="Times New Roman" panose="02020603050405020304" charset="0"/>
              </a:rPr>
              <a:t>1. Google App Engine (GAE)</a:t>
            </a:r>
          </a:p>
          <a:p>
            <a:pPr marL="0" indent="0" algn="just">
              <a:buNone/>
            </a:pPr>
            <a:r>
              <a:rPr lang="en-US" altLang="en-US" b="1" dirty="0">
                <a:latin typeface="Times New Roman" panose="02020603050405020304" charset="0"/>
                <a:cs typeface="Times New Roman" panose="02020603050405020304" charset="0"/>
              </a:rPr>
              <a:t>Definition</a:t>
            </a:r>
          </a:p>
          <a:p>
            <a:pPr marL="0" indent="0" algn="just">
              <a:lnSpc>
                <a:spcPct val="150000"/>
              </a:lnSpc>
              <a:buNone/>
            </a:pPr>
            <a:r>
              <a:rPr lang="en-US" altLang="en-US" sz="2000" dirty="0">
                <a:latin typeface="Times New Roman" panose="02020603050405020304" charset="0"/>
                <a:cs typeface="Times New Roman" panose="02020603050405020304" charset="0"/>
              </a:rPr>
              <a:t>Google App Engine (GAE) is a Platform-as-a-Service (</a:t>
            </a:r>
            <a:r>
              <a:rPr lang="en-US" altLang="en-US" sz="2000" dirty="0" err="1">
                <a:latin typeface="Times New Roman" panose="02020603050405020304" charset="0"/>
                <a:cs typeface="Times New Roman" panose="02020603050405020304" charset="0"/>
              </a:rPr>
              <a:t>PaaS</a:t>
            </a:r>
            <a:r>
              <a:rPr lang="en-US" altLang="en-US" sz="2000" dirty="0">
                <a:latin typeface="Times New Roman" panose="02020603050405020304" charset="0"/>
                <a:cs typeface="Times New Roman" panose="02020603050405020304" charset="0"/>
              </a:rPr>
              <a:t>) offering by Google that allows developers to build and deploy web applications at scale. It supports multiple programming languages and provides an environment for hosting applications in Google’s cloud infrastructure</a:t>
            </a:r>
            <a:r>
              <a:rPr lang="en-US" altLang="en-US" sz="2000" dirty="0" smtClean="0">
                <a:latin typeface="Times New Roman" panose="02020603050405020304" charset="0"/>
                <a:cs typeface="Times New Roman" panose="02020603050405020304" charset="0"/>
              </a:rPr>
              <a:t>. App Engine offers automatic scaling for web applications—as the number of requests increases for an application, App Engine automatically allocates more resources for the web application to handle the additional demand.</a:t>
            </a:r>
            <a:endParaRPr lang="en-US" altLang="en-US" sz="2000" dirty="0">
              <a:latin typeface="Times New Roman" panose="02020603050405020304" charset="0"/>
              <a:cs typeface="Times New Roman" panose="02020603050405020304" charset="0"/>
            </a:endParaRPr>
          </a:p>
          <a:p>
            <a:pPr marL="0" indent="0" algn="just">
              <a:buNone/>
            </a:pPr>
            <a:r>
              <a:rPr lang="en-US" altLang="en-US" b="1" dirty="0">
                <a:latin typeface="Times New Roman" panose="02020603050405020304" charset="0"/>
                <a:cs typeface="Times New Roman" panose="02020603050405020304" charset="0"/>
              </a:rPr>
              <a:t>Key Features</a:t>
            </a:r>
          </a:p>
          <a:p>
            <a:pPr marL="0" indent="0" algn="just">
              <a:buNone/>
            </a:pPr>
            <a:r>
              <a:rPr lang="en-US" altLang="en-US" b="1" dirty="0">
                <a:latin typeface="Times New Roman" panose="02020603050405020304" charset="0"/>
                <a:cs typeface="Times New Roman" panose="02020603050405020304" charset="0"/>
              </a:rPr>
              <a:t>Managed Environment</a:t>
            </a:r>
          </a:p>
          <a:p>
            <a:pPr marL="0" indent="0" algn="just">
              <a:buNone/>
            </a:pPr>
            <a:r>
              <a:rPr lang="en-US" altLang="en-US" dirty="0">
                <a:latin typeface="Times New Roman" panose="02020603050405020304" charset="0"/>
                <a:cs typeface="Times New Roman" panose="02020603050405020304" charset="0"/>
              </a:rPr>
              <a:t>Developers focus on coding while Google handles the infrastructure.</a:t>
            </a:r>
          </a:p>
          <a:p>
            <a:pPr marL="0" indent="0" algn="just">
              <a:buNone/>
            </a:pPr>
            <a:r>
              <a:rPr lang="en-US" altLang="en-US" dirty="0">
                <a:latin typeface="Times New Roman" panose="02020603050405020304" charset="0"/>
                <a:cs typeface="Times New Roman" panose="02020603050405020304" charset="0"/>
              </a:rPr>
              <a:t>Automatic scaling based on traffic and demand.</a:t>
            </a:r>
          </a:p>
          <a:p>
            <a:pPr marL="0" indent="0" algn="just">
              <a:buNone/>
            </a:pPr>
            <a:r>
              <a:rPr lang="en-US" altLang="en-US" b="1" dirty="0">
                <a:latin typeface="Times New Roman" panose="02020603050405020304" charset="0"/>
                <a:cs typeface="Times New Roman" panose="02020603050405020304" charset="0"/>
              </a:rPr>
              <a:t>Language Support</a:t>
            </a:r>
          </a:p>
          <a:p>
            <a:pPr marL="0" indent="0" algn="just">
              <a:buNone/>
            </a:pPr>
            <a:r>
              <a:rPr lang="en-US" altLang="en-US" dirty="0">
                <a:latin typeface="Times New Roman" panose="02020603050405020304" charset="0"/>
                <a:cs typeface="Times New Roman" panose="02020603050405020304" charset="0"/>
              </a:rPr>
              <a:t>Supports Python, Java, Go, PHP, Node.js, Ruby, and more.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55" y="368935"/>
            <a:ext cx="10977245" cy="5808345"/>
          </a:xfrm>
        </p:spPr>
        <p:txBody>
          <a:bodyPr>
            <a:normAutofit/>
          </a:bodyPr>
          <a:lstStyle/>
          <a:p>
            <a:pPr marL="0" indent="0" algn="just">
              <a:buNone/>
            </a:pPr>
            <a:r>
              <a:rPr lang="en-US" altLang="en-US" b="1">
                <a:latin typeface="Times New Roman" panose="02020603050405020304" charset="0"/>
                <a:cs typeface="Times New Roman" panose="02020603050405020304" charset="0"/>
              </a:rPr>
              <a:t>Integrated Services</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Built-in APIs for email, storage, databases (Google Cloud Datastore, Firestore), and more.</a:t>
            </a:r>
          </a:p>
          <a:p>
            <a:pPr marL="0" indent="0" algn="just">
              <a:buNone/>
            </a:pPr>
            <a:r>
              <a:rPr lang="en-US" altLang="en-US" b="1">
                <a:latin typeface="Times New Roman" panose="02020603050405020304" charset="0"/>
                <a:cs typeface="Times New Roman" panose="02020603050405020304" charset="0"/>
              </a:rPr>
              <a:t>Pay-As-You-Go</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Charges are based on resources used, such as compute, storage, and traffic.</a:t>
            </a:r>
          </a:p>
          <a:p>
            <a:pPr marL="0" indent="0" algn="just">
              <a:buNone/>
            </a:pPr>
            <a:r>
              <a:rPr lang="en-US" altLang="en-US" b="1">
                <a:latin typeface="Times New Roman" panose="02020603050405020304" charset="0"/>
                <a:cs typeface="Times New Roman" panose="02020603050405020304" charset="0"/>
              </a:rPr>
              <a:t>Version Control</a:t>
            </a:r>
            <a:endParaRPr lang="en-US" altLang="en-US">
              <a:latin typeface="Times New Roman" panose="02020603050405020304" charset="0"/>
              <a:cs typeface="Times New Roman" panose="02020603050405020304" charset="0"/>
            </a:endParaRPr>
          </a:p>
          <a:p>
            <a:pPr marL="0" indent="0" algn="just">
              <a:buNone/>
            </a:pPr>
            <a:r>
              <a:rPr lang="en-US" altLang="en-US">
                <a:latin typeface="Times New Roman" panose="02020603050405020304" charset="0"/>
                <a:cs typeface="Times New Roman" panose="02020603050405020304" charset="0"/>
              </a:rPr>
              <a:t>Allows multiple application versions, making testing and updates easier.</a:t>
            </a:r>
          </a:p>
          <a:p>
            <a:pPr marL="0" indent="0" algn="just">
              <a:buNone/>
            </a:pPr>
            <a:endParaRPr lang="en-US" altLang="en-US">
              <a:latin typeface="Times New Roman" panose="02020603050405020304" charset="0"/>
              <a:cs typeface="Times New Roman" panose="02020603050405020304" charset="0"/>
            </a:endParaRPr>
          </a:p>
        </p:txBody>
      </p:sp>
      <p:sp>
        <p:nvSpPr>
          <p:cNvPr id="4" name="7-Point Star 3"/>
          <p:cNvSpPr/>
          <p:nvPr/>
        </p:nvSpPr>
        <p:spPr>
          <a:xfrm>
            <a:off x="533400" y="4800600"/>
            <a:ext cx="2362200" cy="1752600"/>
          </a:xfrm>
          <a:prstGeom prst="star7">
            <a:avLst/>
          </a:prstGeom>
          <a:solidFill>
            <a:schemeClr val="bg1">
              <a:lumMod val="6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200" b="1" dirty="0">
                <a:solidFill>
                  <a:srgbClr val="FF0000"/>
                </a:solidFill>
              </a:rPr>
              <a:t>Free ???</a:t>
            </a:r>
          </a:p>
        </p:txBody>
      </p:sp>
      <p:sp>
        <p:nvSpPr>
          <p:cNvPr id="5" name="Rectangle 4"/>
          <p:cNvSpPr/>
          <p:nvPr/>
        </p:nvSpPr>
        <p:spPr>
          <a:xfrm>
            <a:off x="3124200" y="4953000"/>
            <a:ext cx="5029200" cy="16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ts val="0"/>
              </a:spcBef>
              <a:spcAft>
                <a:spcPts val="0"/>
              </a:spcAft>
              <a:defRPr/>
            </a:pPr>
            <a:r>
              <a:rPr lang="en-US" dirty="0">
                <a:solidFill>
                  <a:schemeClr val="tx1"/>
                </a:solidFill>
              </a:rPr>
              <a:t>Yes, free for </a:t>
            </a:r>
            <a:r>
              <a:rPr lang="en-US" dirty="0" err="1">
                <a:solidFill>
                  <a:schemeClr val="tx1"/>
                </a:solidFill>
              </a:rPr>
              <a:t>upto</a:t>
            </a:r>
            <a:r>
              <a:rPr lang="en-US" dirty="0">
                <a:solidFill>
                  <a:schemeClr val="tx1"/>
                </a:solidFill>
              </a:rPr>
              <a:t> 1 GB of storage and  enough CPU and bandwidth to support 5 million page views a month. 10 Applications per Google account.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9405" y="295910"/>
            <a:ext cx="11034395" cy="5881370"/>
          </a:xfrm>
        </p:spPr>
        <p:txBody>
          <a:bodyPr>
            <a:normAutofit lnSpcReduction="10000"/>
          </a:bodyPr>
          <a:lstStyle/>
          <a:p>
            <a:pPr marL="0" indent="0" algn="just">
              <a:buNone/>
            </a:pPr>
            <a:endParaRPr lang="en-US" altLang="en-US" b="1" dirty="0">
              <a:latin typeface="Times New Roman" panose="02020603050405020304" charset="0"/>
              <a:cs typeface="Times New Roman" panose="02020603050405020304" charset="0"/>
              <a:sym typeface="+mn-ea"/>
            </a:endParaRPr>
          </a:p>
          <a:p>
            <a:pPr marL="0" indent="0" algn="just">
              <a:buNone/>
            </a:pPr>
            <a:r>
              <a:rPr lang="en-US" altLang="en-US" b="1" dirty="0">
                <a:latin typeface="Times New Roman" panose="02020603050405020304" charset="0"/>
                <a:cs typeface="Times New Roman" panose="02020603050405020304" charset="0"/>
                <a:sym typeface="+mn-ea"/>
              </a:rPr>
              <a:t>Programming Workflow in GAE</a:t>
            </a:r>
            <a:endParaRPr lang="en-US" altLang="en-US" b="1" dirty="0">
              <a:latin typeface="Times New Roman" panose="02020603050405020304" charset="0"/>
              <a:cs typeface="Times New Roman" panose="02020603050405020304" charset="0"/>
            </a:endParaRPr>
          </a:p>
          <a:p>
            <a:pPr marL="514350" indent="-514350" algn="just">
              <a:buAutoNum type="arabicPeriod"/>
            </a:pPr>
            <a:r>
              <a:rPr lang="en-US" altLang="en-US" dirty="0">
                <a:latin typeface="Times New Roman" panose="02020603050405020304" charset="0"/>
                <a:cs typeface="Times New Roman" panose="02020603050405020304" charset="0"/>
                <a:sym typeface="+mn-ea"/>
              </a:rPr>
              <a:t>Write code in a supported language.</a:t>
            </a:r>
            <a:endParaRPr lang="en-US" altLang="en-US" dirty="0">
              <a:latin typeface="Times New Roman" panose="02020603050405020304" charset="0"/>
              <a:cs typeface="Times New Roman" panose="02020603050405020304" charset="0"/>
            </a:endParaRPr>
          </a:p>
          <a:p>
            <a:pPr marL="514350" indent="-514350" algn="just">
              <a:buAutoNum type="arabicPeriod"/>
            </a:pPr>
            <a:r>
              <a:rPr lang="en-US" altLang="en-US" dirty="0">
                <a:latin typeface="Times New Roman" panose="02020603050405020304" charset="0"/>
                <a:cs typeface="Times New Roman" panose="02020603050405020304" charset="0"/>
                <a:sym typeface="+mn-ea"/>
              </a:rPr>
              <a:t>Use Google Cloud SDK for local testing.</a:t>
            </a:r>
            <a:endParaRPr lang="en-US" altLang="en-US" dirty="0">
              <a:latin typeface="Times New Roman" panose="02020603050405020304" charset="0"/>
              <a:cs typeface="Times New Roman" panose="02020603050405020304" charset="0"/>
            </a:endParaRPr>
          </a:p>
          <a:p>
            <a:pPr marL="514350" indent="-514350" algn="just">
              <a:buAutoNum type="arabicPeriod"/>
            </a:pPr>
            <a:r>
              <a:rPr lang="en-US" altLang="en-US" dirty="0">
                <a:latin typeface="Times New Roman" panose="02020603050405020304" charset="0"/>
                <a:cs typeface="Times New Roman" panose="02020603050405020304" charset="0"/>
                <a:sym typeface="+mn-ea"/>
              </a:rPr>
              <a:t>Deploy the application using the command line or web interface.</a:t>
            </a:r>
            <a:endParaRPr lang="en-US" altLang="en-US" dirty="0">
              <a:latin typeface="Times New Roman" panose="02020603050405020304" charset="0"/>
              <a:cs typeface="Times New Roman" panose="02020603050405020304" charset="0"/>
            </a:endParaRPr>
          </a:p>
          <a:p>
            <a:pPr marL="514350" indent="-514350" algn="just">
              <a:buAutoNum type="arabicPeriod"/>
            </a:pPr>
            <a:r>
              <a:rPr lang="en-US" altLang="en-US" dirty="0">
                <a:latin typeface="Times New Roman" panose="02020603050405020304" charset="0"/>
                <a:cs typeface="Times New Roman" panose="02020603050405020304" charset="0"/>
                <a:sym typeface="+mn-ea"/>
              </a:rPr>
              <a:t>Monitor performance with integrated tools like Google Cloud Monitoring.</a:t>
            </a:r>
          </a:p>
          <a:p>
            <a:pPr marL="514350" indent="-514350" algn="just">
              <a:buAutoNum type="arabicPeriod"/>
            </a:pPr>
            <a:endParaRPr lang="en-US" dirty="0">
              <a:latin typeface="Times New Roman" panose="02020603050405020304" charset="0"/>
              <a:cs typeface="Times New Roman" panose="02020603050405020304" charset="0"/>
            </a:endParaRPr>
          </a:p>
          <a:p>
            <a:pPr marL="0" indent="0">
              <a:buNone/>
            </a:pPr>
            <a:r>
              <a:rPr lang="en-US" altLang="en-US" b="1">
                <a:latin typeface="Times New Roman" panose="02020603050405020304" charset="0"/>
                <a:cs typeface="Times New Roman" panose="02020603050405020304" charset="0"/>
              </a:rPr>
              <a:t>Use </a:t>
            </a:r>
            <a:r>
              <a:rPr lang="en-US" altLang="en-US" b="1" smtClean="0">
                <a:latin typeface="Times New Roman" panose="02020603050405020304" charset="0"/>
                <a:cs typeface="Times New Roman" panose="02020603050405020304" charset="0"/>
              </a:rPr>
              <a:t>Cases/Applications</a:t>
            </a:r>
            <a:endParaRPr lang="en-US" altLang="en-US" b="1"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Web applications.</a:t>
            </a:r>
          </a:p>
          <a:p>
            <a:pPr marL="0" indent="0">
              <a:buNone/>
            </a:pPr>
            <a:r>
              <a:rPr lang="en-US" altLang="en-US" dirty="0">
                <a:latin typeface="Times New Roman" panose="02020603050405020304" charset="0"/>
                <a:cs typeface="Times New Roman" panose="02020603050405020304" charset="0"/>
              </a:rPr>
              <a:t>APIs and backend services.</a:t>
            </a:r>
          </a:p>
          <a:p>
            <a:pPr marL="0" indent="0">
              <a:buNone/>
            </a:pPr>
            <a:r>
              <a:rPr lang="en-US" altLang="en-US" dirty="0">
                <a:latin typeface="Times New Roman" panose="02020603050405020304" charset="0"/>
                <a:cs typeface="Times New Roman" panose="02020603050405020304" charset="0"/>
              </a:rPr>
              <a:t>E-commerce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915" y="155575"/>
            <a:ext cx="11700510" cy="6245225"/>
          </a:xfrm>
        </p:spPr>
        <p:txBody>
          <a:bodyPr>
            <a:normAutofit fontScale="92500" lnSpcReduction="20000"/>
          </a:bodyPr>
          <a:lstStyle/>
          <a:p>
            <a:pPr marL="0" indent="0" algn="just">
              <a:lnSpc>
                <a:spcPct val="150000"/>
              </a:lnSpc>
              <a:buNone/>
            </a:pPr>
            <a:r>
              <a:rPr lang="en-US" altLang="en-US" b="1"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1. Shared memory</a:t>
            </a:r>
          </a:p>
          <a:p>
            <a:pPr algn="just">
              <a:lnSpc>
                <a:spcPct val="130000"/>
              </a:lnSpc>
            </a:pPr>
            <a:r>
              <a:rPr lang="en-US" altLang="en-US" dirty="0">
                <a:latin typeface="Times New Roman" panose="02020603050405020304" charset="0"/>
                <a:cs typeface="Times New Roman" panose="02020603050405020304" charset="0"/>
              </a:rPr>
              <a:t>The shared memory paradigm is based on the idea that </a:t>
            </a:r>
            <a:r>
              <a:rPr lang="en-US" altLang="en-US" b="1" dirty="0">
                <a:solidFill>
                  <a:srgbClr val="FF0000"/>
                </a:solidFill>
                <a:latin typeface="Times New Roman" panose="02020603050405020304" charset="0"/>
                <a:cs typeface="Times New Roman" panose="02020603050405020304" charset="0"/>
              </a:rPr>
              <a:t>multiple threads or processes can access and modify the same memory space</a:t>
            </a:r>
            <a:r>
              <a:rPr lang="en-US" altLang="en-US" dirty="0">
                <a:latin typeface="Times New Roman" panose="02020603050405020304" charset="0"/>
                <a:cs typeface="Times New Roman" panose="02020603050405020304" charset="0"/>
              </a:rPr>
              <a:t>, without explicitly sending messages or data.</a:t>
            </a:r>
          </a:p>
          <a:p>
            <a:pPr algn="just">
              <a:lnSpc>
                <a:spcPct val="130000"/>
              </a:lnSpc>
            </a:pPr>
            <a:r>
              <a:rPr lang="en-US" altLang="en-US" dirty="0">
                <a:latin typeface="Times New Roman" panose="02020603050405020304" charset="0"/>
                <a:cs typeface="Times New Roman" panose="02020603050405020304" charset="0"/>
              </a:rPr>
              <a:t>This paradigm is suitable for parallelizing applications that have a high degree of data locality, where the data accessed by different threads or processes are close to each other in memory.</a:t>
            </a:r>
          </a:p>
          <a:p>
            <a:pPr algn="just">
              <a:lnSpc>
                <a:spcPct val="130000"/>
              </a:lnSpc>
            </a:pPr>
            <a:r>
              <a:rPr lang="en-US" altLang="en-US" dirty="0">
                <a:latin typeface="Times New Roman" panose="02020603050405020304" charset="0"/>
                <a:cs typeface="Times New Roman" panose="02020603050405020304" charset="0"/>
              </a:rPr>
              <a:t>However, the shared memory paradigm also requires careful management of concurrency and consistency, as </a:t>
            </a:r>
            <a:r>
              <a:rPr lang="en-US" altLang="en-US" b="1" dirty="0">
                <a:latin typeface="Times New Roman" panose="02020603050405020304" charset="0"/>
                <a:cs typeface="Times New Roman" panose="02020603050405020304" charset="0"/>
              </a:rPr>
              <a:t>multiple threads or processes may try to read or write the same memory location </a:t>
            </a:r>
            <a:r>
              <a:rPr lang="en-US" altLang="en-US" dirty="0">
                <a:latin typeface="Times New Roman" panose="02020603050405020304" charset="0"/>
                <a:cs typeface="Times New Roman" panose="02020603050405020304" charset="0"/>
              </a:rPr>
              <a:t>at the same time. </a:t>
            </a:r>
          </a:p>
          <a:p>
            <a:pPr algn="just">
              <a:lnSpc>
                <a:spcPct val="130000"/>
              </a:lnSpc>
            </a:pPr>
            <a:r>
              <a:rPr lang="en-US" altLang="en-US" dirty="0">
                <a:latin typeface="Times New Roman" panose="02020603050405020304" charset="0"/>
                <a:cs typeface="Times New Roman" panose="02020603050405020304" charset="0"/>
              </a:rPr>
              <a:t>To prevent data races and ensure atomicity, the shared memory paradigm relies on mechanisms such as locks, semaphores, barriers, or atomic operations.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75" y="296545"/>
            <a:ext cx="11394440" cy="6298565"/>
          </a:xfrm>
        </p:spPr>
        <p:txBody>
          <a:bodyPr>
            <a:noAutofit/>
          </a:bodyPr>
          <a:lstStyle/>
          <a:p>
            <a:pPr marL="0" indent="0" algn="just">
              <a:lnSpc>
                <a:spcPct val="110000"/>
              </a:lnSpc>
              <a:buNone/>
            </a:pPr>
            <a:r>
              <a:rPr lang="en-US" altLang="en-US" b="1">
                <a:latin typeface="Times New Roman" panose="02020603050405020304" charset="0"/>
                <a:cs typeface="Times New Roman" panose="02020603050405020304" charset="0"/>
              </a:rPr>
              <a:t>2. Amazon AWS(4 Marks)</a:t>
            </a:r>
          </a:p>
          <a:p>
            <a:pPr marL="0" indent="0" algn="just">
              <a:lnSpc>
                <a:spcPct val="110000"/>
              </a:lnSpc>
              <a:buNone/>
            </a:pPr>
            <a:r>
              <a:rPr lang="en-US" altLang="en-US" sz="2400" b="1">
                <a:latin typeface="Times New Roman" panose="02020603050405020304" charset="0"/>
                <a:cs typeface="Times New Roman" panose="02020603050405020304" charset="0"/>
              </a:rPr>
              <a:t>Definition</a:t>
            </a:r>
          </a:p>
          <a:p>
            <a:pPr marL="0" indent="0" algn="just">
              <a:lnSpc>
                <a:spcPct val="110000"/>
              </a:lnSpc>
              <a:buNone/>
            </a:pPr>
            <a:r>
              <a:rPr lang="en-US" altLang="en-US" sz="2400">
                <a:latin typeface="Times New Roman" panose="02020603050405020304" charset="0"/>
                <a:cs typeface="Times New Roman" panose="02020603050405020304" charset="0"/>
              </a:rPr>
              <a:t>Amazon Web Services (AWS) is a comprehensive Infrastructure-as-a-Service (IaaS) and Platform-as-a-Service (PaaS) solution that provides developers with tools and infrastructure to build, deploy, and scale applications.</a:t>
            </a:r>
          </a:p>
          <a:p>
            <a:pPr marL="0" indent="0" algn="just">
              <a:lnSpc>
                <a:spcPct val="110000"/>
              </a:lnSpc>
              <a:buNone/>
            </a:pPr>
            <a:r>
              <a:rPr lang="en-US" altLang="en-US" sz="2400" b="1">
                <a:latin typeface="Times New Roman" panose="02020603050405020304" charset="0"/>
                <a:cs typeface="Times New Roman" panose="02020603050405020304" charset="0"/>
              </a:rPr>
              <a:t>Key Features</a:t>
            </a:r>
          </a:p>
          <a:p>
            <a:pPr marL="0" indent="0" algn="just">
              <a:lnSpc>
                <a:spcPct val="110000"/>
              </a:lnSpc>
              <a:buNone/>
            </a:pPr>
            <a:r>
              <a:rPr lang="en-US" altLang="en-US" sz="2400" b="1">
                <a:latin typeface="Times New Roman" panose="02020603050405020304" charset="0"/>
                <a:cs typeface="Times New Roman" panose="02020603050405020304" charset="0"/>
              </a:rPr>
              <a:t>Wide Range of Services</a:t>
            </a:r>
          </a:p>
          <a:p>
            <a:pPr marL="0" indent="0" algn="just">
              <a:lnSpc>
                <a:spcPct val="110000"/>
              </a:lnSpc>
              <a:buNone/>
            </a:pPr>
            <a:r>
              <a:rPr lang="en-US" altLang="en-US" sz="2400">
                <a:latin typeface="Times New Roman" panose="02020603050405020304" charset="0"/>
                <a:cs typeface="Times New Roman" panose="02020603050405020304" charset="0"/>
              </a:rPr>
              <a:t>Offers over 200 services, including compute (EC2), storage (S3), databases (RDS, DynamoDB), and machine learning (SageMaker).</a:t>
            </a:r>
          </a:p>
          <a:p>
            <a:pPr marL="0" indent="0" algn="just">
              <a:lnSpc>
                <a:spcPct val="110000"/>
              </a:lnSpc>
              <a:buNone/>
            </a:pPr>
            <a:r>
              <a:rPr lang="en-US" altLang="en-US" sz="2400" b="1">
                <a:latin typeface="Times New Roman" panose="02020603050405020304" charset="0"/>
                <a:cs typeface="Times New Roman" panose="02020603050405020304" charset="0"/>
              </a:rPr>
              <a:t>Global Infrastructure</a:t>
            </a:r>
          </a:p>
          <a:p>
            <a:pPr marL="0" indent="0" algn="just">
              <a:lnSpc>
                <a:spcPct val="110000"/>
              </a:lnSpc>
              <a:buNone/>
            </a:pPr>
            <a:r>
              <a:rPr lang="en-US" altLang="en-US" sz="2400">
                <a:latin typeface="Times New Roman" panose="02020603050405020304" charset="0"/>
                <a:cs typeface="Times New Roman" panose="02020603050405020304" charset="0"/>
              </a:rPr>
              <a:t>Operates in multiple regions and availability zones for low latency and high reliability.</a:t>
            </a:r>
          </a:p>
          <a:p>
            <a:pPr marL="0" indent="0" algn="just">
              <a:buNone/>
            </a:pP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406151" y="646613"/>
            <a:ext cx="8372475" cy="457200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368300"/>
            <a:ext cx="10861040" cy="5808980"/>
          </a:xfrm>
        </p:spPr>
        <p:txBody>
          <a:bodyPr/>
          <a:lstStyle/>
          <a:p>
            <a:pPr marL="0" indent="0" algn="just">
              <a:buNone/>
            </a:pPr>
            <a:r>
              <a:rPr lang="en-US" altLang="en-US" b="1">
                <a:latin typeface="Times New Roman" panose="02020603050405020304" charset="0"/>
                <a:cs typeface="Times New Roman" panose="02020603050405020304" charset="0"/>
              </a:rPr>
              <a:t>Programming Language Support</a:t>
            </a:r>
          </a:p>
          <a:p>
            <a:pPr marL="0" indent="0" algn="just">
              <a:buNone/>
            </a:pPr>
            <a:r>
              <a:rPr lang="en-US" altLang="en-US">
                <a:latin typeface="Times New Roman" panose="02020603050405020304" charset="0"/>
                <a:cs typeface="Times New Roman" panose="02020603050405020304" charset="0"/>
              </a:rPr>
              <a:t>Compatible with all major programming languages, including Python, Java, .NET, JavaScript, and more.</a:t>
            </a:r>
          </a:p>
          <a:p>
            <a:pPr marL="0" indent="0" algn="just">
              <a:buNone/>
            </a:pPr>
            <a:r>
              <a:rPr lang="en-US" altLang="en-US" b="1">
                <a:latin typeface="Times New Roman" panose="02020603050405020304" charset="0"/>
                <a:cs typeface="Times New Roman" panose="02020603050405020304" charset="0"/>
              </a:rPr>
              <a:t>Elastic Scaling</a:t>
            </a:r>
          </a:p>
          <a:p>
            <a:pPr marL="0" indent="0" algn="just">
              <a:buNone/>
            </a:pPr>
            <a:r>
              <a:rPr lang="en-US" altLang="en-US">
                <a:latin typeface="Times New Roman" panose="02020603050405020304" charset="0"/>
                <a:cs typeface="Times New Roman" panose="02020603050405020304" charset="0"/>
              </a:rPr>
              <a:t>Automatically adjusts resources based on demand using services like Auto Scaling and Elastic Load Balancing.</a:t>
            </a:r>
          </a:p>
          <a:p>
            <a:pPr marL="0" indent="0" algn="just">
              <a:buNone/>
            </a:pPr>
            <a:r>
              <a:rPr lang="en-US" altLang="en-US" b="1">
                <a:latin typeface="Times New Roman" panose="02020603050405020304" charset="0"/>
                <a:cs typeface="Times New Roman" panose="02020603050405020304" charset="0"/>
              </a:rPr>
              <a:t>Serverless Options</a:t>
            </a:r>
          </a:p>
          <a:p>
            <a:pPr marL="0" indent="0" algn="just">
              <a:buNone/>
            </a:pPr>
            <a:r>
              <a:rPr lang="en-US" altLang="en-US">
                <a:latin typeface="Times New Roman" panose="02020603050405020304" charset="0"/>
                <a:cs typeface="Times New Roman" panose="02020603050405020304" charset="0"/>
              </a:rPr>
              <a:t>AWS Lambda allows code execution without provisioning servers.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125" y="614045"/>
            <a:ext cx="10861675" cy="5563235"/>
          </a:xfrm>
        </p:spPr>
        <p:txBody>
          <a:bodyPr>
            <a:normAutofit lnSpcReduction="10000"/>
          </a:bodyPr>
          <a:lstStyle/>
          <a:p>
            <a:pPr marL="0" indent="0" algn="just">
              <a:buNone/>
            </a:pPr>
            <a:r>
              <a:rPr lang="en-US" altLang="en-US" b="1">
                <a:latin typeface="Times New Roman" panose="02020603050405020304" charset="0"/>
                <a:cs typeface="Times New Roman" panose="02020603050405020304" charset="0"/>
              </a:rPr>
              <a:t>Programming Workflow in AWS</a:t>
            </a:r>
          </a:p>
          <a:p>
            <a:pPr marL="0" indent="0" algn="just">
              <a:buNone/>
            </a:pPr>
            <a:r>
              <a:rPr lang="en-US" altLang="en-US">
                <a:latin typeface="Times New Roman" panose="02020603050405020304" charset="0"/>
                <a:cs typeface="Times New Roman" panose="02020603050405020304" charset="0"/>
              </a:rPr>
              <a:t>Set up an AWS account and configure IAM (Identity and Access Management) for secure access.</a:t>
            </a:r>
          </a:p>
          <a:p>
            <a:pPr marL="0" indent="0" algn="just">
              <a:buNone/>
            </a:pPr>
            <a:r>
              <a:rPr lang="en-US" altLang="en-US">
                <a:latin typeface="Times New Roman" panose="02020603050405020304" charset="0"/>
                <a:cs typeface="Times New Roman" panose="02020603050405020304" charset="0"/>
              </a:rPr>
              <a:t>Use the AWS SDK or CLI to interact with services programmatically.</a:t>
            </a:r>
          </a:p>
          <a:p>
            <a:pPr marL="0" indent="0" algn="just">
              <a:buNone/>
            </a:pPr>
            <a:r>
              <a:rPr lang="en-US" altLang="en-US">
                <a:latin typeface="Times New Roman" panose="02020603050405020304" charset="0"/>
                <a:cs typeface="Times New Roman" panose="02020603050405020304" charset="0"/>
              </a:rPr>
              <a:t>Deploy applications using AWS services like EC2, Elastic Beanstalk (PaaS), or Lambda (serverless).</a:t>
            </a:r>
          </a:p>
          <a:p>
            <a:pPr marL="0" indent="0" algn="just">
              <a:buNone/>
            </a:pPr>
            <a:r>
              <a:rPr lang="en-US" altLang="en-US">
                <a:latin typeface="Times New Roman" panose="02020603050405020304" charset="0"/>
                <a:cs typeface="Times New Roman" panose="02020603050405020304" charset="0"/>
              </a:rPr>
              <a:t>Monitor using tools like Amazon CloudWatch and AWS X-Ray.</a:t>
            </a:r>
          </a:p>
          <a:p>
            <a:pPr marL="0" indent="0" algn="just">
              <a:buNone/>
            </a:pPr>
            <a:r>
              <a:rPr lang="en-US" altLang="en-US" b="1">
                <a:latin typeface="Times New Roman" panose="02020603050405020304" charset="0"/>
                <a:cs typeface="Times New Roman" panose="02020603050405020304" charset="0"/>
              </a:rPr>
              <a:t>Use Cases</a:t>
            </a:r>
          </a:p>
          <a:p>
            <a:pPr marL="0" indent="0" algn="just">
              <a:buNone/>
            </a:pPr>
            <a:r>
              <a:rPr lang="en-US" altLang="en-US">
                <a:latin typeface="Times New Roman" panose="02020603050405020304" charset="0"/>
                <a:cs typeface="Times New Roman" panose="02020603050405020304" charset="0"/>
              </a:rPr>
              <a:t>Hosting websites and web applications.</a:t>
            </a:r>
          </a:p>
          <a:p>
            <a:pPr marL="0" indent="0" algn="just">
              <a:buNone/>
            </a:pPr>
            <a:r>
              <a:rPr lang="en-US" altLang="en-US">
                <a:latin typeface="Times New Roman" panose="02020603050405020304" charset="0"/>
                <a:cs typeface="Times New Roman" panose="02020603050405020304" charset="0"/>
              </a:rPr>
              <a:t>Machine learning and AI services.</a:t>
            </a:r>
          </a:p>
          <a:p>
            <a:pPr marL="0" indent="0" algn="just">
              <a:buNone/>
            </a:pPr>
            <a:r>
              <a:rPr lang="en-US" altLang="en-US">
                <a:latin typeface="Times New Roman" panose="02020603050405020304" charset="0"/>
                <a:cs typeface="Times New Roman" panose="02020603050405020304" charset="0"/>
              </a:rPr>
              <a:t>Data storage and analytics.</a:t>
            </a:r>
          </a:p>
          <a:p>
            <a:pPr marL="0" indent="0" algn="just">
              <a:buNone/>
            </a:pPr>
            <a:r>
              <a:rPr lang="en-US" altLang="en-US">
                <a:latin typeface="Times New Roman" panose="02020603050405020304" charset="0"/>
                <a:cs typeface="Times New Roman" panose="02020603050405020304" charset="0"/>
              </a:rPr>
              <a:t>Internet of Things (IoT) applications.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0545" y="642620"/>
            <a:ext cx="10803255" cy="5534660"/>
          </a:xfrm>
        </p:spPr>
        <p:txBody>
          <a:bodyPr/>
          <a:lstStyle/>
          <a:p>
            <a:pPr marL="0" indent="0">
              <a:buNone/>
            </a:pPr>
            <a:r>
              <a:rPr lang="en-US" altLang="en-US" b="1" dirty="0">
                <a:latin typeface="Times New Roman" panose="02020603050405020304" charset="0"/>
                <a:cs typeface="Times New Roman" panose="02020603050405020304" charset="0"/>
              </a:rPr>
              <a:t>Comparison of Google App Engine and Amazon AWS</a:t>
            </a:r>
          </a:p>
          <a:p>
            <a:pPr marL="0" indent="0">
              <a:buNone/>
            </a:pPr>
            <a:endParaRPr lang="en-US" altLang="en-US" b="1" dirty="0">
              <a:latin typeface="Times New Roman" panose="02020603050405020304" charset="0"/>
              <a:cs typeface="Times New Roman" panose="02020603050405020304" charset="0"/>
            </a:endParaRPr>
          </a:p>
        </p:txBody>
      </p:sp>
      <p:graphicFrame>
        <p:nvGraphicFramePr>
          <p:cNvPr id="5" name="Table 4"/>
          <p:cNvGraphicFramePr/>
          <p:nvPr>
            <p:custDataLst>
              <p:tags r:id="rId1"/>
            </p:custDataLst>
          </p:nvPr>
        </p:nvGraphicFramePr>
        <p:xfrm>
          <a:off x="1163955" y="1344295"/>
          <a:ext cx="9759315" cy="4834890"/>
        </p:xfrm>
        <a:graphic>
          <a:graphicData uri="http://schemas.openxmlformats.org/drawingml/2006/table">
            <a:tbl>
              <a:tblPr firstRow="1" bandRow="1">
                <a:tableStyleId>{5C22544A-7EE6-4342-B048-85BDC9FD1C3A}</a:tableStyleId>
              </a:tblPr>
              <a:tblGrid>
                <a:gridCol w="3253105"/>
                <a:gridCol w="3253105"/>
                <a:gridCol w="3253105"/>
              </a:tblGrid>
              <a:tr h="674370">
                <a:tc>
                  <a:txBody>
                    <a:bodyPr/>
                    <a:lstStyle/>
                    <a:p>
                      <a:pPr algn="ctr"/>
                      <a:r>
                        <a:rPr sz="2400">
                          <a:latin typeface="Times New Roman" panose="02020603050405020304" charset="0"/>
                          <a:cs typeface="Times New Roman" panose="02020603050405020304" charset="0"/>
                        </a:rPr>
                        <a:t>Feature</a:t>
                      </a:r>
                    </a:p>
                  </a:txBody>
                  <a:tcPr marL="0" marR="0" marT="0" marB="0" anchor="ctr"/>
                </a:tc>
                <a:tc>
                  <a:txBody>
                    <a:bodyPr/>
                    <a:lstStyle/>
                    <a:p>
                      <a:pPr algn="ctr"/>
                      <a:r>
                        <a:rPr sz="2400">
                          <a:latin typeface="Times New Roman" panose="02020603050405020304" charset="0"/>
                          <a:cs typeface="Times New Roman" panose="02020603050405020304" charset="0"/>
                        </a:rPr>
                        <a:t>Google App Engine</a:t>
                      </a:r>
                    </a:p>
                  </a:txBody>
                  <a:tcPr marL="0" marR="0" marT="0" marB="0" anchor="ctr"/>
                </a:tc>
                <a:tc>
                  <a:txBody>
                    <a:bodyPr/>
                    <a:lstStyle/>
                    <a:p>
                      <a:pPr algn="ctr"/>
                      <a:r>
                        <a:rPr sz="2400">
                          <a:latin typeface="Times New Roman" panose="02020603050405020304" charset="0"/>
                          <a:cs typeface="Times New Roman" panose="02020603050405020304" charset="0"/>
                        </a:rPr>
                        <a:t>Amazon AWS</a:t>
                      </a:r>
                    </a:p>
                  </a:txBody>
                  <a:tcPr marL="0" marR="0" marT="0" marB="0" anchor="ctr"/>
                </a:tc>
              </a:tr>
              <a:tr h="674370">
                <a:tc>
                  <a:txBody>
                    <a:bodyPr/>
                    <a:lstStyle/>
                    <a:p>
                      <a:pPr algn="ctr"/>
                      <a:r>
                        <a:rPr sz="2400">
                          <a:latin typeface="Times New Roman" panose="02020603050405020304" charset="0"/>
                          <a:cs typeface="Times New Roman" panose="02020603050405020304" charset="0"/>
                        </a:rPr>
                        <a:t>Service Type</a:t>
                      </a:r>
                    </a:p>
                  </a:txBody>
                  <a:tcPr marL="0" marR="0" marT="0" marB="0" anchor="ctr"/>
                </a:tc>
                <a:tc>
                  <a:txBody>
                    <a:bodyPr/>
                    <a:lstStyle/>
                    <a:p>
                      <a:pPr algn="ctr"/>
                      <a:r>
                        <a:rPr sz="2400">
                          <a:latin typeface="Times New Roman" panose="02020603050405020304" charset="0"/>
                          <a:cs typeface="Times New Roman" panose="02020603050405020304" charset="0"/>
                        </a:rPr>
                        <a:t>PaaS</a:t>
                      </a:r>
                    </a:p>
                  </a:txBody>
                  <a:tcPr marL="0" marR="0" marT="0" marB="0" anchor="ctr"/>
                </a:tc>
                <a:tc>
                  <a:txBody>
                    <a:bodyPr/>
                    <a:lstStyle/>
                    <a:p>
                      <a:pPr algn="ctr"/>
                      <a:r>
                        <a:rPr sz="2400">
                          <a:latin typeface="Times New Roman" panose="02020603050405020304" charset="0"/>
                          <a:cs typeface="Times New Roman" panose="02020603050405020304" charset="0"/>
                        </a:rPr>
                        <a:t>IaaS + PaaS</a:t>
                      </a:r>
                    </a:p>
                  </a:txBody>
                  <a:tcPr marL="0" marR="0" marT="0" marB="0" anchor="ctr"/>
                </a:tc>
              </a:tr>
              <a:tr h="674370">
                <a:tc>
                  <a:txBody>
                    <a:bodyPr/>
                    <a:lstStyle/>
                    <a:p>
                      <a:pPr algn="ctr"/>
                      <a:r>
                        <a:rPr sz="2400">
                          <a:latin typeface="Times New Roman" panose="02020603050405020304" charset="0"/>
                          <a:cs typeface="Times New Roman" panose="02020603050405020304" charset="0"/>
                        </a:rPr>
                        <a:t>Scalability</a:t>
                      </a:r>
                    </a:p>
                  </a:txBody>
                  <a:tcPr marL="0" marR="0" marT="0" marB="0" anchor="ctr"/>
                </a:tc>
                <a:tc>
                  <a:txBody>
                    <a:bodyPr/>
                    <a:lstStyle/>
                    <a:p>
                      <a:pPr algn="ctr"/>
                      <a:r>
                        <a:rPr sz="2400">
                          <a:latin typeface="Times New Roman" panose="02020603050405020304" charset="0"/>
                          <a:cs typeface="Times New Roman" panose="02020603050405020304" charset="0"/>
                        </a:rPr>
                        <a:t>Automatic</a:t>
                      </a:r>
                    </a:p>
                  </a:txBody>
                  <a:tcPr marL="0" marR="0" marT="0" marB="0" anchor="ctr"/>
                </a:tc>
                <a:tc>
                  <a:txBody>
                    <a:bodyPr/>
                    <a:lstStyle/>
                    <a:p>
                      <a:pPr algn="ctr"/>
                      <a:r>
                        <a:rPr sz="2400">
                          <a:latin typeface="Times New Roman" panose="02020603050405020304" charset="0"/>
                          <a:cs typeface="Times New Roman" panose="02020603050405020304" charset="0"/>
                        </a:rPr>
                        <a:t>Elastic (configurable)</a:t>
                      </a:r>
                    </a:p>
                  </a:txBody>
                  <a:tcPr marL="0" marR="0" marT="0" marB="0" anchor="ctr"/>
                </a:tc>
              </a:tr>
              <a:tr h="674370">
                <a:tc>
                  <a:txBody>
                    <a:bodyPr/>
                    <a:lstStyle/>
                    <a:p>
                      <a:pPr algn="ctr"/>
                      <a:r>
                        <a:rPr sz="2400">
                          <a:latin typeface="Times New Roman" panose="02020603050405020304" charset="0"/>
                          <a:cs typeface="Times New Roman" panose="02020603050405020304" charset="0"/>
                        </a:rPr>
                        <a:t>Language Support</a:t>
                      </a:r>
                    </a:p>
                  </a:txBody>
                  <a:tcPr marL="0" marR="0" marT="0" marB="0" anchor="ctr"/>
                </a:tc>
                <a:tc>
                  <a:txBody>
                    <a:bodyPr/>
                    <a:lstStyle/>
                    <a:p>
                      <a:pPr algn="ctr"/>
                      <a:r>
                        <a:rPr sz="2400">
                          <a:latin typeface="Times New Roman" panose="02020603050405020304" charset="0"/>
                          <a:cs typeface="Times New Roman" panose="02020603050405020304" charset="0"/>
                        </a:rPr>
                        <a:t>Limited</a:t>
                      </a:r>
                    </a:p>
                  </a:txBody>
                  <a:tcPr marL="0" marR="0" marT="0" marB="0" anchor="ctr"/>
                </a:tc>
                <a:tc>
                  <a:txBody>
                    <a:bodyPr/>
                    <a:lstStyle/>
                    <a:p>
                      <a:pPr algn="ctr"/>
                      <a:r>
                        <a:rPr sz="2400">
                          <a:latin typeface="Times New Roman" panose="02020603050405020304" charset="0"/>
                          <a:cs typeface="Times New Roman" panose="02020603050405020304" charset="0"/>
                        </a:rPr>
                        <a:t>Extensive</a:t>
                      </a:r>
                    </a:p>
                  </a:txBody>
                  <a:tcPr marL="0" marR="0" marT="0" marB="0" anchor="ctr"/>
                </a:tc>
              </a:tr>
              <a:tr h="674370">
                <a:tc>
                  <a:txBody>
                    <a:bodyPr/>
                    <a:lstStyle/>
                    <a:p>
                      <a:pPr algn="ctr"/>
                      <a:r>
                        <a:rPr sz="2400">
                          <a:latin typeface="Times New Roman" panose="02020603050405020304" charset="0"/>
                          <a:cs typeface="Times New Roman" panose="02020603050405020304" charset="0"/>
                        </a:rPr>
                        <a:t>Flexibility</a:t>
                      </a:r>
                    </a:p>
                  </a:txBody>
                  <a:tcPr marL="0" marR="0" marT="0" marB="0" anchor="ctr"/>
                </a:tc>
                <a:tc>
                  <a:txBody>
                    <a:bodyPr/>
                    <a:lstStyle/>
                    <a:p>
                      <a:pPr algn="ctr"/>
                      <a:r>
                        <a:rPr sz="2400">
                          <a:latin typeface="Times New Roman" panose="02020603050405020304" charset="0"/>
                          <a:cs typeface="Times New Roman" panose="02020603050405020304" charset="0"/>
                        </a:rPr>
                        <a:t>Limited customization</a:t>
                      </a:r>
                    </a:p>
                  </a:txBody>
                  <a:tcPr marL="0" marR="0" marT="0" marB="0" anchor="ctr"/>
                </a:tc>
                <a:tc>
                  <a:txBody>
                    <a:bodyPr/>
                    <a:lstStyle/>
                    <a:p>
                      <a:pPr algn="ctr"/>
                      <a:r>
                        <a:rPr sz="2400">
                          <a:latin typeface="Times New Roman" panose="02020603050405020304" charset="0"/>
                          <a:cs typeface="Times New Roman" panose="02020603050405020304" charset="0"/>
                        </a:rPr>
                        <a:t>Highly flexible</a:t>
                      </a:r>
                    </a:p>
                  </a:txBody>
                  <a:tcPr marL="0" marR="0" marT="0" marB="0" anchor="ctr"/>
                </a:tc>
              </a:tr>
              <a:tr h="674370">
                <a:tc>
                  <a:txBody>
                    <a:bodyPr/>
                    <a:lstStyle/>
                    <a:p>
                      <a:pPr algn="ctr"/>
                      <a:r>
                        <a:rPr sz="2400">
                          <a:latin typeface="Times New Roman" panose="02020603050405020304" charset="0"/>
                          <a:cs typeface="Times New Roman" panose="02020603050405020304" charset="0"/>
                        </a:rPr>
                        <a:t>Ease of Use</a:t>
                      </a:r>
                    </a:p>
                  </a:txBody>
                  <a:tcPr marL="0" marR="0" marT="0" marB="0" anchor="ctr"/>
                </a:tc>
                <a:tc>
                  <a:txBody>
                    <a:bodyPr/>
                    <a:lstStyle/>
                    <a:p>
                      <a:pPr algn="ctr"/>
                      <a:r>
                        <a:rPr sz="2400">
                          <a:latin typeface="Times New Roman" panose="02020603050405020304" charset="0"/>
                          <a:cs typeface="Times New Roman" panose="02020603050405020304" charset="0"/>
                        </a:rPr>
                        <a:t>Simplified</a:t>
                      </a:r>
                    </a:p>
                  </a:txBody>
                  <a:tcPr marL="0" marR="0" marT="0" marB="0" anchor="ctr"/>
                </a:tc>
                <a:tc>
                  <a:txBody>
                    <a:bodyPr/>
                    <a:lstStyle/>
                    <a:p>
                      <a:pPr algn="ctr"/>
                      <a:r>
                        <a:rPr sz="2400">
                          <a:latin typeface="Times New Roman" panose="02020603050405020304" charset="0"/>
                          <a:cs typeface="Times New Roman" panose="02020603050405020304" charset="0"/>
                        </a:rPr>
                        <a:t>Requires more setup and management</a:t>
                      </a:r>
                    </a:p>
                  </a:txBody>
                  <a:tcPr marL="0" marR="0" marT="0" marB="0" anchor="ctr"/>
                </a:tc>
              </a:tr>
              <a:tr h="674370">
                <a:tc>
                  <a:txBody>
                    <a:bodyPr/>
                    <a:lstStyle/>
                    <a:p>
                      <a:pPr algn="ctr"/>
                      <a:r>
                        <a:rPr sz="2400">
                          <a:latin typeface="Times New Roman" panose="02020603050405020304" charset="0"/>
                          <a:cs typeface="Times New Roman" panose="02020603050405020304" charset="0"/>
                        </a:rPr>
                        <a:t>Best For</a:t>
                      </a:r>
                    </a:p>
                  </a:txBody>
                  <a:tcPr marL="0" marR="0" marT="0" marB="0" anchor="ctr"/>
                </a:tc>
                <a:tc>
                  <a:txBody>
                    <a:bodyPr/>
                    <a:lstStyle/>
                    <a:p>
                      <a:pPr algn="ctr"/>
                      <a:r>
                        <a:rPr sz="2400">
                          <a:latin typeface="Times New Roman" panose="02020603050405020304" charset="0"/>
                          <a:cs typeface="Times New Roman" panose="02020603050405020304" charset="0"/>
                        </a:rPr>
                        <a:t>Small to medium applications</a:t>
                      </a:r>
                    </a:p>
                  </a:txBody>
                  <a:tcPr marL="0" marR="0" marT="0" marB="0" anchor="ctr"/>
                </a:tc>
                <a:tc>
                  <a:txBody>
                    <a:bodyPr/>
                    <a:lstStyle/>
                    <a:p>
                      <a:pPr algn="ctr"/>
                      <a:r>
                        <a:rPr sz="2400">
                          <a:latin typeface="Times New Roman" panose="02020603050405020304" charset="0"/>
                          <a:cs typeface="Times New Roman" panose="02020603050405020304" charset="0"/>
                        </a:rPr>
                        <a:t>Applications of all sizes</a:t>
                      </a:r>
                    </a:p>
                  </a:txBody>
                  <a:tcPr marL="0" marR="0" marT="0" marB="0"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555625"/>
            <a:ext cx="10833100" cy="5621655"/>
          </a:xfrm>
        </p:spPr>
        <p:txBody>
          <a:bodyPr>
            <a:noAutofit/>
          </a:bodyPr>
          <a:lstStyle/>
          <a:p>
            <a:pPr marL="0" indent="0" algn="just">
              <a:lnSpc>
                <a:spcPct val="110000"/>
              </a:lnSpc>
              <a:buNone/>
            </a:pPr>
            <a:r>
              <a:rPr lang="en-US" altLang="en-US" b="1" dirty="0">
                <a:latin typeface="Times New Roman" panose="02020603050405020304" charset="0"/>
                <a:cs typeface="Times New Roman" panose="02020603050405020304" charset="0"/>
              </a:rPr>
              <a:t>Cloud Software Environments:(4 Marks)</a:t>
            </a:r>
          </a:p>
          <a:p>
            <a:pPr marL="0" indent="0" algn="just">
              <a:lnSpc>
                <a:spcPct val="110000"/>
              </a:lnSpc>
              <a:buNone/>
            </a:pPr>
            <a:r>
              <a:rPr lang="en-US" altLang="en-US" b="1" dirty="0">
                <a:latin typeface="Times New Roman" panose="02020603050405020304" charset="0"/>
                <a:cs typeface="Times New Roman" panose="02020603050405020304" charset="0"/>
              </a:rPr>
              <a:t>1.Amazon Web Services (AWS): </a:t>
            </a:r>
            <a:r>
              <a:rPr lang="en-US" altLang="en-US" dirty="0">
                <a:latin typeface="Times New Roman" panose="02020603050405020304" charset="0"/>
                <a:cs typeface="Times New Roman" panose="02020603050405020304" charset="0"/>
              </a:rPr>
              <a:t>Provides a wide range of services across </a:t>
            </a:r>
            <a:r>
              <a:rPr lang="en-US" altLang="en-US" dirty="0" err="1">
                <a:latin typeface="Times New Roman" panose="02020603050405020304" charset="0"/>
                <a:cs typeface="Times New Roman" panose="02020603050405020304" charset="0"/>
              </a:rPr>
              <a:t>IaaS</a:t>
            </a:r>
            <a:r>
              <a:rPr lang="en-US" altLang="en-US" dirty="0">
                <a:latin typeface="Times New Roman" panose="02020603050405020304" charset="0"/>
                <a:cs typeface="Times New Roman" panose="02020603050405020304" charset="0"/>
              </a:rPr>
              <a:t>, </a:t>
            </a:r>
            <a:r>
              <a:rPr lang="en-US" altLang="en-US" dirty="0" err="1">
                <a:latin typeface="Times New Roman" panose="02020603050405020304" charset="0"/>
                <a:cs typeface="Times New Roman" panose="02020603050405020304" charset="0"/>
              </a:rPr>
              <a:t>PaaS</a:t>
            </a:r>
            <a:r>
              <a:rPr lang="en-US" altLang="en-US" dirty="0">
                <a:latin typeface="Times New Roman" panose="02020603050405020304" charset="0"/>
                <a:cs typeface="Times New Roman" panose="02020603050405020304" charset="0"/>
              </a:rPr>
              <a:t>, and </a:t>
            </a:r>
            <a:r>
              <a:rPr lang="en-US" altLang="en-US" dirty="0" err="1">
                <a:latin typeface="Times New Roman" panose="02020603050405020304" charset="0"/>
                <a:cs typeface="Times New Roman" panose="02020603050405020304" charset="0"/>
              </a:rPr>
              <a:t>SaaS</a:t>
            </a:r>
            <a:r>
              <a:rPr lang="en-US" altLang="en-US" dirty="0">
                <a:latin typeface="Times New Roman" panose="02020603050405020304" charset="0"/>
                <a:cs typeface="Times New Roman" panose="02020603050405020304" charset="0"/>
              </a:rPr>
              <a:t> models, including compute, storage, databases, machine learning, and more.</a:t>
            </a:r>
          </a:p>
          <a:p>
            <a:pPr marL="0" indent="0" algn="just">
              <a:lnSpc>
                <a:spcPct val="110000"/>
              </a:lnSpc>
              <a:buNone/>
            </a:pPr>
            <a:r>
              <a:rPr lang="en-US" altLang="en-US" b="1" dirty="0">
                <a:latin typeface="Times New Roman" panose="02020603050405020304" charset="0"/>
                <a:cs typeface="Times New Roman" panose="02020603050405020304" charset="0"/>
              </a:rPr>
              <a:t>2.Microsoft Azure:</a:t>
            </a:r>
            <a:r>
              <a:rPr lang="en-US" altLang="en-US" dirty="0">
                <a:latin typeface="Times New Roman" panose="02020603050405020304" charset="0"/>
                <a:cs typeface="Times New Roman" panose="02020603050405020304" charset="0"/>
              </a:rPr>
              <a:t> Offers a comprehensive set of cloud services, including computing, analytics, AI, and developer tools, along with support for various programming languages and frameworks.</a:t>
            </a:r>
          </a:p>
          <a:p>
            <a:pPr marL="0" indent="0" algn="just">
              <a:lnSpc>
                <a:spcPct val="110000"/>
              </a:lnSpc>
              <a:buNone/>
            </a:pPr>
            <a:r>
              <a:rPr lang="en-US" altLang="en-US" b="1" dirty="0">
                <a:latin typeface="Times New Roman" panose="02020603050405020304" charset="0"/>
                <a:cs typeface="Times New Roman" panose="02020603050405020304" charset="0"/>
              </a:rPr>
              <a:t>3.Google Cloud Platform (GCP): </a:t>
            </a:r>
            <a:r>
              <a:rPr lang="en-US" altLang="en-US" dirty="0">
                <a:latin typeface="Times New Roman" panose="02020603050405020304" charset="0"/>
                <a:cs typeface="Times New Roman" panose="02020603050405020304" charset="0"/>
              </a:rPr>
              <a:t>Provides a suite of cloud services for computing, storage, databases, machine learning, and application development, with tools like Google App Engine, Kubernetes, and more.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760" y="873125"/>
            <a:ext cx="10861040" cy="5304155"/>
          </a:xfrm>
        </p:spPr>
        <p:txBody>
          <a:bodyPr/>
          <a:lstStyle/>
          <a:p>
            <a:pPr marL="0" indent="0" algn="just">
              <a:buNone/>
            </a:pPr>
            <a:r>
              <a:rPr lang="en-US" altLang="en-US" b="1" dirty="0">
                <a:latin typeface="Times New Roman" panose="02020603050405020304" charset="0"/>
                <a:cs typeface="Times New Roman" panose="02020603050405020304" charset="0"/>
              </a:rPr>
              <a:t>IBM Cloud: </a:t>
            </a:r>
            <a:r>
              <a:rPr lang="en-US" altLang="en-US" dirty="0">
                <a:latin typeface="Times New Roman" panose="02020603050405020304" charset="0"/>
                <a:cs typeface="Times New Roman" panose="02020603050405020304" charset="0"/>
              </a:rPr>
              <a:t>Offers a range of cloud services and tools for building, running, and managing applications and includes support for various industries and enterprise needs.</a:t>
            </a:r>
          </a:p>
          <a:p>
            <a:pPr marL="0" indent="0" algn="just">
              <a:buNone/>
            </a:pPr>
            <a:r>
              <a:rPr lang="en-US" altLang="en-US" dirty="0">
                <a:latin typeface="Times New Roman" panose="02020603050405020304" charset="0"/>
                <a:cs typeface="Times New Roman" panose="02020603050405020304" charset="0"/>
              </a:rPr>
              <a:t>These cloud software environments empower developers and businesses to leverage scalable and cost-effective solutions, enabling innovation, rapid development, and efficient deployment of applications and services.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465" y="339090"/>
            <a:ext cx="11249660" cy="6169660"/>
          </a:xfrm>
        </p:spPr>
        <p:txBody>
          <a:bodyPr>
            <a:normAutofit fontScale="90000" lnSpcReduction="10000"/>
          </a:bodyPr>
          <a:lstStyle/>
          <a:p>
            <a:pPr marL="0" indent="0" algn="just">
              <a:lnSpc>
                <a:spcPct val="110000"/>
              </a:lnSpc>
              <a:buNone/>
            </a:pPr>
            <a:r>
              <a:rPr lang="en-US" altLang="en-US" sz="3200" b="1" dirty="0">
                <a:latin typeface="Times New Roman" panose="02020603050405020304" charset="0"/>
                <a:cs typeface="Times New Roman" panose="02020603050405020304" charset="0"/>
              </a:rPr>
              <a:t>Eucalyptus, Open Nebula, Open Stack, Aneka, and Cloud </a:t>
            </a:r>
            <a:r>
              <a:rPr lang="en-US" altLang="en-US" sz="3200" b="1" dirty="0" err="1">
                <a:latin typeface="Times New Roman" panose="02020603050405020304" charset="0"/>
                <a:cs typeface="Times New Roman" panose="02020603050405020304" charset="0"/>
              </a:rPr>
              <a:t>Sim</a:t>
            </a:r>
            <a:endParaRPr lang="en-US" altLang="en-US" sz="3200" b="1" dirty="0">
              <a:latin typeface="Times New Roman" panose="02020603050405020304" charset="0"/>
              <a:cs typeface="Times New Roman" panose="02020603050405020304" charset="0"/>
            </a:endParaRPr>
          </a:p>
          <a:p>
            <a:pPr marL="0" indent="0" algn="just">
              <a:lnSpc>
                <a:spcPct val="110000"/>
              </a:lnSpc>
              <a:buNone/>
            </a:pPr>
            <a:r>
              <a:rPr lang="en-US" altLang="en-US" dirty="0">
                <a:latin typeface="Times New Roman" panose="02020603050405020304" charset="0"/>
                <a:cs typeface="Times New Roman" panose="02020603050405020304" charset="0"/>
              </a:rPr>
              <a:t>Eucalyptus, </a:t>
            </a:r>
            <a:r>
              <a:rPr lang="en-US" altLang="en-US" dirty="0" err="1">
                <a:latin typeface="Times New Roman" panose="02020603050405020304" charset="0"/>
                <a:cs typeface="Times New Roman" panose="02020603050405020304" charset="0"/>
              </a:rPr>
              <a:t>OpenNebula</a:t>
            </a:r>
            <a:r>
              <a:rPr lang="en-US" altLang="en-US" dirty="0">
                <a:latin typeface="Times New Roman" panose="02020603050405020304" charset="0"/>
                <a:cs typeface="Times New Roman" panose="02020603050405020304" charset="0"/>
              </a:rPr>
              <a:t>, </a:t>
            </a:r>
            <a:r>
              <a:rPr lang="en-US" altLang="en-US" dirty="0" err="1">
                <a:latin typeface="Times New Roman" panose="02020603050405020304" charset="0"/>
                <a:cs typeface="Times New Roman" panose="02020603050405020304" charset="0"/>
              </a:rPr>
              <a:t>OpenStack</a:t>
            </a:r>
            <a:r>
              <a:rPr lang="en-US" altLang="en-US" dirty="0">
                <a:latin typeface="Times New Roman" panose="02020603050405020304" charset="0"/>
                <a:cs typeface="Times New Roman" panose="02020603050405020304" charset="0"/>
              </a:rPr>
              <a:t>, Aneka, and </a:t>
            </a:r>
            <a:r>
              <a:rPr lang="en-US" altLang="en-US" dirty="0" err="1">
                <a:latin typeface="Times New Roman" panose="02020603050405020304" charset="0"/>
                <a:cs typeface="Times New Roman" panose="02020603050405020304" charset="0"/>
              </a:rPr>
              <a:t>CloudSim</a:t>
            </a:r>
            <a:r>
              <a:rPr lang="en-US" altLang="en-US" dirty="0">
                <a:latin typeface="Times New Roman" panose="02020603050405020304" charset="0"/>
                <a:cs typeface="Times New Roman" panose="02020603050405020304" charset="0"/>
              </a:rPr>
              <a:t> are all </a:t>
            </a:r>
            <a:r>
              <a:rPr lang="en-US" altLang="en-US" b="1" dirty="0">
                <a:latin typeface="Times New Roman" panose="02020603050405020304" charset="0"/>
                <a:cs typeface="Times New Roman" panose="02020603050405020304" charset="0"/>
              </a:rPr>
              <a:t>platforms or tools related to cloud computing</a:t>
            </a:r>
            <a:r>
              <a:rPr lang="en-US" altLang="en-US" dirty="0">
                <a:latin typeface="Times New Roman" panose="02020603050405020304" charset="0"/>
                <a:cs typeface="Times New Roman" panose="02020603050405020304" charset="0"/>
              </a:rPr>
              <a:t>, but each serves different purposes within the cloud ecosystem.</a:t>
            </a:r>
          </a:p>
          <a:p>
            <a:pPr marL="0" indent="0" algn="just">
              <a:lnSpc>
                <a:spcPct val="110000"/>
              </a:lnSpc>
              <a:buNone/>
            </a:pPr>
            <a:r>
              <a:rPr lang="en-US" altLang="en-US" b="1" dirty="0">
                <a:latin typeface="Times New Roman" panose="02020603050405020304" charset="0"/>
                <a:cs typeface="Times New Roman" panose="02020603050405020304" charset="0"/>
              </a:rPr>
              <a:t>1. Eucalyptus:</a:t>
            </a:r>
          </a:p>
          <a:p>
            <a:pPr marL="0" indent="0" algn="just">
              <a:lnSpc>
                <a:spcPct val="110000"/>
              </a:lnSpc>
              <a:buNone/>
            </a:pPr>
            <a:r>
              <a:rPr lang="en-US" altLang="en-US" dirty="0">
                <a:latin typeface="Times New Roman" panose="02020603050405020304" charset="0"/>
                <a:cs typeface="Times New Roman" panose="02020603050405020304" charset="0"/>
              </a:rPr>
              <a:t>Eucalyptus is an open-source software platform that </a:t>
            </a:r>
            <a:r>
              <a:rPr lang="en-US" altLang="en-US" dirty="0">
                <a:solidFill>
                  <a:srgbClr val="FF0000"/>
                </a:solidFill>
                <a:latin typeface="Times New Roman" panose="02020603050405020304" charset="0"/>
                <a:cs typeface="Times New Roman" panose="02020603050405020304" charset="0"/>
              </a:rPr>
              <a:t>enables the building of private and hybrid clouds</a:t>
            </a:r>
            <a:r>
              <a:rPr lang="en-US" altLang="en-US" dirty="0">
                <a:latin typeface="Times New Roman" panose="02020603050405020304" charset="0"/>
                <a:cs typeface="Times New Roman" panose="02020603050405020304" charset="0"/>
              </a:rPr>
              <a:t>. It </a:t>
            </a:r>
            <a:r>
              <a:rPr lang="en-US" altLang="en-US" dirty="0">
                <a:solidFill>
                  <a:srgbClr val="FF0000"/>
                </a:solidFill>
                <a:latin typeface="Times New Roman" panose="02020603050405020304" charset="0"/>
                <a:cs typeface="Times New Roman" panose="02020603050405020304" charset="0"/>
              </a:rPr>
              <a:t>provides an Infrastructure as a Service (</a:t>
            </a:r>
            <a:r>
              <a:rPr lang="en-US" altLang="en-US" dirty="0" err="1">
                <a:solidFill>
                  <a:srgbClr val="FF0000"/>
                </a:solidFill>
                <a:latin typeface="Times New Roman" panose="02020603050405020304" charset="0"/>
                <a:cs typeface="Times New Roman" panose="02020603050405020304" charset="0"/>
              </a:rPr>
              <a:t>IaaS</a:t>
            </a:r>
            <a:r>
              <a:rPr lang="en-US" altLang="en-US" dirty="0">
                <a:solidFill>
                  <a:srgbClr val="FF0000"/>
                </a:solidFill>
                <a:latin typeface="Times New Roman" panose="02020603050405020304" charset="0"/>
                <a:cs typeface="Times New Roman" panose="02020603050405020304" charset="0"/>
              </a:rPr>
              <a:t>) solution, compatible with Amazon Web Services (AWS) APIs</a:t>
            </a:r>
            <a:r>
              <a:rPr lang="en-US" altLang="en-US" dirty="0">
                <a:latin typeface="Times New Roman" panose="02020603050405020304" charset="0"/>
                <a:cs typeface="Times New Roman" panose="02020603050405020304" charset="0"/>
              </a:rPr>
              <a:t>, allowing organizations to create their own AWS-compatible cloud environments within their data centers.</a:t>
            </a:r>
          </a:p>
          <a:p>
            <a:pPr marL="0" indent="0" algn="just">
              <a:lnSpc>
                <a:spcPct val="110000"/>
              </a:lnSpc>
              <a:buNone/>
            </a:pPr>
            <a:r>
              <a:rPr lang="en-US" altLang="en-US" b="1" dirty="0">
                <a:latin typeface="Times New Roman" panose="02020603050405020304" charset="0"/>
                <a:cs typeface="Times New Roman" panose="02020603050405020304" charset="0"/>
              </a:rPr>
              <a:t>2. </a:t>
            </a:r>
            <a:r>
              <a:rPr lang="en-US" altLang="en-US" b="1" dirty="0" err="1">
                <a:latin typeface="Times New Roman" panose="02020603050405020304" charset="0"/>
                <a:cs typeface="Times New Roman" panose="02020603050405020304" charset="0"/>
              </a:rPr>
              <a:t>OpenNebula</a:t>
            </a:r>
            <a:r>
              <a:rPr lang="en-US" altLang="en-US" b="1" dirty="0">
                <a:latin typeface="Times New Roman" panose="02020603050405020304" charset="0"/>
                <a:cs typeface="Times New Roman" panose="02020603050405020304" charset="0"/>
              </a:rPr>
              <a:t>:</a:t>
            </a:r>
          </a:p>
          <a:p>
            <a:pPr marL="0" indent="0" algn="just">
              <a:lnSpc>
                <a:spcPct val="110000"/>
              </a:lnSpc>
              <a:buNone/>
            </a:pPr>
            <a:r>
              <a:rPr lang="en-US" altLang="en-US" dirty="0" err="1">
                <a:latin typeface="Times New Roman" panose="02020603050405020304" charset="0"/>
                <a:cs typeface="Times New Roman" panose="02020603050405020304" charset="0"/>
              </a:rPr>
              <a:t>OpenNebula</a:t>
            </a:r>
            <a:r>
              <a:rPr lang="en-US" altLang="en-US" dirty="0">
                <a:latin typeface="Times New Roman" panose="02020603050405020304" charset="0"/>
                <a:cs typeface="Times New Roman" panose="02020603050405020304" charset="0"/>
              </a:rPr>
              <a:t> is an </a:t>
            </a:r>
            <a:r>
              <a:rPr lang="en-US" altLang="en-US" dirty="0">
                <a:solidFill>
                  <a:srgbClr val="FF0000"/>
                </a:solidFill>
                <a:latin typeface="Times New Roman" panose="02020603050405020304" charset="0"/>
                <a:cs typeface="Times New Roman" panose="02020603050405020304" charset="0"/>
              </a:rPr>
              <a:t>open-source cloud computing toolkit for managing and orchestrating virtualized data centers</a:t>
            </a:r>
            <a:r>
              <a:rPr lang="en-US" altLang="en-US" dirty="0">
                <a:latin typeface="Times New Roman" panose="02020603050405020304" charset="0"/>
                <a:cs typeface="Times New Roman" panose="02020603050405020304" charset="0"/>
              </a:rPr>
              <a:t>. It offers features for both private and hybrid cloud computing, providing services for storage, networking, and virtualization management.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15068" y="813724"/>
            <a:ext cx="8610600" cy="4333875"/>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380648" y="1217006"/>
            <a:ext cx="8658225" cy="29432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hared memory"/>
          <p:cNvPicPr>
            <a:picLocks noGrp="1" noChangeAspect="1"/>
          </p:cNvPicPr>
          <p:nvPr>
            <p:ph idx="1"/>
          </p:nvPr>
        </p:nvPicPr>
        <p:blipFill>
          <a:blip r:embed="rId2"/>
          <a:stretch>
            <a:fillRect/>
          </a:stretch>
        </p:blipFill>
        <p:spPr>
          <a:xfrm>
            <a:off x="839470" y="624205"/>
            <a:ext cx="9871075" cy="55530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srcRect/>
          <a:stretch>
            <a:fillRect/>
          </a:stretch>
        </p:blipFill>
        <p:spPr bwMode="auto">
          <a:xfrm>
            <a:off x="1076457" y="608966"/>
            <a:ext cx="8572500" cy="3890691"/>
          </a:xfrm>
          <a:prstGeom prst="rect">
            <a:avLst/>
          </a:prstGeom>
          <a:noFill/>
          <a:ln w="9525">
            <a:noFill/>
            <a:miter lim="800000"/>
            <a:headEnd/>
            <a:tailEnd/>
          </a:ln>
          <a:effectLst/>
        </p:spPr>
      </p:pic>
      <p:sp>
        <p:nvSpPr>
          <p:cNvPr id="3" name="Rectangle 2"/>
          <p:cNvSpPr/>
          <p:nvPr/>
        </p:nvSpPr>
        <p:spPr>
          <a:xfrm>
            <a:off x="894840" y="5100704"/>
            <a:ext cx="6736588" cy="646331"/>
          </a:xfrm>
          <a:prstGeom prst="rect">
            <a:avLst/>
          </a:prstGeom>
        </p:spPr>
        <p:txBody>
          <a:bodyPr wrap="none">
            <a:spAutoFit/>
          </a:bodyPr>
          <a:lstStyle/>
          <a:p>
            <a:r>
              <a:rPr lang="en-US" dirty="0"/>
              <a:t>OpenStack is </a:t>
            </a:r>
            <a:r>
              <a:rPr lang="en-US" dirty="0"/>
              <a:t>an open-source cloud computing platform that provides </a:t>
            </a:r>
            <a:endParaRPr lang="en-US" dirty="0" smtClean="0"/>
          </a:p>
          <a:p>
            <a:r>
              <a:rPr lang="en-US" dirty="0" smtClean="0"/>
              <a:t>a </a:t>
            </a:r>
            <a:r>
              <a:rPr lang="en-US" dirty="0"/>
              <a:t>way to build and manage both public and private clouds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155" y="541655"/>
            <a:ext cx="10875645" cy="5635625"/>
          </a:xfrm>
        </p:spPr>
        <p:txBody>
          <a:bodyPr/>
          <a:lstStyle/>
          <a:p>
            <a:pPr marL="0" indent="0" algn="just">
              <a:buNone/>
            </a:pPr>
            <a:r>
              <a:rPr lang="en-US" altLang="en-US" b="1">
                <a:latin typeface="Times New Roman" panose="02020603050405020304" charset="0"/>
                <a:cs typeface="Times New Roman" panose="02020603050405020304" charset="0"/>
              </a:rPr>
              <a:t>3. OpenStack:</a:t>
            </a:r>
          </a:p>
          <a:p>
            <a:pPr marL="0" indent="0" algn="just">
              <a:buNone/>
            </a:pPr>
            <a:r>
              <a:rPr lang="en-US" altLang="en-US">
                <a:latin typeface="Times New Roman" panose="02020603050405020304" charset="0"/>
                <a:cs typeface="Times New Roman" panose="02020603050405020304" charset="0"/>
              </a:rPr>
              <a:t>OpenStack is a popular open-source cloud computing platform that offers a range of services for building and managing public and private clouds. It provides various components, including compute (Nova), storage (Swift for object storage and Cinder for block storage), networking (Neutron), and other services like identity management (Keystone) and dashboard (Horizon).</a:t>
            </a:r>
          </a:p>
          <a:p>
            <a:pPr marL="0" indent="0" algn="just">
              <a:buNone/>
            </a:pPr>
            <a:r>
              <a:rPr lang="en-US" altLang="en-US" b="1">
                <a:latin typeface="Times New Roman" panose="02020603050405020304" charset="0"/>
                <a:cs typeface="Times New Roman" panose="02020603050405020304" charset="0"/>
              </a:rPr>
              <a:t>4. Aneka:</a:t>
            </a:r>
          </a:p>
          <a:p>
            <a:pPr marL="0" indent="0" algn="just">
              <a:buNone/>
            </a:pPr>
            <a:r>
              <a:rPr lang="en-US" altLang="en-US">
                <a:latin typeface="Times New Roman" panose="02020603050405020304" charset="0"/>
                <a:cs typeface="Times New Roman" panose="02020603050405020304" charset="0"/>
              </a:rPr>
              <a:t>Aneka is a middleware platform that aims to simplify the development and deployment of applications in cloud environments, specifically targeting distributed and parallel computing applications. It offers a programming model and tools for managing distributed applications across various cloud infrastructures.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3063" y="0"/>
            <a:ext cx="5760720" cy="637038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6627369" y="1"/>
            <a:ext cx="5319905" cy="6858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324486" y="191281"/>
            <a:ext cx="8476043" cy="6470776"/>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320" y="153670"/>
            <a:ext cx="11595735" cy="6340475"/>
          </a:xfrm>
        </p:spPr>
        <p:txBody>
          <a:bodyPr>
            <a:normAutofit fontScale="92500" lnSpcReduction="20000"/>
          </a:bodyPr>
          <a:lstStyle/>
          <a:p>
            <a:pPr marL="0" indent="0" algn="just">
              <a:lnSpc>
                <a:spcPct val="100000"/>
              </a:lnSpc>
              <a:buNone/>
            </a:pPr>
            <a:r>
              <a:rPr lang="en-US" altLang="en-US" b="1" dirty="0">
                <a:latin typeface="Times New Roman" panose="02020603050405020304" charset="0"/>
                <a:cs typeface="Times New Roman" panose="02020603050405020304" charset="0"/>
              </a:rPr>
              <a:t>5. </a:t>
            </a:r>
            <a:r>
              <a:rPr lang="en-US" altLang="en-US" b="1" dirty="0" err="1">
                <a:latin typeface="Times New Roman" panose="02020603050405020304" charset="0"/>
                <a:cs typeface="Times New Roman" panose="02020603050405020304" charset="0"/>
              </a:rPr>
              <a:t>CloudSim</a:t>
            </a:r>
            <a:r>
              <a:rPr lang="en-US" altLang="en-US" b="1" dirty="0">
                <a:latin typeface="Times New Roman" panose="02020603050405020304" charset="0"/>
                <a:cs typeface="Times New Roman" panose="02020603050405020304" charset="0"/>
              </a:rPr>
              <a:t>:</a:t>
            </a:r>
            <a:r>
              <a:rPr lang="en-US" altLang="en-US" dirty="0">
                <a:latin typeface="Times New Roman" panose="02020603050405020304" charset="0"/>
                <a:cs typeface="Times New Roman" panose="02020603050405020304" charset="0"/>
              </a:rPr>
              <a:t>	</a:t>
            </a:r>
          </a:p>
          <a:p>
            <a:pPr marL="0" indent="0" algn="just">
              <a:lnSpc>
                <a:spcPct val="100000"/>
              </a:lnSpc>
              <a:buNone/>
            </a:pPr>
            <a:r>
              <a:rPr lang="en-US" altLang="en-US" dirty="0" err="1">
                <a:latin typeface="Times New Roman" panose="02020603050405020304" charset="0"/>
                <a:cs typeface="Times New Roman" panose="02020603050405020304" charset="0"/>
              </a:rPr>
              <a:t>CloudSim</a:t>
            </a:r>
            <a:r>
              <a:rPr lang="en-US" altLang="en-US" dirty="0">
                <a:latin typeface="Times New Roman" panose="02020603050405020304" charset="0"/>
                <a:cs typeface="Times New Roman" panose="02020603050405020304" charset="0"/>
              </a:rPr>
              <a:t> is a </a:t>
            </a:r>
            <a:r>
              <a:rPr lang="en-US" altLang="en-US" dirty="0">
                <a:solidFill>
                  <a:srgbClr val="FF0000"/>
                </a:solidFill>
                <a:latin typeface="Times New Roman" panose="02020603050405020304" charset="0"/>
                <a:cs typeface="Times New Roman" panose="02020603050405020304" charset="0"/>
              </a:rPr>
              <a:t>simulation framework used for modeling and simulating cloud computing infrastructures and services</a:t>
            </a:r>
            <a:r>
              <a:rPr lang="en-US" altLang="en-US" dirty="0">
                <a:latin typeface="Times New Roman" panose="02020603050405020304" charset="0"/>
                <a:cs typeface="Times New Roman" panose="02020603050405020304" charset="0"/>
              </a:rPr>
              <a:t>. It helps researchers and developers to evaluate and experiment with cloud computing concepts and algorithms without the need for an actual cloud infrastructure.</a:t>
            </a:r>
          </a:p>
          <a:p>
            <a:pPr algn="just">
              <a:lnSpc>
                <a:spcPct val="100000"/>
              </a:lnSpc>
            </a:pPr>
            <a:r>
              <a:rPr lang="en-US" altLang="en-US" dirty="0">
                <a:latin typeface="Times New Roman" panose="02020603050405020304" charset="0"/>
                <a:cs typeface="Times New Roman" panose="02020603050405020304" charset="0"/>
              </a:rPr>
              <a:t>Each of these platforms and tools serves different needs within the cloud computing landscape. </a:t>
            </a:r>
          </a:p>
          <a:p>
            <a:pPr algn="just">
              <a:lnSpc>
                <a:spcPct val="100000"/>
              </a:lnSpc>
            </a:pPr>
            <a:r>
              <a:rPr lang="en-US" altLang="en-US" dirty="0">
                <a:latin typeface="Times New Roman" panose="02020603050405020304" charset="0"/>
                <a:cs typeface="Times New Roman" panose="02020603050405020304" charset="0"/>
              </a:rPr>
              <a:t>While Eucalyptus and </a:t>
            </a:r>
            <a:r>
              <a:rPr lang="en-US" altLang="en-US" dirty="0" err="1">
                <a:latin typeface="Times New Roman" panose="02020603050405020304" charset="0"/>
                <a:cs typeface="Times New Roman" panose="02020603050405020304" charset="0"/>
              </a:rPr>
              <a:t>OpenNebula</a:t>
            </a:r>
            <a:r>
              <a:rPr lang="en-US" altLang="en-US" dirty="0">
                <a:latin typeface="Times New Roman" panose="02020603050405020304" charset="0"/>
                <a:cs typeface="Times New Roman" panose="02020603050405020304" charset="0"/>
              </a:rPr>
              <a:t> focus on managing private and hybrid clouds, </a:t>
            </a:r>
            <a:r>
              <a:rPr lang="en-US" altLang="en-US" dirty="0" err="1">
                <a:latin typeface="Times New Roman" panose="02020603050405020304" charset="0"/>
                <a:cs typeface="Times New Roman" panose="02020603050405020304" charset="0"/>
              </a:rPr>
              <a:t>OpenStack</a:t>
            </a:r>
            <a:r>
              <a:rPr lang="en-US" altLang="en-US" dirty="0">
                <a:latin typeface="Times New Roman" panose="02020603050405020304" charset="0"/>
                <a:cs typeface="Times New Roman" panose="02020603050405020304" charset="0"/>
              </a:rPr>
              <a:t> provides a more comprehensive set of services for both private and public clouds.</a:t>
            </a:r>
          </a:p>
          <a:p>
            <a:pPr algn="just">
              <a:lnSpc>
                <a:spcPct val="100000"/>
              </a:lnSpc>
            </a:pPr>
            <a:r>
              <a:rPr lang="en-US" altLang="en-US" dirty="0">
                <a:latin typeface="Times New Roman" panose="02020603050405020304" charset="0"/>
                <a:cs typeface="Times New Roman" panose="02020603050405020304" charset="0"/>
              </a:rPr>
              <a:t> Aneka targets application development and deployment in distributed environments, while </a:t>
            </a:r>
            <a:r>
              <a:rPr lang="en-US" altLang="en-US" dirty="0" err="1">
                <a:latin typeface="Times New Roman" panose="02020603050405020304" charset="0"/>
                <a:cs typeface="Times New Roman" panose="02020603050405020304" charset="0"/>
              </a:rPr>
              <a:t>CloudSim</a:t>
            </a:r>
            <a:r>
              <a:rPr lang="en-US" altLang="en-US" dirty="0">
                <a:latin typeface="Times New Roman" panose="02020603050405020304" charset="0"/>
                <a:cs typeface="Times New Roman" panose="02020603050405020304" charset="0"/>
              </a:rPr>
              <a:t> is primarily a simulation tool for experimenting with cloud computing concepts in a virtual environment.</a:t>
            </a:r>
          </a:p>
          <a:p>
            <a:pPr marL="0" indent="0" algn="just">
              <a:lnSpc>
                <a:spcPct val="100000"/>
              </a:lnSpc>
              <a:buNone/>
            </a:pPr>
            <a:r>
              <a:rPr lang="en-US" altLang="en-US" dirty="0">
                <a:latin typeface="Times New Roman" panose="02020603050405020304" charset="0"/>
                <a:cs typeface="Times New Roman" panose="02020603050405020304" charset="0"/>
              </a:rPr>
              <a:t>Organizations and developers often choose these tools based on their specific requirements, such as scalability, compatibility, ease of use, or the need for a particular set of services and functionalities within their cloud infrastructure.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24692" y="416243"/>
            <a:ext cx="8686800" cy="36480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408182" y="4295775"/>
            <a:ext cx="8562975" cy="25622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885" y="273050"/>
            <a:ext cx="11393805" cy="6269990"/>
          </a:xfrm>
        </p:spPr>
        <p:txBody>
          <a:bodyPr>
            <a:normAutofit lnSpcReduction="10000"/>
          </a:bodyPr>
          <a:lstStyle/>
          <a:p>
            <a:pPr marL="0" indent="0" algn="just">
              <a:lnSpc>
                <a:spcPct val="100000"/>
              </a:lnSpc>
              <a:buNone/>
            </a:pPr>
            <a:r>
              <a:rPr lang="en-US" altLang="en-US" dirty="0">
                <a:ln w="22225">
                  <a:solidFill>
                    <a:schemeClr val="accent2"/>
                  </a:solidFill>
                  <a:prstDash val="solid"/>
                </a:ln>
                <a:solidFill>
                  <a:schemeClr val="accent2">
                    <a:lumMod val="40000"/>
                    <a:lumOff val="60000"/>
                  </a:schemeClr>
                </a:solidFill>
                <a:effectLst/>
                <a:latin typeface="Times New Roman" panose="02020603050405020304" charset="0"/>
                <a:cs typeface="Times New Roman" panose="02020603050405020304" charset="0"/>
              </a:rPr>
              <a:t>2. Distributed memory</a:t>
            </a:r>
          </a:p>
          <a:p>
            <a:pPr algn="just">
              <a:lnSpc>
                <a:spcPct val="100000"/>
              </a:lnSpc>
              <a:buFont typeface="Arial" panose="020B0604020202020204" pitchFamily="34" charset="0"/>
              <a:buChar char="•"/>
            </a:pPr>
            <a:r>
              <a:rPr lang="en-US" altLang="en-US" dirty="0">
                <a:latin typeface="Times New Roman" panose="02020603050405020304" charset="0"/>
                <a:cs typeface="Times New Roman" panose="02020603050405020304" charset="0"/>
              </a:rPr>
              <a:t>The distributed memory paradigm is based on the idea that</a:t>
            </a:r>
            <a:r>
              <a:rPr lang="en-US" altLang="en-US" b="1" dirty="0">
                <a:latin typeface="Times New Roman" panose="02020603050405020304" charset="0"/>
                <a:cs typeface="Times New Roman" panose="02020603050405020304" charset="0"/>
              </a:rPr>
              <a:t> multiple processors or </a:t>
            </a:r>
            <a:r>
              <a:rPr lang="en-US" altLang="en-US" b="1" dirty="0">
                <a:solidFill>
                  <a:srgbClr val="FF0000"/>
                </a:solidFill>
                <a:latin typeface="Times New Roman" panose="02020603050405020304" charset="0"/>
                <a:cs typeface="Times New Roman" panose="02020603050405020304" charset="0"/>
              </a:rPr>
              <a:t>machines have their own private memory spaces</a:t>
            </a:r>
            <a:r>
              <a:rPr lang="en-US" altLang="en-US" dirty="0">
                <a:latin typeface="Times New Roman" panose="02020603050405020304" charset="0"/>
                <a:cs typeface="Times New Roman" panose="02020603050405020304" charset="0"/>
              </a:rPr>
              <a:t>, and can only communicate with each other by explicitly sending and receiving messages or data.</a:t>
            </a:r>
          </a:p>
          <a:p>
            <a:pPr algn="just">
              <a:lnSpc>
                <a:spcPct val="100000"/>
              </a:lnSpc>
              <a:buFont typeface="Arial" panose="020B0604020202020204" pitchFamily="34" charset="0"/>
              <a:buChar char="•"/>
            </a:pPr>
            <a:r>
              <a:rPr lang="en-US" altLang="en-US" dirty="0">
                <a:latin typeface="Times New Roman" panose="02020603050405020304" charset="0"/>
                <a:cs typeface="Times New Roman" panose="02020603050405020304" charset="0"/>
              </a:rPr>
              <a:t>This paradigm is suitable for parallelizing applications that have a low degree of data locality, where the data accessed by different processors or machines are far apart in memory.</a:t>
            </a:r>
          </a:p>
          <a:p>
            <a:pPr algn="just">
              <a:lnSpc>
                <a:spcPct val="100000"/>
              </a:lnSpc>
              <a:buFont typeface="Arial" panose="020B0604020202020204" pitchFamily="34" charset="0"/>
              <a:buChar char="•"/>
            </a:pPr>
            <a:r>
              <a:rPr lang="en-US" altLang="en-US" dirty="0">
                <a:latin typeface="Times New Roman" panose="02020603050405020304" charset="0"/>
                <a:cs typeface="Times New Roman" panose="02020603050405020304" charset="0"/>
              </a:rPr>
              <a:t> However, the distributed memory paradigm also requires careful management of communication and synchronization, as </a:t>
            </a:r>
            <a:r>
              <a:rPr lang="en-US" altLang="en-US" b="1" dirty="0">
                <a:latin typeface="Times New Roman" panose="02020603050405020304" charset="0"/>
                <a:cs typeface="Times New Roman" panose="02020603050405020304" charset="0"/>
              </a:rPr>
              <a:t>sending and receiving messages or data </a:t>
            </a:r>
            <a:r>
              <a:rPr lang="en-US" altLang="en-US" dirty="0">
                <a:latin typeface="Times New Roman" panose="02020603050405020304" charset="0"/>
                <a:cs typeface="Times New Roman" panose="02020603050405020304" charset="0"/>
              </a:rPr>
              <a:t>may incur significant overhead and latency. </a:t>
            </a:r>
          </a:p>
          <a:p>
            <a:pPr algn="just">
              <a:lnSpc>
                <a:spcPct val="100000"/>
              </a:lnSpc>
              <a:buFont typeface="Arial" panose="020B0604020202020204" pitchFamily="34" charset="0"/>
              <a:buChar char="•"/>
            </a:pPr>
            <a:r>
              <a:rPr lang="en-US" altLang="en-US" dirty="0">
                <a:latin typeface="Times New Roman" panose="02020603050405020304" charset="0"/>
                <a:cs typeface="Times New Roman" panose="02020603050405020304" charset="0"/>
              </a:rPr>
              <a:t>To optimize communication and synchronization, the distributed memory paradigm relies on mechanisms such as </a:t>
            </a:r>
            <a:r>
              <a:rPr lang="en-US" altLang="en-US" b="1" dirty="0">
                <a:latin typeface="Times New Roman" panose="02020603050405020304" charset="0"/>
                <a:cs typeface="Times New Roman" panose="02020603050405020304" charset="0"/>
              </a:rPr>
              <a:t>collective operations, message passing libraries, or remote procedure calls</a:t>
            </a:r>
            <a:r>
              <a:rPr lang="en-US" altLang="en-US" dirty="0">
                <a:latin typeface="Times New Roman" panose="02020603050405020304" charset="0"/>
                <a:cs typeface="Times New Roman" panose="0202060305040502030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767-660x394"/>
          <p:cNvPicPr>
            <a:picLocks noGrp="1" noChangeAspect="1"/>
          </p:cNvPicPr>
          <p:nvPr>
            <p:ph idx="1"/>
          </p:nvPr>
        </p:nvPicPr>
        <p:blipFill>
          <a:blip r:embed="rId2"/>
          <a:stretch>
            <a:fillRect/>
          </a:stretch>
        </p:blipFill>
        <p:spPr>
          <a:xfrm>
            <a:off x="1975485" y="850265"/>
            <a:ext cx="8420735" cy="5027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545" y="228600"/>
            <a:ext cx="11379200" cy="6358890"/>
          </a:xfrm>
        </p:spPr>
        <p:txBody>
          <a:bodyPr>
            <a:normAutofit fontScale="92500"/>
          </a:bodyPr>
          <a:lstStyle/>
          <a:p>
            <a:pPr marL="0" indent="0" algn="just">
              <a:lnSpc>
                <a:spcPct val="120000"/>
              </a:lnSpc>
              <a:buNone/>
            </a:pPr>
            <a:r>
              <a:rPr lang="en-US" altLang="en-US" b="1" dirty="0">
                <a:latin typeface="Times New Roman" panose="02020603050405020304" charset="0"/>
                <a:cs typeface="Times New Roman" panose="02020603050405020304" charset="0"/>
              </a:rPr>
              <a:t>3. Data parallelism</a:t>
            </a:r>
          </a:p>
          <a:p>
            <a:pPr algn="just">
              <a:lnSpc>
                <a:spcPct val="120000"/>
              </a:lnSpc>
            </a:pPr>
            <a:r>
              <a:rPr lang="en-US" altLang="en-US" dirty="0">
                <a:latin typeface="Times New Roman" panose="02020603050405020304" charset="0"/>
                <a:cs typeface="Times New Roman" panose="02020603050405020304" charset="0"/>
              </a:rPr>
              <a:t>The data parallelism paradigm is based on the idea that multiple threads or processes can perform the </a:t>
            </a:r>
            <a:r>
              <a:rPr lang="en-US" altLang="en-US" b="1" dirty="0">
                <a:solidFill>
                  <a:srgbClr val="FF0000"/>
                </a:solidFill>
                <a:latin typeface="Times New Roman" panose="02020603050405020304" charset="0"/>
                <a:cs typeface="Times New Roman" panose="02020603050405020304" charset="0"/>
              </a:rPr>
              <a:t>same operation on different </a:t>
            </a:r>
            <a:r>
              <a:rPr lang="en-US" altLang="en-US" b="1" dirty="0" smtClean="0">
                <a:solidFill>
                  <a:srgbClr val="FF0000"/>
                </a:solidFill>
                <a:latin typeface="Times New Roman" panose="02020603050405020304" charset="0"/>
                <a:cs typeface="Times New Roman" panose="02020603050405020304" charset="0"/>
              </a:rPr>
              <a:t>chunks(group) </a:t>
            </a:r>
            <a:r>
              <a:rPr lang="en-US" altLang="en-US" b="1" dirty="0">
                <a:solidFill>
                  <a:srgbClr val="FF0000"/>
                </a:solidFill>
                <a:latin typeface="Times New Roman" panose="02020603050405020304" charset="0"/>
                <a:cs typeface="Times New Roman" panose="02020603050405020304" charset="0"/>
              </a:rPr>
              <a:t>of data</a:t>
            </a:r>
            <a:r>
              <a:rPr lang="en-US" altLang="en-US" dirty="0">
                <a:solidFill>
                  <a:srgbClr val="FF0000"/>
                </a:solidFill>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in parallel.</a:t>
            </a:r>
          </a:p>
          <a:p>
            <a:pPr algn="just">
              <a:lnSpc>
                <a:spcPct val="120000"/>
              </a:lnSpc>
            </a:pPr>
            <a:r>
              <a:rPr lang="en-US" altLang="en-US" dirty="0">
                <a:latin typeface="Times New Roman" panose="02020603050405020304" charset="0"/>
                <a:cs typeface="Times New Roman" panose="02020603050405020304" charset="0"/>
              </a:rPr>
              <a:t>This paradigm is suitable for parallelizing applications that have a high degree of data parallelism, where the same computation can be applied to different data elements independently. </a:t>
            </a:r>
          </a:p>
          <a:p>
            <a:pPr algn="just">
              <a:lnSpc>
                <a:spcPct val="120000"/>
              </a:lnSpc>
            </a:pPr>
            <a:r>
              <a:rPr lang="en-US" altLang="en-US" dirty="0">
                <a:latin typeface="Times New Roman" panose="02020603050405020304" charset="0"/>
                <a:cs typeface="Times New Roman" panose="02020603050405020304" charset="0"/>
              </a:rPr>
              <a:t>However, the data parallelism paradigm also requires careful management of data distribution and load balancing, as different chunks of data may have different sizes or complexities.</a:t>
            </a:r>
          </a:p>
          <a:p>
            <a:pPr algn="just">
              <a:lnSpc>
                <a:spcPct val="120000"/>
              </a:lnSpc>
            </a:pPr>
            <a:r>
              <a:rPr lang="en-US" altLang="en-US" dirty="0">
                <a:latin typeface="Times New Roman" panose="02020603050405020304" charset="0"/>
                <a:cs typeface="Times New Roman" panose="02020603050405020304" charset="0"/>
              </a:rPr>
              <a:t> To ensure data distribution and load balancing, the data parallelism paradigm relies on mechanisms such as partitioning, replication, or redistribution.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68*371"/>
  <p:tag name="TABLE_ENDDRAG_RECT" val="91*105*768*3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TotalTime>
  <Words>4109</Words>
  <Application>Microsoft Office PowerPoint</Application>
  <PresentationFormat>Widescreen</PresentationFormat>
  <Paragraphs>308</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Calibri Light</vt:lpstr>
      <vt:lpstr>Times New Roman</vt:lpstr>
      <vt:lpstr>Office Theme</vt:lpstr>
      <vt:lpstr>Unit IV  Programming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Google App Engine and Amazon AWS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Programming Model</dc:title>
  <dc:creator>LEAH LIGHT</dc:creator>
  <cp:lastModifiedBy>Microsoft account</cp:lastModifiedBy>
  <cp:revision>96</cp:revision>
  <dcterms:created xsi:type="dcterms:W3CDTF">2024-11-23T17:09:00Z</dcterms:created>
  <dcterms:modified xsi:type="dcterms:W3CDTF">2025-06-21T19:14:28Z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219D4B6F752C4FF3AFCFE1728FC4DE63_11</vt:lpwstr>
  </property>
  <property fmtid="{D5CDD505-2E9C-101B-9397-08002B2CF9AE}" pid="3" name="KSOProductBuildVer">
    <vt:lpwstr>1033-12.2.0.19307</vt:lpwstr>
  </property>
</Properties>
</file>