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1" r:id="rId3"/>
    <p:sldId id="318" r:id="rId4"/>
    <p:sldId id="260" r:id="rId5"/>
    <p:sldId id="317" r:id="rId6"/>
    <p:sldId id="259" r:id="rId7"/>
    <p:sldId id="258" r:id="rId8"/>
    <p:sldId id="319" r:id="rId9"/>
    <p:sldId id="257" r:id="rId10"/>
    <p:sldId id="262" r:id="rId11"/>
    <p:sldId id="268" r:id="rId12"/>
    <p:sldId id="263" r:id="rId13"/>
    <p:sldId id="264" r:id="rId14"/>
    <p:sldId id="265" r:id="rId15"/>
    <p:sldId id="266" r:id="rId16"/>
    <p:sldId id="267" r:id="rId17"/>
    <p:sldId id="274" r:id="rId18"/>
    <p:sldId id="275" r:id="rId19"/>
    <p:sldId id="276" r:id="rId20"/>
    <p:sldId id="277" r:id="rId21"/>
    <p:sldId id="278" r:id="rId22"/>
    <p:sldId id="279" r:id="rId23"/>
    <p:sldId id="280" r:id="rId24"/>
    <p:sldId id="281" r:id="rId25"/>
    <p:sldId id="282"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20" r:id="rId48"/>
    <p:sldId id="321" r:id="rId49"/>
    <p:sldId id="322" r:id="rId50"/>
    <p:sldId id="312" r:id="rId51"/>
    <p:sldId id="313" r:id="rId52"/>
    <p:sldId id="31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66" d="100"/>
          <a:sy n="166" d="100"/>
        </p:scale>
        <p:origin x="2256" y="10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6/21/2025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6/21/2025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6/21/2025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6/21/2025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a:latin typeface="Times New Roman" panose="02020603050405020304" charset="0"/>
                <a:cs typeface="Times New Roman" panose="02020603050405020304" charset="0"/>
              </a:rPr>
              <a:t>Unit V</a:t>
            </a:r>
            <a:br>
              <a:rPr lang="en-US" altLang="en-US" b="1">
                <a:latin typeface="Times New Roman" panose="02020603050405020304" charset="0"/>
                <a:cs typeface="Times New Roman" panose="02020603050405020304" charset="0"/>
              </a:rPr>
            </a:br>
            <a:r>
              <a:rPr lang="en-US" altLang="en-US" b="1">
                <a:latin typeface="Times New Roman" panose="02020603050405020304" charset="0"/>
                <a:cs typeface="Times New Roman" panose="02020603050405020304" charset="0"/>
              </a:rPr>
              <a:t> Security in the Cloud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020" y="536575"/>
            <a:ext cx="10939780" cy="5640705"/>
          </a:xfrm>
        </p:spPr>
        <p:txBody>
          <a:bodyPr>
            <a:normAutofit lnSpcReduction="10000"/>
          </a:bodyPr>
          <a:lstStyle/>
          <a:p>
            <a:pPr marL="0" indent="0" algn="just">
              <a:buNone/>
            </a:pPr>
            <a:r>
              <a:rPr lang="en-US" altLang="en-US"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3.Insufficient Identity, Credential, and Access Management:</a:t>
            </a:r>
            <a:endParaRPr lang="en-US" altLang="en-US">
              <a:latin typeface="Times New Roman" panose="02020603050405020304" charset="0"/>
              <a:cs typeface="Times New Roman" panose="02020603050405020304" charset="0"/>
            </a:endParaRPr>
          </a:p>
          <a:p>
            <a:pPr algn="just"/>
            <a:r>
              <a:rPr lang="en-US" altLang="en-US" b="1">
                <a:latin typeface="Times New Roman" panose="02020603050405020304" charset="0"/>
                <a:cs typeface="Times New Roman" panose="02020603050405020304" charset="0"/>
              </a:rPr>
              <a:t>Weak Authentication:</a:t>
            </a:r>
            <a:r>
              <a:rPr lang="en-US" altLang="en-US">
                <a:latin typeface="Times New Roman" panose="02020603050405020304" charset="0"/>
                <a:cs typeface="Times New Roman" panose="02020603050405020304" charset="0"/>
              </a:rPr>
              <a:t> Inadequate authentication methods or compromised credentials can result in unauthorized access to cloud services and data</a:t>
            </a:r>
            <a:r>
              <a:rPr lang="en-US" altLang="en-US" b="1">
                <a:latin typeface="Times New Roman" panose="02020603050405020304" charset="0"/>
                <a:cs typeface="Times New Roman" panose="02020603050405020304" charset="0"/>
              </a:rPr>
              <a:t>.</a:t>
            </a:r>
          </a:p>
          <a:p>
            <a:pPr algn="just"/>
            <a:r>
              <a:rPr lang="en-US" altLang="en-US" b="1">
                <a:latin typeface="Times New Roman" panose="02020603050405020304" charset="0"/>
                <a:cs typeface="Times New Roman" panose="02020603050405020304" charset="0"/>
              </a:rPr>
              <a:t>Improper Access Controls:</a:t>
            </a:r>
            <a:r>
              <a:rPr lang="en-US" altLang="en-US">
                <a:latin typeface="Times New Roman" panose="02020603050405020304" charset="0"/>
                <a:cs typeface="Times New Roman" panose="02020603050405020304" charset="0"/>
              </a:rPr>
              <a:t> Misconfiguration of access controls might result in unintended exposure of sensitive data.</a:t>
            </a:r>
          </a:p>
          <a:p>
            <a:pPr marL="0" indent="0" algn="just">
              <a:buNone/>
            </a:pPr>
            <a:r>
              <a:rPr lang="en-US" altLang="en-US" b="1">
                <a:latin typeface="Times New Roman" panose="02020603050405020304" charset="0"/>
                <a:cs typeface="Times New Roman" panose="02020603050405020304" charset="0"/>
              </a:rPr>
              <a:t>4.Shared Technology Issues:</a:t>
            </a:r>
          </a:p>
          <a:p>
            <a:pPr algn="just"/>
            <a:r>
              <a:rPr lang="en-US" altLang="en-US" b="1">
                <a:latin typeface="Times New Roman" panose="02020603050405020304" charset="0"/>
                <a:cs typeface="Times New Roman" panose="02020603050405020304" charset="0"/>
              </a:rPr>
              <a:t>Shared Resources: </a:t>
            </a:r>
            <a:r>
              <a:rPr lang="en-US" altLang="en-US">
                <a:latin typeface="Times New Roman" panose="02020603050405020304" charset="0"/>
                <a:cs typeface="Times New Roman" panose="02020603050405020304" charset="0"/>
              </a:rPr>
              <a:t>Multi-tenancy in the cloud can pose risks if security controls between tenants are inadequate, potentially leading to data leaks or cross-tenant attacks.</a:t>
            </a:r>
          </a:p>
          <a:p>
            <a:pPr algn="just"/>
            <a:r>
              <a:rPr lang="en-US" altLang="en-US" b="1">
                <a:latin typeface="Times New Roman" panose="02020603050405020304" charset="0"/>
                <a:cs typeface="Times New Roman" panose="02020603050405020304" charset="0"/>
              </a:rPr>
              <a:t>Virtual Machine (VM) Security:</a:t>
            </a:r>
            <a:r>
              <a:rPr lang="en-US" altLang="en-US">
                <a:latin typeface="Times New Roman" panose="02020603050405020304" charset="0"/>
                <a:cs typeface="Times New Roman" panose="02020603050405020304" charset="0"/>
              </a:rPr>
              <a:t> Vulnerabilities in hypervisors or VM isolation weaknesses might allow attackers to gain access to other VMs on the same host.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545" y="404495"/>
            <a:ext cx="11057255" cy="5772785"/>
          </a:xfrm>
        </p:spPr>
        <p:txBody>
          <a:bodyPr/>
          <a:lstStyle/>
          <a:p>
            <a:pPr marL="0" indent="0" algn="just">
              <a:buNone/>
            </a:pPr>
            <a:r>
              <a:rPr lang="en-US" altLang="en-US" b="1">
                <a:latin typeface="Times New Roman" panose="02020603050405020304" charset="0"/>
                <a:cs typeface="Times New Roman" panose="02020603050405020304" charset="0"/>
              </a:rPr>
              <a:t>5.Data Loss and Leakage:</a:t>
            </a:r>
          </a:p>
          <a:p>
            <a:pPr algn="just"/>
            <a:r>
              <a:rPr lang="en-US" altLang="en-US" b="1">
                <a:latin typeface="Times New Roman" panose="02020603050405020304" charset="0"/>
                <a:cs typeface="Times New Roman" panose="02020603050405020304" charset="0"/>
              </a:rPr>
              <a:t>Insecure Data Handling: </a:t>
            </a:r>
            <a:r>
              <a:rPr lang="en-US" altLang="en-US">
                <a:latin typeface="Times New Roman" panose="02020603050405020304" charset="0"/>
                <a:cs typeface="Times New Roman" panose="02020603050405020304" charset="0"/>
              </a:rPr>
              <a:t>Inadequate encryption, improper data transfer, or weak data management practices can lead to data leaks or exposure.</a:t>
            </a:r>
          </a:p>
          <a:p>
            <a:pPr algn="just"/>
            <a:r>
              <a:rPr lang="en-US" altLang="en-US" b="1">
                <a:latin typeface="Times New Roman" panose="02020603050405020304" charset="0"/>
                <a:cs typeface="Times New Roman" panose="02020603050405020304" charset="0"/>
              </a:rPr>
              <a:t>Lack of Visibility and Control:</a:t>
            </a:r>
            <a:r>
              <a:rPr lang="en-US" altLang="en-US">
                <a:latin typeface="Times New Roman" panose="02020603050405020304" charset="0"/>
                <a:cs typeface="Times New Roman" panose="02020603050405020304" charset="0"/>
              </a:rPr>
              <a:t> Limited visibility and control over data once it's in the cloud might increase the risk of data loss or leakage.</a:t>
            </a:r>
          </a:p>
          <a:p>
            <a:pPr marL="0" indent="0" algn="just">
              <a:buNone/>
            </a:pPr>
            <a:r>
              <a:rPr lang="en-US" altLang="en-US" b="1">
                <a:latin typeface="Times New Roman" panose="02020603050405020304" charset="0"/>
                <a:cs typeface="Times New Roman" panose="02020603050405020304" charset="0"/>
              </a:rPr>
              <a:t>6.Compliance and Legal Risks:</a:t>
            </a:r>
          </a:p>
          <a:p>
            <a:pPr algn="just"/>
            <a:r>
              <a:rPr lang="en-US" altLang="en-US" b="1">
                <a:latin typeface="Times New Roman" panose="02020603050405020304" charset="0"/>
                <a:cs typeface="Times New Roman" panose="02020603050405020304" charset="0"/>
              </a:rPr>
              <a:t>Regulatory Compliance:</a:t>
            </a:r>
            <a:r>
              <a:rPr lang="en-US" altLang="en-US">
                <a:latin typeface="Times New Roman" panose="02020603050405020304" charset="0"/>
                <a:cs typeface="Times New Roman" panose="02020603050405020304" charset="0"/>
              </a:rPr>
              <a:t> Staying compliant with various regulatory standards and industry-specific requirements while operating in the cloud can be challenging.</a:t>
            </a:r>
          </a:p>
          <a:p>
            <a:pPr algn="just"/>
            <a:r>
              <a:rPr lang="en-US" altLang="en-US" b="1">
                <a:latin typeface="Times New Roman" panose="02020603050405020304" charset="0"/>
                <a:cs typeface="Times New Roman" panose="02020603050405020304" charset="0"/>
              </a:rPr>
              <a:t>Legal Issues: </a:t>
            </a:r>
            <a:r>
              <a:rPr lang="en-US" altLang="en-US">
                <a:latin typeface="Times New Roman" panose="02020603050405020304" charset="0"/>
                <a:cs typeface="Times New Roman" panose="02020603050405020304" charset="0"/>
              </a:rPr>
              <a:t>Data sovereignty, jurisdictional issues, and legal uncertainties across different regions can complicate compliance efforts.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705" y="272415"/>
            <a:ext cx="11378565" cy="6299835"/>
          </a:xfrm>
        </p:spPr>
        <p:txBody>
          <a:bodyPr>
            <a:noAutofit/>
          </a:bodyPr>
          <a:lstStyle/>
          <a:p>
            <a:pPr marL="0" indent="0" algn="just">
              <a:buNone/>
            </a:pPr>
            <a:r>
              <a:rPr lang="en-US" altLang="en-US" b="1">
                <a:latin typeface="Times New Roman" panose="02020603050405020304" charset="0"/>
                <a:cs typeface="Times New Roman" panose="02020603050405020304" charset="0"/>
              </a:rPr>
              <a:t>7.Insecure Configuration and Poor Security Practices:</a:t>
            </a:r>
          </a:p>
          <a:p>
            <a:pPr algn="just"/>
            <a:r>
              <a:rPr lang="en-US" altLang="en-US" b="1">
                <a:latin typeface="Times New Roman" panose="02020603050405020304" charset="0"/>
                <a:cs typeface="Times New Roman" panose="02020603050405020304" charset="0"/>
              </a:rPr>
              <a:t>Misconfiguration of Cloud Services: </a:t>
            </a:r>
            <a:r>
              <a:rPr lang="en-US" altLang="en-US">
                <a:latin typeface="Times New Roman" panose="02020603050405020304" charset="0"/>
                <a:cs typeface="Times New Roman" panose="02020603050405020304" charset="0"/>
              </a:rPr>
              <a:t>Incorrectly configured cloud services can create security gaps or expose sensitive information.</a:t>
            </a:r>
          </a:p>
          <a:p>
            <a:pPr algn="just"/>
            <a:r>
              <a:rPr lang="en-US" altLang="en-US" b="1">
                <a:latin typeface="Times New Roman" panose="02020603050405020304" charset="0"/>
                <a:cs typeface="Times New Roman" panose="02020603050405020304" charset="0"/>
              </a:rPr>
              <a:t>Lack of Security Best Practices: </a:t>
            </a:r>
            <a:r>
              <a:rPr lang="en-US" altLang="en-US">
                <a:latin typeface="Times New Roman" panose="02020603050405020304" charset="0"/>
                <a:cs typeface="Times New Roman" panose="02020603050405020304" charset="0"/>
              </a:rPr>
              <a:t>Failure to follow security best practices, inadequate employee training, or neglecting security updates can increase vulnerability.</a:t>
            </a:r>
          </a:p>
          <a:p>
            <a:pPr marL="0" indent="0" algn="just">
              <a:buNone/>
            </a:pPr>
            <a:r>
              <a:rPr lang="en-US" altLang="en-US" b="1">
                <a:latin typeface="Times New Roman" panose="02020603050405020304" charset="0"/>
                <a:cs typeface="Times New Roman" panose="02020603050405020304" charset="0"/>
              </a:rPr>
              <a:t>8.Cloud Service Provider (CSP) Risks:</a:t>
            </a:r>
          </a:p>
          <a:p>
            <a:pPr algn="just"/>
            <a:r>
              <a:rPr lang="en-US" altLang="en-US" b="1">
                <a:latin typeface="Times New Roman" panose="02020603050405020304" charset="0"/>
                <a:cs typeface="Times New Roman" panose="02020603050405020304" charset="0"/>
              </a:rPr>
              <a:t>Vendor Lock-in: </a:t>
            </a:r>
            <a:r>
              <a:rPr lang="en-US" altLang="en-US">
                <a:latin typeface="Times New Roman" panose="02020603050405020304" charset="0"/>
                <a:cs typeface="Times New Roman" panose="02020603050405020304" charset="0"/>
              </a:rPr>
              <a:t>Dependence on a single CSP might limit flexibility and pose risks during service disruptions or changes.</a:t>
            </a:r>
          </a:p>
          <a:p>
            <a:pPr algn="just"/>
            <a:r>
              <a:rPr lang="en-US" altLang="en-US" b="1">
                <a:latin typeface="Times New Roman" panose="02020603050405020304" charset="0"/>
                <a:cs typeface="Times New Roman" panose="02020603050405020304" charset="0"/>
              </a:rPr>
              <a:t>CSP Security Measures: </a:t>
            </a:r>
            <a:r>
              <a:rPr lang="en-US" altLang="en-US">
                <a:latin typeface="Times New Roman" panose="02020603050405020304" charset="0"/>
                <a:cs typeface="Times New Roman" panose="02020603050405020304" charset="0"/>
              </a:rPr>
              <a:t>Relying on the CSP's security measures without understanding their limitations or without proper oversight can lead to gaps in security.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545" y="624205"/>
            <a:ext cx="11057255" cy="5553075"/>
          </a:xfrm>
        </p:spPr>
        <p:txBody>
          <a:bodyPr/>
          <a:lstStyle/>
          <a:p>
            <a:pPr marL="0" indent="0" algn="just">
              <a:buNone/>
            </a:pPr>
            <a:r>
              <a:rPr lang="en-US" altLang="en-US" dirty="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Software as a service</a:t>
            </a:r>
          </a:p>
          <a:p>
            <a:pPr marL="0" indent="0" algn="just">
              <a:buNone/>
            </a:pPr>
            <a:r>
              <a:rPr lang="en-US" altLang="en-US" dirty="0">
                <a:latin typeface="Times New Roman" panose="02020603050405020304" charset="0"/>
                <a:cs typeface="Times New Roman" panose="02020603050405020304" charset="0"/>
              </a:rPr>
              <a:t>Software as a Service (SaaS) is a cloud-based software distribution model where applications are hosted by a third-party provider and made available to users over the internet. </a:t>
            </a:r>
          </a:p>
          <a:p>
            <a:pPr marL="0" indent="0" algn="just">
              <a:buNone/>
            </a:pPr>
            <a:r>
              <a:rPr lang="en-US" altLang="en-US" dirty="0">
                <a:latin typeface="Times New Roman" panose="02020603050405020304" charset="0"/>
                <a:cs typeface="Times New Roman" panose="02020603050405020304" charset="0"/>
              </a:rPr>
              <a:t>Here's an overview of SaaS:</a:t>
            </a:r>
          </a:p>
          <a:p>
            <a:pPr marL="0" indent="0" algn="just">
              <a:buNone/>
            </a:pPr>
            <a:r>
              <a:rPr lang="en-US" altLang="en-US" b="1" dirty="0">
                <a:latin typeface="Times New Roman" panose="02020603050405020304" charset="0"/>
                <a:cs typeface="Times New Roman" panose="02020603050405020304" charset="0"/>
              </a:rPr>
              <a:t>1.Accessibility and Convenience:</a:t>
            </a:r>
          </a:p>
          <a:p>
            <a:pPr algn="just"/>
            <a:r>
              <a:rPr lang="en-US" altLang="en-US" dirty="0">
                <a:latin typeface="Times New Roman" panose="02020603050405020304" charset="0"/>
                <a:cs typeface="Times New Roman" panose="02020603050405020304" charset="0"/>
              </a:rPr>
              <a:t>Users access the software through a web browser or a dedicated application without needing to install or maintain the software locally.</a:t>
            </a:r>
          </a:p>
          <a:p>
            <a:pPr algn="just"/>
            <a:r>
              <a:rPr lang="en-US" altLang="en-US" dirty="0">
                <a:latin typeface="Times New Roman" panose="02020603050405020304" charset="0"/>
                <a:cs typeface="Times New Roman" panose="02020603050405020304" charset="0"/>
              </a:rPr>
              <a:t>It offers accessibility from any device with an internet connection, promoting remote work and flexibility.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3385" y="374650"/>
            <a:ext cx="10940415" cy="5802630"/>
          </a:xfrm>
        </p:spPr>
        <p:txBody>
          <a:bodyPr/>
          <a:lstStyle/>
          <a:p>
            <a:pPr marL="0" indent="0" algn="just">
              <a:buNone/>
            </a:pPr>
            <a:r>
              <a:rPr lang="en-US" altLang="en-US" b="1">
                <a:latin typeface="Times New Roman" panose="02020603050405020304" charset="0"/>
                <a:cs typeface="Times New Roman" panose="02020603050405020304" charset="0"/>
              </a:rPr>
              <a:t>2.Subscription-Based Model:</a:t>
            </a:r>
          </a:p>
          <a:p>
            <a:pPr algn="just"/>
            <a:r>
              <a:rPr lang="en-US" altLang="en-US">
                <a:latin typeface="Times New Roman" panose="02020603050405020304" charset="0"/>
                <a:cs typeface="Times New Roman" panose="02020603050405020304" charset="0"/>
              </a:rPr>
              <a:t>SaaS operates on a subscription basis, typically with monthly or annual payment plans, allowing scalability and predictable costs.</a:t>
            </a:r>
          </a:p>
          <a:p>
            <a:pPr algn="just"/>
            <a:r>
              <a:rPr lang="en-US" altLang="en-US">
                <a:latin typeface="Times New Roman" panose="02020603050405020304" charset="0"/>
                <a:cs typeface="Times New Roman" panose="02020603050405020304" charset="0"/>
              </a:rPr>
              <a:t>Users pay for access to the software rather than purchasing and maintaining licenses.</a:t>
            </a:r>
          </a:p>
          <a:p>
            <a:pPr marL="0" indent="0" algn="just">
              <a:buNone/>
            </a:pPr>
            <a:r>
              <a:rPr lang="en-US" altLang="en-US" b="1">
                <a:latin typeface="Times New Roman" panose="02020603050405020304" charset="0"/>
                <a:cs typeface="Times New Roman" panose="02020603050405020304" charset="0"/>
              </a:rPr>
              <a:t>3.Managed by Service Providers:</a:t>
            </a:r>
          </a:p>
          <a:p>
            <a:pPr algn="just"/>
            <a:r>
              <a:rPr lang="en-US" altLang="en-US">
                <a:latin typeface="Times New Roman" panose="02020603050405020304" charset="0"/>
                <a:cs typeface="Times New Roman" panose="02020603050405020304" charset="0"/>
              </a:rPr>
              <a:t>The SaaS provider manages maintenance, updates, security, and infrastructure, relieving users of the burden of software maintenance.</a:t>
            </a:r>
          </a:p>
          <a:p>
            <a:pPr algn="l"/>
            <a:r>
              <a:rPr lang="en-US" altLang="en-US">
                <a:latin typeface="Times New Roman" panose="02020603050405020304" charset="0"/>
                <a:cs typeface="Times New Roman" panose="02020603050405020304" charset="0"/>
              </a:rPr>
              <a:t>It allows for rapid deployment of updates and new features without user intervention.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070" y="433705"/>
            <a:ext cx="10793730" cy="5743575"/>
          </a:xfrm>
        </p:spPr>
        <p:txBody>
          <a:bodyPr/>
          <a:lstStyle/>
          <a:p>
            <a:pPr marL="0" indent="0" algn="just">
              <a:buNone/>
            </a:pPr>
            <a:r>
              <a:rPr lang="en-US" altLang="en-US" b="1">
                <a:latin typeface="Times New Roman" panose="02020603050405020304" charset="0"/>
                <a:cs typeface="Times New Roman" panose="02020603050405020304" charset="0"/>
              </a:rPr>
              <a:t>4.Scalability and Customization:</a:t>
            </a:r>
          </a:p>
          <a:p>
            <a:pPr algn="just"/>
            <a:r>
              <a:rPr lang="en-US" altLang="en-US">
                <a:latin typeface="Times New Roman" panose="02020603050405020304" charset="0"/>
                <a:cs typeface="Times New Roman" panose="02020603050405020304" charset="0"/>
              </a:rPr>
              <a:t>SaaS applications often offer scalability, allowing users to adjust their usage levels based on demand.</a:t>
            </a:r>
          </a:p>
          <a:p>
            <a:pPr algn="just"/>
            <a:r>
              <a:rPr lang="en-US" altLang="en-US">
                <a:latin typeface="Times New Roman" panose="02020603050405020304" charset="0"/>
                <a:cs typeface="Times New Roman" panose="02020603050405020304" charset="0"/>
              </a:rPr>
              <a:t>Customization options might be available to tailor the software to some extent to fit specific business needs.</a:t>
            </a:r>
          </a:p>
          <a:p>
            <a:pPr marL="0" indent="0" algn="just">
              <a:buNone/>
            </a:pPr>
            <a:r>
              <a:rPr lang="en-US" altLang="en-US" b="1">
                <a:latin typeface="Times New Roman" panose="02020603050405020304" charset="0"/>
                <a:cs typeface="Times New Roman" panose="02020603050405020304" charset="0"/>
              </a:rPr>
              <a:t>5.Multi-Tenancy Architecture:</a:t>
            </a:r>
          </a:p>
          <a:p>
            <a:pPr algn="just"/>
            <a:r>
              <a:rPr lang="en-US" altLang="en-US">
                <a:latin typeface="Times New Roman" panose="02020603050405020304" charset="0"/>
                <a:cs typeface="Times New Roman" panose="02020603050405020304" charset="0"/>
              </a:rPr>
              <a:t>SaaS applications are typically built on a multi-tenant architecture, where multiple users or "tenants" share the same instance of the software while maintaining their data isolation and security.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595" y="404495"/>
            <a:ext cx="10911205" cy="5772785"/>
          </a:xfrm>
        </p:spPr>
        <p:txBody>
          <a:bodyPr/>
          <a:lstStyle/>
          <a:p>
            <a:pPr marL="0" indent="0" algn="just">
              <a:buNone/>
            </a:pPr>
            <a:r>
              <a:rPr lang="en-US" altLang="en-US" sz="3200" b="1">
                <a:latin typeface="Times New Roman" panose="02020603050405020304" charset="0"/>
                <a:cs typeface="Times New Roman" panose="02020603050405020304" charset="0"/>
              </a:rPr>
              <a:t>6.Examples of SaaS:</a:t>
            </a:r>
          </a:p>
          <a:p>
            <a:pPr algn="just"/>
            <a:r>
              <a:rPr lang="en-US" altLang="en-US">
                <a:latin typeface="Times New Roman" panose="02020603050405020304" charset="0"/>
                <a:cs typeface="Times New Roman" panose="02020603050405020304" charset="0"/>
              </a:rPr>
              <a:t>Productivity Tools: Google Workspace (formerly G Suite), Microsoft 365.</a:t>
            </a:r>
          </a:p>
          <a:p>
            <a:pPr algn="just"/>
            <a:r>
              <a:rPr lang="en-US" altLang="en-US">
                <a:latin typeface="Times New Roman" panose="02020603050405020304" charset="0"/>
                <a:cs typeface="Times New Roman" panose="02020603050405020304" charset="0"/>
              </a:rPr>
              <a:t>Customer Relationship Management (CRM): Salesforce, HubSpot.</a:t>
            </a:r>
          </a:p>
          <a:p>
            <a:pPr algn="just"/>
            <a:r>
              <a:rPr lang="en-US" altLang="en-US">
                <a:latin typeface="Times New Roman" panose="02020603050405020304" charset="0"/>
                <a:cs typeface="Times New Roman" panose="02020603050405020304" charset="0"/>
              </a:rPr>
              <a:t>Collaboration and Communication: Slack, Zoom.</a:t>
            </a:r>
          </a:p>
          <a:p>
            <a:pPr algn="just"/>
            <a:r>
              <a:rPr lang="en-US" altLang="en-US">
                <a:latin typeface="Times New Roman" panose="02020603050405020304" charset="0"/>
                <a:cs typeface="Times New Roman" panose="02020603050405020304" charset="0"/>
              </a:rPr>
              <a:t>Human Resource Management: Workday, BambooHR.</a:t>
            </a:r>
          </a:p>
          <a:p>
            <a:pPr marL="0" indent="0" algn="just">
              <a:buNone/>
            </a:pPr>
            <a:r>
              <a:rPr lang="en-US" altLang="en-US" sz="3200" b="1">
                <a:latin typeface="Times New Roman" panose="02020603050405020304" charset="0"/>
                <a:cs typeface="Times New Roman" panose="02020603050405020304" charset="0"/>
              </a:rPr>
              <a:t>7.Security Considerations:</a:t>
            </a:r>
          </a:p>
          <a:p>
            <a:pPr algn="just"/>
            <a:r>
              <a:rPr lang="en-US" altLang="en-US">
                <a:latin typeface="Times New Roman" panose="02020603050405020304" charset="0"/>
                <a:cs typeface="Times New Roman" panose="02020603050405020304" charset="0"/>
              </a:rPr>
              <a:t>SaaS providers are responsible for ensuring the security of their platforms, including data encryption, access controls, and compliance with industry standards.</a:t>
            </a:r>
          </a:p>
          <a:p>
            <a:pPr algn="just"/>
            <a:r>
              <a:rPr lang="en-US" altLang="en-US">
                <a:latin typeface="Times New Roman" panose="02020603050405020304" charset="0"/>
                <a:cs typeface="Times New Roman" panose="02020603050405020304" charset="0"/>
              </a:rPr>
              <a:t>Users must also implement proper security measures, such as strong authentication and access control, to protect their data.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490" y="638810"/>
            <a:ext cx="11116310" cy="5538470"/>
          </a:xfrm>
        </p:spPr>
        <p:txBody>
          <a:bodyPr/>
          <a:lstStyle/>
          <a:p>
            <a:pPr marL="0" indent="0" algn="just">
              <a:buNone/>
            </a:pPr>
            <a:r>
              <a:rPr lang="en-US" altLang="en-US" b="1">
                <a:latin typeface="Times New Roman" panose="02020603050405020304" charset="0"/>
                <a:cs typeface="Times New Roman" panose="02020603050405020304" charset="0"/>
              </a:rPr>
              <a:t>8.Challenges:</a:t>
            </a:r>
          </a:p>
          <a:p>
            <a:pPr algn="just"/>
            <a:r>
              <a:rPr lang="en-US" altLang="en-US">
                <a:latin typeface="Times New Roman" panose="02020603050405020304" charset="0"/>
                <a:cs typeface="Times New Roman" panose="02020603050405020304" charset="0"/>
              </a:rPr>
              <a:t>Data Security Concerns: Storing sensitive data off-site raises security concerns, necessitating trust in the provider's security measures.</a:t>
            </a:r>
          </a:p>
          <a:p>
            <a:pPr algn="just"/>
            <a:r>
              <a:rPr lang="en-US" altLang="en-US">
                <a:latin typeface="Times New Roman" panose="02020603050405020304" charset="0"/>
                <a:cs typeface="Times New Roman" panose="02020603050405020304" charset="0"/>
              </a:rPr>
              <a:t>Dependency on Providers: Users rely on the service provider's availability and performance, which can impact operations if there are service disruptions.</a:t>
            </a:r>
          </a:p>
          <a:p>
            <a:pPr marL="0" indent="0" algn="just">
              <a:buNone/>
            </a:pPr>
            <a:r>
              <a:rPr lang="en-US" altLang="en-US">
                <a:latin typeface="Times New Roman" panose="02020603050405020304" charset="0"/>
                <a:cs typeface="Times New Roman" panose="02020603050405020304" charset="0"/>
              </a:rPr>
              <a:t>SaaS has become a popular choice for businesses due to its cost-effectiveness, flexibility, and ease of use. However, while it offers numerous benefits, careful consideration of security, reliability, and compatibility with existing systems is crucial before adopting a SaaS solution.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935" y="374650"/>
            <a:ext cx="11189335" cy="5655945"/>
          </a:xfrm>
        </p:spPr>
        <p:txBody>
          <a:bodyPr>
            <a:normAutofit/>
          </a:bodyPr>
          <a:lstStyle/>
          <a:p>
            <a:pPr marL="0" indent="0" algn="just">
              <a:buNone/>
            </a:pPr>
            <a:r>
              <a:rPr lang="en-US" altLang="en-US" sz="3600" b="1">
                <a:latin typeface="Times New Roman" panose="02020603050405020304" charset="0"/>
                <a:cs typeface="Times New Roman" panose="02020603050405020304" charset="0"/>
              </a:rPr>
              <a:t>Risk Management</a:t>
            </a:r>
          </a:p>
          <a:p>
            <a:pPr algn="just">
              <a:lnSpc>
                <a:spcPct val="120000"/>
              </a:lnSpc>
            </a:pPr>
            <a:r>
              <a:rPr lang="en-US" altLang="en-US">
                <a:latin typeface="Times New Roman" panose="02020603050405020304" charset="0"/>
                <a:cs typeface="Times New Roman" panose="02020603050405020304" charset="0"/>
              </a:rPr>
              <a:t>Risk management encompasses the </a:t>
            </a:r>
            <a:r>
              <a:rPr lang="en-US" altLang="en-US" b="1">
                <a:latin typeface="Times New Roman" panose="02020603050405020304" charset="0"/>
                <a:cs typeface="Times New Roman" panose="02020603050405020304" charset="0"/>
              </a:rPr>
              <a:t>identification, analysis</a:t>
            </a:r>
            <a:r>
              <a:rPr lang="en-US" altLang="en-US">
                <a:latin typeface="Times New Roman" panose="02020603050405020304" charset="0"/>
                <a:cs typeface="Times New Roman" panose="02020603050405020304" charset="0"/>
              </a:rPr>
              <a:t>, and response to risk factors that form part of the life of a business. </a:t>
            </a:r>
          </a:p>
          <a:p>
            <a:pPr algn="just">
              <a:lnSpc>
                <a:spcPct val="120000"/>
              </a:lnSpc>
            </a:pPr>
            <a:r>
              <a:rPr lang="en-US" altLang="en-US">
                <a:latin typeface="Times New Roman" panose="02020603050405020304" charset="0"/>
                <a:cs typeface="Times New Roman" panose="02020603050405020304" charset="0"/>
              </a:rPr>
              <a:t>Effective risk management means attempting to control, as much as possible, future outcomes by acting proactively rather than reactively. </a:t>
            </a:r>
          </a:p>
          <a:p>
            <a:pPr algn="just">
              <a:lnSpc>
                <a:spcPct val="120000"/>
              </a:lnSpc>
            </a:pPr>
            <a:r>
              <a:rPr lang="en-US" altLang="en-US">
                <a:latin typeface="Times New Roman" panose="02020603050405020304" charset="0"/>
                <a:cs typeface="Times New Roman" panose="02020603050405020304" charset="0"/>
              </a:rPr>
              <a:t>Therefore, effective risk management offers the potential to reduce both the possibility of a risk occurring and its potential impact.</a:t>
            </a:r>
          </a:p>
          <a:p>
            <a:pPr marL="0" indent="0" algn="just">
              <a:buNone/>
            </a:pP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risk-management"/>
          <p:cNvPicPr>
            <a:picLocks noGrp="1" noChangeAspect="1"/>
          </p:cNvPicPr>
          <p:nvPr>
            <p:ph idx="1"/>
          </p:nvPr>
        </p:nvPicPr>
        <p:blipFill>
          <a:blip r:embed="rId2"/>
          <a:stretch>
            <a:fillRect/>
          </a:stretch>
        </p:blipFill>
        <p:spPr>
          <a:xfrm>
            <a:off x="2076450" y="669290"/>
            <a:ext cx="7011670" cy="55200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9570" y="565785"/>
            <a:ext cx="11203940" cy="6080125"/>
          </a:xfrm>
        </p:spPr>
        <p:txBody>
          <a:bodyPr>
            <a:normAutofit/>
          </a:bodyPr>
          <a:lstStyle/>
          <a:p>
            <a:pPr marL="0" indent="0">
              <a:buNone/>
            </a:pPr>
            <a:r>
              <a:rPr lang="en-US" altLang="en-US" sz="3600" b="1" dirty="0">
                <a:latin typeface="Times New Roman" panose="02020603050405020304" charset="0"/>
                <a:cs typeface="Times New Roman" panose="02020603050405020304" charset="0"/>
              </a:rPr>
              <a:t>Security Overview:</a:t>
            </a:r>
            <a:endParaRPr lang="en-US" altLang="en-US" dirty="0">
              <a:latin typeface="Times New Roman" panose="02020603050405020304" charset="0"/>
              <a:cs typeface="Times New Roman" panose="02020603050405020304" charset="0"/>
            </a:endParaRPr>
          </a:p>
          <a:p>
            <a:pPr marL="0" indent="0" algn="just">
              <a:lnSpc>
                <a:spcPct val="100000"/>
              </a:lnSpc>
              <a:buNone/>
            </a:pPr>
            <a:r>
              <a:rPr lang="en-US" altLang="en-US" dirty="0">
                <a:latin typeface="Times New Roman" panose="02020603050405020304" charset="0"/>
                <a:cs typeface="Times New Roman" panose="02020603050405020304" charset="0"/>
              </a:rPr>
              <a:t>Security in the cloud is a multifaceted area that encompasses various layers and considerations due to the distributed and shared nature of cloud computing. Here's an overview of key aspects of security in the cloud:</a:t>
            </a:r>
          </a:p>
          <a:p>
            <a:pPr marL="0" indent="0" algn="just">
              <a:lnSpc>
                <a:spcPct val="100000"/>
              </a:lnSpc>
              <a:buNone/>
            </a:pPr>
            <a:r>
              <a:rPr lang="en-US" altLang="en-US" b="1" dirty="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1.Data Security:</a:t>
            </a:r>
          </a:p>
          <a:p>
            <a:pPr algn="just">
              <a:lnSpc>
                <a:spcPct val="100000"/>
              </a:lnSpc>
            </a:pPr>
            <a:r>
              <a:rPr lang="en-US" altLang="en-US" b="1" dirty="0">
                <a:solidFill>
                  <a:srgbClr val="FF0000"/>
                </a:solidFill>
                <a:latin typeface="Times New Roman" panose="02020603050405020304" charset="0"/>
                <a:cs typeface="Times New Roman" panose="02020603050405020304" charset="0"/>
              </a:rPr>
              <a:t>Encryption:</a:t>
            </a:r>
            <a:r>
              <a:rPr lang="en-US" altLang="en-US" dirty="0">
                <a:solidFill>
                  <a:srgbClr val="FF0000"/>
                </a:solidFill>
                <a:latin typeface="Times New Roman" panose="02020603050405020304" charset="0"/>
                <a:cs typeface="Times New Roman" panose="02020603050405020304" charset="0"/>
              </a:rPr>
              <a:t> </a:t>
            </a:r>
            <a:r>
              <a:rPr lang="en-US" altLang="en-US" dirty="0">
                <a:latin typeface="Times New Roman" panose="02020603050405020304" charset="0"/>
                <a:cs typeface="Times New Roman" panose="02020603050405020304" charset="0"/>
              </a:rPr>
              <a:t>Ensuring data encryption both in transit and at rest to prevent unauthorized access.</a:t>
            </a:r>
          </a:p>
          <a:p>
            <a:pPr algn="just">
              <a:lnSpc>
                <a:spcPct val="100000"/>
              </a:lnSpc>
            </a:pPr>
            <a:r>
              <a:rPr lang="en-US" altLang="en-US" b="1" dirty="0">
                <a:solidFill>
                  <a:srgbClr val="FF0000"/>
                </a:solidFill>
                <a:latin typeface="Times New Roman" panose="02020603050405020304" charset="0"/>
                <a:cs typeface="Times New Roman" panose="02020603050405020304" charset="0"/>
              </a:rPr>
              <a:t>Access Controls:</a:t>
            </a:r>
            <a:r>
              <a:rPr lang="en-US" altLang="en-US" dirty="0">
                <a:solidFill>
                  <a:srgbClr val="FF0000"/>
                </a:solidFill>
                <a:latin typeface="Times New Roman" panose="02020603050405020304" charset="0"/>
                <a:cs typeface="Times New Roman" panose="02020603050405020304" charset="0"/>
              </a:rPr>
              <a:t> </a:t>
            </a:r>
            <a:r>
              <a:rPr lang="en-US" altLang="en-US" dirty="0">
                <a:latin typeface="Times New Roman" panose="02020603050405020304" charset="0"/>
                <a:cs typeface="Times New Roman" panose="02020603050405020304" charset="0"/>
              </a:rPr>
              <a:t>Implementing strong identity and access management (IAM) to control who can access specific resources and data.</a:t>
            </a:r>
          </a:p>
          <a:p>
            <a:pPr algn="just">
              <a:lnSpc>
                <a:spcPct val="100000"/>
              </a:lnSpc>
            </a:pPr>
            <a:r>
              <a:rPr lang="en-US" altLang="en-US" b="1" dirty="0">
                <a:solidFill>
                  <a:srgbClr val="FF0000"/>
                </a:solidFill>
                <a:latin typeface="Times New Roman" panose="02020603050405020304" charset="0"/>
                <a:cs typeface="Times New Roman" panose="02020603050405020304" charset="0"/>
              </a:rPr>
              <a:t>Data Loss Prevention (DLP): </a:t>
            </a:r>
            <a:r>
              <a:rPr lang="en-US" altLang="en-US" dirty="0">
                <a:latin typeface="Times New Roman" panose="02020603050405020304" charset="0"/>
                <a:cs typeface="Times New Roman" panose="02020603050405020304" charset="0"/>
              </a:rPr>
              <a:t>Employing measures to prevent accidental or malicious data leaks or loss.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230" y="288290"/>
            <a:ext cx="10910570" cy="6181725"/>
          </a:xfrm>
        </p:spPr>
        <p:txBody>
          <a:bodyPr>
            <a:normAutofit fontScale="90000" lnSpcReduction="10000"/>
          </a:bodyPr>
          <a:lstStyle/>
          <a:p>
            <a:pPr marL="0" indent="0" algn="just">
              <a:buNone/>
            </a:pPr>
            <a:r>
              <a:rPr lang="en-US" altLang="en-US" sz="3200" b="1">
                <a:latin typeface="Times New Roman" panose="02020603050405020304" charset="0"/>
                <a:cs typeface="Times New Roman" panose="02020603050405020304" charset="0"/>
              </a:rPr>
              <a:t>Risk Management Structures</a:t>
            </a:r>
            <a:r>
              <a:rPr lang="" altLang="en-US" sz="3200" b="1">
                <a:latin typeface="Times New Roman" panose="02020603050405020304" charset="0"/>
                <a:cs typeface="Times New Roman" panose="02020603050405020304" charset="0"/>
              </a:rPr>
              <a:t>:</a:t>
            </a:r>
            <a:endParaRPr lang="en-US" altLang="en-US">
              <a:latin typeface="Times New Roman" panose="02020603050405020304" charset="0"/>
              <a:cs typeface="Times New Roman" panose="02020603050405020304" charset="0"/>
            </a:endParaRPr>
          </a:p>
          <a:p>
            <a:pPr marL="0" indent="0" algn="just">
              <a:lnSpc>
                <a:spcPct val="120000"/>
              </a:lnSpc>
              <a:buNone/>
            </a:pPr>
            <a:r>
              <a:rPr lang="en-US" altLang="en-US">
                <a:latin typeface="Times New Roman" panose="02020603050405020304" charset="0"/>
                <a:cs typeface="Times New Roman" panose="02020603050405020304" charset="0"/>
              </a:rPr>
              <a:t>Risk management structures are tailored to do more than just point out existing risks. A good risk management structure should also calculate the uncertainties and predict their influence on a business.</a:t>
            </a:r>
          </a:p>
          <a:p>
            <a:pPr marL="0" indent="0" algn="just">
              <a:lnSpc>
                <a:spcPct val="120000"/>
              </a:lnSpc>
              <a:buNone/>
            </a:pPr>
            <a:r>
              <a:rPr lang="en-US" altLang="en-US">
                <a:latin typeface="Times New Roman" panose="02020603050405020304" charset="0"/>
                <a:cs typeface="Times New Roman" panose="02020603050405020304" charset="0"/>
              </a:rPr>
              <a:t>Consequently, the result is a choice between accepting risks or rejecting them. Acceptance or rejection of risks is dependent on the tolerance levels that a business has already defined for itself.</a:t>
            </a:r>
          </a:p>
          <a:p>
            <a:pPr marL="0" indent="0" algn="just">
              <a:lnSpc>
                <a:spcPct val="120000"/>
              </a:lnSpc>
              <a:buNone/>
            </a:pPr>
            <a:r>
              <a:rPr lang="en-US" altLang="en-US">
                <a:latin typeface="Times New Roman" panose="02020603050405020304" charset="0"/>
                <a:cs typeface="Times New Roman" panose="02020603050405020304" charset="0"/>
              </a:rPr>
              <a:t>If a business sets up risk management as a disciplined and continuous process for the purpose of identifying and resolving risks, then the risk management structures can be used to support other risk mitigation systems. They include planning, organization, cost control, and budgeting. In such a case, the business will not usually experience many surprises, because the focus is on proactive risk management.</a:t>
            </a:r>
          </a:p>
          <a:p>
            <a:pPr marL="0" indent="0">
              <a:buNone/>
            </a:pPr>
            <a:endParaRPr lang="en-US" altLang="en-US"/>
          </a:p>
          <a:p>
            <a:pPr marL="0" indent="0">
              <a:buNone/>
            </a:pP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360" y="419735"/>
            <a:ext cx="11013440" cy="5757545"/>
          </a:xfrm>
        </p:spPr>
        <p:txBody>
          <a:bodyPr>
            <a:normAutofit fontScale="92500" lnSpcReduction="10000"/>
          </a:bodyPr>
          <a:lstStyle/>
          <a:p>
            <a:pPr marL="0" indent="0" algn="just">
              <a:buNone/>
            </a:pPr>
            <a:r>
              <a:rPr lang="en-US" altLang="en-US" b="1">
                <a:latin typeface="Times New Roman" panose="02020603050405020304" charset="0"/>
                <a:cs typeface="Times New Roman" panose="02020603050405020304" charset="0"/>
              </a:rPr>
              <a:t>Response to Risks</a:t>
            </a:r>
          </a:p>
          <a:p>
            <a:pPr marL="0" indent="0" algn="just">
              <a:lnSpc>
                <a:spcPct val="100000"/>
              </a:lnSpc>
              <a:buNone/>
            </a:pPr>
            <a:r>
              <a:rPr lang="en-US" altLang="en-US">
                <a:latin typeface="Times New Roman" panose="02020603050405020304" charset="0"/>
                <a:cs typeface="Times New Roman" panose="02020603050405020304" charset="0"/>
              </a:rPr>
              <a:t>Response to risks usually takes one of the following forms:</a:t>
            </a:r>
          </a:p>
          <a:p>
            <a:pPr marL="0" indent="0" algn="just">
              <a:lnSpc>
                <a:spcPct val="100000"/>
              </a:lnSpc>
              <a:buNone/>
            </a:pPr>
            <a:r>
              <a:rPr lang="en-US" altLang="en-US" b="1">
                <a:latin typeface="Times New Roman" panose="02020603050405020304" charset="0"/>
                <a:cs typeface="Times New Roman" panose="02020603050405020304" charset="0"/>
              </a:rPr>
              <a:t>Avoidance:</a:t>
            </a:r>
            <a:r>
              <a:rPr lang="en-US" altLang="en-US">
                <a:latin typeface="Times New Roman" panose="02020603050405020304" charset="0"/>
                <a:cs typeface="Times New Roman" panose="02020603050405020304" charset="0"/>
              </a:rPr>
              <a:t> A business strives to eliminate a particular risk by getting rid of its cause.</a:t>
            </a:r>
          </a:p>
          <a:p>
            <a:pPr marL="0" indent="0" algn="just">
              <a:lnSpc>
                <a:spcPct val="100000"/>
              </a:lnSpc>
              <a:buNone/>
            </a:pPr>
            <a:r>
              <a:rPr lang="en-US" altLang="en-US" b="1">
                <a:latin typeface="Times New Roman" panose="02020603050405020304" charset="0"/>
                <a:cs typeface="Times New Roman" panose="02020603050405020304" charset="0"/>
              </a:rPr>
              <a:t>Mitigation</a:t>
            </a:r>
            <a:r>
              <a:rPr lang="en-US" altLang="en-US">
                <a:latin typeface="Times New Roman" panose="02020603050405020304" charset="0"/>
                <a:cs typeface="Times New Roman" panose="02020603050405020304" charset="0"/>
              </a:rPr>
              <a:t>: Decreasing the projected financial value associated with a risk by lowering the possibility of the occurrence of the risk.</a:t>
            </a:r>
          </a:p>
          <a:p>
            <a:pPr marL="0" indent="0" algn="just">
              <a:lnSpc>
                <a:spcPct val="100000"/>
              </a:lnSpc>
              <a:buNone/>
            </a:pPr>
            <a:r>
              <a:rPr lang="en-US" altLang="en-US" b="1">
                <a:latin typeface="Times New Roman" panose="02020603050405020304" charset="0"/>
                <a:cs typeface="Times New Roman" panose="02020603050405020304" charset="0"/>
              </a:rPr>
              <a:t>Acceptance: </a:t>
            </a:r>
            <a:r>
              <a:rPr lang="en-US" altLang="en-US">
                <a:latin typeface="Times New Roman" panose="02020603050405020304" charset="0"/>
                <a:cs typeface="Times New Roman" panose="02020603050405020304" charset="0"/>
              </a:rPr>
              <a:t>In some cases, a business may be forced to accept a risk. This option is possible if a business entity develops contingencies to mitigate the impact of the risk, should it occur.</a:t>
            </a:r>
          </a:p>
          <a:p>
            <a:pPr marL="0" indent="0" algn="just">
              <a:lnSpc>
                <a:spcPct val="100000"/>
              </a:lnSpc>
              <a:buNone/>
            </a:pPr>
            <a:r>
              <a:rPr lang="en-US" altLang="en-US">
                <a:latin typeface="Times New Roman" panose="02020603050405020304" charset="0"/>
                <a:cs typeface="Times New Roman" panose="02020603050405020304" charset="0"/>
              </a:rPr>
              <a:t>When creating contingencies, a business needs to engage in a problem-solving approach. The result is a well-detailed plan that can be executed as soon as the need arises. Such a plan will enable a business organization to handle barriers or blockage to its success because it can deal with risks as soon as they arise.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360" y="258445"/>
            <a:ext cx="11013440" cy="5918835"/>
          </a:xfrm>
        </p:spPr>
        <p:txBody>
          <a:bodyPr>
            <a:normAutofit/>
          </a:bodyPr>
          <a:lstStyle/>
          <a:p>
            <a:pPr marL="0" indent="0" algn="just">
              <a:buNone/>
            </a:pPr>
            <a:r>
              <a:rPr lang="en-US" altLang="en-US" sz="3100" b="1">
                <a:latin typeface="Times New Roman" panose="02020603050405020304" charset="0"/>
                <a:cs typeface="Times New Roman" panose="02020603050405020304" charset="0"/>
              </a:rPr>
              <a:t>Importance of Risk Management</a:t>
            </a:r>
          </a:p>
          <a:p>
            <a:pPr marL="0" indent="0" algn="just">
              <a:lnSpc>
                <a:spcPct val="100000"/>
              </a:lnSpc>
              <a:buNone/>
            </a:pPr>
            <a:r>
              <a:rPr lang="en-US" altLang="en-US">
                <a:latin typeface="Times New Roman" panose="02020603050405020304" charset="0"/>
                <a:cs typeface="Times New Roman" panose="02020603050405020304" charset="0"/>
              </a:rPr>
              <a:t>Risk management is an important process because it empowers a business with the necessary tools so that it can adequately identify and deal with potential risks. Once a risk has been identified, it is then easy to mitigate it. In addition, risk management provides a business with a basis upon which it can undertake sound decision-making.</a:t>
            </a:r>
          </a:p>
          <a:p>
            <a:pPr marL="0" indent="0" algn="just">
              <a:lnSpc>
                <a:spcPct val="100000"/>
              </a:lnSpc>
              <a:buNone/>
            </a:pPr>
            <a:r>
              <a:rPr lang="en-US" altLang="en-US">
                <a:latin typeface="Times New Roman" panose="02020603050405020304" charset="0"/>
                <a:cs typeface="Times New Roman" panose="02020603050405020304" charset="0"/>
              </a:rPr>
              <a:t>For a business, assessment and management of risks is the best way to prepare for eventualities that may come in the way of progress and growth. When a business evaluates its plan for handling potential threats and then develops structures to address them, it improves its odds of becoming a successful entity.</a:t>
            </a:r>
          </a:p>
          <a:p>
            <a:pPr marL="0" indent="0" algn="just">
              <a:lnSpc>
                <a:spcPct val="100000"/>
              </a:lnSpc>
              <a:buNone/>
            </a:pP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020" y="419100"/>
            <a:ext cx="10939780" cy="5758180"/>
          </a:xfrm>
        </p:spPr>
        <p:txBody>
          <a:bodyPr/>
          <a:lstStyle/>
          <a:p>
            <a:pPr marL="0" indent="0" algn="just">
              <a:buNone/>
            </a:pPr>
            <a:r>
              <a:rPr lang="en-US" altLang="en-US" b="1" dirty="0">
                <a:latin typeface="Times New Roman" panose="02020603050405020304" charset="0"/>
                <a:cs typeface="Times New Roman" panose="02020603050405020304" charset="0"/>
              </a:rPr>
              <a:t>Risk Analysis Process</a:t>
            </a:r>
          </a:p>
          <a:p>
            <a:pPr marL="0" indent="0" algn="just">
              <a:lnSpc>
                <a:spcPct val="100000"/>
              </a:lnSpc>
              <a:buNone/>
            </a:pPr>
            <a:r>
              <a:rPr lang="en-US" altLang="en-US" dirty="0">
                <a:latin typeface="Times New Roman" panose="02020603050405020304" charset="0"/>
                <a:cs typeface="Times New Roman" panose="02020603050405020304" charset="0"/>
              </a:rPr>
              <a:t>Risk analysis is a qualitative problem-solving approach that uses various tools of assessment to work out and rank risks for the purpose of assessing and resolving them. Here is the risk analysis process:</a:t>
            </a:r>
          </a:p>
          <a:p>
            <a:pPr marL="0" indent="0" algn="just">
              <a:lnSpc>
                <a:spcPct val="100000"/>
              </a:lnSpc>
              <a:buNone/>
            </a:pPr>
            <a:r>
              <a:rPr lang="en-US" altLang="en-US" b="1" dirty="0">
                <a:latin typeface="Times New Roman" panose="02020603050405020304" charset="0"/>
                <a:cs typeface="Times New Roman" panose="02020603050405020304" charset="0"/>
              </a:rPr>
              <a:t>1. </a:t>
            </a:r>
            <a:r>
              <a:rPr lang="en-US" altLang="en-US" b="1" dirty="0">
                <a:solidFill>
                  <a:srgbClr val="FF0000"/>
                </a:solidFill>
                <a:latin typeface="Times New Roman" panose="02020603050405020304" charset="0"/>
                <a:cs typeface="Times New Roman" panose="02020603050405020304" charset="0"/>
              </a:rPr>
              <a:t>Identify existing risks</a:t>
            </a:r>
          </a:p>
          <a:p>
            <a:pPr marL="0" indent="0" algn="just">
              <a:lnSpc>
                <a:spcPct val="100000"/>
              </a:lnSpc>
              <a:buNone/>
            </a:pPr>
            <a:r>
              <a:rPr lang="en-US" altLang="en-US" dirty="0">
                <a:latin typeface="Times New Roman" panose="02020603050405020304" charset="0"/>
                <a:cs typeface="Times New Roman" panose="02020603050405020304" charset="0"/>
              </a:rPr>
              <a:t>Risk identification mainly involves brainstorming. A business gathers its employees together so that they can review all the various sources of risk. The next step is to arrange all the identified risks in order of priority. Because it is not possible to mitigate all existing risks, prioritization ensures that those risks that can affect a business significantly are dealt with more urgently.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150" y="375920"/>
            <a:ext cx="11057255" cy="5991860"/>
          </a:xfrm>
        </p:spPr>
        <p:txBody>
          <a:bodyPr/>
          <a:lstStyle/>
          <a:p>
            <a:pPr marL="0" indent="0" algn="just">
              <a:lnSpc>
                <a:spcPct val="100000"/>
              </a:lnSpc>
              <a:buNone/>
            </a:pPr>
            <a:r>
              <a:rPr lang="en-US" altLang="en-US" sz="2400" b="1">
                <a:latin typeface="Times New Roman" panose="02020603050405020304" charset="0"/>
                <a:cs typeface="Times New Roman" panose="02020603050405020304" charset="0"/>
              </a:rPr>
              <a:t>2. Assess the risks</a:t>
            </a:r>
          </a:p>
          <a:p>
            <a:pPr marL="0" indent="0" algn="just">
              <a:lnSpc>
                <a:spcPct val="100000"/>
              </a:lnSpc>
              <a:buNone/>
            </a:pPr>
            <a:r>
              <a:rPr lang="en-US" altLang="en-US" sz="2400">
                <a:latin typeface="Times New Roman" panose="02020603050405020304" charset="0"/>
                <a:cs typeface="Times New Roman" panose="02020603050405020304" charset="0"/>
              </a:rPr>
              <a:t>In many cases, problem resolution involves identifying the problem and then finding an appropriate solution. However, prior to figuring out how best to handle risks, a business should locate the cause of the risks by asking the question, “What caused such a risk and how could it influence the business?”</a:t>
            </a:r>
          </a:p>
          <a:p>
            <a:pPr marL="0" indent="0" algn="just">
              <a:lnSpc>
                <a:spcPct val="100000"/>
              </a:lnSpc>
              <a:buNone/>
            </a:pPr>
            <a:r>
              <a:rPr lang="en-US" altLang="en-US" sz="2400" b="1">
                <a:latin typeface="Times New Roman" panose="02020603050405020304" charset="0"/>
                <a:cs typeface="Times New Roman" panose="02020603050405020304" charset="0"/>
              </a:rPr>
              <a:t>3. Develop an appropriate response</a:t>
            </a:r>
          </a:p>
          <a:p>
            <a:pPr marL="0" indent="0" algn="just">
              <a:lnSpc>
                <a:spcPct val="100000"/>
              </a:lnSpc>
              <a:buNone/>
            </a:pPr>
            <a:r>
              <a:rPr lang="en-US" altLang="en-US" sz="2400">
                <a:latin typeface="Times New Roman" panose="02020603050405020304" charset="0"/>
                <a:cs typeface="Times New Roman" panose="02020603050405020304" charset="0"/>
              </a:rPr>
              <a:t>Once a business entity is set on assessing likely remedies to mitigate identified risks and prevent their recurrence, it needs to ask the following questions: What measures can be taken to prevent the identified risk from recurring? In addition, what is the best thing to do if it does recur?</a:t>
            </a:r>
          </a:p>
          <a:p>
            <a:pPr marL="0" indent="0" algn="just">
              <a:lnSpc>
                <a:spcPct val="100000"/>
              </a:lnSpc>
              <a:buNone/>
            </a:pPr>
            <a:r>
              <a:rPr lang="en-US" altLang="en-US" sz="2400" b="1">
                <a:latin typeface="Times New Roman" panose="02020603050405020304" charset="0"/>
                <a:cs typeface="Times New Roman" panose="02020603050405020304" charset="0"/>
              </a:rPr>
              <a:t>4. Develop preventive mechanisms for identified risks</a:t>
            </a:r>
          </a:p>
          <a:p>
            <a:pPr marL="0" indent="0" algn="just">
              <a:lnSpc>
                <a:spcPct val="100000"/>
              </a:lnSpc>
              <a:buNone/>
            </a:pPr>
            <a:r>
              <a:rPr lang="en-US" altLang="en-US" sz="2400">
                <a:latin typeface="Times New Roman" panose="02020603050405020304" charset="0"/>
                <a:cs typeface="Times New Roman" panose="02020603050405020304" charset="0"/>
              </a:rPr>
              <a:t>Here, the ideas that were found to be useful in mitigating risks are developed into a number of tasks and then into contingency plans that can be deployed in the future. If risks occur, the plans can be put to action.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490" y="286385"/>
            <a:ext cx="11775440" cy="6432550"/>
          </a:xfrm>
        </p:spPr>
        <p:txBody>
          <a:bodyPr>
            <a:normAutofit fontScale="90000" lnSpcReduction="10000"/>
          </a:bodyPr>
          <a:lstStyle/>
          <a:p>
            <a:pPr marL="0" indent="0" algn="just">
              <a:buNone/>
            </a:pPr>
            <a:r>
              <a:rPr lang="en-US" altLang="en-US" sz="3100" b="1" dirty="0">
                <a:latin typeface="Times New Roman" panose="02020603050405020304" charset="0"/>
                <a:cs typeface="Times New Roman" panose="02020603050405020304" charset="0"/>
              </a:rPr>
              <a:t>Security Monitoring</a:t>
            </a:r>
          </a:p>
          <a:p>
            <a:pPr marL="0" indent="0" algn="just">
              <a:buNone/>
            </a:pPr>
            <a:r>
              <a:rPr lang="en-US" altLang="en-US" sz="3100" dirty="0">
                <a:latin typeface="Times New Roman" panose="02020603050405020304" charset="0"/>
                <a:cs typeface="Times New Roman" panose="02020603050405020304" charset="0"/>
              </a:rPr>
              <a:t>Security monitoring involves the continuous observation, collection, and analysis of security-related data to detect and respond to potential threats or anomalies within an organization's systems and networks. </a:t>
            </a:r>
          </a:p>
          <a:p>
            <a:pPr marL="0" indent="0" algn="just">
              <a:buNone/>
            </a:pPr>
            <a:r>
              <a:rPr lang="en-US" altLang="en-US" sz="3100" dirty="0">
                <a:latin typeface="Times New Roman" panose="02020603050405020304" charset="0"/>
                <a:cs typeface="Times New Roman" panose="02020603050405020304" charset="0"/>
              </a:rPr>
              <a:t>Here's an overview of key aspects of security monitoring:</a:t>
            </a:r>
          </a:p>
          <a:p>
            <a:pPr marL="0" indent="0" algn="just">
              <a:buNone/>
            </a:pPr>
            <a:r>
              <a:rPr lang="en-US" altLang="en-US" sz="3100" b="1" dirty="0">
                <a:latin typeface="Times New Roman" panose="02020603050405020304" charset="0"/>
                <a:cs typeface="Times New Roman" panose="02020603050405020304" charset="0"/>
              </a:rPr>
              <a:t>1.Types of Security Monitoring:</a:t>
            </a:r>
          </a:p>
          <a:p>
            <a:pPr marL="0" indent="0" algn="just">
              <a:buNone/>
            </a:pPr>
            <a:r>
              <a:rPr lang="en-US" altLang="en-US" sz="3100" dirty="0">
                <a:latin typeface="Times New Roman" panose="02020603050405020304" charset="0"/>
                <a:cs typeface="Times New Roman" panose="02020603050405020304" charset="0"/>
              </a:rPr>
              <a:t></a:t>
            </a:r>
            <a:r>
              <a:rPr lang="en-US" altLang="en-US" sz="3100" b="1" dirty="0">
                <a:solidFill>
                  <a:srgbClr val="FF0000"/>
                </a:solidFill>
                <a:latin typeface="Times New Roman" panose="02020603050405020304" charset="0"/>
                <a:cs typeface="Times New Roman" panose="02020603050405020304" charset="0"/>
              </a:rPr>
              <a:t>Network Monitoring: </a:t>
            </a:r>
            <a:r>
              <a:rPr lang="en-US" altLang="en-US" sz="3100" dirty="0">
                <a:latin typeface="Times New Roman" panose="02020603050405020304" charset="0"/>
                <a:cs typeface="Times New Roman" panose="02020603050405020304" charset="0"/>
              </a:rPr>
              <a:t>Tracking network traffic to identify suspicious activities, unauthorized access, or potential vulnerabilities.</a:t>
            </a:r>
          </a:p>
          <a:p>
            <a:pPr marL="0" indent="0" algn="just">
              <a:buNone/>
            </a:pPr>
            <a:r>
              <a:rPr lang="en-US" altLang="en-US" sz="3100" b="1" dirty="0">
                <a:latin typeface="Times New Roman" panose="02020603050405020304" charset="0"/>
                <a:cs typeface="Times New Roman" panose="02020603050405020304" charset="0"/>
              </a:rPr>
              <a:t></a:t>
            </a:r>
            <a:r>
              <a:rPr lang="en-US" altLang="en-US" sz="3100" b="1" dirty="0">
                <a:solidFill>
                  <a:srgbClr val="FF0000"/>
                </a:solidFill>
                <a:latin typeface="Times New Roman" panose="02020603050405020304" charset="0"/>
                <a:cs typeface="Times New Roman" panose="02020603050405020304" charset="0"/>
              </a:rPr>
              <a:t>Endpoint Monitoring: </a:t>
            </a:r>
            <a:r>
              <a:rPr lang="en-US" altLang="en-US" sz="3100" dirty="0">
                <a:latin typeface="Times New Roman" panose="02020603050405020304" charset="0"/>
                <a:cs typeface="Times New Roman" panose="02020603050405020304" charset="0"/>
              </a:rPr>
              <a:t>Monitoring individual devices (computers, servers, mobile devices) for signs of malware, unusual behavior, or security policy violations.</a:t>
            </a:r>
          </a:p>
          <a:p>
            <a:pPr marL="0" indent="0" algn="just">
              <a:buNone/>
            </a:pPr>
            <a:r>
              <a:rPr lang="en-US" altLang="en-US" sz="3100" dirty="0">
                <a:latin typeface="Times New Roman" panose="02020603050405020304" charset="0"/>
                <a:cs typeface="Times New Roman" panose="02020603050405020304" charset="0"/>
              </a:rPr>
              <a:t></a:t>
            </a:r>
            <a:r>
              <a:rPr lang="en-US" altLang="en-US" sz="3100" b="1" dirty="0">
                <a:solidFill>
                  <a:srgbClr val="FF0000"/>
                </a:solidFill>
                <a:latin typeface="Times New Roman" panose="02020603050405020304" charset="0"/>
                <a:cs typeface="Times New Roman" panose="02020603050405020304" charset="0"/>
              </a:rPr>
              <a:t>Log Monitoring:</a:t>
            </a:r>
            <a:r>
              <a:rPr lang="en-US" altLang="en-US" sz="3100" dirty="0">
                <a:solidFill>
                  <a:srgbClr val="FF0000"/>
                </a:solidFill>
                <a:latin typeface="Times New Roman" panose="02020603050405020304" charset="0"/>
                <a:cs typeface="Times New Roman" panose="02020603050405020304" charset="0"/>
              </a:rPr>
              <a:t> </a:t>
            </a:r>
            <a:r>
              <a:rPr lang="en-US" altLang="en-US" sz="3100" dirty="0">
                <a:latin typeface="Times New Roman" panose="02020603050405020304" charset="0"/>
                <a:cs typeface="Times New Roman" panose="02020603050405020304" charset="0"/>
              </a:rPr>
              <a:t>Analyzing logs generated by various systems and applications to detect security incidents or abnormal patterns.</a:t>
            </a:r>
          </a:p>
          <a:p>
            <a:pPr marL="0" indent="0" algn="just">
              <a:buNone/>
            </a:pPr>
            <a:r>
              <a:rPr lang="en-US" altLang="en-US" sz="3100" b="1" dirty="0">
                <a:latin typeface="Times New Roman" panose="02020603050405020304" charset="0"/>
                <a:cs typeface="Times New Roman" panose="02020603050405020304" charset="0"/>
              </a:rPr>
              <a:t></a:t>
            </a:r>
            <a:r>
              <a:rPr lang="en-US" altLang="en-US" sz="3100" b="1" dirty="0">
                <a:solidFill>
                  <a:srgbClr val="FF0000"/>
                </a:solidFill>
                <a:latin typeface="Times New Roman" panose="02020603050405020304" charset="0"/>
                <a:cs typeface="Times New Roman" panose="02020603050405020304" charset="0"/>
              </a:rPr>
              <a:t>Cloud Security Monitoring: </a:t>
            </a:r>
            <a:r>
              <a:rPr lang="en-US" altLang="en-US" sz="3100" dirty="0">
                <a:latin typeface="Times New Roman" panose="02020603050405020304" charset="0"/>
                <a:cs typeface="Times New Roman" panose="02020603050405020304" charset="0"/>
              </a:rPr>
              <a:t>Monitoring cloud infrastructure, services, and applications to ensure compliance and detect potential security issues.</a:t>
            </a:r>
          </a:p>
          <a:p>
            <a:pPr marL="0" indent="0">
              <a:buNone/>
            </a:pPr>
            <a:endParaRPr lang="en-US" altLang="en-US" dirty="0"/>
          </a:p>
          <a:p>
            <a:pPr marL="0" indent="0">
              <a:buNone/>
            </a:pP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218440"/>
            <a:ext cx="10515600" cy="887095"/>
          </a:xfrm>
        </p:spPr>
        <p:txBody>
          <a:bodyPr/>
          <a:lstStyle/>
          <a:p>
            <a:r>
              <a:rPr lang="en-US" altLang="en-US" b="1">
                <a:latin typeface="Times New Roman" panose="02020603050405020304" charset="0"/>
                <a:cs typeface="Times New Roman" panose="02020603050405020304" charset="0"/>
              </a:rPr>
              <a:t>Introduction to Security Architecture</a:t>
            </a:r>
          </a:p>
        </p:txBody>
      </p:sp>
      <p:sp>
        <p:nvSpPr>
          <p:cNvPr id="3" name="Content Placeholder 2"/>
          <p:cNvSpPr>
            <a:spLocks noGrp="1"/>
          </p:cNvSpPr>
          <p:nvPr>
            <p:ph idx="1"/>
          </p:nvPr>
        </p:nvSpPr>
        <p:spPr>
          <a:xfrm>
            <a:off x="502285" y="1196340"/>
            <a:ext cx="10851515" cy="4980940"/>
          </a:xfrm>
        </p:spPr>
        <p:txBody>
          <a:bodyPr>
            <a:normAutofit lnSpcReduction="10000"/>
          </a:bodyPr>
          <a:lstStyle/>
          <a:p>
            <a:pPr algn="just">
              <a:lnSpc>
                <a:spcPct val="110000"/>
              </a:lnSpc>
            </a:pPr>
            <a:r>
              <a:rPr lang="en-US" altLang="en-US" dirty="0">
                <a:latin typeface="Times New Roman" panose="02020603050405020304" charset="0"/>
                <a:cs typeface="Times New Roman" panose="02020603050405020304" charset="0"/>
              </a:rPr>
              <a:t>Security architecture is </a:t>
            </a:r>
            <a:r>
              <a:rPr lang="en-US" altLang="en-US" dirty="0">
                <a:solidFill>
                  <a:srgbClr val="FF0000"/>
                </a:solidFill>
                <a:latin typeface="Times New Roman" panose="02020603050405020304" charset="0"/>
                <a:cs typeface="Times New Roman" panose="02020603050405020304" charset="0"/>
              </a:rPr>
              <a:t>defined as the architectural design that includes all the threats and potential risks that can be present in the environment or that particular scenario</a:t>
            </a:r>
            <a:r>
              <a:rPr lang="en-US" altLang="en-US" dirty="0">
                <a:latin typeface="Times New Roman" panose="02020603050405020304" charset="0"/>
                <a:cs typeface="Times New Roman" panose="02020603050405020304" charset="0"/>
              </a:rPr>
              <a:t>.</a:t>
            </a:r>
          </a:p>
          <a:p>
            <a:pPr algn="just">
              <a:lnSpc>
                <a:spcPct val="110000"/>
              </a:lnSpc>
            </a:pPr>
            <a:r>
              <a:rPr lang="en-US" altLang="en-US" dirty="0">
                <a:latin typeface="Times New Roman" panose="02020603050405020304" charset="0"/>
                <a:cs typeface="Times New Roman" panose="02020603050405020304" charset="0"/>
              </a:rPr>
              <a:t>This also includes the security controls and the use of security controls. For the security architecture, the proper documentation is done that includes all the security specifications and all detailed information about the architecture.</a:t>
            </a:r>
          </a:p>
          <a:p>
            <a:pPr algn="just">
              <a:lnSpc>
                <a:spcPct val="110000"/>
              </a:lnSpc>
            </a:pPr>
            <a:r>
              <a:rPr lang="en-US" altLang="en-US" dirty="0">
                <a:latin typeface="Times New Roman" panose="02020603050405020304" charset="0"/>
                <a:cs typeface="Times New Roman" panose="02020603050405020304" charset="0"/>
              </a:rPr>
              <a:t>The organization uses for its system, and it is mainly used because the architecture is affordable and cost-effective and can be used easily by the organization.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995" y="492125"/>
            <a:ext cx="11012805" cy="5685155"/>
          </a:xfrm>
        </p:spPr>
        <p:txBody>
          <a:bodyPr/>
          <a:lstStyle/>
          <a:p>
            <a:pPr marL="0" indent="0" algn="just">
              <a:buNone/>
            </a:pPr>
            <a:r>
              <a:rPr lang="en-US" altLang="en-US" sz="3600" b="1">
                <a:latin typeface="Times New Roman" panose="02020603050405020304" charset="0"/>
                <a:cs typeface="Times New Roman" panose="02020603050405020304" charset="0"/>
              </a:rPr>
              <a:t>Security Architecture with Diagram</a:t>
            </a:r>
          </a:p>
          <a:p>
            <a:pPr algn="just"/>
            <a:r>
              <a:rPr lang="en-US" altLang="en-US">
                <a:latin typeface="Times New Roman" panose="02020603050405020304" charset="0"/>
                <a:cs typeface="Times New Roman" panose="02020603050405020304" charset="0"/>
              </a:rPr>
              <a:t>This is defined as the part of enterprise architecture that is particularly designed for addressing the information system and fulfilling the security requirements of the organization.</a:t>
            </a:r>
          </a:p>
          <a:p>
            <a:pPr algn="just"/>
            <a:r>
              <a:rPr lang="en-US" altLang="en-US">
                <a:latin typeface="Times New Roman" panose="02020603050405020304" charset="0"/>
                <a:cs typeface="Times New Roman" panose="02020603050405020304" charset="0"/>
              </a:rPr>
              <a:t>The system architecture system has a role that meets the security requirements and also helps to protect the company’s operating environment. </a:t>
            </a:r>
          </a:p>
          <a:p>
            <a:pPr algn="just"/>
            <a:r>
              <a:rPr lang="en-US" altLang="en-US">
                <a:latin typeface="Times New Roman" panose="02020603050405020304" charset="0"/>
                <a:cs typeface="Times New Roman" panose="02020603050405020304" charset="0"/>
              </a:rPr>
              <a:t>It is beneficial for the company as it includes other activities like risk management activities that require continuous improvement, and security architecture helps to meet the organization requirements. It defines proper policies, rules, and regulations that need to be reinforced in the organization and provides proper information about them.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2015" y="1078230"/>
            <a:ext cx="10471785" cy="5099050"/>
          </a:xfrm>
        </p:spPr>
        <p:txBody>
          <a:bodyPr/>
          <a:lstStyle/>
          <a:p>
            <a:pPr algn="just"/>
            <a:r>
              <a:rPr lang="en-US" altLang="en-US">
                <a:latin typeface="Times New Roman" panose="02020603050405020304" charset="0"/>
                <a:cs typeface="Times New Roman" panose="02020603050405020304" charset="0"/>
              </a:rPr>
              <a:t>The architecture is also used for allocating the controls for technical security so that the information system of the organization can be maintained properly. </a:t>
            </a:r>
          </a:p>
          <a:p>
            <a:pPr algn="just"/>
            <a:r>
              <a:rPr lang="en-US" altLang="en-US">
                <a:latin typeface="Times New Roman" panose="02020603050405020304" charset="0"/>
                <a:cs typeface="Times New Roman" panose="02020603050405020304" charset="0"/>
              </a:rPr>
              <a:t>Some companies offer managed IT security services in Houston by a team of seasoned professionals for this very reason.</a:t>
            </a:r>
          </a:p>
          <a:p>
            <a:pPr algn="just"/>
            <a:r>
              <a:rPr lang="en-US" altLang="en-US">
                <a:latin typeface="Times New Roman" panose="02020603050405020304" charset="0"/>
                <a:cs typeface="Times New Roman" panose="02020603050405020304" charset="0"/>
              </a:rPr>
              <a:t>As the same can be followed in a whole organization, it helps to define common regulations and standards for every employee so that everyone can follow the rules and maintain data integrity and security in the organization.</a:t>
            </a:r>
          </a:p>
          <a:p>
            <a:pPr algn="just"/>
            <a:endParaRPr lang="en-US" altLang="en-US">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curity-Architecture-2ll"/>
          <p:cNvPicPr>
            <a:picLocks noGrp="1" noChangeAspect="1"/>
          </p:cNvPicPr>
          <p:nvPr>
            <p:ph idx="1"/>
          </p:nvPr>
        </p:nvPicPr>
        <p:blipFill>
          <a:blip r:embed="rId2"/>
          <a:stretch>
            <a:fillRect/>
          </a:stretch>
        </p:blipFill>
        <p:spPr>
          <a:xfrm>
            <a:off x="2381885" y="228600"/>
            <a:ext cx="7427595" cy="59486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79715" y="901337"/>
            <a:ext cx="10659292" cy="4950823"/>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10" y="277495"/>
            <a:ext cx="10515600" cy="1209040"/>
          </a:xfrm>
        </p:spPr>
        <p:txBody>
          <a:bodyPr/>
          <a:lstStyle/>
          <a:p>
            <a:r>
              <a:rPr lang="en-US" altLang="en-US" b="1">
                <a:latin typeface="Times New Roman" panose="02020603050405020304" charset="0"/>
                <a:cs typeface="Times New Roman" panose="02020603050405020304" charset="0"/>
              </a:rPr>
              <a:t>Components of Security Architecture</a:t>
            </a:r>
          </a:p>
        </p:txBody>
      </p:sp>
      <p:sp>
        <p:nvSpPr>
          <p:cNvPr id="3" name="Content Placeholder 2"/>
          <p:cNvSpPr>
            <a:spLocks noGrp="1"/>
          </p:cNvSpPr>
          <p:nvPr>
            <p:ph idx="1"/>
          </p:nvPr>
        </p:nvSpPr>
        <p:spPr>
          <a:xfrm>
            <a:off x="560070" y="1397635"/>
            <a:ext cx="10793730" cy="4779645"/>
          </a:xfrm>
        </p:spPr>
        <p:txBody>
          <a:bodyPr/>
          <a:lstStyle/>
          <a:p>
            <a:pPr marL="0" indent="0" algn="just">
              <a:buNone/>
            </a:pPr>
            <a:r>
              <a:rPr lang="en-US" altLang="en-US" dirty="0">
                <a:latin typeface="Times New Roman" panose="02020603050405020304" charset="0"/>
                <a:cs typeface="Times New Roman" panose="02020603050405020304" charset="0"/>
              </a:rPr>
              <a:t>For making the security architecture important, there are certain components that are involved in the design. The components are </a:t>
            </a:r>
            <a:r>
              <a:rPr lang="en-US" altLang="en-US" dirty="0">
                <a:solidFill>
                  <a:srgbClr val="FF0000"/>
                </a:solidFill>
                <a:latin typeface="Times New Roman" panose="02020603050405020304" charset="0"/>
                <a:cs typeface="Times New Roman" panose="02020603050405020304" charset="0"/>
              </a:rPr>
              <a:t>people</a:t>
            </a:r>
            <a:r>
              <a:rPr lang="en-US" altLang="en-US" dirty="0">
                <a:latin typeface="Times New Roman" panose="02020603050405020304" charset="0"/>
                <a:cs typeface="Times New Roman" panose="02020603050405020304" charset="0"/>
              </a:rPr>
              <a:t>, process and the tools. </a:t>
            </a:r>
          </a:p>
          <a:p>
            <a:pPr marL="0" indent="0" algn="just">
              <a:buNone/>
            </a:pPr>
            <a:r>
              <a:rPr lang="en-US" altLang="en-US" dirty="0">
                <a:latin typeface="Times New Roman" panose="02020603050405020304" charset="0"/>
                <a:cs typeface="Times New Roman" panose="02020603050405020304" charset="0"/>
              </a:rPr>
              <a:t>All these components combined help to protect the organization’s assets. After defining the components, the next step is to make the policy and the reinforcement technique for the policies. </a:t>
            </a:r>
          </a:p>
          <a:p>
            <a:pPr marL="0" indent="0" algn="just">
              <a:buNone/>
            </a:pPr>
            <a:r>
              <a:rPr lang="en-US" altLang="en-US" dirty="0">
                <a:latin typeface="Times New Roman" panose="02020603050405020304" charset="0"/>
                <a:cs typeface="Times New Roman" panose="02020603050405020304" charset="0"/>
              </a:rPr>
              <a:t>After the other important steps are the method procedural for the implementation of security architecture and how the architecture will get enforced. By this, the overall design and architecture are designed for the organization that will protect them throughout their business operations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7990" y="506730"/>
            <a:ext cx="10925810" cy="5670550"/>
          </a:xfrm>
        </p:spPr>
        <p:txBody>
          <a:bodyPr>
            <a:normAutofit/>
          </a:bodyPr>
          <a:lstStyle/>
          <a:p>
            <a:pPr marL="0" indent="0" algn="just">
              <a:lnSpc>
                <a:spcPct val="80000"/>
              </a:lnSpc>
              <a:buNone/>
            </a:pPr>
            <a:r>
              <a:rPr lang="en-US" altLang="en-US" dirty="0">
                <a:latin typeface="Times New Roman" panose="02020603050405020304" charset="0"/>
                <a:cs typeface="Times New Roman" panose="02020603050405020304" charset="0"/>
              </a:rPr>
              <a:t>For a proper security architecture, some of the components are briefly discussed:</a:t>
            </a:r>
          </a:p>
          <a:p>
            <a:pPr marL="0" indent="0" algn="just">
              <a:lnSpc>
                <a:spcPct val="80000"/>
              </a:lnSpc>
              <a:buNone/>
            </a:pPr>
            <a:r>
              <a:rPr lang="en-US" altLang="en-US" b="1" dirty="0">
                <a:latin typeface="Times New Roman" panose="02020603050405020304" charset="0"/>
                <a:cs typeface="Times New Roman" panose="02020603050405020304" charset="0"/>
              </a:rPr>
              <a:t>1. Guidance</a:t>
            </a:r>
          </a:p>
          <a:p>
            <a:pPr marL="0" indent="0" algn="just">
              <a:lnSpc>
                <a:spcPct val="80000"/>
              </a:lnSpc>
              <a:buNone/>
            </a:pPr>
            <a:r>
              <a:rPr lang="en-US" altLang="en-US" dirty="0">
                <a:latin typeface="Times New Roman" panose="02020603050405020304" charset="0"/>
                <a:cs typeface="Times New Roman" panose="02020603050405020304" charset="0"/>
              </a:rPr>
              <a:t>The </a:t>
            </a:r>
            <a:r>
              <a:rPr lang="en-US" altLang="en-US" dirty="0">
                <a:solidFill>
                  <a:srgbClr val="FF0000"/>
                </a:solidFill>
                <a:latin typeface="Times New Roman" panose="02020603050405020304" charset="0"/>
                <a:cs typeface="Times New Roman" panose="02020603050405020304" charset="0"/>
              </a:rPr>
              <a:t>policies and procedures </a:t>
            </a:r>
            <a:r>
              <a:rPr lang="en-US" altLang="en-US" dirty="0">
                <a:latin typeface="Times New Roman" panose="02020603050405020304" charset="0"/>
                <a:cs typeface="Times New Roman" panose="02020603050405020304" charset="0"/>
              </a:rPr>
              <a:t>that act as the guidance should be design and implement properly. The policies should include the documentation that </a:t>
            </a:r>
            <a:r>
              <a:rPr lang="en-US" altLang="en-US" dirty="0">
                <a:solidFill>
                  <a:srgbClr val="FF0000"/>
                </a:solidFill>
                <a:latin typeface="Times New Roman" panose="02020603050405020304" charset="0"/>
                <a:cs typeface="Times New Roman" panose="02020603050405020304" charset="0"/>
              </a:rPr>
              <a:t>includes the objectives and goals for designing the architecture, standards, policies, rules and regulations </a:t>
            </a:r>
            <a:r>
              <a:rPr lang="en-US" altLang="en-US" dirty="0">
                <a:latin typeface="Times New Roman" panose="02020603050405020304" charset="0"/>
                <a:cs typeface="Times New Roman" panose="02020603050405020304" charset="0"/>
              </a:rPr>
              <a:t>for the organization, identification of scope and function, identification of other security policies.</a:t>
            </a:r>
          </a:p>
          <a:p>
            <a:pPr marL="0" indent="0" algn="just">
              <a:lnSpc>
                <a:spcPct val="80000"/>
              </a:lnSpc>
              <a:buNone/>
            </a:pPr>
            <a:r>
              <a:rPr lang="en-US" altLang="en-US" b="1" dirty="0">
                <a:latin typeface="Times New Roman" panose="02020603050405020304" charset="0"/>
                <a:cs typeface="Times New Roman" panose="02020603050405020304" charset="0"/>
              </a:rPr>
              <a:t>2. Identity Management</a:t>
            </a:r>
          </a:p>
          <a:p>
            <a:pPr marL="0" indent="0" algn="just">
              <a:lnSpc>
                <a:spcPct val="80000"/>
              </a:lnSpc>
              <a:buNone/>
            </a:pPr>
            <a:r>
              <a:rPr lang="en-US" altLang="en-US" dirty="0">
                <a:latin typeface="Times New Roman" panose="02020603050405020304" charset="0"/>
                <a:cs typeface="Times New Roman" panose="02020603050405020304" charset="0"/>
              </a:rPr>
              <a:t>It is the type of system that include the organization processes, technologies and policies that directly </a:t>
            </a:r>
            <a:r>
              <a:rPr lang="en-US" altLang="en-US" dirty="0">
                <a:solidFill>
                  <a:srgbClr val="FF0000"/>
                </a:solidFill>
                <a:latin typeface="Times New Roman" panose="02020603050405020304" charset="0"/>
                <a:cs typeface="Times New Roman" panose="02020603050405020304" charset="0"/>
              </a:rPr>
              <a:t>help users to gain access to the online applications</a:t>
            </a:r>
            <a:r>
              <a:rPr lang="en-US" altLang="en-US" dirty="0">
                <a:latin typeface="Times New Roman" panose="02020603050405020304" charset="0"/>
                <a:cs typeface="Times New Roman" panose="02020603050405020304" charset="0"/>
              </a:rPr>
              <a:t> </a:t>
            </a:r>
            <a:r>
              <a:rPr lang="en-US" altLang="en-US" dirty="0">
                <a:solidFill>
                  <a:srgbClr val="FF0000"/>
                </a:solidFill>
                <a:latin typeface="Times New Roman" panose="02020603050405020304" charset="0"/>
                <a:cs typeface="Times New Roman" panose="02020603050405020304" charset="0"/>
              </a:rPr>
              <a:t>and other network resources</a:t>
            </a:r>
            <a:r>
              <a:rPr lang="en-US" altLang="en-US" dirty="0">
                <a:latin typeface="Times New Roman" panose="02020603050405020304" charset="0"/>
                <a:cs typeface="Times New Roman" panose="02020603050405020304" charset="0"/>
              </a:rPr>
              <a:t>. For the organization, the proper responsibilities and roles need to be clearly stated, and individual tasks need to be designed for the employees.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6255" y="609600"/>
            <a:ext cx="10837545" cy="5567680"/>
          </a:xfrm>
        </p:spPr>
        <p:txBody>
          <a:bodyPr>
            <a:normAutofit/>
          </a:bodyPr>
          <a:lstStyle/>
          <a:p>
            <a:pPr marL="0" indent="0" algn="just">
              <a:buNone/>
            </a:pPr>
            <a:r>
              <a:rPr lang="en-US" altLang="en-US" b="1" dirty="0">
                <a:latin typeface="Times New Roman" panose="02020603050405020304" charset="0"/>
                <a:cs typeface="Times New Roman" panose="02020603050405020304" charset="0"/>
              </a:rPr>
              <a:t>3. Inclusion &amp; Exclusion</a:t>
            </a:r>
          </a:p>
          <a:p>
            <a:pPr marL="0" indent="0" algn="just">
              <a:buNone/>
            </a:pPr>
            <a:r>
              <a:rPr lang="en-US" altLang="en-US" dirty="0">
                <a:latin typeface="Times New Roman" panose="02020603050405020304" charset="0"/>
                <a:cs typeface="Times New Roman" panose="02020603050405020304" charset="0"/>
              </a:rPr>
              <a:t>The other components are the inclusion and exclusion that include the security of elements of the organization in which company resources are protected. The company resources include web resources, e-mail servers, private HR data and other reporting system information. The access should be grant to authorized users only so that the privacy and integrity can be maintained in the organization.</a:t>
            </a:r>
          </a:p>
          <a:p>
            <a:pPr marL="0" indent="0" algn="just">
              <a:buNone/>
            </a:pPr>
            <a:r>
              <a:rPr lang="en-US" altLang="en-US" b="1" dirty="0">
                <a:latin typeface="Times New Roman" panose="02020603050405020304" charset="0"/>
                <a:cs typeface="Times New Roman" panose="02020603050405020304" charset="0"/>
              </a:rPr>
              <a:t>4. Access and Border Control</a:t>
            </a:r>
          </a:p>
          <a:p>
            <a:pPr marL="0" indent="0" algn="just">
              <a:buNone/>
            </a:pPr>
            <a:r>
              <a:rPr lang="en-US" altLang="en-US" dirty="0">
                <a:latin typeface="Times New Roman" panose="02020603050405020304" charset="0"/>
                <a:cs typeface="Times New Roman" panose="02020603050405020304" charset="0"/>
              </a:rPr>
              <a:t>The organization should develop an architecture that is able to </a:t>
            </a:r>
            <a:r>
              <a:rPr lang="en-US" altLang="en-US" dirty="0">
                <a:solidFill>
                  <a:srgbClr val="FF0000"/>
                </a:solidFill>
                <a:latin typeface="Times New Roman" panose="02020603050405020304" charset="0"/>
                <a:cs typeface="Times New Roman" panose="02020603050405020304" charset="0"/>
              </a:rPr>
              <a:t>control the access to the business resources</a:t>
            </a:r>
            <a:r>
              <a:rPr lang="en-US" altLang="en-US" dirty="0">
                <a:latin typeface="Times New Roman" panose="02020603050405020304" charset="0"/>
                <a:cs typeface="Times New Roman" panose="02020603050405020304" charset="0"/>
              </a:rPr>
              <a:t> and can use the layer system for providing access to the company employees. Only authorized users should gain complete access to the system, and the rest should be provided with limited access of the system.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180" y="330835"/>
            <a:ext cx="11056620" cy="5846445"/>
          </a:xfrm>
        </p:spPr>
        <p:txBody>
          <a:bodyPr>
            <a:normAutofit fontScale="90000" lnSpcReduction="10000"/>
          </a:bodyPr>
          <a:lstStyle/>
          <a:p>
            <a:pPr marL="0" indent="0" algn="just">
              <a:buNone/>
            </a:pPr>
            <a:r>
              <a:rPr lang="en-US" altLang="en-US" b="1" dirty="0">
                <a:latin typeface="Times New Roman" panose="02020603050405020304" charset="0"/>
                <a:cs typeface="Times New Roman" panose="02020603050405020304" charset="0"/>
              </a:rPr>
              <a:t>5. Validation of Architecture</a:t>
            </a:r>
          </a:p>
          <a:p>
            <a:pPr marL="0" indent="0" algn="just">
              <a:buNone/>
            </a:pPr>
            <a:r>
              <a:rPr lang="en-US" altLang="en-US" dirty="0">
                <a:latin typeface="Times New Roman" panose="02020603050405020304" charset="0"/>
                <a:cs typeface="Times New Roman" panose="02020603050405020304" charset="0"/>
              </a:rPr>
              <a:t>As the technology advances, the company need to </a:t>
            </a:r>
            <a:r>
              <a:rPr lang="en-US" altLang="en-US" dirty="0">
                <a:solidFill>
                  <a:srgbClr val="FF0000"/>
                </a:solidFill>
                <a:latin typeface="Times New Roman" panose="02020603050405020304" charset="0"/>
                <a:cs typeface="Times New Roman" panose="02020603050405020304" charset="0"/>
              </a:rPr>
              <a:t>renew the policies and laws as per the changes, and continuous effort is needed by the organization in this change</a:t>
            </a:r>
            <a:r>
              <a:rPr lang="en-US" altLang="en-US" dirty="0">
                <a:latin typeface="Times New Roman" panose="02020603050405020304" charset="0"/>
                <a:cs typeface="Times New Roman" panose="02020603050405020304" charset="0"/>
              </a:rPr>
              <a:t>. For that, the continuous monitoring is required, and according to that, proper changes can be made in the architecture.</a:t>
            </a:r>
          </a:p>
          <a:p>
            <a:pPr marL="0" indent="0" algn="just">
              <a:buNone/>
            </a:pPr>
            <a:r>
              <a:rPr lang="en-US" altLang="en-US" b="1" dirty="0">
                <a:latin typeface="Times New Roman" panose="02020603050405020304" charset="0"/>
                <a:cs typeface="Times New Roman" panose="02020603050405020304" charset="0"/>
              </a:rPr>
              <a:t>6. Training</a:t>
            </a:r>
          </a:p>
          <a:p>
            <a:pPr marL="0" indent="0" algn="just">
              <a:buNone/>
            </a:pPr>
            <a:r>
              <a:rPr lang="en-US" altLang="en-US" dirty="0">
                <a:latin typeface="Times New Roman" panose="02020603050405020304" charset="0"/>
                <a:cs typeface="Times New Roman" panose="02020603050405020304" charset="0"/>
              </a:rPr>
              <a:t>As for the organization, to maintain the privacy and integrity, the security architecture system is very important. AS there is a continuous change in the system, it becomes important that the </a:t>
            </a:r>
            <a:r>
              <a:rPr lang="en-US" altLang="en-US" dirty="0">
                <a:solidFill>
                  <a:srgbClr val="FF0000"/>
                </a:solidFill>
                <a:latin typeface="Times New Roman" panose="02020603050405020304" charset="0"/>
                <a:cs typeface="Times New Roman" panose="02020603050405020304" charset="0"/>
              </a:rPr>
              <a:t>employee should know about the changes and proper training is given to them so that they can use the system and protect the company assets and elements.</a:t>
            </a:r>
          </a:p>
          <a:p>
            <a:pPr marL="0" indent="0" algn="just">
              <a:buNone/>
            </a:pPr>
            <a:r>
              <a:rPr lang="en-US" altLang="en-US" b="1" dirty="0">
                <a:latin typeface="Times New Roman" panose="02020603050405020304" charset="0"/>
                <a:cs typeface="Times New Roman" panose="02020603050405020304" charset="0"/>
              </a:rPr>
              <a:t>7. Technology</a:t>
            </a:r>
          </a:p>
          <a:p>
            <a:pPr marL="0" indent="0" algn="just">
              <a:buNone/>
            </a:pPr>
            <a:r>
              <a:rPr lang="en-US" altLang="en-US" dirty="0">
                <a:latin typeface="Times New Roman" panose="02020603050405020304" charset="0"/>
                <a:cs typeface="Times New Roman" panose="02020603050405020304" charset="0"/>
              </a:rPr>
              <a:t>To reinforce the security architecture, the software and hardware used for making the architecture become very crucial for the organization. Because of continuous change in technology, there is a requirement of continuous change in the system so that the system can be up to date and help to make the system secure and private.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785" y="374650"/>
            <a:ext cx="11042015" cy="5802630"/>
          </a:xfrm>
        </p:spPr>
        <p:txBody>
          <a:bodyPr>
            <a:normAutofit fontScale="90000"/>
          </a:bodyPr>
          <a:lstStyle/>
          <a:p>
            <a:pPr marL="0" indent="0" algn="just">
              <a:buNone/>
            </a:pPr>
            <a:r>
              <a:rPr lang="en-US" altLang="en-US" sz="3600" b="1">
                <a:latin typeface="Times New Roman" panose="02020603050405020304" charset="0"/>
                <a:cs typeface="Times New Roman" panose="02020603050405020304" charset="0"/>
              </a:rPr>
              <a:t>Benefits of Using the Security Architecture</a:t>
            </a:r>
          </a:p>
          <a:p>
            <a:pPr marL="0" indent="0" algn="just">
              <a:lnSpc>
                <a:spcPct val="100000"/>
              </a:lnSpc>
              <a:buNone/>
            </a:pPr>
            <a:r>
              <a:rPr lang="en-US" altLang="en-US">
                <a:latin typeface="Times New Roman" panose="02020603050405020304" charset="0"/>
                <a:cs typeface="Times New Roman" panose="02020603050405020304" charset="0"/>
              </a:rPr>
              <a:t>Some of the benefits are mentioned below.</a:t>
            </a:r>
          </a:p>
          <a:p>
            <a:pPr algn="just">
              <a:lnSpc>
                <a:spcPct val="100000"/>
              </a:lnSpc>
            </a:pPr>
            <a:r>
              <a:rPr lang="en-US" altLang="en-US">
                <a:latin typeface="Times New Roman" panose="02020603050405020304" charset="0"/>
                <a:cs typeface="Times New Roman" panose="02020603050405020304" charset="0"/>
              </a:rPr>
              <a:t>Help to protect the important company assets from the outside and provide security to the important resources to the organization. The architecture provides the limited access to the user so that the confidential data can be kept secure and safe.</a:t>
            </a:r>
          </a:p>
          <a:p>
            <a:pPr algn="just">
              <a:lnSpc>
                <a:spcPct val="100000"/>
              </a:lnSpc>
            </a:pPr>
            <a:r>
              <a:rPr lang="en-US" altLang="en-US">
                <a:latin typeface="Times New Roman" panose="02020603050405020304" charset="0"/>
                <a:cs typeface="Times New Roman" panose="02020603050405020304" charset="0"/>
              </a:rPr>
              <a:t>The architecture defines the common policies and standards that can be used by the every employee of the company and also define common rules so that no one face any difficulty to use the system. It helps the organization to reach their goal and easily conduct their business operations smoothly.</a:t>
            </a:r>
          </a:p>
          <a:p>
            <a:pPr algn="just">
              <a:lnSpc>
                <a:spcPct val="100000"/>
              </a:lnSpc>
            </a:pPr>
            <a:r>
              <a:rPr lang="en-US" altLang="en-US">
                <a:latin typeface="Times New Roman" panose="02020603050405020304" charset="0"/>
                <a:cs typeface="Times New Roman" panose="02020603050405020304" charset="0"/>
              </a:rPr>
              <a:t>The other benefit is risk management activities covered by the architecture as the risk management activity requires continuous assistance and also need continuous improvement, the security architecture act as a better solution for them.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latin typeface="Times New Roman" panose="02020603050405020304" charset="0"/>
                <a:cs typeface="Times New Roman" panose="02020603050405020304" charset="0"/>
              </a:rPr>
              <a:t>Application Security</a:t>
            </a:r>
          </a:p>
        </p:txBody>
      </p:sp>
      <p:sp>
        <p:nvSpPr>
          <p:cNvPr id="3" name="Content Placeholder 2"/>
          <p:cNvSpPr>
            <a:spLocks noGrp="1"/>
          </p:cNvSpPr>
          <p:nvPr>
            <p:ph idx="1"/>
          </p:nvPr>
        </p:nvSpPr>
        <p:spPr/>
        <p:txBody>
          <a:bodyPr/>
          <a:lstStyle/>
          <a:p>
            <a:pPr marL="0" indent="0" algn="just">
              <a:buNone/>
            </a:pPr>
            <a:r>
              <a:rPr lang="en-US" altLang="en-US">
                <a:latin typeface="Times New Roman" panose="02020603050405020304" charset="0"/>
                <a:cs typeface="Times New Roman" panose="02020603050405020304" charset="0"/>
              </a:rPr>
              <a:t>What is Application Security?</a:t>
            </a:r>
          </a:p>
          <a:p>
            <a:pPr marL="0" indent="0" algn="just">
              <a:buNone/>
            </a:pPr>
            <a:r>
              <a:rPr lang="en-US" altLang="en-US">
                <a:latin typeface="Times New Roman" panose="02020603050405020304" charset="0"/>
                <a:cs typeface="Times New Roman" panose="02020603050405020304" charset="0"/>
              </a:rPr>
              <a:t>All tasks that introduce a secure software development life cycle to development teams are included in application security shortly known as AppSec. Its ultimate purpose is to improve security practices and, as a result, detect, repair, and, ideally, avoid security flaws in applications. It covers the entire application life cycle, including requirements analysis, design, implementation, testing, and maintenance.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pplication-Security--1-"/>
          <p:cNvPicPr>
            <a:picLocks noGrp="1" noChangeAspect="1"/>
          </p:cNvPicPr>
          <p:nvPr>
            <p:ph idx="1"/>
          </p:nvPr>
        </p:nvPicPr>
        <p:blipFill>
          <a:blip r:embed="rId2"/>
          <a:stretch>
            <a:fillRect/>
          </a:stretch>
        </p:blipFill>
        <p:spPr>
          <a:xfrm>
            <a:off x="655955" y="788035"/>
            <a:ext cx="11036935" cy="503301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465" y="1327785"/>
            <a:ext cx="10808335" cy="4849495"/>
          </a:xfrm>
        </p:spPr>
        <p:txBody>
          <a:bodyPr/>
          <a:lstStyle/>
          <a:p>
            <a:pPr algn="just"/>
            <a:r>
              <a:rPr lang="en-US" altLang="en-US">
                <a:latin typeface="Times New Roman" panose="02020603050405020304" charset="0"/>
                <a:cs typeface="Times New Roman" panose="02020603050405020304" charset="0"/>
              </a:rPr>
              <a:t>Hardware, software, and procedures that identify and mitigate security vulnerabilities may be included in application security.</a:t>
            </a:r>
          </a:p>
          <a:p>
            <a:pPr algn="just"/>
            <a:r>
              <a:rPr lang="en-US" altLang="en-US">
                <a:latin typeface="Times New Roman" panose="02020603050405020304" charset="0"/>
                <a:cs typeface="Times New Roman" panose="02020603050405020304" charset="0"/>
              </a:rPr>
              <a:t>Hardware application security refers to a router that stops anyone from viewing a computer's IP address over the Internet. </a:t>
            </a:r>
          </a:p>
          <a:p>
            <a:pPr algn="just"/>
            <a:r>
              <a:rPr lang="en-US" altLang="en-US">
                <a:latin typeface="Times New Roman" panose="02020603050405020304" charset="0"/>
                <a:cs typeface="Times New Roman" panose="02020603050405020304" charset="0"/>
              </a:rPr>
              <a:t>However, application-level security controls, such as an application firewall that rigorously limits what actions are allowed and banned, are often integrated into the software. </a:t>
            </a:r>
          </a:p>
          <a:p>
            <a:pPr algn="just"/>
            <a:r>
              <a:rPr lang="en-US" altLang="en-US">
                <a:latin typeface="Times New Roman" panose="02020603050405020304" charset="0"/>
                <a:cs typeface="Times New Roman" panose="02020603050405020304" charset="0"/>
              </a:rPr>
              <a:t>An application security routine that includes protocols such as regular testing is an example of a procedure.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5" y="492125"/>
            <a:ext cx="10925175" cy="5685155"/>
          </a:xfrm>
        </p:spPr>
        <p:txBody>
          <a:bodyPr>
            <a:normAutofit lnSpcReduction="10000"/>
          </a:bodyPr>
          <a:lstStyle/>
          <a:p>
            <a:pPr marL="0" indent="0" algn="just">
              <a:lnSpc>
                <a:spcPct val="110000"/>
              </a:lnSpc>
              <a:buNone/>
            </a:pPr>
            <a:r>
              <a:rPr lang="en-US" altLang="en-US" b="1">
                <a:latin typeface="Times New Roman" panose="02020603050405020304" charset="0"/>
                <a:cs typeface="Times New Roman" panose="02020603050405020304" charset="0"/>
              </a:rPr>
              <a:t>Types of Application Security</a:t>
            </a:r>
          </a:p>
          <a:p>
            <a:pPr marL="0" indent="0" algn="just">
              <a:lnSpc>
                <a:spcPct val="110000"/>
              </a:lnSpc>
              <a:buNone/>
            </a:pPr>
            <a:r>
              <a:rPr lang="en-US" altLang="en-US">
                <a:latin typeface="Times New Roman" panose="02020603050405020304" charset="0"/>
                <a:cs typeface="Times New Roman" panose="02020603050405020304" charset="0"/>
              </a:rPr>
              <a:t>Authentication, authorization, encryption, logging, and application security testing are all examples of application security features. Developers can also use code to reduce security flaws in applications.</a:t>
            </a:r>
          </a:p>
          <a:p>
            <a:pPr marL="0" indent="0" algn="just">
              <a:lnSpc>
                <a:spcPct val="110000"/>
              </a:lnSpc>
              <a:buNone/>
            </a:pPr>
            <a:r>
              <a:rPr lang="en-US" altLang="en-US" b="1">
                <a:latin typeface="Times New Roman" panose="02020603050405020304" charset="0"/>
                <a:cs typeface="Times New Roman" panose="02020603050405020304" charset="0"/>
              </a:rPr>
              <a:t>Authentication</a:t>
            </a:r>
          </a:p>
          <a:p>
            <a:pPr marL="0" indent="0" algn="just">
              <a:lnSpc>
                <a:spcPct val="110000"/>
              </a:lnSpc>
              <a:buNone/>
            </a:pPr>
            <a:r>
              <a:rPr lang="en-US" altLang="en-US">
                <a:latin typeface="Times New Roman" panose="02020603050405020304" charset="0"/>
                <a:cs typeface="Times New Roman" panose="02020603050405020304" charset="0"/>
              </a:rPr>
              <a:t>When developers include protocols in an application to ensure that only authorized users have access to it. Authentication procedures verify that the user is who they claim to be. When logging into an application, this can be performed by requiring the user to supply a user name and password. Multi-factor authentication necessitates the use of multiple forms of authentication, such as something you know (a password), something you have (a mobile device), and something you are (a biometric).</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3075" y="521335"/>
            <a:ext cx="11012170" cy="5962650"/>
          </a:xfrm>
        </p:spPr>
        <p:txBody>
          <a:bodyPr>
            <a:normAutofit fontScale="90000"/>
          </a:bodyPr>
          <a:lstStyle/>
          <a:p>
            <a:pPr marL="0" indent="0" algn="just">
              <a:buNone/>
            </a:pPr>
            <a:r>
              <a:rPr lang="en-US" altLang="en-US" b="1">
                <a:latin typeface="Times New Roman" panose="02020603050405020304" charset="0"/>
                <a:cs typeface="Times New Roman" panose="02020603050405020304" charset="0"/>
              </a:rPr>
              <a:t>Authorization</a:t>
            </a:r>
          </a:p>
          <a:p>
            <a:pPr marL="0" indent="0" algn="just">
              <a:buNone/>
            </a:pPr>
            <a:r>
              <a:rPr lang="en-US" altLang="en-US">
                <a:latin typeface="Times New Roman" panose="02020603050405020304" charset="0"/>
                <a:cs typeface="Times New Roman" panose="02020603050405020304" charset="0"/>
              </a:rPr>
              <a:t>A user may be authorized to access and use the application after being authenticated. By comparing the user's identification to a list of authorized users, the system may verify that the user has permission to access the application. In order for the application to match only validated user credentials to the approved user list, authentication must take place before authorization.</a:t>
            </a:r>
          </a:p>
          <a:p>
            <a:pPr marL="0" indent="0" algn="just">
              <a:buNone/>
            </a:pPr>
            <a:r>
              <a:rPr lang="en-US" altLang="en-US" b="1">
                <a:latin typeface="Times New Roman" panose="02020603050405020304" charset="0"/>
                <a:cs typeface="Times New Roman" panose="02020603050405020304" charset="0"/>
              </a:rPr>
              <a:t>Encryption</a:t>
            </a:r>
          </a:p>
          <a:p>
            <a:pPr marL="0" indent="0" algn="just">
              <a:buNone/>
            </a:pPr>
            <a:r>
              <a:rPr lang="en-US" altLang="en-US">
                <a:latin typeface="Times New Roman" panose="02020603050405020304" charset="0"/>
                <a:cs typeface="Times New Roman" panose="02020603050405020304" charset="0"/>
              </a:rPr>
              <a:t>Other security measures can safeguard sensitive data from being seen or utilized by a cybercriminal after a user has been verified and is using the application. Traffic containing sensitive data that flows between the end-user and the cloud in cloud-based applications can be encrypted to keep the data safe.</a:t>
            </a:r>
          </a:p>
          <a:p>
            <a:pPr marL="0" indent="0" algn="just">
              <a:buNone/>
            </a:pPr>
            <a:r>
              <a:rPr lang="en-US" altLang="en-US" b="1">
                <a:latin typeface="Times New Roman" panose="02020603050405020304" charset="0"/>
                <a:cs typeface="Times New Roman" panose="02020603050405020304" charset="0"/>
              </a:rPr>
              <a:t>Logging</a:t>
            </a:r>
          </a:p>
          <a:p>
            <a:pPr marL="0" indent="0" algn="just">
              <a:buNone/>
            </a:pPr>
            <a:r>
              <a:rPr lang="en-US" altLang="en-US">
                <a:latin typeface="Times New Roman" panose="02020603050405020304" charset="0"/>
                <a:cs typeface="Times New Roman" panose="02020603050405020304" charset="0"/>
              </a:rPr>
              <a:t>If a security breach occurs in an application, logging can assist in determining who gained access to the data and how they did so. Application log files keep track of which parts of the application have been accessed and by whom.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229" y="182880"/>
            <a:ext cx="11483159" cy="5994400"/>
          </a:xfrm>
        </p:spPr>
        <p:txBody>
          <a:bodyPr>
            <a:normAutofit/>
          </a:bodyPr>
          <a:lstStyle/>
          <a:p>
            <a:pPr marL="0" indent="0" algn="just">
              <a:lnSpc>
                <a:spcPct val="110000"/>
              </a:lnSpc>
              <a:buNone/>
            </a:pPr>
            <a:r>
              <a:rPr lang="en-US" altLang="en-US" sz="2000" b="1" dirty="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2.Network Security:</a:t>
            </a:r>
          </a:p>
          <a:p>
            <a:pPr marL="0" indent="0" algn="just">
              <a:lnSpc>
                <a:spcPct val="110000"/>
              </a:lnSpc>
              <a:buNone/>
            </a:pPr>
            <a:r>
              <a:rPr lang="en-US" altLang="en-US" sz="2000" b="1" dirty="0">
                <a:latin typeface="Times New Roman" panose="02020603050405020304" charset="0"/>
                <a:cs typeface="Times New Roman" panose="02020603050405020304" charset="0"/>
              </a:rPr>
              <a:t>Firewalls and Network Segmentation: </a:t>
            </a:r>
            <a:r>
              <a:rPr lang="en-US" altLang="en-US" sz="2000" dirty="0">
                <a:latin typeface="Times New Roman" panose="02020603050405020304" charset="0"/>
                <a:cs typeface="Times New Roman" panose="02020603050405020304" charset="0"/>
              </a:rPr>
              <a:t>Setting up firewalls and segmenting networks to control and monitor traffic flow between different components.</a:t>
            </a:r>
          </a:p>
          <a:p>
            <a:pPr marL="0" indent="0" algn="just">
              <a:lnSpc>
                <a:spcPct val="110000"/>
              </a:lnSpc>
              <a:buNone/>
            </a:pPr>
            <a:r>
              <a:rPr lang="en-US" altLang="en-US" sz="2000" b="1" dirty="0" err="1">
                <a:latin typeface="Times New Roman" panose="02020603050405020304" charset="0"/>
                <a:cs typeface="Times New Roman" panose="02020603050405020304" charset="0"/>
              </a:rPr>
              <a:t>DDoS</a:t>
            </a:r>
            <a:r>
              <a:rPr lang="en-US" altLang="en-US" sz="2000" b="1" dirty="0">
                <a:latin typeface="Times New Roman" panose="02020603050405020304" charset="0"/>
                <a:cs typeface="Times New Roman" panose="02020603050405020304" charset="0"/>
              </a:rPr>
              <a:t> Mitigation:</a:t>
            </a:r>
            <a:r>
              <a:rPr lang="en-US" altLang="en-US" sz="2000" dirty="0">
                <a:latin typeface="Times New Roman" panose="02020603050405020304" charset="0"/>
                <a:cs typeface="Times New Roman" panose="02020603050405020304" charset="0"/>
              </a:rPr>
              <a:t> Implementing measures to mitigate Distributed Denial of Service (</a:t>
            </a:r>
            <a:r>
              <a:rPr lang="en-US" altLang="en-US" sz="2000" dirty="0" err="1">
                <a:latin typeface="Times New Roman" panose="02020603050405020304" charset="0"/>
                <a:cs typeface="Times New Roman" panose="02020603050405020304" charset="0"/>
              </a:rPr>
              <a:t>DDoS</a:t>
            </a:r>
            <a:r>
              <a:rPr lang="en-US" altLang="en-US" sz="2000" dirty="0">
                <a:latin typeface="Times New Roman" panose="02020603050405020304" charset="0"/>
                <a:cs typeface="Times New Roman" panose="02020603050405020304" charset="0"/>
              </a:rPr>
              <a:t>) attacks and ensure continuous availability</a:t>
            </a:r>
            <a:r>
              <a:rPr lang="en-US" altLang="en-US" sz="2000" dirty="0" smtClean="0">
                <a:latin typeface="Times New Roman" panose="02020603050405020304" charset="0"/>
                <a:cs typeface="Times New Roman" panose="02020603050405020304" charset="0"/>
              </a:rPr>
              <a:t>.</a:t>
            </a:r>
            <a:endParaRPr lang="en-US" altLang="en-US" sz="2000" dirty="0">
              <a:latin typeface="Times New Roman" panose="02020603050405020304" charset="0"/>
              <a:cs typeface="Times New Roman" panose="02020603050405020304" charset="0"/>
            </a:endParaRPr>
          </a:p>
        </p:txBody>
      </p:sp>
      <p:pic>
        <p:nvPicPr>
          <p:cNvPr id="2050" name="Picture 2"/>
          <p:cNvPicPr>
            <a:picLocks noChangeAspect="1" noChangeArrowheads="1"/>
          </p:cNvPicPr>
          <p:nvPr/>
        </p:nvPicPr>
        <p:blipFill>
          <a:blip r:embed="rId2"/>
          <a:srcRect/>
          <a:stretch>
            <a:fillRect/>
          </a:stretch>
        </p:blipFill>
        <p:spPr bwMode="auto">
          <a:xfrm>
            <a:off x="2394857" y="2237830"/>
            <a:ext cx="7833360" cy="46201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5" y="478155"/>
            <a:ext cx="10925175" cy="5699125"/>
          </a:xfrm>
        </p:spPr>
        <p:txBody>
          <a:bodyPr>
            <a:normAutofit/>
          </a:bodyPr>
          <a:lstStyle/>
          <a:p>
            <a:pPr marL="0" indent="0" algn="just">
              <a:lnSpc>
                <a:spcPct val="110000"/>
              </a:lnSpc>
              <a:buNone/>
            </a:pPr>
            <a:r>
              <a:rPr lang="en-US" altLang="en-US" b="1">
                <a:latin typeface="Times New Roman" panose="02020603050405020304" charset="0"/>
                <a:cs typeface="Times New Roman" panose="02020603050405020304" charset="0"/>
              </a:rPr>
              <a:t>Data Security</a:t>
            </a:r>
            <a:r>
              <a:rPr lang="" altLang="en-US" b="1">
                <a:latin typeface="Times New Roman" panose="02020603050405020304" charset="0"/>
                <a:cs typeface="Times New Roman" panose="02020603050405020304" charset="0"/>
              </a:rPr>
              <a:t>:</a:t>
            </a:r>
            <a:endParaRPr lang="en-US" altLang="en-US" b="1">
              <a:latin typeface="Times New Roman" panose="02020603050405020304" charset="0"/>
              <a:cs typeface="Times New Roman" panose="02020603050405020304" charset="0"/>
            </a:endParaRPr>
          </a:p>
          <a:p>
            <a:pPr algn="just">
              <a:lnSpc>
                <a:spcPct val="110000"/>
              </a:lnSpc>
            </a:pPr>
            <a:r>
              <a:rPr lang="en-US" altLang="en-US">
                <a:latin typeface="Times New Roman" panose="02020603050405020304" charset="0"/>
                <a:cs typeface="Times New Roman" panose="02020603050405020304" charset="0"/>
              </a:rPr>
              <a:t>Data security is defined as the set of practices to ensure the protection of data from unauthorized access, theft, or deletion throughout its lifecycle.</a:t>
            </a:r>
          </a:p>
          <a:p>
            <a:pPr algn="just">
              <a:lnSpc>
                <a:spcPct val="110000"/>
              </a:lnSpc>
            </a:pPr>
            <a:r>
              <a:rPr lang="en-US" altLang="en-US">
                <a:latin typeface="Times New Roman" panose="02020603050405020304" charset="0"/>
                <a:cs typeface="Times New Roman" panose="02020603050405020304" charset="0"/>
              </a:rPr>
              <a:t>It is a crucial practice to ensure the integrity, reliability, and availability of data only to authorized users.</a:t>
            </a:r>
          </a:p>
          <a:p>
            <a:pPr algn="just">
              <a:lnSpc>
                <a:spcPct val="110000"/>
              </a:lnSpc>
            </a:pPr>
            <a:r>
              <a:rPr lang="en-US" altLang="en-US">
                <a:latin typeface="Times New Roman" panose="02020603050405020304" charset="0"/>
                <a:cs typeface="Times New Roman" panose="02020603050405020304" charset="0"/>
              </a:rPr>
              <a:t>As a concept, it encompasses every aspect of data security, such as software application security, administrative controls, and access controls, by adopting specific policies and procedures.</a:t>
            </a:r>
          </a:p>
          <a:p>
            <a:pPr algn="just">
              <a:lnSpc>
                <a:spcPct val="110000"/>
              </a:lnSpc>
            </a:pPr>
            <a:r>
              <a:rPr lang="en-US" altLang="en-US">
                <a:latin typeface="Times New Roman" panose="02020603050405020304" charset="0"/>
                <a:cs typeface="Times New Roman" panose="02020603050405020304" charset="0"/>
              </a:rPr>
              <a:t>It also involves the development and use of tools and technologies to enhance the visibility of data used within an organization or business.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940" y="169545"/>
            <a:ext cx="11071860" cy="6007735"/>
          </a:xfrm>
        </p:spPr>
        <p:txBody>
          <a:bodyPr/>
          <a:lstStyle/>
          <a:p>
            <a:pPr marL="0" indent="0" algn="just">
              <a:buNone/>
            </a:pPr>
            <a:r>
              <a:rPr lang="" altLang="en-US" b="1">
                <a:latin typeface="Times New Roman" panose="02020603050405020304" charset="0"/>
                <a:cs typeface="Times New Roman" panose="02020603050405020304" charset="0"/>
              </a:rPr>
              <a:t>T</a:t>
            </a:r>
            <a:r>
              <a:rPr lang="en-US" altLang="en-US" b="1">
                <a:latin typeface="Times New Roman" panose="02020603050405020304" charset="0"/>
                <a:cs typeface="Times New Roman" panose="02020603050405020304" charset="0"/>
              </a:rPr>
              <a:t>he Main Types of Data Security</a:t>
            </a:r>
            <a:r>
              <a:rPr lang="" altLang="en-US" b="1">
                <a:latin typeface="Times New Roman" panose="02020603050405020304" charset="0"/>
                <a:cs typeface="Times New Roman" panose="02020603050405020304" charset="0"/>
              </a:rPr>
              <a:t>:</a:t>
            </a:r>
            <a:endParaRPr lang="en-US" altLang="en-US" b="1">
              <a:latin typeface="Times New Roman" panose="02020603050405020304" charset="0"/>
              <a:cs typeface="Times New Roman" panose="02020603050405020304" charset="0"/>
            </a:endParaRPr>
          </a:p>
          <a:p>
            <a:pPr marL="0" indent="0" algn="just">
              <a:buNone/>
            </a:pPr>
            <a:r>
              <a:rPr lang="en-US" altLang="en-US">
                <a:latin typeface="Times New Roman" panose="02020603050405020304" charset="0"/>
                <a:cs typeface="Times New Roman" panose="02020603050405020304" charset="0"/>
              </a:rPr>
              <a:t>As data comes in various forms, it needs to be treated differently based on its nature.</a:t>
            </a:r>
          </a:p>
          <a:p>
            <a:pPr marL="0" indent="0" algn="just">
              <a:buNone/>
            </a:pPr>
            <a:r>
              <a:rPr lang="en-US" altLang="en-US">
                <a:latin typeface="Times New Roman" panose="02020603050405020304" charset="0"/>
                <a:cs typeface="Times New Roman" panose="02020603050405020304" charset="0"/>
              </a:rPr>
              <a:t>For an organization to achieve complete data security, it needs to know what data it has, record it, and classify it to facilitate easier management, storage, and security.</a:t>
            </a:r>
          </a:p>
          <a:p>
            <a:pPr marL="0" indent="0" algn="just">
              <a:buNone/>
            </a:pPr>
            <a:endParaRPr lang="en-US" altLang="en-US">
              <a:latin typeface="Times New Roman" panose="02020603050405020304" charset="0"/>
              <a:cs typeface="Times New Roman" panose="02020603050405020304" charset="0"/>
            </a:endParaRPr>
          </a:p>
        </p:txBody>
      </p:sp>
      <p:sp>
        <p:nvSpPr>
          <p:cNvPr id="4" name="Rectangles 3"/>
          <p:cNvSpPr/>
          <p:nvPr/>
        </p:nvSpPr>
        <p:spPr>
          <a:xfrm>
            <a:off x="3061970" y="2783840"/>
            <a:ext cx="6339205" cy="3740150"/>
          </a:xfrm>
          <a:prstGeom prst="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205" y="316230"/>
            <a:ext cx="11144250" cy="6212840"/>
          </a:xfrm>
        </p:spPr>
        <p:txBody>
          <a:bodyPr>
            <a:normAutofit fontScale="97500" lnSpcReduction="10000"/>
          </a:bodyPr>
          <a:lstStyle/>
          <a:p>
            <a:pPr marL="0" indent="0" algn="just">
              <a:buNone/>
            </a:pPr>
            <a:r>
              <a:rPr lang="en-US" altLang="en-US" b="1">
                <a:latin typeface="Times New Roman" panose="02020603050405020304" charset="0"/>
                <a:cs typeface="Times New Roman" panose="02020603050405020304" charset="0"/>
              </a:rPr>
              <a:t>The main types of data security include:</a:t>
            </a:r>
          </a:p>
          <a:p>
            <a:pPr marL="0" indent="0" algn="just">
              <a:buNone/>
            </a:pPr>
            <a:r>
              <a:rPr lang="en-US" altLang="en-US">
                <a:latin typeface="Times New Roman" panose="02020603050405020304" charset="0"/>
                <a:cs typeface="Times New Roman" panose="02020603050405020304" charset="0"/>
              </a:rPr>
              <a:t> </a:t>
            </a:r>
            <a:r>
              <a:rPr lang="en-US" altLang="en-US" b="1">
                <a:latin typeface="Times New Roman" panose="02020603050405020304" charset="0"/>
                <a:cs typeface="Times New Roman" panose="02020603050405020304" charset="0"/>
              </a:rPr>
              <a:t>Data Encryption</a:t>
            </a:r>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Data encryption is the process of converting readable text with ordinary characters into an unreadable form using an encryption algorithm.</a:t>
            </a:r>
          </a:p>
          <a:p>
            <a:pPr algn="just"/>
            <a:r>
              <a:rPr lang="en-US" altLang="en-US">
                <a:latin typeface="Times New Roman" panose="02020603050405020304" charset="0"/>
                <a:cs typeface="Times New Roman" panose="02020603050405020304" charset="0"/>
              </a:rPr>
              <a:t>If encrypted data is stolen, it cannot be read or decrypted without the relevant encryption key, serving as a significant line of defense for data security.</a:t>
            </a:r>
          </a:p>
          <a:p>
            <a:pPr marL="0" indent="0" algn="just">
              <a:buNone/>
            </a:pPr>
            <a:r>
              <a:rPr lang="en-US" altLang="en-US" b="1">
                <a:latin typeface="Times New Roman" panose="02020603050405020304" charset="0"/>
                <a:cs typeface="Times New Roman" panose="02020603050405020304" charset="0"/>
              </a:rPr>
              <a:t>Data Masking </a:t>
            </a:r>
          </a:p>
          <a:p>
            <a:pPr algn="just"/>
            <a:r>
              <a:rPr lang="en-US" altLang="en-US">
                <a:latin typeface="Times New Roman" panose="02020603050405020304" charset="0"/>
                <a:cs typeface="Times New Roman" panose="02020603050405020304" charset="0"/>
              </a:rPr>
              <a:t>Data masking involves hiding data to make it unreadable.</a:t>
            </a:r>
          </a:p>
          <a:p>
            <a:pPr algn="just"/>
            <a:r>
              <a:rPr lang="en-US" altLang="en-US">
                <a:latin typeface="Times New Roman" panose="02020603050405020304" charset="0"/>
                <a:cs typeface="Times New Roman" panose="02020603050405020304" charset="0"/>
              </a:rPr>
              <a:t>It creates fake versions of a company's data by modifying confidential information and sensitive data collected about customers.</a:t>
            </a:r>
          </a:p>
          <a:p>
            <a:pPr marL="0" indent="0" algn="just">
              <a:buNone/>
            </a:pPr>
            <a:r>
              <a:rPr lang="en-US" altLang="en-US" b="1">
                <a:latin typeface="Times New Roman" panose="02020603050405020304" charset="0"/>
                <a:cs typeface="Times New Roman" panose="02020603050405020304" charset="0"/>
              </a:rPr>
              <a:t>Data Backup</a:t>
            </a:r>
          </a:p>
          <a:p>
            <a:pPr algn="just"/>
            <a:r>
              <a:rPr lang="en-US" altLang="en-US">
                <a:latin typeface="Times New Roman" panose="02020603050405020304" charset="0"/>
                <a:cs typeface="Times New Roman" panose="02020603050405020304" charset="0"/>
              </a:rPr>
              <a:t>Data backup involves creating copies of files and databases in a secondary location.</a:t>
            </a:r>
          </a:p>
          <a:p>
            <a:pPr algn="just"/>
            <a:r>
              <a:rPr lang="en-US" altLang="en-US">
                <a:latin typeface="Times New Roman" panose="02020603050405020304" charset="0"/>
                <a:cs typeface="Times New Roman" panose="02020603050405020304" charset="0"/>
              </a:rPr>
              <a:t>In case the primary data is stolen or accidentally destroyed, data backups serve to restore the lost data.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780" y="331470"/>
            <a:ext cx="10955020" cy="5845810"/>
          </a:xfrm>
        </p:spPr>
        <p:txBody>
          <a:bodyPr>
            <a:normAutofit lnSpcReduction="10000"/>
          </a:bodyPr>
          <a:lstStyle/>
          <a:p>
            <a:pPr marL="0" indent="0" algn="just">
              <a:buNone/>
            </a:pPr>
            <a:r>
              <a:rPr lang="en-US" altLang="en-US" sz="3100" b="1">
                <a:latin typeface="Times New Roman" panose="02020603050405020304" charset="0"/>
                <a:cs typeface="Times New Roman" panose="02020603050405020304" charset="0"/>
              </a:rPr>
              <a:t>Virtual Machine Security</a:t>
            </a:r>
          </a:p>
          <a:p>
            <a:pPr marL="0" indent="0" algn="just">
              <a:buNone/>
            </a:pPr>
            <a:r>
              <a:rPr lang="en-US" altLang="en-US" b="1">
                <a:latin typeface="Times New Roman" panose="02020603050405020304" charset="0"/>
                <a:cs typeface="Times New Roman" panose="02020603050405020304" charset="0"/>
              </a:rPr>
              <a:t>1. Introduction to VM Security</a:t>
            </a:r>
          </a:p>
          <a:p>
            <a:pPr algn="just"/>
            <a:r>
              <a:rPr lang="en-US" altLang="en-US">
                <a:latin typeface="Times New Roman" panose="02020603050405020304" charset="0"/>
                <a:cs typeface="Times New Roman" panose="02020603050405020304" charset="0"/>
              </a:rPr>
              <a:t>Virtual machines (VMs) enable multiple OS instances on a single physical machine.</a:t>
            </a:r>
          </a:p>
          <a:p>
            <a:pPr algn="just"/>
            <a:r>
              <a:rPr lang="en-US" altLang="en-US">
                <a:latin typeface="Times New Roman" panose="02020603050405020304" charset="0"/>
                <a:cs typeface="Times New Roman" panose="02020603050405020304" charset="0"/>
              </a:rPr>
              <a:t>Security ensures the integrity, confidentiality, and availability of VM resources.</a:t>
            </a:r>
          </a:p>
          <a:p>
            <a:pPr marL="0" indent="0" algn="just">
              <a:buNone/>
            </a:pPr>
            <a:r>
              <a:rPr lang="en-US" altLang="en-US" b="1">
                <a:latin typeface="Times New Roman" panose="02020603050405020304" charset="0"/>
                <a:cs typeface="Times New Roman" panose="02020603050405020304" charset="0"/>
              </a:rPr>
              <a:t>2. Key Security Challenges</a:t>
            </a:r>
          </a:p>
          <a:p>
            <a:pPr algn="just"/>
            <a:r>
              <a:rPr lang="en-US" altLang="en-US" b="1">
                <a:latin typeface="Times New Roman" panose="02020603050405020304" charset="0"/>
                <a:cs typeface="Times New Roman" panose="02020603050405020304" charset="0"/>
              </a:rPr>
              <a:t>Hypervisor vulnerabilities:</a:t>
            </a:r>
            <a:r>
              <a:rPr lang="en-US" altLang="en-US">
                <a:latin typeface="Times New Roman" panose="02020603050405020304" charset="0"/>
                <a:cs typeface="Times New Roman" panose="02020603050405020304" charset="0"/>
              </a:rPr>
              <a:t> The hypervisor acts as the base of VM management; exploits can compromise all VMs.</a:t>
            </a:r>
          </a:p>
          <a:p>
            <a:pPr algn="just"/>
            <a:r>
              <a:rPr lang="en-US" altLang="en-US" b="1">
                <a:latin typeface="Times New Roman" panose="02020603050405020304" charset="0"/>
                <a:cs typeface="Times New Roman" panose="02020603050405020304" charset="0"/>
              </a:rPr>
              <a:t>VM isolation:</a:t>
            </a:r>
            <a:r>
              <a:rPr lang="en-US" altLang="en-US">
                <a:latin typeface="Times New Roman" panose="02020603050405020304" charset="0"/>
                <a:cs typeface="Times New Roman" panose="02020603050405020304" charset="0"/>
              </a:rPr>
              <a:t> Improper isolation can lead to cross-VM attacks.</a:t>
            </a:r>
          </a:p>
          <a:p>
            <a:pPr algn="just"/>
            <a:r>
              <a:rPr lang="en-US" altLang="en-US" b="1">
                <a:latin typeface="Times New Roman" panose="02020603050405020304" charset="0"/>
                <a:cs typeface="Times New Roman" panose="02020603050405020304" charset="0"/>
              </a:rPr>
              <a:t>Snapshot risks:</a:t>
            </a:r>
            <a:r>
              <a:rPr lang="en-US" altLang="en-US">
                <a:latin typeface="Times New Roman" panose="02020603050405020304" charset="0"/>
                <a:cs typeface="Times New Roman" panose="02020603050405020304" charset="0"/>
              </a:rPr>
              <a:t> Stale snapshots may expose outdated and unpatched data.</a:t>
            </a:r>
          </a:p>
          <a:p>
            <a:pPr algn="just"/>
            <a:r>
              <a:rPr lang="en-US" altLang="en-US" b="1">
                <a:latin typeface="Times New Roman" panose="02020603050405020304" charset="0"/>
                <a:cs typeface="Times New Roman" panose="02020603050405020304" charset="0"/>
              </a:rPr>
              <a:t>VM sprawl:</a:t>
            </a:r>
            <a:r>
              <a:rPr lang="en-US" altLang="en-US">
                <a:latin typeface="Times New Roman" panose="02020603050405020304" charset="0"/>
                <a:cs typeface="Times New Roman" panose="02020603050405020304" charset="0"/>
              </a:rPr>
              <a:t> Unmanaged VMs can create security blind spots.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150" y="301625"/>
            <a:ext cx="11042650" cy="5875655"/>
          </a:xfrm>
        </p:spPr>
        <p:txBody>
          <a:bodyPr/>
          <a:lstStyle/>
          <a:p>
            <a:pPr marL="0" indent="0" algn="just">
              <a:buNone/>
            </a:pPr>
            <a:r>
              <a:rPr lang="en-US" altLang="en-US" sz="36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VM Security Practices</a:t>
            </a:r>
          </a:p>
          <a:p>
            <a:pPr marL="0" indent="0" algn="just">
              <a:buNone/>
            </a:pPr>
            <a:r>
              <a:rPr lang="en-US" altLang="en-US" b="1">
                <a:latin typeface="Times New Roman" panose="02020603050405020304" charset="0"/>
                <a:cs typeface="Times New Roman" panose="02020603050405020304" charset="0"/>
              </a:rPr>
              <a:t>Access Control:</a:t>
            </a:r>
          </a:p>
          <a:p>
            <a:pPr algn="just"/>
            <a:r>
              <a:rPr lang="en-US" altLang="en-US">
                <a:latin typeface="Times New Roman" panose="02020603050405020304" charset="0"/>
                <a:cs typeface="Times New Roman" panose="02020603050405020304" charset="0"/>
              </a:rPr>
              <a:t>Role-based access control (RBAC) for administrators.</a:t>
            </a:r>
          </a:p>
          <a:p>
            <a:pPr algn="just"/>
            <a:r>
              <a:rPr lang="en-US" altLang="en-US">
                <a:latin typeface="Times New Roman" panose="02020603050405020304" charset="0"/>
                <a:cs typeface="Times New Roman" panose="02020603050405020304" charset="0"/>
              </a:rPr>
              <a:t>Use strong, multi-factor authentication.</a:t>
            </a:r>
          </a:p>
          <a:p>
            <a:pPr marL="0" indent="0" algn="just">
              <a:buNone/>
            </a:pPr>
            <a:r>
              <a:rPr lang="en-US" altLang="en-US" b="1">
                <a:latin typeface="Times New Roman" panose="02020603050405020304" charset="0"/>
                <a:cs typeface="Times New Roman" panose="02020603050405020304" charset="0"/>
              </a:rPr>
              <a:t>Network Security:</a:t>
            </a:r>
          </a:p>
          <a:p>
            <a:pPr algn="just"/>
            <a:r>
              <a:rPr lang="en-US" altLang="en-US">
                <a:latin typeface="Times New Roman" panose="02020603050405020304" charset="0"/>
                <a:cs typeface="Times New Roman" panose="02020603050405020304" charset="0"/>
              </a:rPr>
              <a:t>Configure firewalls for VM traffic.</a:t>
            </a:r>
          </a:p>
          <a:p>
            <a:pPr algn="just"/>
            <a:r>
              <a:rPr lang="en-US" altLang="en-US">
                <a:latin typeface="Times New Roman" panose="02020603050405020304" charset="0"/>
                <a:cs typeface="Times New Roman" panose="02020603050405020304" charset="0"/>
              </a:rPr>
              <a:t>Isolate VMs using virtual LANs (VLANs).</a:t>
            </a:r>
          </a:p>
          <a:p>
            <a:pPr marL="0" indent="0" algn="just">
              <a:buNone/>
            </a:pPr>
            <a:r>
              <a:rPr lang="en-US" altLang="en-US" b="1">
                <a:latin typeface="Times New Roman" panose="02020603050405020304" charset="0"/>
                <a:cs typeface="Times New Roman" panose="02020603050405020304" charset="0"/>
              </a:rPr>
              <a:t>Data Protection:</a:t>
            </a:r>
          </a:p>
          <a:p>
            <a:pPr algn="just"/>
            <a:r>
              <a:rPr lang="en-US" altLang="en-US">
                <a:latin typeface="Times New Roman" panose="02020603050405020304" charset="0"/>
                <a:cs typeface="Times New Roman" panose="02020603050405020304" charset="0"/>
              </a:rPr>
              <a:t>Encrypt VM disks and network communication.</a:t>
            </a:r>
          </a:p>
          <a:p>
            <a:pPr algn="just"/>
            <a:r>
              <a:rPr lang="en-US" altLang="en-US">
                <a:latin typeface="Times New Roman" panose="02020603050405020304" charset="0"/>
                <a:cs typeface="Times New Roman" panose="02020603050405020304" charset="0"/>
              </a:rPr>
              <a:t>Secure snapshots and backups.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780" y="419100"/>
            <a:ext cx="10955020" cy="5758180"/>
          </a:xfrm>
        </p:spPr>
        <p:txBody>
          <a:bodyPr/>
          <a:lstStyle/>
          <a:p>
            <a:pPr marL="0" indent="0" algn="just">
              <a:buNone/>
            </a:pPr>
            <a:r>
              <a:rPr lang="en-US" altLang="en-US" b="1">
                <a:latin typeface="Times New Roman" panose="02020603050405020304" charset="0"/>
                <a:cs typeface="Times New Roman" panose="02020603050405020304" charset="0"/>
              </a:rPr>
              <a:t>4. Securing the Hypervisor</a:t>
            </a:r>
          </a:p>
          <a:p>
            <a:pPr algn="just"/>
            <a:r>
              <a:rPr lang="en-US" altLang="en-US">
                <a:latin typeface="Times New Roman" panose="02020603050405020304" charset="0"/>
                <a:cs typeface="Times New Roman" panose="02020603050405020304" charset="0"/>
              </a:rPr>
              <a:t>Use trusted hypervisor platforms (e.g., VMware ESXi, Hyper-V).</a:t>
            </a:r>
          </a:p>
          <a:p>
            <a:pPr algn="just"/>
            <a:r>
              <a:rPr lang="en-US" altLang="en-US">
                <a:latin typeface="Times New Roman" panose="02020603050405020304" charset="0"/>
                <a:cs typeface="Times New Roman" panose="02020603050405020304" charset="0"/>
              </a:rPr>
              <a:t>Regularly patch and update the hypervisor.</a:t>
            </a:r>
          </a:p>
          <a:p>
            <a:pPr algn="just"/>
            <a:r>
              <a:rPr lang="en-US" altLang="en-US">
                <a:latin typeface="Times New Roman" panose="02020603050405020304" charset="0"/>
                <a:cs typeface="Times New Roman" panose="02020603050405020304" charset="0"/>
              </a:rPr>
              <a:t>Limit access to the hypervisor console.</a:t>
            </a:r>
          </a:p>
          <a:p>
            <a:pPr marL="0" indent="0" algn="just">
              <a:buNone/>
            </a:pPr>
            <a:r>
              <a:rPr lang="en-US" altLang="en-US" b="1">
                <a:latin typeface="Times New Roman" panose="02020603050405020304" charset="0"/>
                <a:cs typeface="Times New Roman" panose="02020603050405020304" charset="0"/>
              </a:rPr>
              <a:t>5. Monitoring and Incident Response</a:t>
            </a:r>
          </a:p>
          <a:p>
            <a:pPr algn="just"/>
            <a:r>
              <a:rPr lang="en-US" altLang="en-US">
                <a:latin typeface="Times New Roman" panose="02020603050405020304" charset="0"/>
                <a:cs typeface="Times New Roman" panose="02020603050405020304" charset="0"/>
              </a:rPr>
              <a:t>Use VM-specific monitoring tools to detect anomalies.</a:t>
            </a:r>
          </a:p>
          <a:p>
            <a:pPr algn="just"/>
            <a:r>
              <a:rPr lang="en-US" altLang="en-US">
                <a:latin typeface="Times New Roman" panose="02020603050405020304" charset="0"/>
                <a:cs typeface="Times New Roman" panose="02020603050405020304" charset="0"/>
              </a:rPr>
              <a:t>Maintain audit logs for administrative and user activities.</a:t>
            </a:r>
          </a:p>
          <a:p>
            <a:pPr algn="just"/>
            <a:r>
              <a:rPr lang="en-US" altLang="en-US">
                <a:latin typeface="Times New Roman" panose="02020603050405020304" charset="0"/>
                <a:cs typeface="Times New Roman" panose="02020603050405020304" charset="0"/>
              </a:rPr>
              <a:t>Implement an incident response plan for VM environments.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175" y="287655"/>
            <a:ext cx="10969625" cy="6284595"/>
          </a:xfrm>
        </p:spPr>
        <p:txBody>
          <a:bodyPr>
            <a:normAutofit/>
          </a:bodyPr>
          <a:lstStyle/>
          <a:p>
            <a:pPr marL="0" indent="0" algn="just">
              <a:buNone/>
            </a:pPr>
            <a:r>
              <a:rPr lang="en-US" altLang="en-US" sz="3600" b="1">
                <a:latin typeface="Times New Roman" panose="02020603050405020304" charset="0"/>
                <a:cs typeface="Times New Roman" panose="02020603050405020304" charset="0"/>
              </a:rPr>
              <a:t>Identity management and access control</a:t>
            </a:r>
          </a:p>
          <a:p>
            <a:pPr marL="0" indent="0" algn="just">
              <a:buNone/>
            </a:pPr>
            <a:r>
              <a:rPr lang="en-US" altLang="en-US">
                <a:latin typeface="Times New Roman" panose="02020603050405020304" charset="0"/>
                <a:cs typeface="Times New Roman" panose="02020603050405020304" charset="0"/>
              </a:rPr>
              <a:t>Identity management and access control are fundamental components of security, ensuring that the right individuals have appropriate access to resources while preventing unauthorized access. Here's an overview:</a:t>
            </a:r>
          </a:p>
          <a:p>
            <a:pPr marL="0" indent="0" algn="just">
              <a:buNone/>
            </a:pPr>
            <a:r>
              <a:rPr lang="en-US" altLang="en-US" b="1">
                <a:latin typeface="Times New Roman" panose="02020603050405020304" charset="0"/>
                <a:cs typeface="Times New Roman" panose="02020603050405020304" charset="0"/>
              </a:rPr>
              <a:t>1. Identity Management:</a:t>
            </a:r>
          </a:p>
          <a:p>
            <a:pPr algn="just"/>
            <a:r>
              <a:rPr lang="en-US" altLang="en-US">
                <a:latin typeface="Times New Roman" panose="02020603050405020304" charset="0"/>
                <a:cs typeface="Times New Roman" panose="02020603050405020304" charset="0"/>
              </a:rPr>
              <a:t>Authentication: Verifying the identity of users or entities accessing systems. This includes various methods like passwords, biometrics, multi-factor authentication (MFA), and certificate-based authentication.</a:t>
            </a:r>
          </a:p>
          <a:p>
            <a:pPr algn="just"/>
            <a:r>
              <a:rPr lang="en-US" altLang="en-US">
                <a:latin typeface="Times New Roman" panose="02020603050405020304" charset="0"/>
                <a:cs typeface="Times New Roman" panose="02020603050405020304" charset="0"/>
              </a:rPr>
              <a:t>User Provisioning and De-provisioning: Managing user accounts, including creating, updating, and removing access as needed based on roles, job changes, or departures.</a:t>
            </a:r>
          </a:p>
          <a:p>
            <a:pPr algn="just"/>
            <a:r>
              <a:rPr lang="en-US" altLang="en-US">
                <a:latin typeface="Times New Roman" panose="02020603050405020304" charset="0"/>
                <a:cs typeface="Times New Roman" panose="02020603050405020304" charset="0"/>
              </a:rPr>
              <a:t>Single Sign-On (SSO): Allowing users to access multiple applications with a single set of login credentials, enhancing user convenience while maintaining security.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1645921" y="284526"/>
            <a:ext cx="8438605" cy="639000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998617" y="0"/>
            <a:ext cx="8281851" cy="6664942"/>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431073" y="424271"/>
            <a:ext cx="8334103" cy="3677466"/>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 y="4219303"/>
            <a:ext cx="5590903" cy="2253343"/>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5747657" y="4271554"/>
            <a:ext cx="6152606" cy="21031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230" y="463550"/>
            <a:ext cx="10910570" cy="5713730"/>
          </a:xfrm>
        </p:spPr>
        <p:txBody>
          <a:bodyPr>
            <a:normAutofit/>
          </a:bodyPr>
          <a:lstStyle/>
          <a:p>
            <a:pPr marL="0" indent="0" algn="just">
              <a:lnSpc>
                <a:spcPct val="110000"/>
              </a:lnSpc>
              <a:buNone/>
            </a:pPr>
            <a:r>
              <a:rPr lang="en-US" altLang="en-US" b="1" dirty="0" smtClean="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3.Identity </a:t>
            </a:r>
            <a:r>
              <a:rPr lang="en-US" altLang="en-US" b="1" dirty="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and Access Management (IAM):</a:t>
            </a:r>
          </a:p>
          <a:p>
            <a:pPr marL="0" indent="0" algn="just">
              <a:lnSpc>
                <a:spcPct val="110000"/>
              </a:lnSpc>
              <a:buNone/>
            </a:pPr>
            <a:r>
              <a:rPr lang="en-US" altLang="en-US" b="1" dirty="0">
                <a:latin typeface="Times New Roman" panose="02020603050405020304" charset="0"/>
                <a:cs typeface="Times New Roman" panose="02020603050405020304" charset="0"/>
              </a:rPr>
              <a:t>Authentication and Authorization: </a:t>
            </a:r>
            <a:r>
              <a:rPr lang="en-US" altLang="en-US" dirty="0">
                <a:latin typeface="Times New Roman" panose="02020603050405020304" charset="0"/>
                <a:cs typeface="Times New Roman" panose="02020603050405020304" charset="0"/>
              </a:rPr>
              <a:t>Verifying and granting appropriate access rights to users and resources</a:t>
            </a:r>
            <a:r>
              <a:rPr lang="en-US" altLang="en-US" dirty="0" smtClean="0">
                <a:latin typeface="Times New Roman" panose="02020603050405020304" charset="0"/>
                <a:cs typeface="Times New Roman" panose="02020603050405020304" charset="0"/>
              </a:rPr>
              <a:t>.</a:t>
            </a:r>
          </a:p>
          <a:p>
            <a:pPr marL="0" indent="0" algn="just">
              <a:lnSpc>
                <a:spcPct val="110000"/>
              </a:lnSpc>
              <a:buNone/>
            </a:pPr>
            <a:endParaRPr lang="en-US" altLang="en-US" dirty="0" smtClean="0">
              <a:latin typeface="Times New Roman" panose="02020603050405020304" charset="0"/>
              <a:cs typeface="Times New Roman" panose="02020603050405020304" charset="0"/>
            </a:endParaRPr>
          </a:p>
          <a:p>
            <a:pPr marL="457200" lvl="1" indent="0" algn="just">
              <a:lnSpc>
                <a:spcPct val="110000"/>
              </a:lnSpc>
              <a:buNone/>
            </a:pPr>
            <a:r>
              <a:rPr lang="en-US" dirty="0"/>
              <a:t>Authentication is the process of verifying a user's identity, while authorization is the process of granting </a:t>
            </a:r>
            <a:r>
              <a:rPr lang="en-US" dirty="0" smtClean="0"/>
              <a:t>access.</a:t>
            </a:r>
            <a:r>
              <a:rPr lang="en-US" dirty="0"/>
              <a:t> </a:t>
            </a:r>
            <a:endParaRPr lang="en-US" dirty="0" smtClean="0"/>
          </a:p>
          <a:p>
            <a:pPr marL="457200" lvl="1" indent="0" algn="just">
              <a:lnSpc>
                <a:spcPct val="110000"/>
              </a:lnSpc>
              <a:buNone/>
            </a:pPr>
            <a:endParaRPr lang="en-US" altLang="en-US" dirty="0">
              <a:latin typeface="Times New Roman" panose="02020603050405020304" charset="0"/>
              <a:cs typeface="Times New Roman" panose="02020603050405020304" charset="0"/>
            </a:endParaRPr>
          </a:p>
          <a:p>
            <a:pPr marL="0" indent="0" algn="just">
              <a:lnSpc>
                <a:spcPct val="110000"/>
              </a:lnSpc>
              <a:buNone/>
            </a:pPr>
            <a:r>
              <a:rPr lang="en-US" altLang="en-US" b="1" dirty="0">
                <a:latin typeface="Times New Roman" panose="02020603050405020304" charset="0"/>
                <a:cs typeface="Times New Roman" panose="02020603050405020304" charset="0"/>
              </a:rPr>
              <a:t>Multi-Factor Authentication (MFA): </a:t>
            </a:r>
            <a:r>
              <a:rPr lang="en-US" altLang="en-US" dirty="0">
                <a:latin typeface="Times New Roman" panose="02020603050405020304" charset="0"/>
                <a:cs typeface="Times New Roman" panose="02020603050405020304" charset="0"/>
              </a:rPr>
              <a:t>Adding extra layers of authentication beyond passwords to enhance security.</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9570" y="316230"/>
            <a:ext cx="10984230" cy="5861050"/>
          </a:xfrm>
        </p:spPr>
        <p:txBody>
          <a:bodyPr/>
          <a:lstStyle/>
          <a:p>
            <a:pPr marL="0" indent="0">
              <a:buNone/>
            </a:pPr>
            <a:r>
              <a:rPr lang="en-US" altLang="en-US" b="1">
                <a:latin typeface="Times New Roman" panose="02020603050405020304" charset="0"/>
                <a:cs typeface="Times New Roman" panose="02020603050405020304" charset="0"/>
              </a:rPr>
              <a:t>2. Access Control:</a:t>
            </a:r>
          </a:p>
          <a:p>
            <a:r>
              <a:rPr lang="en-US" altLang="en-US">
                <a:latin typeface="Times New Roman" panose="02020603050405020304" charset="0"/>
                <a:cs typeface="Times New Roman" panose="02020603050405020304" charset="0"/>
              </a:rPr>
              <a:t>Role-Based Access Control (RBAC): Assigning permissions based on predefined roles within an organization. Users are granted access based on their roles, simplifying access management.</a:t>
            </a:r>
          </a:p>
          <a:p>
            <a:r>
              <a:rPr lang="en-US" altLang="en-US">
                <a:latin typeface="Times New Roman" panose="02020603050405020304" charset="0"/>
                <a:cs typeface="Times New Roman" panose="02020603050405020304" charset="0"/>
              </a:rPr>
              <a:t>Attribute-Based Access Control (ABAC): Granting access based on specific attributes, such as user attributes, environment conditions, or resource attributes.</a:t>
            </a:r>
          </a:p>
          <a:p>
            <a:r>
              <a:rPr lang="en-US" altLang="en-US">
                <a:latin typeface="Times New Roman" panose="02020603050405020304" charset="0"/>
                <a:cs typeface="Times New Roman" panose="02020603050405020304" charset="0"/>
              </a:rPr>
              <a:t>Least Privilege Principle: Providing users with only the minimum level of access necessary to perform their job functions, minimizing potential damage in case of a security breach.</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465" y="331470"/>
            <a:ext cx="11233150" cy="6182995"/>
          </a:xfrm>
        </p:spPr>
        <p:txBody>
          <a:bodyPr>
            <a:normAutofit fontScale="97500" lnSpcReduction="10000"/>
          </a:bodyPr>
          <a:lstStyle/>
          <a:p>
            <a:pPr marL="0" indent="0" algn="just">
              <a:buNone/>
            </a:pPr>
            <a:r>
              <a:rPr lang="en-US" altLang="en-US" sz="3600" b="1">
                <a:latin typeface="Times New Roman" panose="02020603050405020304" charset="0"/>
                <a:cs typeface="Times New Roman" panose="02020603050405020304" charset="0"/>
              </a:rPr>
              <a:t>Autonomic Security:</a:t>
            </a:r>
          </a:p>
          <a:p>
            <a:pPr marL="0" indent="0" algn="just">
              <a:buNone/>
            </a:pPr>
            <a:r>
              <a:rPr lang="en-US" altLang="en-US">
                <a:latin typeface="Times New Roman" panose="02020603050405020304" charset="0"/>
                <a:cs typeface="Times New Roman" panose="02020603050405020304" charset="0"/>
              </a:rPr>
              <a:t>Autonomic Security Operations is a combination of philosophies, practices, and tools that improve an organization's ability to withstand security attacks through an adaptive, agile, and highly automated approach to threat management.</a:t>
            </a:r>
          </a:p>
          <a:p>
            <a:pPr marL="0" indent="0" algn="just">
              <a:buNone/>
            </a:pPr>
            <a:r>
              <a:rPr lang="en-US" altLang="en-US">
                <a:latin typeface="Times New Roman" panose="02020603050405020304" charset="0"/>
                <a:cs typeface="Times New Roman" panose="02020603050405020304" charset="0"/>
              </a:rPr>
              <a:t>It involves designing and implementing security measures that can detect, react to, and adapt against threats or vulnerabilities autonomously, resembling self-regulating and self-healing systems. Here are key aspects of autonomic security:</a:t>
            </a:r>
          </a:p>
          <a:p>
            <a:pPr marL="0" indent="0" algn="just">
              <a:buNone/>
            </a:pPr>
            <a:r>
              <a:rPr lang="en-US" altLang="en-US" b="1">
                <a:latin typeface="Times New Roman" panose="02020603050405020304" charset="0"/>
                <a:cs typeface="Times New Roman" panose="02020603050405020304" charset="0"/>
              </a:rPr>
              <a:t>1. Self-Configuration:</a:t>
            </a:r>
          </a:p>
          <a:p>
            <a:pPr marL="0" indent="0" algn="just">
              <a:buNone/>
            </a:pPr>
            <a:r>
              <a:rPr lang="en-US" altLang="en-US">
                <a:latin typeface="Times New Roman" panose="02020603050405020304" charset="0"/>
                <a:cs typeface="Times New Roman" panose="02020603050405020304" charset="0"/>
              </a:rPr>
              <a:t>Automated Configuration: Systems can automatically configure security settings and policies based on predefined rules, security best practices, and contextual awareness.</a:t>
            </a:r>
          </a:p>
          <a:p>
            <a:pPr marL="0" indent="0" algn="just">
              <a:buNone/>
            </a:pPr>
            <a:r>
              <a:rPr lang="en-US" altLang="en-US" b="1">
                <a:latin typeface="Times New Roman" panose="02020603050405020304" charset="0"/>
                <a:cs typeface="Times New Roman" panose="02020603050405020304" charset="0"/>
              </a:rPr>
              <a:t>2. Self-Healing:</a:t>
            </a:r>
          </a:p>
          <a:p>
            <a:pPr marL="0" indent="0" algn="just">
              <a:buNone/>
            </a:pPr>
            <a:r>
              <a:rPr lang="en-US" altLang="en-US">
                <a:latin typeface="Times New Roman" panose="02020603050405020304" charset="0"/>
                <a:cs typeface="Times New Roman" panose="02020603050405020304" charset="0"/>
              </a:rPr>
              <a:t>Automated Responses: Systems can identify security breaches or anomalies and take corrective actions autonomously, such as isolating affected areas, restoring configurations, or blocking suspicious activities.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020" y="521335"/>
            <a:ext cx="11276330" cy="6050915"/>
          </a:xfrm>
        </p:spPr>
        <p:txBody>
          <a:bodyPr>
            <a:normAutofit/>
          </a:bodyPr>
          <a:lstStyle/>
          <a:p>
            <a:pPr marL="0" indent="0" algn="just">
              <a:lnSpc>
                <a:spcPct val="100000"/>
              </a:lnSpc>
              <a:buNone/>
            </a:pPr>
            <a:r>
              <a:rPr lang="" altLang="en-US" b="1">
                <a:latin typeface="Times New Roman" panose="02020603050405020304" charset="0"/>
                <a:cs typeface="Times New Roman" panose="02020603050405020304" charset="0"/>
              </a:rPr>
              <a:t>3. </a:t>
            </a:r>
            <a:r>
              <a:rPr lang="en-US" altLang="en-US" b="1">
                <a:latin typeface="Times New Roman" panose="02020603050405020304" charset="0"/>
                <a:cs typeface="Times New Roman" panose="02020603050405020304" charset="0"/>
              </a:rPr>
              <a:t>Self-Optimization:</a:t>
            </a:r>
          </a:p>
          <a:p>
            <a:pPr marL="0" indent="0" algn="just">
              <a:lnSpc>
                <a:spcPct val="100000"/>
              </a:lnSpc>
              <a:buNone/>
            </a:pPr>
            <a:r>
              <a:rPr lang="en-US" altLang="en-US">
                <a:latin typeface="Times New Roman" panose="02020603050405020304" charset="0"/>
                <a:cs typeface="Times New Roman" panose="02020603050405020304" charset="0"/>
              </a:rPr>
              <a:t>Adaptive Controls: Systems can adapt security measures dynamically based on changing environments, threats, or usage patterns. This involves adjusting security protocols, access controls, and configurations to optimize security.</a:t>
            </a:r>
          </a:p>
          <a:p>
            <a:pPr marL="0" indent="0" algn="just">
              <a:lnSpc>
                <a:spcPct val="100000"/>
              </a:lnSpc>
              <a:buNone/>
            </a:pPr>
            <a:r>
              <a:rPr lang="en-US" altLang="en-US" b="1">
                <a:latin typeface="Times New Roman" panose="02020603050405020304" charset="0"/>
                <a:cs typeface="Times New Roman" panose="02020603050405020304" charset="0"/>
              </a:rPr>
              <a:t>4. Self-Protection:</a:t>
            </a:r>
          </a:p>
          <a:p>
            <a:pPr marL="0" indent="0" algn="just">
              <a:lnSpc>
                <a:spcPct val="100000"/>
              </a:lnSpc>
              <a:buNone/>
            </a:pPr>
            <a:r>
              <a:rPr lang="en-US" altLang="en-US">
                <a:latin typeface="Times New Roman" panose="02020603050405020304" charset="0"/>
                <a:cs typeface="Times New Roman" panose="02020603050405020304" charset="0"/>
              </a:rPr>
              <a:t>Predictive Measures: Employing predictive analytics or AI/ML algorithms to anticipate potential security threats and proactively implement preventive measures before an attack occurs.</a:t>
            </a:r>
          </a:p>
          <a:p>
            <a:pPr marL="0" indent="0" algn="just">
              <a:lnSpc>
                <a:spcPct val="100000"/>
              </a:lnSpc>
              <a:buNone/>
            </a:pPr>
            <a:r>
              <a:rPr lang="en-US" altLang="en-US" b="1">
                <a:latin typeface="Times New Roman" panose="02020603050405020304" charset="0"/>
                <a:cs typeface="Times New Roman" panose="02020603050405020304" charset="0"/>
              </a:rPr>
              <a:t>5. Self-Awareness:</a:t>
            </a:r>
          </a:p>
          <a:p>
            <a:pPr marL="0" indent="0" algn="just">
              <a:lnSpc>
                <a:spcPct val="100000"/>
              </a:lnSpc>
              <a:buNone/>
            </a:pPr>
            <a:r>
              <a:rPr lang="en-US" altLang="en-US">
                <a:latin typeface="Times New Roman" panose="02020603050405020304" charset="0"/>
                <a:cs typeface="Times New Roman" panose="02020603050405020304" charset="0"/>
              </a:rPr>
              <a:t>Continuous Monitoring: Implementing real-time monitoring and analysis of system behaviors and security events to maintain awareness of the system's state and detect deviations or irregularities.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5" y="433705"/>
            <a:ext cx="10925175" cy="5743575"/>
          </a:xfrm>
        </p:spPr>
        <p:txBody>
          <a:bodyPr>
            <a:normAutofit lnSpcReduction="10000"/>
          </a:bodyPr>
          <a:lstStyle/>
          <a:p>
            <a:pPr marL="0" indent="0" algn="just">
              <a:buNone/>
            </a:pPr>
            <a:r>
              <a:rPr lang="en-US" altLang="en-US" b="1" dirty="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4.Compliance and Governance:</a:t>
            </a:r>
          </a:p>
          <a:p>
            <a:pPr marL="0" indent="0" algn="just">
              <a:buNone/>
            </a:pPr>
            <a:r>
              <a:rPr lang="en-US" altLang="en-US" b="1" dirty="0">
                <a:latin typeface="Times New Roman" panose="02020603050405020304" charset="0"/>
                <a:cs typeface="Times New Roman" panose="02020603050405020304" charset="0"/>
              </a:rPr>
              <a:t>Regulatory Compliance:</a:t>
            </a:r>
            <a:r>
              <a:rPr lang="en-US" altLang="en-US" dirty="0">
                <a:latin typeface="Times New Roman" panose="02020603050405020304" charset="0"/>
                <a:cs typeface="Times New Roman" panose="02020603050405020304" charset="0"/>
              </a:rPr>
              <a:t> Ensuring adherence to industry-specific regulations and compliance standards (e.g., GDPR, HIPAA) based on the type of data being handled.</a:t>
            </a:r>
          </a:p>
          <a:p>
            <a:pPr marL="0" indent="0" algn="just">
              <a:buNone/>
            </a:pPr>
            <a:r>
              <a:rPr lang="en-US" altLang="en-US" b="1" dirty="0">
                <a:latin typeface="Times New Roman" panose="02020603050405020304" charset="0"/>
                <a:cs typeface="Times New Roman" panose="02020603050405020304" charset="0"/>
              </a:rPr>
              <a:t>Auditing and Logging: </a:t>
            </a:r>
            <a:r>
              <a:rPr lang="en-US" altLang="en-US" dirty="0">
                <a:latin typeface="Times New Roman" panose="02020603050405020304" charset="0"/>
                <a:cs typeface="Times New Roman" panose="02020603050405020304" charset="0"/>
              </a:rPr>
              <a:t>Maintaining detailed logs and conducting regular audits to track activities and identify potential security issues.</a:t>
            </a:r>
          </a:p>
          <a:p>
            <a:pPr marL="0" indent="0" algn="just">
              <a:lnSpc>
                <a:spcPct val="110000"/>
              </a:lnSpc>
              <a:buNone/>
            </a:pPr>
            <a:r>
              <a:rPr lang="en-US" altLang="en-US" b="1" dirty="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5.Incident Response and Management:</a:t>
            </a:r>
          </a:p>
          <a:p>
            <a:pPr marL="0" indent="0" algn="just">
              <a:lnSpc>
                <a:spcPct val="110000"/>
              </a:lnSpc>
              <a:buNone/>
            </a:pPr>
            <a:r>
              <a:rPr lang="en-US" altLang="en-US" b="1" dirty="0">
                <a:latin typeface="Times New Roman" panose="02020603050405020304" charset="0"/>
                <a:cs typeface="Times New Roman" panose="02020603050405020304" charset="0"/>
              </a:rPr>
              <a:t>Security Monitoring: </a:t>
            </a:r>
            <a:r>
              <a:rPr lang="en-US" altLang="en-US" dirty="0">
                <a:latin typeface="Times New Roman" panose="02020603050405020304" charset="0"/>
                <a:cs typeface="Times New Roman" panose="02020603050405020304" charset="0"/>
              </a:rPr>
              <a:t>Continuous monitoring of systems and networks to detect and respond to security threats promptly.</a:t>
            </a:r>
          </a:p>
          <a:p>
            <a:pPr marL="0" indent="0" algn="just">
              <a:lnSpc>
                <a:spcPct val="110000"/>
              </a:lnSpc>
              <a:buNone/>
            </a:pPr>
            <a:r>
              <a:rPr lang="en-US" altLang="en-US" b="1" dirty="0">
                <a:latin typeface="Times New Roman" panose="02020603050405020304" charset="0"/>
                <a:cs typeface="Times New Roman" panose="02020603050405020304" charset="0"/>
              </a:rPr>
              <a:t>Response Planning: </a:t>
            </a:r>
            <a:r>
              <a:rPr lang="en-US" altLang="en-US" dirty="0">
                <a:latin typeface="Times New Roman" panose="02020603050405020304" charset="0"/>
                <a:cs typeface="Times New Roman" panose="02020603050405020304" charset="0"/>
              </a:rPr>
              <a:t>Developing plans and protocols to respond effectively to security incidents, including containment, eradication, and recovery.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3385" y="243205"/>
            <a:ext cx="11188700" cy="6299835"/>
          </a:xfrm>
        </p:spPr>
        <p:txBody>
          <a:bodyPr/>
          <a:lstStyle/>
          <a:p>
            <a:pPr marL="0" indent="0" algn="just">
              <a:buNone/>
            </a:pPr>
            <a:r>
              <a:rPr lang="en-US" altLang="en-US"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6.Physical Security:</a:t>
            </a:r>
          </a:p>
          <a:p>
            <a:pPr marL="0" indent="0" algn="just">
              <a:buNone/>
            </a:pPr>
            <a:r>
              <a:rPr lang="en-US" altLang="en-US">
                <a:latin typeface="Times New Roman" panose="02020603050405020304" charset="0"/>
                <a:cs typeface="Times New Roman" panose="02020603050405020304" charset="0"/>
              </a:rPr>
              <a:t>Data Center Security: Ensuring physical security measures at data centers, including access controls, surveillance, and environmental controls.</a:t>
            </a:r>
          </a:p>
          <a:p>
            <a:pPr marL="0" indent="0" algn="just">
              <a:buNone/>
            </a:pPr>
            <a:r>
              <a:rPr lang="en-US" altLang="en-US">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7.Shared Responsibility Model:</a:t>
            </a:r>
          </a:p>
          <a:p>
            <a:pPr marL="0" indent="0" algn="just">
              <a:buNone/>
            </a:pPr>
            <a:r>
              <a:rPr lang="en-US" altLang="en-US">
                <a:latin typeface="Times New Roman" panose="02020603050405020304" charset="0"/>
                <a:cs typeface="Times New Roman" panose="02020603050405020304" charset="0"/>
              </a:rPr>
              <a:t>Understanding the shared responsibility model between the cloud service provider (CSP) and the customer. While the CSP manages the infrastructure, customers are responsible for securing their applications, data, and configurations.</a:t>
            </a:r>
          </a:p>
          <a:p>
            <a:pPr marL="0" indent="0" algn="just">
              <a:buNone/>
            </a:pPr>
            <a:r>
              <a:rPr lang="en-US" altLang="en-US">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8.Security Best Practices:</a:t>
            </a:r>
          </a:p>
          <a:p>
            <a:pPr marL="0" indent="0" algn="just">
              <a:buNone/>
            </a:pPr>
            <a:r>
              <a:rPr lang="en-US" altLang="en-US">
                <a:latin typeface="Times New Roman" panose="02020603050405020304" charset="0"/>
                <a:cs typeface="Times New Roman" panose="02020603050405020304" charset="0"/>
              </a:rPr>
              <a:t>Regular Updates and Patch Management: Keeping systems and software up-to-date with the latest security patches.</a:t>
            </a:r>
          </a:p>
          <a:p>
            <a:pPr marL="0" indent="0" algn="just">
              <a:buNone/>
            </a:pPr>
            <a:r>
              <a:rPr lang="en-US" altLang="en-US">
                <a:latin typeface="Times New Roman" panose="02020603050405020304" charset="0"/>
                <a:cs typeface="Times New Roman" panose="02020603050405020304" charset="0"/>
              </a:rPr>
              <a:t>Security Training and Awareness: Educating users and teams about security best practices and potential threats.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0"/>
            <a:ext cx="5985374" cy="6858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008914" y="0"/>
            <a:ext cx="6183086"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650" y="551180"/>
            <a:ext cx="10852150" cy="5626100"/>
          </a:xfrm>
        </p:spPr>
        <p:txBody>
          <a:bodyPr>
            <a:normAutofit lnSpcReduction="10000"/>
          </a:bodyPr>
          <a:lstStyle/>
          <a:p>
            <a:pPr marL="0" indent="0" algn="just">
              <a:buNone/>
            </a:pPr>
            <a:r>
              <a:rPr lang="en-US" altLang="en-US" sz="32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Cloud Security Challenges and Risks</a:t>
            </a:r>
          </a:p>
          <a:p>
            <a:pPr marL="0" indent="0" algn="just">
              <a:buNone/>
            </a:pPr>
            <a:r>
              <a:rPr lang="en-US" altLang="en-US">
                <a:latin typeface="Times New Roman" panose="02020603050405020304" charset="0"/>
                <a:cs typeface="Times New Roman" panose="02020603050405020304" charset="0"/>
              </a:rPr>
              <a:t>Cloud computing offers numerous benefits, but it also introduces specific security challenges and risks that organizations need to address. Some of the prominent challenges and risks include:</a:t>
            </a:r>
          </a:p>
          <a:p>
            <a:pPr marL="0" indent="0" algn="just">
              <a:buNone/>
            </a:pPr>
            <a:r>
              <a:rPr lang="en-US" altLang="en-US" b="1">
                <a:latin typeface="Times New Roman" panose="02020603050405020304" charset="0"/>
                <a:cs typeface="Times New Roman" panose="02020603050405020304" charset="0"/>
              </a:rPr>
              <a:t>1.Data Breaches:</a:t>
            </a:r>
          </a:p>
          <a:p>
            <a:pPr algn="just"/>
            <a:r>
              <a:rPr lang="en-US" altLang="en-US" b="1">
                <a:latin typeface="Times New Roman" panose="02020603050405020304" charset="0"/>
                <a:cs typeface="Times New Roman" panose="02020603050405020304" charset="0"/>
              </a:rPr>
              <a:t>Unauthorized Access:</a:t>
            </a:r>
            <a:r>
              <a:rPr lang="en-US" altLang="en-US">
                <a:latin typeface="Times New Roman" panose="02020603050405020304" charset="0"/>
                <a:cs typeface="Times New Roman" panose="02020603050405020304" charset="0"/>
              </a:rPr>
              <a:t> Weak access controls or misconfigured permissions might lead to unauthorized access to sensitive data.</a:t>
            </a:r>
          </a:p>
          <a:p>
            <a:pPr algn="just"/>
            <a:r>
              <a:rPr lang="en-US" altLang="en-US" b="1">
                <a:latin typeface="Times New Roman" panose="02020603050405020304" charset="0"/>
                <a:cs typeface="Times New Roman" panose="02020603050405020304" charset="0"/>
              </a:rPr>
              <a:t>Data Loss:</a:t>
            </a:r>
            <a:r>
              <a:rPr lang="en-US" altLang="en-US">
                <a:latin typeface="Times New Roman" panose="02020603050405020304" charset="0"/>
                <a:cs typeface="Times New Roman" panose="02020603050405020304" charset="0"/>
              </a:rPr>
              <a:t> Data stored in the cloud can be susceptible to accidental deletion, corruption, or malicious attacks leading to data loss.</a:t>
            </a:r>
          </a:p>
          <a:p>
            <a:pPr marL="0" indent="0" algn="just">
              <a:buNone/>
            </a:pPr>
            <a:r>
              <a:rPr lang="en-US" altLang="en-US" b="1">
                <a:latin typeface="Times New Roman" panose="02020603050405020304" charset="0"/>
                <a:cs typeface="Times New Roman" panose="02020603050405020304" charset="0"/>
              </a:rPr>
              <a:t>2.Insecure Interfaces and APIs:</a:t>
            </a:r>
          </a:p>
          <a:p>
            <a:pPr algn="just"/>
            <a:r>
              <a:rPr lang="en-US" altLang="en-US">
                <a:latin typeface="Times New Roman" panose="02020603050405020304" charset="0"/>
                <a:cs typeface="Times New Roman" panose="02020603050405020304" charset="0"/>
              </a:rPr>
              <a:t>Vulnerabilities in Interfaces: Poorly designed or insecure application interfaces and APIs can be exploited, leading to unauthorized access or data breaches.</a:t>
            </a:r>
          </a:p>
          <a:p>
            <a:pPr marL="0" indent="0" algn="just">
              <a:buNone/>
            </a:pPr>
            <a:endParaRPr lang="en-US" alt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1707</TotalTime>
  <Words>4539</Words>
  <Application>Microsoft Office PowerPoint</Application>
  <PresentationFormat>Widescreen</PresentationFormat>
  <Paragraphs>238</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Times New Roman</vt:lpstr>
      <vt:lpstr>Office Theme</vt:lpstr>
      <vt:lpstr>Unit V  Security in the Cloud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Security Architecture</vt:lpstr>
      <vt:lpstr>PowerPoint Presentation</vt:lpstr>
      <vt:lpstr>PowerPoint Presentation</vt:lpstr>
      <vt:lpstr>PowerPoint Presentation</vt:lpstr>
      <vt:lpstr>Components of Security Architecture</vt:lpstr>
      <vt:lpstr>PowerPoint Presentation</vt:lpstr>
      <vt:lpstr>PowerPoint Presentation</vt:lpstr>
      <vt:lpstr>PowerPoint Presentation</vt:lpstr>
      <vt:lpstr>PowerPoint Presentation</vt:lpstr>
      <vt:lpstr>Application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  Security in the Cloud</dc:title>
  <dc:creator/>
  <cp:lastModifiedBy>Microsoft account</cp:lastModifiedBy>
  <cp:revision>78</cp:revision>
  <dcterms:created xsi:type="dcterms:W3CDTF">2024-11-24T19:15:00Z</dcterms:created>
  <dcterms:modified xsi:type="dcterms:W3CDTF">2025-06-22T23:23:37Z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011C58098C4B4070875A44A996CBBFE3_13</vt:lpwstr>
  </property>
  <property fmtid="{D5CDD505-2E9C-101B-9397-08002B2CF9AE}" pid="3" name="KSOProductBuildVer">
    <vt:lpwstr>1033-12.2.0.18911</vt:lpwstr>
  </property>
</Properties>
</file>