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7" r:id="rId40"/>
    <p:sldId id="296" r:id="rId41"/>
    <p:sldId id="298" r:id="rId42"/>
    <p:sldId id="299" r:id="rId43"/>
    <p:sldId id="300" r:id="rId44"/>
    <p:sldId id="30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A65BD9B-B862-4499-8E2A-BDD4283D0148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EE3506E-1C00-40AA-9F8B-02D82DDDC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BD9B-B862-4499-8E2A-BDD4283D0148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06E-1C00-40AA-9F8B-02D82DDDC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BD9B-B862-4499-8E2A-BDD4283D0148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06E-1C00-40AA-9F8B-02D82DDDC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BD9B-B862-4499-8E2A-BDD4283D0148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06E-1C00-40AA-9F8B-02D82DDDCD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BD9B-B862-4499-8E2A-BDD4283D0148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06E-1C00-40AA-9F8B-02D82DDDCD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BD9B-B862-4499-8E2A-BDD4283D0148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06E-1C00-40AA-9F8B-02D82DDDCD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BD9B-B862-4499-8E2A-BDD4283D0148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06E-1C00-40AA-9F8B-02D82DDDC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BD9B-B862-4499-8E2A-BDD4283D0148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06E-1C00-40AA-9F8B-02D82DDDCD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5BD9B-B862-4499-8E2A-BDD4283D0148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06E-1C00-40AA-9F8B-02D82DDDC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A65BD9B-B862-4499-8E2A-BDD4283D0148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3506E-1C00-40AA-9F8B-02D82DDDC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A65BD9B-B862-4499-8E2A-BDD4283D0148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EE3506E-1C00-40AA-9F8B-02D82DDDCD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A65BD9B-B862-4499-8E2A-BDD4283D0148}" type="datetimeFigureOut">
              <a:rPr lang="en-US" smtClean="0"/>
              <a:pPr/>
              <a:t>4/8/2025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3EE3506E-1C00-40AA-9F8B-02D82DDDCD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 1:OPERATING SYSTEM INTRODUCTION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system </a:t>
            </a:r>
            <a:r>
              <a:rPr lang="en-US" b="1" dirty="0"/>
              <a:t>organization</a:t>
            </a:r>
            <a:r>
              <a:rPr lang="en-US" dirty="0"/>
              <a:t> refers to the internal structure of a computer and how its various components interact.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outlines the </a:t>
            </a:r>
            <a:r>
              <a:rPr lang="en-US" b="1" dirty="0"/>
              <a:t>hardware configuration</a:t>
            </a:r>
            <a:r>
              <a:rPr lang="en-US" dirty="0"/>
              <a:t> of the system and how the OS manages these components to ensure the overall system works effectively.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Computer System Organization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Central Processing Unit (CPU)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/>
              <a:t>The CPU is the "brain" of the computer, responsible for executing instructions and controlling other parts of the system.</a:t>
            </a:r>
            <a:endParaRPr lang="en-US" sz="2400" dirty="0"/>
          </a:p>
          <a:p>
            <a:pPr lvl="1"/>
            <a:r>
              <a:rPr lang="en-US" b="1" dirty="0"/>
              <a:t>Control Unit (CU)</a:t>
            </a:r>
            <a:r>
              <a:rPr lang="en-US" dirty="0"/>
              <a:t>: Directs the operation of the processor by interpreting and executing instructions.</a:t>
            </a:r>
            <a:endParaRPr lang="en-US" sz="2400" dirty="0"/>
          </a:p>
          <a:p>
            <a:pPr lvl="1"/>
            <a:r>
              <a:rPr lang="en-US" b="1" dirty="0"/>
              <a:t>Arithmetic Logic Unit (ALU)</a:t>
            </a:r>
            <a:r>
              <a:rPr lang="en-US" dirty="0"/>
              <a:t>: Performs arithmetic and logical operations.</a:t>
            </a:r>
            <a:endParaRPr lang="en-US" sz="2400" dirty="0"/>
          </a:p>
          <a:p>
            <a:pPr lvl="1"/>
            <a:r>
              <a:rPr lang="en-US" b="1" dirty="0"/>
              <a:t>Registers</a:t>
            </a:r>
            <a:r>
              <a:rPr lang="en-US" dirty="0"/>
              <a:t>: Small, high-speed storage locations used to hold data and instructions that are immediately needed by the CPU.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Key </a:t>
            </a:r>
            <a:r>
              <a:rPr lang="en-US" b="1" dirty="0"/>
              <a:t>Components of Computer System Organization: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Memory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/>
              <a:t>The computer's memory is divided into </a:t>
            </a:r>
            <a:r>
              <a:rPr lang="en-US" b="1" dirty="0"/>
              <a:t>primary memory</a:t>
            </a:r>
            <a:r>
              <a:rPr lang="en-US" dirty="0"/>
              <a:t> (RAM) and </a:t>
            </a:r>
            <a:r>
              <a:rPr lang="en-US" b="1" dirty="0"/>
              <a:t>secondary memory</a:t>
            </a:r>
            <a:r>
              <a:rPr lang="en-US" dirty="0"/>
              <a:t> (disk storage).</a:t>
            </a:r>
            <a:endParaRPr lang="en-US" sz="2400" dirty="0"/>
          </a:p>
          <a:p>
            <a:pPr lvl="1"/>
            <a:r>
              <a:rPr lang="en-US" b="1" dirty="0"/>
              <a:t>Cache Memory</a:t>
            </a:r>
            <a:r>
              <a:rPr lang="en-US" dirty="0"/>
              <a:t>: A small, very fast type of memory used to store frequently accessed data.</a:t>
            </a:r>
            <a:endParaRPr lang="en-US" sz="2400" dirty="0"/>
          </a:p>
          <a:p>
            <a:pPr lvl="1"/>
            <a:r>
              <a:rPr lang="en-US" b="1" dirty="0"/>
              <a:t>Main Memory (RAM)</a:t>
            </a:r>
            <a:r>
              <a:rPr lang="en-US" dirty="0"/>
              <a:t>: Holds the data and instructions currently in use.</a:t>
            </a:r>
            <a:endParaRPr lang="en-US" sz="2400" dirty="0"/>
          </a:p>
          <a:p>
            <a:pPr lvl="1"/>
            <a:r>
              <a:rPr lang="en-US" b="1" dirty="0"/>
              <a:t>Virtual Memory</a:t>
            </a:r>
            <a:r>
              <a:rPr lang="en-US" dirty="0"/>
              <a:t>: A technique where part of the disk is used as an extension of RAM.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Components of Computer System Organization Cont…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Input and Output Devices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/>
              <a:t>These devices allow the computer to interact with the outside world. Input devices include the keyboard, mouse, and scanner, while output devices include monitors, printers, and speakers.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OS handles communication between these devices and the CPU.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Components of Computer System Organization Cont…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Bus System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/>
              <a:t>The bus is a set of pathways used for transferring data between components of the computer system (e.g., CPU, memory, I/O devices).</a:t>
            </a:r>
            <a:endParaRPr lang="en-US" sz="2400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System </a:t>
            </a:r>
            <a:r>
              <a:rPr lang="en-US" b="1" dirty="0"/>
              <a:t>Bus</a:t>
            </a:r>
            <a:r>
              <a:rPr lang="en-US" dirty="0"/>
              <a:t>: Carries data, address, and control signals between CPU, memory, and other devices.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Components of Computer System Organization Cont…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Storage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b="1" dirty="0"/>
              <a:t>Primary storage (RAM)</a:t>
            </a:r>
            <a:r>
              <a:rPr lang="en-US" dirty="0"/>
              <a:t> is temporary and volatile, meaning it loses its contents when power is turned off.</a:t>
            </a:r>
            <a:endParaRPr lang="en-US" sz="2400" dirty="0"/>
          </a:p>
          <a:p>
            <a:pPr lvl="1"/>
            <a:r>
              <a:rPr lang="en-US" b="1" dirty="0"/>
              <a:t>Secondary storage</a:t>
            </a:r>
            <a:r>
              <a:rPr lang="en-US" dirty="0"/>
              <a:t> (hard drives, SSDs) is non-volatile and stores data long-term.</a:t>
            </a:r>
            <a:endParaRPr lang="en-US" sz="2400" dirty="0"/>
          </a:p>
          <a:p>
            <a:pPr lvl="1"/>
            <a:r>
              <a:rPr lang="en-US" dirty="0"/>
              <a:t>The OS is responsible for managing both types of storage, organizing data in files, directories, and allocating space as needed.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Components of Computer System Organization Cont…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System Clock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/>
              <a:t>The clock generates regular pulses that synchronize operations of the CPU and other components, controlling the timing of processes and tasks.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Key Components of Computer System Organization Cont…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Computer system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architecture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refers to the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of a computer system, including the specification of its components, their interactions, and how it processes instructions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architecture defines how the system's hardware works together to execute instructions and perform tasks.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is often divided into two broad categories: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Von Neumann Architecture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Harvard Architecture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Computer System Architecture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Von Neumann Architecture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This is the traditional architecture used in most general-purpose computers.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It uses a 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single memory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 space for storing both instructions and data, which are fetched and processed by the CPU.</a:t>
            </a:r>
          </a:p>
          <a:p>
            <a:pPr lvl="1"/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Key components: </a:t>
            </a:r>
          </a:p>
          <a:p>
            <a:pPr lvl="2"/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CPU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Composed of an ALU, control unit, and registers.</a:t>
            </a:r>
          </a:p>
          <a:p>
            <a:pPr lvl="2"/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Memory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Shared space for both instructions and data.</a:t>
            </a:r>
          </a:p>
          <a:p>
            <a:pPr lvl="2"/>
            <a:r>
              <a:rPr lang="en-US" sz="2600" b="1" dirty="0" err="1">
                <a:latin typeface="Times New Roman" pitchFamily="18" charset="0"/>
                <a:cs typeface="Times New Roman" pitchFamily="18" charset="0"/>
              </a:rPr>
              <a:t>Input/Output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 (I/O)</a:t>
            </a:r>
            <a:r>
              <a:rPr lang="en-US" sz="2600" dirty="0">
                <a:latin typeface="Times New Roman" pitchFamily="18" charset="0"/>
                <a:cs typeface="Times New Roman" pitchFamily="18" charset="0"/>
              </a:rPr>
              <a:t>: Devices to communicate with external systems.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763000" cy="16002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Key Aspects of Computer System Architecture</a:t>
            </a:r>
            <a:r>
              <a:rPr lang="en-US" b="1" dirty="0"/>
              <a:t>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Harvard Architecture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In this architecture,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instructions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are stored in separate memory spaces.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This separation allows for more efficient execution, as instructions can be fetched simultaneously with data, improving performance in specialized applications like digital signal processing.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Commonly used in embedded systems, microcontrollers, and signal processing applications.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Aspects of Computer System Architecture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Cont…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Operating System (OS)</a:t>
            </a:r>
            <a:r>
              <a:rPr lang="en-US" dirty="0"/>
              <a:t> is a software layer that manages hardware resources and provides services for application programs and users.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OS acts as an intermediary between hardware and software.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handles a variety of functions that are essential for the smooth operation of a computer system, making it easier for users and programs to interact with the computer hardware.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What Operating Systems Do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Pipeline Architecture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Pipelining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is a technique used in modern CPU architectures to increase instruction throughput by overlapping the execution of multiple instructions.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A pipeline is divided into stages, such as instruction fetch, decode, execute, and write-back, with multiple instructions being processed in different stages simultaneously.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Aspects of Computer System Architecture Cont…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602163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RISC vs. CISC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1"/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RISC (Reduced Instruction Set Computing)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: A CPU architecture that uses a small set of simple, highly optimized instructions, aiming for faster execution.</a:t>
            </a:r>
          </a:p>
          <a:p>
            <a:pPr lvl="1"/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RISC architectures are more 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pipeline-friendly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due to their simple, uniform instructions. The instruction execution stages can be easily overlapped, which improves performance.</a:t>
            </a:r>
          </a:p>
          <a:p>
            <a:pPr lvl="1"/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RISC architectures typically make </a:t>
            </a:r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extensive use of registers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 to hold data, aiming to minimize memory access. Most operations are performed between registers, and memory operations are kept separate (load and store instructions).</a:t>
            </a:r>
          </a:p>
          <a:p>
            <a:pPr lvl="1"/>
            <a:r>
              <a:rPr lang="en-US" sz="3100" b="1" dirty="0">
                <a:latin typeface="Times New Roman" pitchFamily="18" charset="0"/>
                <a:cs typeface="Times New Roman" pitchFamily="18" charset="0"/>
              </a:rPr>
              <a:t>CISC (Complex Instruction Set Computing)</a:t>
            </a:r>
            <a:r>
              <a:rPr lang="en-US" sz="3100" dirty="0">
                <a:latin typeface="Times New Roman" pitchFamily="18" charset="0"/>
                <a:cs typeface="Times New Roman" pitchFamily="18" charset="0"/>
              </a:rPr>
              <a:t>: A CPU architecture that uses a larger set of more complex instructions to accomplish tasks in fewer lines of code.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Aspects of Computer System Architecture Cont…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CISC architectures can be less efficient in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pipelining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because of the variable-length and more complex instructions. The complexity of CISC instructions makes it harder to predict instruction lengths and their execution time.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CISC architectures tend to rely more heavily on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memory access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in their instructions. A single instruction may directly manipulate memory, reducing the number of registers used compared to RISC.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Aspects of Computer System Architecture Cont…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Multiprocessor Systems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Modern computer systems often use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multiple processors (CPUs)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to improve performance.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Symmetric Multiprocessing (SMP)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All processors have equal access to memory and I/O devices, sharing the workload.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b="1" dirty="0">
                <a:latin typeface="Times New Roman" pitchFamily="18" charset="0"/>
                <a:cs typeface="Times New Roman" pitchFamily="18" charset="0"/>
              </a:rPr>
              <a:t>Asymmetric Multiprocessing (AMP)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: One primary processor controls the system, while others are used for specific tasks.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Aspects of Computer System Architecture Cont…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Memory Hierarchy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>
                <a:latin typeface="Times New Roman" pitchFamily="18" charset="0"/>
                <a:cs typeface="Times New Roman" pitchFamily="18" charset="0"/>
              </a:rPr>
              <a:t>Modern computers have a memory hierarchy designed to balance speed and cost. It includes: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b="1" dirty="0">
                <a:latin typeface="Times New Roman" pitchFamily="18" charset="0"/>
                <a:cs typeface="Times New Roman" pitchFamily="18" charset="0"/>
              </a:rPr>
              <a:t>Registers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(fastest, smallest)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b="1" dirty="0">
                <a:latin typeface="Times New Roman" pitchFamily="18" charset="0"/>
                <a:cs typeface="Times New Roman" pitchFamily="18" charset="0"/>
              </a:rPr>
              <a:t>Cache Memory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(L1, L2, L3)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b="1" dirty="0">
                <a:latin typeface="Times New Roman" pitchFamily="18" charset="0"/>
                <a:cs typeface="Times New Roman" pitchFamily="18" charset="0"/>
              </a:rPr>
              <a:t>Main Memory (RAM)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(larger, slower)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b="1" dirty="0">
                <a:latin typeface="Times New Roman" pitchFamily="18" charset="0"/>
                <a:cs typeface="Times New Roman" pitchFamily="18" charset="0"/>
              </a:rPr>
              <a:t>Secondary Storage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(hard drives, SSDs) (largest, slowest)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OS manages this hierarchy by deciding where to store data to minimize access time, balancing the speed of access with the cost of different memory types.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Aspects of Computer System Architecture Cont…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management refers to how an operating system (OS) handles processes, which are instances of running programs.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The OS ensures the efficient execution, scheduling, and coordination of processes.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Process Management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Scheduling: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The OS determines which process gets access to the CPU and when. This is done using scheduling algorithms like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Round Robin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First-Come-First-Served (FCFS)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Priority Scheduling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Process States: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process can be in various states, including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New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Ready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Running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Blocked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Terminated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Context Switching: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When the OS switches between processes, it saves the current process's state and loads the next process’s state. This allows multitasking and multi-threading.</a:t>
            </a:r>
          </a:p>
          <a:p>
            <a:pPr lvl="0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Inter-Process Communication (IPC):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This includes mechanisms like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message passing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semaphores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shared memory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allowing processes to communicate or synchronize.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Concepts in Process Management: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Memory management involves managing the system's RAM and ensuring that each process gets the necessary amount of memory to execute while preventing interference between processes.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Times New Roman" pitchFamily="18" charset="0"/>
                <a:cs typeface="Times New Roman" pitchFamily="18" charset="0"/>
              </a:rPr>
              <a:t>Memory Management</a:t>
            </a:r>
            <a:endParaRPr lang="en-US" sz="4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Memory Allocation: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OS allocates memory space to processes. It can be done statically (at compile time) or dynamically (at runtime).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Paging and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Segmentation:Paging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divides memory into fixed-size pages, while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segmentation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divides memory into variable-sized segments.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Virtual Memory: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This allows the OS to use disk storage as an extension of RAM, enabling programs to run with more memory than is physically available.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Memory Protection: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OS prevents one process from accessing the memory of another process. Techniques like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base and limit registers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memory isolation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are used to enforce this.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Concepts in Memory Management: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Protection and security are crucial aspects of an OS, ensuring that users and processes do not interfere with one another and that data is kept secure from unauthorized access.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Protection and Security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 lvl="0"/>
            <a:r>
              <a:rPr lang="en-US" b="1" dirty="0"/>
              <a:t>Process Management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/>
              <a:t>The OS manages processes running on the computer, including </a:t>
            </a:r>
            <a:r>
              <a:rPr lang="en-US" b="1" dirty="0"/>
              <a:t>scheduling</a:t>
            </a:r>
            <a:r>
              <a:rPr lang="en-US" dirty="0"/>
              <a:t>, </a:t>
            </a:r>
            <a:r>
              <a:rPr lang="en-US" b="1" dirty="0"/>
              <a:t>execution</a:t>
            </a:r>
            <a:r>
              <a:rPr lang="en-US" dirty="0"/>
              <a:t>, and </a:t>
            </a:r>
            <a:r>
              <a:rPr lang="en-US" b="1" dirty="0"/>
              <a:t>termination</a:t>
            </a:r>
            <a:r>
              <a:rPr lang="en-US" dirty="0"/>
              <a:t> of processes. It ensures that each process gets enough CPU time and that processes do not interfere with each other.</a:t>
            </a:r>
            <a:endParaRPr lang="en-US" sz="2400" dirty="0"/>
          </a:p>
          <a:p>
            <a:pPr lvl="1"/>
            <a:r>
              <a:rPr lang="en-US" b="1" dirty="0"/>
              <a:t>Multitasking</a:t>
            </a:r>
            <a:r>
              <a:rPr lang="en-US" dirty="0"/>
              <a:t>: Allows multiple processes to run concurrently.</a:t>
            </a:r>
            <a:endParaRPr lang="en-US" sz="2400" dirty="0"/>
          </a:p>
          <a:p>
            <a:pPr lvl="1"/>
            <a:r>
              <a:rPr lang="en-US" b="1" dirty="0"/>
              <a:t>Process Synchronization and Communication</a:t>
            </a:r>
            <a:r>
              <a:rPr lang="en-US" dirty="0"/>
              <a:t>: Handles coordination and communication between processes, especially in multitasking systems.</a:t>
            </a:r>
            <a:endParaRPr lang="en-US" sz="2400" dirty="0"/>
          </a:p>
          <a:p>
            <a:endParaRPr lang="en-US" dirty="0"/>
          </a:p>
        </p:txBody>
      </p:sp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3458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Key Functions of an Operating System:</a:t>
            </a:r>
            <a:endParaRPr kumimoji="0" 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Access Control: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OS implements access control mechanisms such as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user authentication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authorization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permissions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ensure only authorized users can access certain resources.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Encryption: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OS may encrypt sensitive data to protect it from unauthorized access.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Firewalls and Antivirus: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OS may include features like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firewalls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prevent unauthorized network access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antivirus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detect and remove malicious software.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Security Policies: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OS may use security models like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Bell-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LaPadula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(focused on confidentiality) or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Biba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(focused on integrity) to enforce security policies.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Concepts in Protection and Security: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Protection and security are crucial aspects of an OS, ensuring that users and processes do not interfere with one another and that data is kept secure from unauthorized access.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Distributed Systems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Transparency: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OS provides the user with an illusion that the distributed system is a single machine (e.g., file access transparency, location transparency).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Synchronization and Communication: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OS ensures that distributed components synchronize with each other and exchange data through protocols like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RPC (Remote Procedure Call)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message passing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Fault Tolerance: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OS ensures that the system remains functional even if some components fail. Techniques include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replication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redundancy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Distributed File Systems (DFS):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OS enables transparent access to files across different machines, making it seem like the files reside on a single system.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533400"/>
            <a:ext cx="7467600" cy="884238"/>
          </a:xfrm>
        </p:spPr>
        <p:txBody>
          <a:bodyPr>
            <a:normAutofit fontScale="90000"/>
          </a:bodyPr>
          <a:lstStyle/>
          <a:p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Key Concepts in Distributed Systems: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Special-purpose systems are designed to perform a specific task rather than provide general-purpose computing.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Examples and Key Concepts: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Embedded Systems: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These are small, specialized systems within devices like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smartphones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cars, or medical equipment, often running real-time operating systems (RTOS).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Real-Time Operating Systems (RTOS):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RTOS systems are designed for real-time applications where the timing of operations is critical (e.g., control systems, robotics).</a:t>
            </a:r>
          </a:p>
          <a:p>
            <a:pPr lvl="0"/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Networked Systems: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These systems are designed for handling networked services, such as web servers or DNS servers.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Special Purpose Systems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457200"/>
            <a:ext cx="8610600" cy="5550091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/>
              <a:t>Computing Environment</a:t>
            </a:r>
            <a:endParaRPr lang="en-US" dirty="0"/>
          </a:p>
          <a:p>
            <a:r>
              <a:rPr lang="en-US" dirty="0"/>
              <a:t>The computing environment refers to the hardware, software, network, and user interfaces that an OS operates in and interacts with.</a:t>
            </a:r>
          </a:p>
          <a:p>
            <a:pPr marL="109728" indent="0">
              <a:buNone/>
            </a:pPr>
            <a:r>
              <a:rPr lang="en-US" b="1" dirty="0"/>
              <a:t>Key Concepts:</a:t>
            </a:r>
            <a:endParaRPr lang="en-US" dirty="0"/>
          </a:p>
          <a:p>
            <a:pPr lvl="0"/>
            <a:r>
              <a:rPr lang="en-US" b="1" dirty="0"/>
              <a:t>Hardware Environment:</a:t>
            </a:r>
            <a:r>
              <a:rPr lang="en-US" dirty="0"/>
              <a:t> This includes the physical components like the CPU, memory, storage devices, and input/output devices.</a:t>
            </a:r>
          </a:p>
          <a:p>
            <a:pPr lvl="0"/>
            <a:r>
              <a:rPr lang="en-US" b="1" dirty="0"/>
              <a:t>Software Environment:</a:t>
            </a:r>
            <a:r>
              <a:rPr lang="en-US" dirty="0"/>
              <a:t> This includes all software running on the system, such as applications, utilities, and the OS itself.</a:t>
            </a:r>
          </a:p>
          <a:p>
            <a:pPr lvl="0"/>
            <a:r>
              <a:rPr lang="en-US" b="1" dirty="0"/>
              <a:t>User Environment:</a:t>
            </a:r>
            <a:r>
              <a:rPr lang="en-US" dirty="0"/>
              <a:t> This includes the user interface (UI), whether graphical (GUI) or command-line (CLI), that the user interacts with the 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428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81000"/>
            <a:ext cx="8839200" cy="5626291"/>
          </a:xfrm>
        </p:spPr>
        <p:txBody>
          <a:bodyPr>
            <a:normAutofit fontScale="92500" lnSpcReduction="20000"/>
          </a:bodyPr>
          <a:lstStyle/>
          <a:p>
            <a:pPr marL="109728" indent="0">
              <a:buNone/>
            </a:pPr>
            <a:r>
              <a:rPr lang="en-US" b="1" dirty="0"/>
              <a:t>Operating System Services</a:t>
            </a:r>
            <a:endParaRPr lang="en-US" dirty="0"/>
          </a:p>
          <a:p>
            <a:r>
              <a:rPr lang="en-US" dirty="0"/>
              <a:t>Operating systems provide a variety of services to applications and users, ensuring the system runs efficiently.</a:t>
            </a:r>
          </a:p>
          <a:p>
            <a:pPr marL="109728" indent="0">
              <a:buNone/>
            </a:pPr>
            <a:r>
              <a:rPr lang="en-US" b="1" dirty="0"/>
              <a:t>Key OS Services:</a:t>
            </a:r>
            <a:endParaRPr lang="en-US" dirty="0"/>
          </a:p>
          <a:p>
            <a:pPr lvl="0"/>
            <a:r>
              <a:rPr lang="en-US" b="1" dirty="0"/>
              <a:t>File Management:</a:t>
            </a:r>
            <a:r>
              <a:rPr lang="en-US" dirty="0"/>
              <a:t> Services that allow users to create, delete, read, and write files.</a:t>
            </a:r>
          </a:p>
          <a:p>
            <a:pPr lvl="0"/>
            <a:r>
              <a:rPr lang="en-US" b="1" dirty="0"/>
              <a:t>Process Management:</a:t>
            </a:r>
            <a:r>
              <a:rPr lang="en-US" dirty="0"/>
              <a:t> Services for creating, scheduling, and terminating processes.</a:t>
            </a:r>
          </a:p>
          <a:p>
            <a:pPr lvl="0"/>
            <a:r>
              <a:rPr lang="en-US" b="1" dirty="0"/>
              <a:t>Security and Access Control:</a:t>
            </a:r>
            <a:r>
              <a:rPr lang="en-US" dirty="0"/>
              <a:t> Services to authenticate users and enforce access rights.</a:t>
            </a:r>
          </a:p>
          <a:p>
            <a:pPr lvl="0"/>
            <a:r>
              <a:rPr lang="en-US" b="1" dirty="0"/>
              <a:t>Networking:</a:t>
            </a:r>
            <a:r>
              <a:rPr lang="en-US" dirty="0"/>
              <a:t> Services for communication over networks (e.g., TCP/IP stack).</a:t>
            </a:r>
          </a:p>
          <a:p>
            <a:pPr lvl="0"/>
            <a:r>
              <a:rPr lang="en-US" b="1" dirty="0"/>
              <a:t>Device Management:</a:t>
            </a:r>
            <a:r>
              <a:rPr lang="en-US" dirty="0"/>
              <a:t> Services for controlling hardware devices, such as printers, displays, and disks.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04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609600"/>
            <a:ext cx="8534400" cy="5715000"/>
          </a:xfrm>
        </p:spPr>
        <p:txBody>
          <a:bodyPr>
            <a:normAutofit fontScale="92500"/>
          </a:bodyPr>
          <a:lstStyle/>
          <a:p>
            <a:pPr marL="109728" indent="0">
              <a:buNone/>
            </a:pPr>
            <a:r>
              <a:rPr lang="en-US" b="1" dirty="0"/>
              <a:t>User Operating System Interface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user operating system interface</a:t>
            </a:r>
            <a:r>
              <a:rPr lang="en-US" dirty="0"/>
              <a:t> refers to the interaction between the user and the OS, typically through either a </a:t>
            </a:r>
            <a:r>
              <a:rPr lang="en-US" b="1" dirty="0"/>
              <a:t>command-line interface (CLI)</a:t>
            </a:r>
            <a:r>
              <a:rPr lang="en-US" dirty="0"/>
              <a:t> or a </a:t>
            </a:r>
            <a:r>
              <a:rPr lang="en-US" b="1" dirty="0"/>
              <a:t>graphical user interface (GUI)</a:t>
            </a:r>
            <a:r>
              <a:rPr lang="en-US" dirty="0"/>
              <a:t>.</a:t>
            </a:r>
          </a:p>
          <a:p>
            <a:pPr marL="109728" indent="0">
              <a:buNone/>
            </a:pPr>
            <a:r>
              <a:rPr lang="en-US" b="1" dirty="0"/>
              <a:t>Key Concepts:</a:t>
            </a:r>
            <a:endParaRPr lang="en-US" dirty="0"/>
          </a:p>
          <a:p>
            <a:pPr lvl="0"/>
            <a:r>
              <a:rPr lang="en-US" b="1" dirty="0"/>
              <a:t>Command-Line Interface (CLI):</a:t>
            </a:r>
            <a:r>
              <a:rPr lang="en-US" dirty="0"/>
              <a:t> Users interact with the OS by typing text-based commands.</a:t>
            </a:r>
          </a:p>
          <a:p>
            <a:pPr lvl="0"/>
            <a:r>
              <a:rPr lang="en-US" b="1" dirty="0"/>
              <a:t>Graphical User Interface (GUI):</a:t>
            </a:r>
            <a:r>
              <a:rPr lang="en-US" dirty="0"/>
              <a:t> A more user-friendly interface that allows interaction with the OS through icons, windows, and menus.</a:t>
            </a:r>
          </a:p>
          <a:p>
            <a:pPr lvl="0"/>
            <a:r>
              <a:rPr lang="en-US" b="1" dirty="0"/>
              <a:t>Shell:</a:t>
            </a:r>
            <a:r>
              <a:rPr lang="en-US" dirty="0"/>
              <a:t> The shell is a command interpreter that provides an interface for users to interact with the OS via CLI.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658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81000"/>
            <a:ext cx="8458200" cy="5626291"/>
          </a:xfrm>
        </p:spPr>
        <p:txBody>
          <a:bodyPr>
            <a:normAutofit fontScale="85000" lnSpcReduction="10000"/>
          </a:bodyPr>
          <a:lstStyle/>
          <a:p>
            <a:pPr marL="109728" indent="0">
              <a:buNone/>
            </a:pPr>
            <a:r>
              <a:rPr lang="en-US" sz="2800" b="1" dirty="0"/>
              <a:t>System Calls</a:t>
            </a:r>
            <a:endParaRPr lang="en-US" sz="2000" dirty="0"/>
          </a:p>
          <a:p>
            <a:r>
              <a:rPr lang="en-US" sz="2800" b="1" dirty="0"/>
              <a:t>System calls</a:t>
            </a:r>
            <a:r>
              <a:rPr lang="en-US" sz="2800" dirty="0"/>
              <a:t> are the primary way for applications to interact with the OS kernel. They provide the interface for the user-level programs to request services from the OS.</a:t>
            </a:r>
            <a:endParaRPr lang="en-US" sz="2400" dirty="0"/>
          </a:p>
          <a:p>
            <a:pPr marL="109728" indent="0">
              <a:buNone/>
            </a:pPr>
            <a:r>
              <a:rPr lang="en-US" sz="2800" b="1" dirty="0"/>
              <a:t>Key Concepts:</a:t>
            </a:r>
            <a:endParaRPr lang="en-US" sz="2400" dirty="0"/>
          </a:p>
          <a:p>
            <a:pPr lvl="0"/>
            <a:r>
              <a:rPr lang="en-US" sz="2800" b="1" dirty="0"/>
              <a:t>Types of System Calls:</a:t>
            </a:r>
            <a:endParaRPr lang="en-US" sz="2400" dirty="0"/>
          </a:p>
          <a:p>
            <a:pPr lvl="1"/>
            <a:r>
              <a:rPr lang="en-US" sz="2400" b="1" dirty="0"/>
              <a:t>Process Control:</a:t>
            </a:r>
            <a:r>
              <a:rPr lang="en-US" sz="2400" dirty="0"/>
              <a:t> Create, terminate, and manage processes.</a:t>
            </a:r>
            <a:endParaRPr lang="en-US" sz="2000" dirty="0"/>
          </a:p>
          <a:p>
            <a:pPr lvl="1"/>
            <a:r>
              <a:rPr lang="en-US" sz="2400" b="1" dirty="0"/>
              <a:t>File Management:</a:t>
            </a:r>
            <a:r>
              <a:rPr lang="en-US" sz="2400" dirty="0"/>
              <a:t> Open, read, write, and delete files.</a:t>
            </a:r>
            <a:endParaRPr lang="en-US" sz="2000" dirty="0"/>
          </a:p>
          <a:p>
            <a:pPr lvl="1"/>
            <a:r>
              <a:rPr lang="en-US" sz="2400" b="1" dirty="0"/>
              <a:t>Device Management:</a:t>
            </a:r>
            <a:r>
              <a:rPr lang="en-US" sz="2400" dirty="0"/>
              <a:t> Access and control hardware devices.</a:t>
            </a:r>
            <a:endParaRPr lang="en-US" sz="2000" dirty="0"/>
          </a:p>
          <a:p>
            <a:pPr lvl="1"/>
            <a:r>
              <a:rPr lang="en-US" sz="2400" b="1" dirty="0"/>
              <a:t>Memory Management:</a:t>
            </a:r>
            <a:r>
              <a:rPr lang="en-US" sz="2400" dirty="0"/>
              <a:t> Allocate and free memory.</a:t>
            </a:r>
            <a:endParaRPr lang="en-US" sz="2000" dirty="0"/>
          </a:p>
          <a:p>
            <a:pPr lvl="1"/>
            <a:r>
              <a:rPr lang="en-US" sz="2400" b="1" dirty="0"/>
              <a:t>Communication:</a:t>
            </a:r>
            <a:r>
              <a:rPr lang="en-US" sz="2400" dirty="0"/>
              <a:t> Inter-process communication, such as message passing or semaphores.</a:t>
            </a:r>
            <a:endParaRPr lang="en-US" sz="2000" dirty="0"/>
          </a:p>
          <a:p>
            <a:pPr lvl="0"/>
            <a:r>
              <a:rPr lang="en-US" sz="2800" b="1" dirty="0"/>
              <a:t>Example:</a:t>
            </a:r>
            <a:r>
              <a:rPr lang="en-US" sz="2800" dirty="0"/>
              <a:t> A program might use a system call to request the OS to read data from a file or create a new process.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787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533400"/>
            <a:ext cx="8610600" cy="6019800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/>
              <a:t>System Program</a:t>
            </a:r>
            <a:endParaRPr lang="en-US" dirty="0"/>
          </a:p>
          <a:p>
            <a:r>
              <a:rPr lang="en-US" dirty="0"/>
              <a:t>System programs are programs that provide a platform for running applications and facilitate the management of hardware resources.</a:t>
            </a:r>
          </a:p>
          <a:p>
            <a:pPr marL="109728" indent="0">
              <a:buNone/>
            </a:pPr>
            <a:r>
              <a:rPr lang="en-US" b="1" dirty="0"/>
              <a:t>Examples:</a:t>
            </a:r>
            <a:endParaRPr lang="en-US" dirty="0"/>
          </a:p>
          <a:p>
            <a:pPr lvl="0"/>
            <a:r>
              <a:rPr lang="en-US" b="1" dirty="0"/>
              <a:t>Shell programs</a:t>
            </a:r>
            <a:r>
              <a:rPr lang="en-US" dirty="0"/>
              <a:t> that provide user interaction.</a:t>
            </a:r>
          </a:p>
          <a:p>
            <a:pPr lvl="0"/>
            <a:r>
              <a:rPr lang="en-US" b="1" dirty="0"/>
              <a:t>Compilers</a:t>
            </a:r>
            <a:r>
              <a:rPr lang="en-US" dirty="0"/>
              <a:t> that translate source code into executable programs.</a:t>
            </a:r>
          </a:p>
          <a:p>
            <a:pPr lvl="0"/>
            <a:r>
              <a:rPr lang="en-US" b="1" dirty="0"/>
              <a:t>Linkers</a:t>
            </a:r>
            <a:r>
              <a:rPr lang="en-US" dirty="0"/>
              <a:t> and </a:t>
            </a:r>
            <a:r>
              <a:rPr lang="en-US" b="1" dirty="0"/>
              <a:t>loaders</a:t>
            </a:r>
            <a:r>
              <a:rPr lang="en-US" dirty="0"/>
              <a:t> that manage the linking and loading of programs into memory.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881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5397691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/>
              <a:t>Operating System Design and Implementation</a:t>
            </a:r>
            <a:endParaRPr lang="en-US" dirty="0"/>
          </a:p>
          <a:p>
            <a:r>
              <a:rPr lang="en-US" dirty="0"/>
              <a:t>Designing and implementing an OS involves choosing a structure and defining how the various OS components will interact to provide services.</a:t>
            </a:r>
          </a:p>
          <a:p>
            <a:pPr marL="109728" indent="0">
              <a:buNone/>
            </a:pPr>
            <a:r>
              <a:rPr lang="en-US" b="1" dirty="0"/>
              <a:t>Key Concepts:</a:t>
            </a:r>
            <a:endParaRPr lang="en-US" dirty="0"/>
          </a:p>
          <a:p>
            <a:pPr lvl="0"/>
            <a:r>
              <a:rPr lang="en-US" b="1" dirty="0"/>
              <a:t>Modular Design:</a:t>
            </a:r>
            <a:r>
              <a:rPr lang="en-US" dirty="0"/>
              <a:t> Many modern OSes use a modular approach where components are designed as separate, reusable modules (e.g., </a:t>
            </a:r>
            <a:r>
              <a:rPr lang="en-US" b="1" dirty="0"/>
              <a:t>microkernels</a:t>
            </a:r>
            <a:r>
              <a:rPr lang="en-US" dirty="0"/>
              <a:t>).</a:t>
            </a:r>
          </a:p>
          <a:p>
            <a:pPr lvl="0"/>
            <a:r>
              <a:rPr lang="en-US" b="1" dirty="0"/>
              <a:t>API and ABI:</a:t>
            </a:r>
            <a:r>
              <a:rPr lang="en-US" dirty="0"/>
              <a:t> The </a:t>
            </a:r>
            <a:r>
              <a:rPr lang="en-US" b="1" dirty="0"/>
              <a:t>Application Programming Interface (API)</a:t>
            </a:r>
            <a:r>
              <a:rPr lang="en-US" dirty="0"/>
              <a:t> provides the interface for user programs to interact with the OS, and the </a:t>
            </a:r>
            <a:r>
              <a:rPr lang="en-US" b="1" dirty="0"/>
              <a:t>Application Binary Interface (ABI)</a:t>
            </a:r>
            <a:r>
              <a:rPr lang="en-US" dirty="0"/>
              <a:t> ensures compatibility between compiled applications and the 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736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/>
            <a:r>
              <a:rPr lang="en-US" b="1" dirty="0"/>
              <a:t>Memory Management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/>
              <a:t>The OS manages the computer’s </a:t>
            </a:r>
            <a:r>
              <a:rPr lang="en-US" b="1" dirty="0"/>
              <a:t>memory</a:t>
            </a:r>
            <a:r>
              <a:rPr lang="en-US" dirty="0"/>
              <a:t> (RAM). It ensures that each process has enough memory and that memory is allocated efficiently.</a:t>
            </a:r>
            <a:endParaRPr lang="en-US" sz="2400" dirty="0"/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Virtual </a:t>
            </a:r>
            <a:r>
              <a:rPr lang="en-US" b="1" dirty="0"/>
              <a:t>Memory</a:t>
            </a:r>
            <a:r>
              <a:rPr lang="en-US" dirty="0"/>
              <a:t>: Allows the OS to use disk space as an extension of RAM, enabling larger applications to run than would be possible with only physical memory.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Key Functions of an Operating System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CONT..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304800"/>
            <a:ext cx="8382000" cy="5702491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/>
              <a:t>Operating System Structure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structure of an OS</a:t>
            </a:r>
            <a:r>
              <a:rPr lang="en-US" dirty="0"/>
              <a:t> defines how the components of the OS interact.</a:t>
            </a:r>
          </a:p>
          <a:p>
            <a:pPr marL="109728" indent="0">
              <a:buNone/>
            </a:pPr>
            <a:r>
              <a:rPr lang="en-US" b="1" dirty="0"/>
              <a:t>Types of OS Structures:</a:t>
            </a:r>
            <a:endParaRPr lang="en-US" dirty="0"/>
          </a:p>
          <a:p>
            <a:pPr lvl="0"/>
            <a:r>
              <a:rPr lang="en-US" b="1" dirty="0"/>
              <a:t>Monolithic:</a:t>
            </a:r>
            <a:r>
              <a:rPr lang="en-US" dirty="0"/>
              <a:t> All components of the OS run in kernel space.</a:t>
            </a:r>
          </a:p>
          <a:p>
            <a:pPr lvl="0"/>
            <a:r>
              <a:rPr lang="en-US" b="1" dirty="0"/>
              <a:t>Microkernel:</a:t>
            </a:r>
            <a:r>
              <a:rPr lang="en-US" dirty="0"/>
              <a:t> Minimal core functionality in kernel mode, with other components running in user space.</a:t>
            </a:r>
          </a:p>
          <a:p>
            <a:pPr lvl="0"/>
            <a:r>
              <a:rPr lang="en-US" b="1" dirty="0"/>
              <a:t>Layered Systems:</a:t>
            </a:r>
            <a:r>
              <a:rPr lang="en-US" dirty="0"/>
              <a:t> OS is divided into layers, with each layer responsible for specific functions.</a:t>
            </a:r>
          </a:p>
          <a:p>
            <a:pPr lvl="0"/>
            <a:r>
              <a:rPr lang="en-US" b="1" dirty="0"/>
              <a:t>Modular Systems:</a:t>
            </a:r>
            <a:r>
              <a:rPr lang="en-US" dirty="0"/>
              <a:t> OS components are designed as independent modules, making it easier to extend and maintain.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904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550091"/>
          </a:xfrm>
        </p:spPr>
        <p:txBody>
          <a:bodyPr>
            <a:normAutofit fontScale="92500" lnSpcReduction="10000"/>
          </a:bodyPr>
          <a:lstStyle/>
          <a:p>
            <a:pPr marL="109728" indent="0">
              <a:buNone/>
            </a:pPr>
            <a:r>
              <a:rPr lang="en-US" b="1" dirty="0"/>
              <a:t>Operating System Structure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structure of an OS</a:t>
            </a:r>
            <a:r>
              <a:rPr lang="en-US" dirty="0"/>
              <a:t> defines how the components of the OS interact.</a:t>
            </a:r>
          </a:p>
          <a:p>
            <a:pPr marL="109728" indent="0">
              <a:buNone/>
            </a:pPr>
            <a:r>
              <a:rPr lang="en-US" b="1" dirty="0"/>
              <a:t>Types of OS Structures:</a:t>
            </a:r>
            <a:endParaRPr lang="en-US" dirty="0"/>
          </a:p>
          <a:p>
            <a:pPr lvl="0"/>
            <a:r>
              <a:rPr lang="en-US" b="1" dirty="0"/>
              <a:t>Monolithic:</a:t>
            </a:r>
            <a:r>
              <a:rPr lang="en-US" dirty="0"/>
              <a:t> All components of the OS run in kernel space.</a:t>
            </a:r>
          </a:p>
          <a:p>
            <a:pPr lvl="0"/>
            <a:r>
              <a:rPr lang="en-US" b="1" dirty="0"/>
              <a:t>Microkernel:</a:t>
            </a:r>
            <a:r>
              <a:rPr lang="en-US" dirty="0"/>
              <a:t> Minimal core functionality in kernel mode, with other components running in user space.</a:t>
            </a:r>
          </a:p>
          <a:p>
            <a:pPr lvl="0"/>
            <a:r>
              <a:rPr lang="en-US" b="1" dirty="0"/>
              <a:t>Layered Systems:</a:t>
            </a:r>
            <a:r>
              <a:rPr lang="en-US" dirty="0"/>
              <a:t> OS is divided into layers, with each layer responsible for specific functions.</a:t>
            </a:r>
          </a:p>
          <a:p>
            <a:pPr lvl="0"/>
            <a:r>
              <a:rPr lang="en-US" b="1" dirty="0"/>
              <a:t>Modular Systems:</a:t>
            </a:r>
            <a:r>
              <a:rPr lang="en-US" dirty="0"/>
              <a:t> OS components are designed as independent modules, making it easier to extend and maintain.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23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550091"/>
          </a:xfrm>
        </p:spPr>
        <p:txBody>
          <a:bodyPr>
            <a:normAutofit/>
          </a:bodyPr>
          <a:lstStyle/>
          <a:p>
            <a:pPr marL="109728" indent="0">
              <a:buNone/>
            </a:pPr>
            <a:r>
              <a:rPr lang="en-US" b="1" dirty="0"/>
              <a:t>Virtual Machine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virtual machine (VM)</a:t>
            </a:r>
            <a:r>
              <a:rPr lang="en-US" dirty="0"/>
              <a:t> is an abstraction that allows a physical computer to run multiple OS instances. The </a:t>
            </a:r>
            <a:r>
              <a:rPr lang="en-US" b="1" dirty="0"/>
              <a:t>hypervisor</a:t>
            </a:r>
            <a:r>
              <a:rPr lang="en-US" dirty="0"/>
              <a:t> is the layer responsible for creating and managing virtual machines.</a:t>
            </a:r>
          </a:p>
          <a:p>
            <a:pPr marL="109728" indent="0">
              <a:buNone/>
            </a:pPr>
            <a:r>
              <a:rPr lang="en-US" b="1" dirty="0"/>
              <a:t>Key Concepts:</a:t>
            </a:r>
            <a:endParaRPr lang="en-US" dirty="0"/>
          </a:p>
          <a:p>
            <a:pPr lvl="0"/>
            <a:r>
              <a:rPr lang="en-US" b="1" dirty="0"/>
              <a:t>Full Virtualization:</a:t>
            </a:r>
            <a:r>
              <a:rPr lang="en-US" dirty="0"/>
              <a:t> The guest OS is unaware that it is running in a virtualized environment.</a:t>
            </a:r>
          </a:p>
          <a:p>
            <a:pPr lvl="0"/>
            <a:r>
              <a:rPr lang="en-US" b="1" dirty="0" err="1"/>
              <a:t>Paravirtualization</a:t>
            </a:r>
            <a:r>
              <a:rPr lang="en-US" b="1" dirty="0"/>
              <a:t>:</a:t>
            </a:r>
            <a:r>
              <a:rPr lang="en-US" dirty="0"/>
              <a:t> The guest OS is modified to work efficiently in a virtualized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33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228600"/>
            <a:ext cx="8382000" cy="6629400"/>
          </a:xfrm>
        </p:spPr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en-US" b="1" dirty="0"/>
              <a:t>Operating System Generations</a:t>
            </a:r>
            <a:endParaRPr lang="en-US" dirty="0"/>
          </a:p>
          <a:p>
            <a:r>
              <a:rPr lang="en-US" dirty="0"/>
              <a:t>The history of operating systems is categorized into several generations based on technological advancements.</a:t>
            </a:r>
          </a:p>
          <a:p>
            <a:pPr marL="109728" indent="0">
              <a:buNone/>
            </a:pPr>
            <a:r>
              <a:rPr lang="en-US" b="1" dirty="0"/>
              <a:t>Generations of OS:</a:t>
            </a:r>
            <a:endParaRPr lang="en-US" dirty="0"/>
          </a:p>
          <a:p>
            <a:pPr lvl="0"/>
            <a:r>
              <a:rPr lang="en-US" b="1" dirty="0"/>
              <a:t>First Generation (1940s-1950s):</a:t>
            </a:r>
            <a:r>
              <a:rPr lang="en-US" dirty="0"/>
              <a:t> Punched cards, no OS (manual control).</a:t>
            </a:r>
          </a:p>
          <a:p>
            <a:pPr lvl="0"/>
            <a:r>
              <a:rPr lang="en-US" b="1" dirty="0"/>
              <a:t>Second Generation (1950s-1960s):</a:t>
            </a:r>
            <a:r>
              <a:rPr lang="en-US" dirty="0"/>
              <a:t> Batch processing, early batch operating systems.</a:t>
            </a:r>
          </a:p>
          <a:p>
            <a:pPr lvl="0"/>
            <a:r>
              <a:rPr lang="en-US" b="1" dirty="0"/>
              <a:t>Third Generation (1960s-1970s):</a:t>
            </a:r>
            <a:r>
              <a:rPr lang="en-US" dirty="0"/>
              <a:t> Multiprogramming and time-sharing.</a:t>
            </a:r>
          </a:p>
          <a:p>
            <a:pPr lvl="0"/>
            <a:r>
              <a:rPr lang="en-US" b="1" dirty="0"/>
              <a:t>Fourth Generation (1980s-Present):</a:t>
            </a:r>
            <a:r>
              <a:rPr lang="en-US" dirty="0"/>
              <a:t> Microprocessors, personal computers, graphical interfaces, and multitasking.</a:t>
            </a:r>
          </a:p>
          <a:p>
            <a:pPr lvl="0"/>
            <a:r>
              <a:rPr lang="en-US" b="1" dirty="0"/>
              <a:t>Fifth Generation (Future):</a:t>
            </a:r>
            <a:r>
              <a:rPr lang="en-US" dirty="0"/>
              <a:t> Based on artificial intelligence and parallel processing.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545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533400"/>
            <a:ext cx="8382000" cy="3441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 Boot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 process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how a computer starts up and loads the operating system.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 Steps in Boot Process: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 On Self-Test (POST):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hardware is tested for functionality.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Bootloader: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OS kernel is loaded into memory. A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bootloader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(e.g., GRUB for Linux) loads the OS from the disk.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Kernel Initialization: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OS kernel is initialized, processes are started, and the system is ready for user interaction.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369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lvl="0"/>
            <a:r>
              <a:rPr lang="en-US" b="1" dirty="0"/>
              <a:t>File System Management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/>
              <a:t>The OS provides a file system to store, organize, retrieve, and manage files on storage devices like hard drives and SSDs.</a:t>
            </a:r>
            <a:endParaRPr lang="en-US" sz="2400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allows operations like </a:t>
            </a:r>
            <a:r>
              <a:rPr lang="en-US" b="1" dirty="0"/>
              <a:t>creating</a:t>
            </a:r>
            <a:r>
              <a:rPr lang="en-US" dirty="0"/>
              <a:t>, </a:t>
            </a:r>
            <a:r>
              <a:rPr lang="en-US" b="1" dirty="0"/>
              <a:t>deleting</a:t>
            </a:r>
            <a:r>
              <a:rPr lang="en-US" dirty="0"/>
              <a:t>, </a:t>
            </a:r>
            <a:r>
              <a:rPr lang="en-US" b="1" dirty="0"/>
              <a:t>reading</a:t>
            </a:r>
            <a:r>
              <a:rPr lang="en-US" dirty="0"/>
              <a:t>, and </a:t>
            </a:r>
            <a:r>
              <a:rPr lang="en-US" b="1" dirty="0"/>
              <a:t>writing</a:t>
            </a:r>
            <a:r>
              <a:rPr lang="en-US" dirty="0"/>
              <a:t> files while ensuring security and integrity.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Key Functions of an Operating System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CONT..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Device Management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/>
              <a:t>The OS controls input and output devices (I/O devices) like keyboards, mice, printers, and displays. It provides device drivers to facilitate communication between the devices and the computer.</a:t>
            </a:r>
            <a:endParaRPr lang="en-US" sz="2400" dirty="0"/>
          </a:p>
          <a:p>
            <a:pPr lvl="1"/>
            <a:r>
              <a:rPr lang="en-US" dirty="0"/>
              <a:t>It manages the queues of requests to I/O devices, ensuring that data is transferred efficiently.</a:t>
            </a:r>
            <a:endParaRPr lang="en-US" sz="2400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Key Functions of an Operating System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CONT..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Security and Access Control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/>
              <a:t>The OS is responsible for ensuring the security of the system by enforcing </a:t>
            </a:r>
            <a:r>
              <a:rPr lang="en-US" b="1" dirty="0"/>
              <a:t>user authentication</a:t>
            </a:r>
            <a:r>
              <a:rPr lang="en-US" dirty="0"/>
              <a:t> (through passwords, biometrics, etc.), </a:t>
            </a:r>
            <a:r>
              <a:rPr lang="en-US" b="1" dirty="0"/>
              <a:t>access control policies</a:t>
            </a:r>
            <a:r>
              <a:rPr lang="en-US" dirty="0"/>
              <a:t>, and </a:t>
            </a:r>
            <a:r>
              <a:rPr lang="en-US" b="1" dirty="0"/>
              <a:t>data protection</a:t>
            </a:r>
            <a:r>
              <a:rPr lang="en-US" dirty="0"/>
              <a:t> mechanisms.</a:t>
            </a:r>
            <a:endParaRPr lang="en-US" sz="2400" dirty="0"/>
          </a:p>
          <a:p>
            <a:pPr lvl="1"/>
            <a:r>
              <a:rPr lang="en-US" dirty="0"/>
              <a:t>It manages </a:t>
            </a:r>
            <a:r>
              <a:rPr lang="en-US" b="1" dirty="0"/>
              <a:t>permissions</a:t>
            </a:r>
            <a:r>
              <a:rPr lang="en-US" dirty="0"/>
              <a:t> for different users and processes, determining who can access what resources.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Key Functions of an Operating System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CONT..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User Interface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/>
              <a:t>The OS provides an interface for users to interact with the computer, typically through a </a:t>
            </a:r>
            <a:r>
              <a:rPr lang="en-US" b="1" dirty="0"/>
              <a:t>command-line interface (CLI)</a:t>
            </a:r>
            <a:r>
              <a:rPr lang="en-US" dirty="0"/>
              <a:t> or </a:t>
            </a:r>
            <a:r>
              <a:rPr lang="en-US" b="1" dirty="0"/>
              <a:t>graphical user interface (GUI)</a:t>
            </a:r>
            <a:r>
              <a:rPr lang="en-US" dirty="0"/>
              <a:t>.</a:t>
            </a:r>
            <a:endParaRPr lang="en-US" sz="2400" dirty="0"/>
          </a:p>
          <a:p>
            <a:r>
              <a:rPr lang="en-US" dirty="0"/>
              <a:t>It translates user actions into instructions that the hardware can execute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Key Functions of an Operating System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CONT..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Network Management</a:t>
            </a:r>
            <a:r>
              <a:rPr lang="en-US" dirty="0"/>
              <a:t>:</a:t>
            </a:r>
            <a:endParaRPr lang="en-US" sz="2800" dirty="0"/>
          </a:p>
          <a:p>
            <a:pPr lvl="1"/>
            <a:r>
              <a:rPr lang="en-US" dirty="0"/>
              <a:t>Many operating systems also manage network connections, allowing computers to communicate with other systems over local or wide area networks.</a:t>
            </a:r>
            <a:endParaRPr lang="en-US" sz="2400" dirty="0"/>
          </a:p>
          <a:p>
            <a:pPr lvl="1"/>
            <a:r>
              <a:rPr lang="en-US" dirty="0"/>
              <a:t>They handle tasks like setting up network interfaces, managing connections, and providing protocols like TCP/IP for communication.</a:t>
            </a:r>
            <a:endParaRPr lang="en-US" sz="2400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Key Functions of an Operating System</a:t>
            </a:r>
            <a:r>
              <a:rPr kumimoji="0" 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CONT..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102</TotalTime>
  <Words>3214</Words>
  <Application>Microsoft Office PowerPoint</Application>
  <PresentationFormat>On-screen Show (4:3)</PresentationFormat>
  <Paragraphs>227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Lucida Sans Unicode</vt:lpstr>
      <vt:lpstr>Times New Roman</vt:lpstr>
      <vt:lpstr>Verdana</vt:lpstr>
      <vt:lpstr>Wingdings 2</vt:lpstr>
      <vt:lpstr>Wingdings 3</vt:lpstr>
      <vt:lpstr>Concourse</vt:lpstr>
      <vt:lpstr>UNIT 1:OPERATING SYSTEM INTRODUCTION</vt:lpstr>
      <vt:lpstr>What Operating Systems Do </vt:lpstr>
      <vt:lpstr>Key Functions of an Operating System:</vt:lpstr>
      <vt:lpstr>Key Functions of an Operating System CONT..</vt:lpstr>
      <vt:lpstr>Key Functions of an Operating System CONT..</vt:lpstr>
      <vt:lpstr>Key Functions of an Operating System CONT..</vt:lpstr>
      <vt:lpstr>Key Functions of an Operating System CONT..</vt:lpstr>
      <vt:lpstr>Key Functions of an Operating System CONT..</vt:lpstr>
      <vt:lpstr>Key Functions of an Operating System CONT..</vt:lpstr>
      <vt:lpstr>Computer System Organization </vt:lpstr>
      <vt:lpstr> Key Components of Computer System Organization: </vt:lpstr>
      <vt:lpstr>Key Components of Computer System Organization Cont…</vt:lpstr>
      <vt:lpstr>Key Components of Computer System Organization Cont…</vt:lpstr>
      <vt:lpstr>Key Components of Computer System Organization Cont…</vt:lpstr>
      <vt:lpstr>Key Components of Computer System Organization Cont…</vt:lpstr>
      <vt:lpstr>Key Components of Computer System Organization Cont…</vt:lpstr>
      <vt:lpstr>Computer System Architecture </vt:lpstr>
      <vt:lpstr>Key Aspects of Computer System Architecture: </vt:lpstr>
      <vt:lpstr>Key Aspects of Computer System Architecture Cont…</vt:lpstr>
      <vt:lpstr>Key Aspects of Computer System Architecture Cont…</vt:lpstr>
      <vt:lpstr>Key Aspects of Computer System Architecture Cont…</vt:lpstr>
      <vt:lpstr>Key Aspects of Computer System Architecture Cont…</vt:lpstr>
      <vt:lpstr>Key Aspects of Computer System Architecture Cont…</vt:lpstr>
      <vt:lpstr>Key Aspects of Computer System Architecture Cont…</vt:lpstr>
      <vt:lpstr>Process Management </vt:lpstr>
      <vt:lpstr>Key Concepts in Process Management: </vt:lpstr>
      <vt:lpstr>Memory Management</vt:lpstr>
      <vt:lpstr>Key Concepts in Memory Management: </vt:lpstr>
      <vt:lpstr>Protection and Security </vt:lpstr>
      <vt:lpstr>Key Concepts in Protection and Security: </vt:lpstr>
      <vt:lpstr>Distributed Systems</vt:lpstr>
      <vt:lpstr>Key Concepts in Distributed Systems:  </vt:lpstr>
      <vt:lpstr>Special Purpose Systems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1:OPERATING SYSTEM INTRODUCTION</dc:title>
  <dc:creator>HP</dc:creator>
  <cp:lastModifiedBy>SJCET CSE 035</cp:lastModifiedBy>
  <cp:revision>13</cp:revision>
  <dcterms:created xsi:type="dcterms:W3CDTF">2025-03-23T19:28:43Z</dcterms:created>
  <dcterms:modified xsi:type="dcterms:W3CDTF">2025-04-08T10:56:11Z</dcterms:modified>
</cp:coreProperties>
</file>