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7" r:id="rId3"/>
    <p:sldId id="265" r:id="rId4"/>
    <p:sldId id="273" r:id="rId5"/>
    <p:sldId id="271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93" r:id="rId14"/>
    <p:sldId id="269" r:id="rId15"/>
    <p:sldId id="289" r:id="rId16"/>
    <p:sldId id="290" r:id="rId17"/>
    <p:sldId id="264" r:id="rId18"/>
    <p:sldId id="291" r:id="rId19"/>
    <p:sldId id="261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9B5E439-F3BE-4863-8B9C-B37AA1C60E63}">
          <p14:sldIdLst>
            <p14:sldId id="256"/>
            <p14:sldId id="297"/>
            <p14:sldId id="265"/>
            <p14:sldId id="273"/>
            <p14:sldId id="271"/>
            <p14:sldId id="280"/>
            <p14:sldId id="281"/>
            <p14:sldId id="282"/>
            <p14:sldId id="283"/>
            <p14:sldId id="284"/>
            <p14:sldId id="285"/>
            <p14:sldId id="287"/>
            <p14:sldId id="293"/>
            <p14:sldId id="269"/>
            <p14:sldId id="289"/>
            <p14:sldId id="290"/>
            <p14:sldId id="264"/>
            <p14:sldId id="291"/>
            <p14:sldId id="261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pu2" initials="d" lastIdx="1" clrIdx="0">
    <p:extLst>
      <p:ext uri="{19B8F6BF-5375-455C-9EA6-DF929625EA0E}">
        <p15:presenceInfo xmlns:p15="http://schemas.microsoft.com/office/powerpoint/2012/main" userId="dhrpu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8113EA5-39A7-45B4-B416-23EDF8A11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0CD509-6B51-436A-9F58-4A7621EB44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3E862-FCE8-46CE-A5A4-67235F04B52F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5E6F1E-2698-4CF3-8395-E2CC676C3C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B7942F-4573-481D-9C5D-181C513691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F91BD-DBBA-4AE2-B9DD-FF6AEF07E7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1250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31951-EED8-4100-AE62-163B7F7BDCA2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92336-09D8-4FF1-90A9-CAA3CC680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51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E59D6-C34C-4122-BEDB-CBE36784E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2D9DEF7-A51F-4445-ACC3-605E028F7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18983-2D10-4163-99A1-2513DE2A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90EF-FF1B-405D-9275-81ECC382B253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4635F-9BFD-4A5F-9549-CF95214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9EFE1-55C9-4718-A0E0-46E9C088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1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D17196-5D70-4D2E-A186-1A87BA4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8A2A-44C1-4E12-B4E9-D77457000A00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ECAD01-F1CC-4518-B863-CA0A0B0C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14AFC5-F340-4B44-A752-A62961BF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6115A-2154-4486-AD10-00F231B3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8B245-54DD-444B-896C-2BE9EAE9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63ADE1-C882-46C9-A598-10F2ADCD6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C0F906-AEB9-4CFC-868D-EC6A929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1C8C-8E13-4D26-878B-FB9EE8420B4D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D13C05-DD17-4AB0-B7A3-1E0DE7D8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B250C1-C0F8-4F36-9017-F6B8AA60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48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2028D-9A1A-480C-9E9F-11B55A02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CBCF4C-A2F0-4E8F-96A9-48505CE1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79AD02-D606-41B9-820C-70A41C3A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18377E-D1A5-4294-97F2-F49AA6D6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7C22-FDB9-4B05-B248-69AC61B4CA86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4263D-1EDB-470C-9FF7-27995361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4161D5-8B31-4F9F-B0A4-85FC5EEF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4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A0DC9-1AFA-4E89-AE26-269424F5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257DDA-9D01-496A-8C8A-81763FDD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3B721-71D2-4DBB-88FB-5936697C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3366-DE4D-4AD1-A05D-CE7FB8488E16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FC38-0534-4F38-963F-8FA067B3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60F6B-F07F-440C-9E21-51548DC3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5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9FD55A-0331-4427-A257-9532A5AF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C5EF1D-55FB-482B-A7C6-F1491D704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22F700-6978-400A-8524-C9A319BD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97B8-6E96-4B18-8867-A99C22DF378E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2DC088-0D02-4E60-A51F-933C331D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2D8276-E613-4F89-A960-33A45D69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42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縦中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FAAF7-A778-4072-9DAB-85DAFC40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D29A8C-3798-4A10-9A05-F2791F0D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196B8A-C9CF-4103-926B-555B7507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989D22-DEA8-4850-88C5-BD001F88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34733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B329C-D929-4F52-85F5-175D5F4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207255-2F03-44CC-93A6-961DC044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8F60C-D65B-4546-BF6D-36749EB4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7E-34A3-4D26-B7AD-153E1684ACF0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A9608-09CE-4238-AAB4-0D0F57A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7064D-A40D-4C8E-9EE1-1D6496BA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9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中央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B329C-D929-4F52-85F5-175D5F4C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207255-2F03-44CC-93A6-961DC044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48F60C-D65B-4546-BF6D-36749EB4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C7E-34A3-4D26-B7AD-153E1684ACF0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0A9608-09CE-4238-AAB4-0D0F57A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7064D-A40D-4C8E-9EE1-1D6496BA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09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D3574-71D5-46CC-AFD7-1DB51430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70F750-0186-43EA-AEC8-A2C4770F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6E92E4-3928-424F-A392-13608882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AED-6191-47AF-9F9D-1F2D1A41891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D1F15-8E3E-45A6-88DB-07336EFF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3CB89B-4A9E-4448-9068-DDDAD1F1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3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F2318-9A12-43A1-8ED9-F7420B18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FA332-9D86-4E8D-A6E4-BE126B054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BF1D11-B6AA-48C3-B8B0-EC228DBA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677E2F-3A6E-4D4A-A0CC-DDB677B5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BDA9-621C-4316-88FC-697BB2338EF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C8691-D3D8-4C78-A879-2EBCC600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15EAA-A595-4319-B439-F748D1D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16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中央タイトル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F2318-9A12-43A1-8ED9-F7420B18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FA332-9D86-4E8D-A6E4-BE126B054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BF1D11-B6AA-48C3-B8B0-EC228DBA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677E2F-3A6E-4D4A-A0CC-DDB677B5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BDA9-621C-4316-88FC-697BB2338EF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C8691-D3D8-4C78-A879-2EBCC600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15EAA-A595-4319-B439-F748D1D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8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A4E86-5484-441E-ACB8-FE1A29F1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2F48BF-62AF-4D7D-A709-C1645136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7976E0-B782-4BDC-9FB4-602F692E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FF130C-3664-49ED-AB8E-47B4A2227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F95E74-E123-4404-BBD6-81850D090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51A2B3-A833-4EF6-8038-378CF91B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004A-AF87-4BBA-BF90-607F41D6B2A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DD47E5-AE99-4698-A0F9-DDD51331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D5F920-46FA-44A9-8459-660E2D9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9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A4E86-5484-441E-ACB8-FE1A29F1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2F48BF-62AF-4D7D-A709-C1645136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7976E0-B782-4BDC-9FB4-602F692E7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FF130C-3664-49ED-AB8E-47B4A2227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F95E74-E123-4404-BBD6-81850D090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51A2B3-A833-4EF6-8038-378CF91B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004A-AF87-4BBA-BF90-607F41D6B2A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DD47E5-AE99-4698-A0F9-DDD51331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D5F920-46FA-44A9-8459-660E2D9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343C5-467C-4ECE-876B-C2807646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AF7E1E-8A4E-4E9A-BF25-5D19DA8D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C06C-4EB6-4FA5-9B25-98BD948861FC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977076-8A95-4747-BBB1-5FCAB6E2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269A63-F8DF-4A8A-9E63-22B4E6B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68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0B0F2B-B915-47F4-AC0E-1E596080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4077A3-54FF-454F-94E4-3D23E8C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87027-1B6C-4FC1-89D5-92F330B02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53A2-97C9-40E4-9ABD-11382D084B37}" type="datetime1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0E356-71AC-47FD-A767-28F60F32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0BB52-DDC2-427C-8604-3FA574993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EC7F-ED14-4D2C-84DA-034C914928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9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1" r:id="rId3"/>
    <p:sldLayoutId id="2147483711" r:id="rId4"/>
    <p:sldLayoutId id="2147483712" r:id="rId5"/>
    <p:sldLayoutId id="2147483722" r:id="rId6"/>
    <p:sldLayoutId id="2147483713" r:id="rId7"/>
    <p:sldLayoutId id="214748372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4gamer.net/games/312/G031261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4gamer.net/games/312/G031261/20170322099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times.jp/main/html/rd/p/000000055.000013310.html" TargetMode="External"/><Relationship Id="rId2" Type="http://schemas.openxmlformats.org/officeDocument/2006/relationships/hyperlink" Target="https://inter-high.unity3d.jp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eb-ext.u-aizu.ac.jp/pc-concours/2017/home/status.html" TargetMode="External"/><Relationship Id="rId5" Type="http://schemas.openxmlformats.org/officeDocument/2006/relationships/hyperlink" Target="http://www.4gamer.net/games/999/G999905/20151005075/" TargetMode="External"/><Relationship Id="rId4" Type="http://schemas.openxmlformats.org/officeDocument/2006/relationships/hyperlink" Target="http://jjpc.j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10BC4-507F-4FDC-8C41-B8CA43BD9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>
                <a:solidFill>
                  <a:srgbClr val="00B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</a:t>
            </a:r>
            <a:r>
              <a:rPr kumimoji="1" lang="en-US" altLang="ja-JP" sz="4800" dirty="0">
                <a:solidFill>
                  <a:srgbClr val="00B05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alented</a:t>
            </a:r>
            <a:r>
              <a:rPr kumimoji="1" lang="en-US" altLang="ja-JP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kumimoji="1" lang="ja-JP" altLang="en-US" sz="4800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ゲーム制作講座</a:t>
            </a:r>
            <a:r>
              <a:rPr kumimoji="1" lang="en-US" altLang="ja-JP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br>
              <a:rPr kumimoji="1" lang="en-US" altLang="ja-JP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</a:t>
            </a:r>
            <a:br>
              <a:rPr kumimoji="1" lang="en-US" altLang="ja-JP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事業計画書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0E3D356F-F80D-4FD5-98DA-0AC561E4F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高橋　大和</a:t>
            </a:r>
          </a:p>
        </p:txBody>
      </p:sp>
    </p:spTree>
    <p:extLst>
      <p:ext uri="{BB962C8B-B14F-4D97-AF65-F5344CB8AC3E}">
        <p14:creationId xmlns:p14="http://schemas.microsoft.com/office/powerpoint/2010/main" val="1033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779E-5106-4C4D-901B-88904251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solidFill>
                  <a:srgbClr val="00B050"/>
                </a:solidFill>
              </a:rPr>
              <a:t>ゲーム</a:t>
            </a:r>
            <a:r>
              <a:rPr kumimoji="1" lang="ja-JP" altLang="en-US" dirty="0"/>
              <a:t>を構成する</a:t>
            </a:r>
            <a:r>
              <a:rPr kumimoji="1" lang="ja-JP" altLang="en-US" dirty="0">
                <a:solidFill>
                  <a:srgbClr val="7030A0"/>
                </a:solidFill>
              </a:rPr>
              <a:t>要素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6ADBE4B-44E0-407B-93A8-6BAB09AF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b="0" dirty="0"/>
              <a:t>職種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0AB718-D99F-4EB5-AA15-5DE6A8D1C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</a:rPr>
              <a:t>サウンド①</a:t>
            </a:r>
            <a:endParaRPr lang="en-US" altLang="ja-JP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6699"/>
                </a:solidFill>
              </a:rPr>
              <a:t>イラスト②</a:t>
            </a:r>
            <a:endParaRPr lang="en-US" altLang="ja-JP" dirty="0">
              <a:solidFill>
                <a:srgbClr val="FF6699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プログラミング③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企画④</a:t>
            </a:r>
            <a:endParaRPr lang="en-US" altLang="ja-JP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49C48607-A8B1-43B2-B86E-25FDB9A66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b="0" dirty="0"/>
              <a:t>詳細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893E6623-C9F3-4042-B078-DC604F0BB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①　</a:t>
            </a:r>
            <a:r>
              <a:rPr kumimoji="1" lang="ja-JP" altLang="en-US" dirty="0">
                <a:solidFill>
                  <a:srgbClr val="00B0F0"/>
                </a:solidFill>
              </a:rPr>
              <a:t>作編曲</a:t>
            </a:r>
            <a:r>
              <a:rPr kumimoji="1" lang="ja-JP" altLang="en-US" dirty="0">
                <a:solidFill>
                  <a:srgbClr val="7030A0"/>
                </a:solidFill>
              </a:rPr>
              <a:t>、</a:t>
            </a:r>
            <a:endParaRPr kumimoji="1" lang="en-US" altLang="ja-JP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　　 </a:t>
            </a:r>
            <a:r>
              <a:rPr kumimoji="1" lang="ja-JP" altLang="en-US" dirty="0">
                <a:solidFill>
                  <a:srgbClr val="C00000"/>
                </a:solidFill>
              </a:rPr>
              <a:t>音作り</a:t>
            </a:r>
            <a:r>
              <a:rPr lang="ja-JP" altLang="en-US" dirty="0"/>
              <a:t>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6699"/>
                </a:solidFill>
              </a:rPr>
              <a:t>②　</a:t>
            </a:r>
            <a:r>
              <a:rPr lang="ja-JP" altLang="en-US" dirty="0">
                <a:solidFill>
                  <a:srgbClr val="FFC000"/>
                </a:solidFill>
              </a:rPr>
              <a:t>ドット絵</a:t>
            </a:r>
            <a:r>
              <a:rPr lang="ja-JP" altLang="en-US" dirty="0">
                <a:solidFill>
                  <a:srgbClr val="FF6699"/>
                </a:solidFill>
              </a:rPr>
              <a:t>、２</a:t>
            </a:r>
            <a:r>
              <a:rPr lang="en-US" altLang="ja-JP" dirty="0">
                <a:solidFill>
                  <a:srgbClr val="FF6699"/>
                </a:solidFill>
              </a:rPr>
              <a:t>D</a:t>
            </a:r>
            <a:r>
              <a:rPr lang="ja-JP" altLang="en-US" dirty="0">
                <a:solidFill>
                  <a:srgbClr val="FF6699"/>
                </a:solidFill>
              </a:rPr>
              <a:t>イラスト、</a:t>
            </a:r>
            <a:endParaRPr lang="en-US" altLang="ja-JP" dirty="0">
              <a:solidFill>
                <a:srgbClr val="FF6699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6699"/>
                </a:solidFill>
              </a:rPr>
              <a:t>　　  </a:t>
            </a:r>
            <a:r>
              <a:rPr lang="en-US" altLang="ja-JP" dirty="0">
                <a:solidFill>
                  <a:srgbClr val="7030A0"/>
                </a:solidFill>
              </a:rPr>
              <a:t>3DCG</a:t>
            </a:r>
          </a:p>
          <a:p>
            <a:pPr marL="0" indent="0">
              <a:buNone/>
            </a:pPr>
            <a:r>
              <a:rPr lang="ja-JP" altLang="en-US" dirty="0"/>
              <a:t>③　</a:t>
            </a:r>
            <a:r>
              <a:rPr lang="en-US" altLang="ja-JP" dirty="0"/>
              <a:t>C++</a:t>
            </a:r>
            <a:r>
              <a:rPr lang="ja-JP" altLang="en-US" dirty="0" err="1"/>
              <a:t>、</a:t>
            </a:r>
            <a:r>
              <a:rPr lang="en-US" altLang="ja-JP" dirty="0"/>
              <a:t>C#</a:t>
            </a:r>
            <a:r>
              <a:rPr lang="ja-JP" altLang="en-US" dirty="0" err="1"/>
              <a:t>、</a:t>
            </a:r>
            <a:r>
              <a:rPr lang="en-US" altLang="ja-JP" dirty="0" err="1"/>
              <a:t>Javascript</a:t>
            </a:r>
            <a:r>
              <a:rPr lang="en-US" altLang="ja-JP" dirty="0"/>
              <a:t> </a:t>
            </a:r>
            <a:r>
              <a:rPr lang="ja-JP" altLang="en-US" dirty="0"/>
              <a:t>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434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940F36F-7302-4669-BE0B-BA26E2D7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つまり・・・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2734D8B-0040-470B-BD33-C219F7CE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プログラミングは出来ても、</a:t>
            </a:r>
            <a:r>
              <a:rPr lang="ja-JP" altLang="en-US" dirty="0">
                <a:solidFill>
                  <a:srgbClr val="00B050"/>
                </a:solidFill>
              </a:rPr>
              <a:t>素材</a:t>
            </a:r>
            <a:r>
              <a:rPr lang="ja-JP" altLang="en-US" dirty="0"/>
              <a:t>を作るには全く</a:t>
            </a:r>
            <a:r>
              <a:rPr lang="ja-JP" altLang="en-US" dirty="0">
                <a:solidFill>
                  <a:srgbClr val="FF0000"/>
                </a:solidFill>
              </a:rPr>
              <a:t>別</a:t>
            </a:r>
            <a:r>
              <a:rPr lang="ja-JP" altLang="en-US" dirty="0"/>
              <a:t>の知識が必要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（どれ位異なるのかと言うと</a:t>
            </a:r>
            <a:r>
              <a:rPr lang="ja-JP" altLang="en-US" dirty="0">
                <a:solidFill>
                  <a:srgbClr val="7030A0"/>
                </a:solidFill>
              </a:rPr>
              <a:t>英語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FF6699"/>
                </a:solidFill>
              </a:rPr>
              <a:t>美術</a:t>
            </a:r>
            <a:r>
              <a:rPr lang="ja-JP" altLang="en-US" dirty="0"/>
              <a:t>及び</a:t>
            </a:r>
            <a:r>
              <a:rPr lang="ja-JP" altLang="en-US" dirty="0">
                <a:solidFill>
                  <a:srgbClr val="00B050"/>
                </a:solidFill>
              </a:rPr>
              <a:t>音楽</a:t>
            </a:r>
            <a:r>
              <a:rPr lang="ja-JP" altLang="en-US" dirty="0"/>
              <a:t>位異なる）</a:t>
            </a:r>
            <a:endParaRPr lang="en-US" altLang="ja-JP" dirty="0"/>
          </a:p>
          <a:p>
            <a:r>
              <a:rPr kumimoji="1" lang="ja-JP" altLang="en-US" dirty="0"/>
              <a:t>そしてその別の知識の中でもそれぞれ</a:t>
            </a:r>
            <a:r>
              <a:rPr kumimoji="1" lang="ja-JP" altLang="en-US" dirty="0">
                <a:solidFill>
                  <a:srgbClr val="7030A0"/>
                </a:solidFill>
              </a:rPr>
              <a:t>分野別</a:t>
            </a:r>
            <a:r>
              <a:rPr kumimoji="1" lang="ja-JP" altLang="en-US" dirty="0"/>
              <a:t>に分かれている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（例えば</a:t>
            </a:r>
            <a:r>
              <a:rPr lang="ja-JP" altLang="en-US" dirty="0">
                <a:solidFill>
                  <a:srgbClr val="00B050"/>
                </a:solidFill>
              </a:rPr>
              <a:t>サウンド</a:t>
            </a:r>
            <a:r>
              <a:rPr lang="ja-JP" altLang="en-US" dirty="0"/>
              <a:t>の分野に関して言うなら楽曲全体を作る場合は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B0F0"/>
                </a:solidFill>
              </a:rPr>
              <a:t>作編曲</a:t>
            </a:r>
            <a:r>
              <a:rPr lang="ja-JP" altLang="en-US" dirty="0"/>
              <a:t>の知識が必要。　そして音作りする場合は</a:t>
            </a:r>
            <a:r>
              <a:rPr lang="ja-JP" altLang="en-US" dirty="0">
                <a:solidFill>
                  <a:srgbClr val="7030A0"/>
                </a:solidFill>
              </a:rPr>
              <a:t>シンセサイザー</a:t>
            </a:r>
            <a:r>
              <a:rPr lang="ja-JP" altLang="en-US" dirty="0"/>
              <a:t>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活用知識が必要と言った具合。　これは</a:t>
            </a:r>
            <a:r>
              <a:rPr lang="ja-JP" altLang="en-US" dirty="0">
                <a:solidFill>
                  <a:srgbClr val="FF6699"/>
                </a:solidFill>
              </a:rPr>
              <a:t>イラスト</a:t>
            </a:r>
            <a:r>
              <a:rPr lang="ja-JP" altLang="en-US" dirty="0"/>
              <a:t>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プログラミングに関しても同じことが言える）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素材</a:t>
            </a:r>
            <a:r>
              <a:rPr lang="ja-JP" altLang="en-US" dirty="0"/>
              <a:t>は他人が製作したものを</a:t>
            </a:r>
            <a:r>
              <a:rPr lang="ja-JP" altLang="en-US" dirty="0">
                <a:solidFill>
                  <a:srgbClr val="002060"/>
                </a:solidFill>
              </a:rPr>
              <a:t>拝借</a:t>
            </a:r>
            <a:r>
              <a:rPr lang="ja-JP" altLang="en-US" dirty="0"/>
              <a:t>は出来ても、</a:t>
            </a:r>
            <a:endParaRPr lang="en-US" altLang="ja-JP" dirty="0"/>
          </a:p>
          <a:p>
            <a:r>
              <a:rPr lang="ja-JP" altLang="en-US" dirty="0"/>
              <a:t>他人が製作したものの為自分の</a:t>
            </a:r>
            <a:r>
              <a:rPr lang="ja-JP" altLang="en-US" dirty="0">
                <a:solidFill>
                  <a:srgbClr val="FF6699"/>
                </a:solidFill>
              </a:rPr>
              <a:t>イメージ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C00000"/>
                </a:solidFill>
              </a:rPr>
              <a:t>異なる部分が出てきてしまう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524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269D3-516D-45B3-8DFD-409C98E9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50"/>
                </a:solidFill>
              </a:rPr>
              <a:t>サウンド</a:t>
            </a:r>
            <a:r>
              <a:rPr lang="ja-JP" altLang="en-US" dirty="0"/>
              <a:t>や</a:t>
            </a:r>
            <a:r>
              <a:rPr lang="ja-JP" altLang="en-US" dirty="0">
                <a:solidFill>
                  <a:srgbClr val="FF6699"/>
                </a:solidFill>
              </a:rPr>
              <a:t>イラスト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00B050"/>
                </a:solidFill>
              </a:rPr>
              <a:t>スクール</a:t>
            </a:r>
            <a:r>
              <a:rPr lang="ja-JP" altLang="en-US" dirty="0"/>
              <a:t>関連について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80AF6-4993-4D79-9313-D203CB4F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>
                <a:solidFill>
                  <a:srgbClr val="FF6699"/>
                </a:solidFill>
              </a:rPr>
              <a:t>２</a:t>
            </a:r>
            <a:r>
              <a:rPr kumimoji="1" lang="en-US" altLang="ja-JP" dirty="0">
                <a:solidFill>
                  <a:srgbClr val="FF6699"/>
                </a:solidFill>
              </a:rPr>
              <a:t>D</a:t>
            </a:r>
            <a:r>
              <a:rPr kumimoji="1" lang="ja-JP" altLang="en-US" dirty="0">
                <a:solidFill>
                  <a:srgbClr val="FF6699"/>
                </a:solidFill>
              </a:rPr>
              <a:t>イラスト</a:t>
            </a:r>
            <a:r>
              <a:rPr kumimoji="1" lang="ja-JP" altLang="en-US" dirty="0"/>
              <a:t>に関して言うと</a:t>
            </a:r>
            <a:r>
              <a:rPr lang="en-US" altLang="ja-JP" dirty="0" err="1"/>
              <a:t>Palmie</a:t>
            </a:r>
            <a:r>
              <a:rPr lang="ja-JP" altLang="en-US" dirty="0" err="1"/>
              <a:t>、</a:t>
            </a:r>
            <a:r>
              <a:rPr lang="ja-JP" altLang="en-US" dirty="0"/>
              <a:t>いちあっぷ、アイビスペイント等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各種情報サイトは沢山存在はする。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7030A0"/>
                </a:solidFill>
              </a:rPr>
              <a:t>３</a:t>
            </a:r>
            <a:r>
              <a:rPr kumimoji="1" lang="en-US" altLang="ja-JP" dirty="0">
                <a:solidFill>
                  <a:srgbClr val="7030A0"/>
                </a:solidFill>
              </a:rPr>
              <a:t>DCG</a:t>
            </a:r>
            <a:r>
              <a:rPr kumimoji="1" lang="ja-JP" altLang="en-US" dirty="0">
                <a:solidFill>
                  <a:srgbClr val="7030A0"/>
                </a:solidFill>
              </a:rPr>
              <a:t>関連</a:t>
            </a:r>
            <a:r>
              <a:rPr kumimoji="1" lang="ja-JP" altLang="en-US" dirty="0"/>
              <a:t>は</a:t>
            </a:r>
            <a:r>
              <a:rPr lang="en-US" altLang="ja-JP" dirty="0" err="1"/>
              <a:t>Palmie</a:t>
            </a:r>
            <a:r>
              <a:rPr lang="ja-JP" altLang="en-US" dirty="0" err="1"/>
              <a:t>、</a:t>
            </a:r>
            <a:r>
              <a:rPr lang="ja-JP" altLang="en-US" dirty="0"/>
              <a:t>デジタルハリウッド大学、</a:t>
            </a:r>
            <a:r>
              <a:rPr lang="en-US" altLang="ja-JP" dirty="0"/>
              <a:t>Udemy</a:t>
            </a:r>
            <a:r>
              <a:rPr lang="ja-JP" altLang="en-US" dirty="0" err="1"/>
              <a:t>、</a:t>
            </a:r>
            <a:r>
              <a:rPr lang="en-US" altLang="ja-JP" dirty="0" err="1"/>
              <a:t>Udacit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その他無料の講座サイト等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サウンド</a:t>
            </a:r>
            <a:r>
              <a:rPr lang="ja-JP" altLang="en-US" dirty="0"/>
              <a:t>関連は</a:t>
            </a:r>
            <a:r>
              <a:rPr lang="en-US" altLang="ja-JP" dirty="0" err="1"/>
              <a:t>sleepfreaks</a:t>
            </a:r>
            <a:r>
              <a:rPr lang="ja-JP" altLang="en-US" dirty="0"/>
              <a:t>、洗足オンラインスクール、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創作田園地帯等</a:t>
            </a:r>
            <a:endParaRPr lang="zh-TW" altLang="en-US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無料のものもあるが内容が比較的</a:t>
            </a:r>
            <a:r>
              <a:rPr lang="ja-JP" altLang="en-US" dirty="0">
                <a:solidFill>
                  <a:srgbClr val="C00000"/>
                </a:solidFill>
              </a:rPr>
              <a:t>難しく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7030A0"/>
                </a:solidFill>
              </a:rPr>
              <a:t>英文</a:t>
            </a:r>
            <a:r>
              <a:rPr lang="ja-JP" altLang="en-US" dirty="0"/>
              <a:t>読解も</a:t>
            </a:r>
            <a:r>
              <a:rPr lang="ja-JP" altLang="en-US" dirty="0">
                <a:solidFill>
                  <a:srgbClr val="FF0000"/>
                </a:solidFill>
              </a:rPr>
              <a:t>必要</a:t>
            </a:r>
            <a:r>
              <a:rPr lang="ja-JP" altLang="en-US" dirty="0"/>
              <a:t>になる）、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有料のものは比較的</a:t>
            </a:r>
            <a:r>
              <a:rPr lang="ja-JP" altLang="en-US" dirty="0">
                <a:solidFill>
                  <a:srgbClr val="C00000"/>
                </a:solidFill>
              </a:rPr>
              <a:t>高価</a:t>
            </a:r>
            <a:r>
              <a:rPr lang="ja-JP" altLang="en-US" dirty="0"/>
              <a:t>で子供のお小遣いでは利用する事は出来ない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16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C73A0-3207-41B5-9624-83B5A8F1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提供予定の</a:t>
            </a:r>
            <a:r>
              <a:rPr kumimoji="1" lang="ja-JP" altLang="en-US" dirty="0">
                <a:solidFill>
                  <a:srgbClr val="FF6699"/>
                </a:solidFill>
              </a:rPr>
              <a:t>サービス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243A8C-68D4-4B10-AD39-8AF72815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サウンド</a:t>
            </a:r>
            <a:r>
              <a:rPr lang="ja-JP" altLang="en-US" dirty="0">
                <a:solidFill>
                  <a:srgbClr val="00B050"/>
                </a:solidFill>
              </a:rPr>
              <a:t>　</a:t>
            </a:r>
            <a:r>
              <a:rPr lang="en-US" altLang="ja-JP" dirty="0">
                <a:solidFill>
                  <a:srgbClr val="00B050"/>
                </a:solidFill>
              </a:rPr>
              <a:t>		</a:t>
            </a:r>
            <a:r>
              <a:rPr lang="ja-JP" altLang="en-US" dirty="0">
                <a:solidFill>
                  <a:srgbClr val="C00000"/>
                </a:solidFill>
              </a:rPr>
              <a:t>各種音楽理論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00B0F0"/>
                </a:solidFill>
              </a:rPr>
              <a:t>ソルフェージュ</a:t>
            </a:r>
            <a:r>
              <a:rPr lang="ja-JP" altLang="en-US" dirty="0"/>
              <a:t>（聴音、譜読み）、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 </a:t>
            </a:r>
            <a:r>
              <a:rPr lang="en-US" altLang="ja-JP" dirty="0"/>
              <a:t>		</a:t>
            </a:r>
            <a:r>
              <a:rPr lang="ja-JP" altLang="en-US" dirty="0"/>
              <a:t>ピアノ演奏、</a:t>
            </a:r>
            <a:r>
              <a:rPr lang="ja-JP" altLang="en-US" dirty="0">
                <a:solidFill>
                  <a:srgbClr val="00B050"/>
                </a:solidFill>
              </a:rPr>
              <a:t>各種作曲法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7030A0"/>
                </a:solidFill>
              </a:rPr>
              <a:t>シンセサイザー活用</a:t>
            </a:r>
            <a:endParaRPr lang="en-US" altLang="ja-JP" dirty="0">
              <a:solidFill>
                <a:srgbClr val="7030A0"/>
              </a:solidFill>
            </a:endParaRPr>
          </a:p>
          <a:p>
            <a:r>
              <a:rPr lang="ja-JP" altLang="en-US" dirty="0">
                <a:solidFill>
                  <a:srgbClr val="FF6699"/>
                </a:solidFill>
              </a:rPr>
              <a:t>イラスト　 </a:t>
            </a:r>
            <a:r>
              <a:rPr lang="en-US" altLang="ja-JP" dirty="0">
                <a:solidFill>
                  <a:srgbClr val="FF6699"/>
                </a:solidFill>
              </a:rPr>
              <a:t>		</a:t>
            </a:r>
            <a:r>
              <a:rPr lang="ja-JP" altLang="en-US" dirty="0">
                <a:solidFill>
                  <a:srgbClr val="FF6699"/>
                </a:solidFill>
              </a:rPr>
              <a:t>２Ｄイラスト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C00000"/>
                </a:solidFill>
              </a:rPr>
              <a:t>ドット絵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FF6699"/>
                </a:solidFill>
              </a:rPr>
              <a:t>イラスト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デッサン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トレース</a:t>
            </a:r>
            <a:r>
              <a:rPr lang="ja-JP" altLang="en-US" dirty="0"/>
              <a:t>）、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</a:t>
            </a:r>
            <a:r>
              <a:rPr lang="en-US" altLang="ja-JP" dirty="0"/>
              <a:t>		</a:t>
            </a:r>
            <a:r>
              <a:rPr lang="ja-JP" altLang="en-US" dirty="0">
                <a:solidFill>
                  <a:srgbClr val="FF6699"/>
                </a:solidFill>
              </a:rPr>
              <a:t>アニメーション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>
                <a:solidFill>
                  <a:srgbClr val="7030A0"/>
                </a:solidFill>
              </a:rPr>
              <a:t>３ＤＣＧ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モデリング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C00000"/>
                </a:solidFill>
              </a:rPr>
              <a:t>リギング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FF6699"/>
                </a:solidFill>
              </a:rPr>
              <a:t>アニメーション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>
                <a:solidFill>
                  <a:srgbClr val="00B050"/>
                </a:solidFill>
              </a:rPr>
              <a:t>ＭＭＤ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教養</a:t>
            </a:r>
            <a:r>
              <a:rPr lang="en-US" altLang="ja-JP" dirty="0">
                <a:solidFill>
                  <a:srgbClr val="00B0F0"/>
                </a:solidFill>
              </a:rPr>
              <a:t>		</a:t>
            </a:r>
            <a:r>
              <a:rPr lang="zh-CN" altLang="en-US" dirty="0">
                <a:solidFill>
                  <a:srgbClr val="0070C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数学</a:t>
            </a:r>
            <a:r>
              <a:rPr lang="zh-CN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物理学</a:t>
            </a:r>
            <a:r>
              <a:rPr lang="zh-CN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zh-CN" altLang="en-US" dirty="0">
                <a:solidFill>
                  <a:srgbClr val="7030A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英語</a:t>
            </a:r>
            <a:endParaRPr lang="en-US" altLang="zh-CN" dirty="0">
              <a:solidFill>
                <a:srgbClr val="7030A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</a:rPr>
              <a:t>プログラミング　  </a:t>
            </a:r>
            <a:r>
              <a:rPr lang="ja-JP" altLang="en-US" dirty="0">
                <a:solidFill>
                  <a:srgbClr val="FFC000"/>
                </a:solidFill>
                <a:latin typeface="ＭＳ Ｐゴシック" panose="020B0600070205080204" pitchFamily="50" charset="-128"/>
              </a:rPr>
              <a:t>Ｃ＋＋</a:t>
            </a:r>
            <a:r>
              <a:rPr lang="ja-JP" altLang="en-US" dirty="0">
                <a:latin typeface="ＭＳ Ｐゴシック" panose="020B0600070205080204" pitchFamily="50" charset="-128"/>
              </a:rPr>
              <a:t>、</a:t>
            </a:r>
            <a:r>
              <a:rPr lang="ja-JP" altLang="en-US" dirty="0">
                <a:solidFill>
                  <a:srgbClr val="FFC000"/>
                </a:solidFill>
                <a:latin typeface="ＭＳ Ｐゴシック" panose="020B0600070205080204" pitchFamily="50" charset="-128"/>
              </a:rPr>
              <a:t>Ｃ＃</a:t>
            </a:r>
            <a:r>
              <a:rPr lang="ja-JP" altLang="en-US" dirty="0">
                <a:latin typeface="ＭＳ Ｐゴシック" panose="020B0600070205080204" pitchFamily="50" charset="-128"/>
              </a:rPr>
              <a:t>、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  <a:latin typeface="ＭＳ Ｐゴシック" panose="020B0600070205080204" pitchFamily="50" charset="-128"/>
              </a:rPr>
              <a:t>Java</a:t>
            </a:r>
            <a:r>
              <a:rPr lang="ja-JP" altLang="en-US" dirty="0" err="1">
                <a:latin typeface="ＭＳ Ｐゴシック" panose="020B0600070205080204" pitchFamily="50" charset="-128"/>
              </a:rPr>
              <a:t>、</a:t>
            </a:r>
            <a:r>
              <a:rPr lang="en-US" altLang="ja-JP" dirty="0" err="1">
                <a:solidFill>
                  <a:srgbClr val="FFC000"/>
                </a:solidFill>
                <a:latin typeface="ＭＳ Ｐゴシック" panose="020B0600070205080204" pitchFamily="50" charset="-128"/>
              </a:rPr>
              <a:t>Javascript</a:t>
            </a:r>
            <a:endParaRPr lang="en-US" altLang="ja-JP" dirty="0">
              <a:solidFill>
                <a:srgbClr val="FFC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447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30937-5A59-4DF7-B1CE-F96189A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最終的に</a:t>
            </a:r>
            <a:r>
              <a:rPr lang="ja-JP" altLang="en-US" dirty="0">
                <a:solidFill>
                  <a:srgbClr val="FF0000"/>
                </a:solidFill>
              </a:rPr>
              <a:t>一人</a:t>
            </a:r>
            <a:r>
              <a:rPr lang="ja-JP" altLang="en-US" dirty="0"/>
              <a:t>で</a:t>
            </a:r>
            <a:r>
              <a:rPr lang="ja-JP" altLang="en-US" dirty="0">
                <a:solidFill>
                  <a:srgbClr val="00B050"/>
                </a:solidFill>
              </a:rPr>
              <a:t>作れる</a:t>
            </a:r>
            <a:r>
              <a:rPr lang="ja-JP" altLang="en-US" dirty="0"/>
              <a:t>又は</a:t>
            </a:r>
            <a:r>
              <a:rPr lang="ja-JP" altLang="en-US" dirty="0">
                <a:solidFill>
                  <a:srgbClr val="FF0000"/>
                </a:solidFill>
              </a:rPr>
              <a:t>習得</a:t>
            </a:r>
            <a:r>
              <a:rPr lang="ja-JP" altLang="en-US" dirty="0"/>
              <a:t>するもの</a:t>
            </a:r>
            <a:endParaRPr kumimoji="1" lang="ja-JP" altLang="en-US" dirty="0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3074BE0-9B26-4F1E-AC52-A557AB9D3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572029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7974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6789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18776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34517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76955265"/>
                    </a:ext>
                  </a:extLst>
                </a:gridCol>
              </a:tblGrid>
              <a:tr h="467108">
                <a:tc>
                  <a:txBody>
                    <a:bodyPr/>
                    <a:lstStyle/>
                    <a:p>
                      <a:r>
                        <a:rPr kumimoji="1" lang="ja-JP" altLang="en-US" sz="2800" b="0" dirty="0">
                          <a:solidFill>
                            <a:schemeClr val="bg1"/>
                          </a:solidFill>
                        </a:rPr>
                        <a:t>イラスト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/>
                        <a:t>ドット絵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デジ絵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/>
                        <a:t>３</a:t>
                      </a:r>
                      <a:r>
                        <a:rPr kumimoji="1" lang="en-US" altLang="ja-JP" sz="2800" b="0" dirty="0"/>
                        <a:t>DCG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84285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サウンド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効果音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ジングル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現代音楽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オーケストラ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88419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スクリプト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Swift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54959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開発ツール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Unity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UE4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Cocos2D-X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Xamarin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484188"/>
                  </a:ext>
                </a:extLst>
              </a:tr>
              <a:tr h="467108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教養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英語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物理学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876413"/>
                  </a:ext>
                </a:extLst>
              </a:tr>
            </a:tbl>
          </a:graphicData>
        </a:graphic>
      </p:graphicFrame>
      <p:pic>
        <p:nvPicPr>
          <p:cNvPr id="11" name="図 10">
            <a:extLst>
              <a:ext uri="{FF2B5EF4-FFF2-40B4-BE49-F238E27FC236}">
                <a16:creationId xmlns:a16="http://schemas.microsoft.com/office/drawing/2014/main" id="{3841188F-3557-4222-8FED-9B1C9A30D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05" y="4808635"/>
            <a:ext cx="1447800" cy="12192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8174CDD-91AC-41AE-96D1-1BA7F7E0B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4564795"/>
            <a:ext cx="1463040" cy="146304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9A518F-9429-4F8B-AFA7-098C36A3B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013" y="4500001"/>
            <a:ext cx="1524000" cy="1524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880430A-D7D5-4223-8D08-5D58FC2DBA7E}"/>
              </a:ext>
            </a:extLst>
          </p:cNvPr>
          <p:cNvSpPr txBox="1"/>
          <p:nvPr/>
        </p:nvSpPr>
        <p:spPr>
          <a:xfrm>
            <a:off x="838200" y="5156625"/>
            <a:ext cx="2045677" cy="523220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参考イラスト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219911-4F02-4418-8535-A34917F69EEB}"/>
              </a:ext>
            </a:extLst>
          </p:cNvPr>
          <p:cNvSpPr txBox="1"/>
          <p:nvPr/>
        </p:nvSpPr>
        <p:spPr>
          <a:xfrm>
            <a:off x="9439422" y="4679571"/>
            <a:ext cx="208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あくまでも一例です</a:t>
            </a:r>
            <a:endParaRPr lang="en-US" altLang="ja-JP" dirty="0"/>
          </a:p>
          <a:p>
            <a:r>
              <a:rPr lang="ja-JP" altLang="en-US" dirty="0"/>
              <a:t>開発ツールや</a:t>
            </a:r>
            <a:endParaRPr lang="en-US" altLang="ja-JP" dirty="0"/>
          </a:p>
          <a:p>
            <a:r>
              <a:rPr lang="ja-JP" altLang="en-US" dirty="0"/>
              <a:t>プログラミングは</a:t>
            </a:r>
            <a:endParaRPr lang="en-US" altLang="ja-JP" dirty="0"/>
          </a:p>
          <a:p>
            <a:r>
              <a:rPr lang="ja-JP" altLang="en-US" dirty="0"/>
              <a:t>余裕がある場合に提供予定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00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09ADA-67F7-4E74-A23E-B43168D2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>
                <a:solidFill>
                  <a:srgbClr val="FFC000"/>
                </a:solidFill>
              </a:rPr>
              <a:t>天才キッズ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B050"/>
                </a:solidFill>
              </a:rPr>
              <a:t>育て方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B5E1749-EAE8-4EF9-83CD-1251036E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b="0" dirty="0">
                <a:solidFill>
                  <a:srgbClr val="FFC000"/>
                </a:solidFill>
              </a:rPr>
              <a:t>キッズ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E27265-920F-48A7-99B9-B16B7A62E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米山</a:t>
            </a:r>
            <a:r>
              <a:rPr lang="ja-JP" altLang="en-US" dirty="0"/>
              <a:t>　</a:t>
            </a:r>
            <a:r>
              <a:rPr lang="ja-JP" altLang="ja-JP" dirty="0"/>
              <a:t>維斗</a:t>
            </a:r>
            <a:r>
              <a:rPr lang="ja-JP" altLang="en-US" dirty="0"/>
              <a:t>（実業家）</a:t>
            </a:r>
            <a:endParaRPr lang="en-US" altLang="ja-JP" dirty="0"/>
          </a:p>
          <a:p>
            <a:r>
              <a:rPr lang="ja-JP" altLang="en-US" dirty="0"/>
              <a:t>山内　奏人（起業家）</a:t>
            </a:r>
            <a:endParaRPr lang="en-US" altLang="ja-JP" dirty="0"/>
          </a:p>
          <a:p>
            <a:r>
              <a:rPr lang="ja-JP" altLang="en-US" dirty="0"/>
              <a:t>西林　咲音（プログラミング）</a:t>
            </a:r>
            <a:endParaRPr lang="en-US" altLang="ja-JP" dirty="0"/>
          </a:p>
          <a:p>
            <a:r>
              <a:rPr lang="ja-JP" altLang="en-US" dirty="0"/>
              <a:t>北村　陽    （チェリスト）</a:t>
            </a:r>
            <a:endParaRPr lang="en-US" altLang="ja-JP" dirty="0"/>
          </a:p>
          <a:p>
            <a:r>
              <a:rPr lang="ja-JP" altLang="en-US" dirty="0"/>
              <a:t>安川　実希（ピアニスト）</a:t>
            </a:r>
            <a:endParaRPr lang="en-US" altLang="ja-JP" dirty="0"/>
          </a:p>
          <a:p>
            <a:r>
              <a:rPr lang="en-US" altLang="ja-JP" dirty="0" err="1"/>
              <a:t>lara</a:t>
            </a:r>
            <a:r>
              <a:rPr lang="en-US" altLang="ja-JP" dirty="0"/>
              <a:t> 	</a:t>
            </a:r>
            <a:r>
              <a:rPr lang="ja-JP" altLang="en-US" dirty="0"/>
              <a:t>　　　　（デザイナー）</a:t>
            </a:r>
            <a:endParaRPr lang="ja-JP" altLang="ja-JP" dirty="0"/>
          </a:p>
          <a:p>
            <a:r>
              <a:rPr lang="ja-JP" altLang="en-US" dirty="0">
                <a:latin typeface="+mn-ea"/>
              </a:rPr>
              <a:t>和田真幹　</a:t>
            </a:r>
            <a:r>
              <a:rPr lang="ja-JP" altLang="en-US" dirty="0"/>
              <a:t>（オセロ）</a:t>
            </a:r>
            <a:endParaRPr lang="en-US" altLang="ja-JP" dirty="0"/>
          </a:p>
          <a:p>
            <a:r>
              <a:rPr lang="ja-JP" altLang="en-US" dirty="0"/>
              <a:t>藤井　聡太（将棋）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4261462-4F4E-4B16-9CD1-119CACD3C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ja-JP" altLang="en-US" b="0" dirty="0">
                <a:solidFill>
                  <a:srgbClr val="00B050"/>
                </a:solidFill>
              </a:rPr>
              <a:t>育て方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C66DAA9A-CD15-4210-88AC-F5D9B9202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>
                <a:solidFill>
                  <a:srgbClr val="FF6699"/>
                </a:solidFill>
              </a:rPr>
              <a:t>幼い</a:t>
            </a:r>
            <a:r>
              <a:rPr kumimoji="1" lang="ja-JP" altLang="en-US" dirty="0"/>
              <a:t>頃から</a:t>
            </a:r>
            <a:r>
              <a:rPr kumimoji="1" lang="ja-JP" altLang="en-US" dirty="0">
                <a:solidFill>
                  <a:srgbClr val="C00000"/>
                </a:solidFill>
              </a:rPr>
              <a:t>年相応</a:t>
            </a:r>
            <a:r>
              <a:rPr kumimoji="1" lang="ja-JP" altLang="en-US" dirty="0"/>
              <a:t>等</a:t>
            </a:r>
            <a:r>
              <a:rPr kumimoji="1" lang="ja-JP" altLang="en-US" dirty="0">
                <a:solidFill>
                  <a:srgbClr val="FF0000"/>
                </a:solidFill>
              </a:rPr>
              <a:t>関係無し</a:t>
            </a:r>
            <a:r>
              <a:rPr kumimoji="1" lang="ja-JP" altLang="en-US" dirty="0"/>
              <a:t>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FFC000"/>
                </a:solidFill>
              </a:rPr>
              <a:t>興味のあるもの</a:t>
            </a:r>
            <a:r>
              <a:rPr lang="ja-JP" altLang="en-US" dirty="0"/>
              <a:t>に触れさせていた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C00000"/>
                </a:solidFill>
              </a:rPr>
              <a:t>絶対に言わない事</a:t>
            </a:r>
            <a:r>
              <a:rPr kumimoji="1" lang="ja-JP" altLang="en-US" dirty="0"/>
              <a:t>が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頑張れ、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　勉強しなさい、合格しないと駄目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ja-JP" altLang="en-US" dirty="0"/>
              <a:t>しかしながら</a:t>
            </a:r>
            <a:r>
              <a:rPr kumimoji="1" lang="ja-JP" altLang="en-US" dirty="0">
                <a:solidFill>
                  <a:srgbClr val="FF0000"/>
                </a:solidFill>
              </a:rPr>
              <a:t>目標を達成</a:t>
            </a:r>
            <a:r>
              <a:rPr kumimoji="1" lang="ja-JP" altLang="en-US" dirty="0"/>
              <a:t>したら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>
                <a:solidFill>
                  <a:srgbClr val="FF0000"/>
                </a:solidFill>
              </a:rPr>
              <a:t>別の目標</a:t>
            </a:r>
            <a:r>
              <a:rPr kumimoji="1" lang="ja-JP" altLang="en-US" dirty="0"/>
              <a:t>を与えていた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sz="1700" dirty="0">
                <a:latin typeface="+mn-ea"/>
              </a:rPr>
              <a:t>天才キッズ全員集合～君ならデキ</a:t>
            </a:r>
            <a:r>
              <a:rPr lang="ja-JP" altLang="en-US" sz="1700" dirty="0" err="1">
                <a:latin typeface="+mn-ea"/>
              </a:rPr>
              <a:t>る</a:t>
            </a:r>
            <a:r>
              <a:rPr lang="en-US" altLang="ja-JP" sz="1700" dirty="0">
                <a:latin typeface="+mn-ea"/>
              </a:rPr>
              <a:t>!!</a:t>
            </a:r>
            <a:r>
              <a:rPr lang="ja-JP" altLang="en-US" sz="1700" dirty="0">
                <a:latin typeface="+mn-ea"/>
              </a:rPr>
              <a:t>～｜</a:t>
            </a:r>
            <a:endParaRPr lang="en-US" altLang="ja-JP" sz="1700" dirty="0">
              <a:latin typeface="+mn-ea"/>
            </a:endParaRPr>
          </a:p>
          <a:p>
            <a:pPr marL="0" indent="0">
              <a:buNone/>
            </a:pPr>
            <a:r>
              <a:rPr lang="ja-JP" altLang="en-US" sz="1700" dirty="0">
                <a:latin typeface="+mn-ea"/>
              </a:rPr>
              <a:t>テレビ朝日　参照</a:t>
            </a:r>
          </a:p>
        </p:txBody>
      </p:sp>
    </p:spTree>
    <p:extLst>
      <p:ext uri="{BB962C8B-B14F-4D97-AF65-F5344CB8AC3E}">
        <p14:creationId xmlns:p14="http://schemas.microsoft.com/office/powerpoint/2010/main" val="191841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34C2248-0915-4755-876B-179FF18A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仕組み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9DCF0B-77D8-42A2-ACBB-77AE319B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b="0" dirty="0">
                <a:solidFill>
                  <a:srgbClr val="00B050"/>
                </a:solidFill>
              </a:rPr>
              <a:t>サウンド関連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36ABC2-B376-46B9-8230-B6024A70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ja-JP" dirty="0">
                <a:solidFill>
                  <a:srgbClr val="00B0F0"/>
                </a:solidFill>
                <a:latin typeface="+mn-ea"/>
              </a:rPr>
              <a:t>React</a:t>
            </a:r>
            <a:r>
              <a:rPr lang="ja-JP" altLang="en-US" dirty="0">
                <a:latin typeface="+mn-ea"/>
              </a:rPr>
              <a:t>を用いて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ja-JP" dirty="0">
                <a:solidFill>
                  <a:srgbClr val="00B050"/>
                </a:solidFill>
                <a:latin typeface="+mn-ea"/>
              </a:rPr>
              <a:t>Web MIDI API</a:t>
            </a:r>
            <a:r>
              <a:rPr lang="ja-JP" altLang="en-US" dirty="0">
                <a:latin typeface="+mn-ea"/>
              </a:rPr>
              <a:t>による同期で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  <a:latin typeface="+mn-ea"/>
              </a:rPr>
              <a:t>　</a:t>
            </a:r>
            <a:r>
              <a:rPr lang="en-US" altLang="ja-JP" dirty="0">
                <a:solidFill>
                  <a:srgbClr val="00B050"/>
                </a:solidFill>
                <a:latin typeface="+mn-ea"/>
              </a:rPr>
              <a:t>midi</a:t>
            </a:r>
            <a:r>
              <a:rPr lang="ja-JP" altLang="en-US" dirty="0">
                <a:latin typeface="+mn-ea"/>
              </a:rPr>
              <a:t>信号を受け取り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ja-JP" altLang="en-US" dirty="0">
                <a:latin typeface="+mn-ea"/>
              </a:rPr>
              <a:t>　それを</a:t>
            </a:r>
            <a:r>
              <a:rPr lang="en-US" altLang="ja-JP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アプリ</a:t>
            </a:r>
            <a:r>
              <a:rPr lang="ja-JP" altLang="en-US" dirty="0">
                <a:latin typeface="+mn-ea"/>
              </a:rPr>
              <a:t>に反映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A815114-F1A3-4A06-B914-B7AE60DDC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b="0" dirty="0">
                <a:solidFill>
                  <a:srgbClr val="FF6699"/>
                </a:solidFill>
              </a:rPr>
              <a:t>イラスト関連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71C5348-A3F5-4714-9F1F-D04C43903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>
                <a:solidFill>
                  <a:srgbClr val="7030A0"/>
                </a:solidFill>
              </a:rPr>
              <a:t>下絵</a:t>
            </a:r>
            <a:r>
              <a:rPr kumimoji="1" lang="ja-JP" altLang="en-US" dirty="0"/>
              <a:t>を</a:t>
            </a:r>
            <a:r>
              <a:rPr lang="ja-JP" altLang="en-US" dirty="0"/>
              <a:t>予め</a:t>
            </a:r>
            <a:r>
              <a:rPr lang="ja-JP" altLang="en-US" dirty="0">
                <a:solidFill>
                  <a:srgbClr val="00B0F0"/>
                </a:solidFill>
              </a:rPr>
              <a:t>透過処理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読み込み、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それを</a:t>
            </a:r>
            <a:r>
              <a:rPr lang="ja-JP" altLang="en-US" dirty="0">
                <a:solidFill>
                  <a:srgbClr val="FFC000"/>
                </a:solidFill>
              </a:rPr>
              <a:t>トレース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lang="ja-JP" altLang="en-US" dirty="0">
                <a:solidFill>
                  <a:srgbClr val="FFC000"/>
                </a:solidFill>
              </a:rPr>
              <a:t>トレース</a:t>
            </a:r>
            <a:r>
              <a:rPr lang="ja-JP" altLang="en-US" dirty="0"/>
              <a:t>時</a:t>
            </a:r>
            <a:r>
              <a:rPr kumimoji="1" lang="ja-JP" altLang="en-US" dirty="0"/>
              <a:t>に利用するのは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dirty="0">
                <a:solidFill>
                  <a:srgbClr val="00B0F0"/>
                </a:solidFill>
              </a:rPr>
              <a:t>HTML</a:t>
            </a:r>
            <a:r>
              <a:rPr kumimoji="1" lang="ja-JP" altLang="en-US" dirty="0">
                <a:solidFill>
                  <a:srgbClr val="00B0F0"/>
                </a:solidFill>
              </a:rPr>
              <a:t>５</a:t>
            </a:r>
            <a:r>
              <a:rPr kumimoji="1" lang="ja-JP" altLang="en-US" dirty="0"/>
              <a:t>の</a:t>
            </a:r>
            <a:r>
              <a:rPr kumimoji="1" lang="en-US" altLang="ja-JP" dirty="0">
                <a:solidFill>
                  <a:srgbClr val="FF6699"/>
                </a:solidFill>
              </a:rPr>
              <a:t>canvas</a:t>
            </a:r>
            <a:r>
              <a:rPr kumimoji="1" lang="ja-JP" altLang="en-US" dirty="0"/>
              <a:t>タグ</a:t>
            </a:r>
            <a:endParaRPr kumimoji="1" lang="en-US" altLang="ja-JP" dirty="0"/>
          </a:p>
          <a:p>
            <a:r>
              <a:rPr lang="ja-JP" altLang="en-US" dirty="0"/>
              <a:t>こちらも</a:t>
            </a:r>
            <a:r>
              <a:rPr lang="en-US" altLang="ja-JP" dirty="0">
                <a:solidFill>
                  <a:srgbClr val="00B0F0"/>
                </a:solidFill>
              </a:rPr>
              <a:t>React</a:t>
            </a:r>
            <a:r>
              <a:rPr lang="ja-JP" altLang="en-US" dirty="0"/>
              <a:t>を使用する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DD8EA-ACC0-4DD1-AE09-6605D5BE7B3B}"/>
              </a:ext>
            </a:extLst>
          </p:cNvPr>
          <p:cNvSpPr/>
          <p:nvPr/>
        </p:nvSpPr>
        <p:spPr>
          <a:xfrm>
            <a:off x="1080655" y="4655127"/>
            <a:ext cx="845127" cy="7433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鍵盤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9CA926E-43CC-4AC7-BFFA-0C6000CFC526}"/>
              </a:ext>
            </a:extLst>
          </p:cNvPr>
          <p:cNvSpPr/>
          <p:nvPr/>
        </p:nvSpPr>
        <p:spPr>
          <a:xfrm>
            <a:off x="1987404" y="4655127"/>
            <a:ext cx="1323831" cy="823912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</a:t>
            </a:r>
            <a:r>
              <a:rPr kumimoji="1" lang="ja-JP" altLang="en-US" dirty="0"/>
              <a:t>信号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8FF7E8-A4AD-4F12-A253-CBAB91656463}"/>
              </a:ext>
            </a:extLst>
          </p:cNvPr>
          <p:cNvSpPr/>
          <p:nvPr/>
        </p:nvSpPr>
        <p:spPr>
          <a:xfrm>
            <a:off x="3372857" y="4655127"/>
            <a:ext cx="995215" cy="84512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 midi </a:t>
            </a:r>
            <a:r>
              <a:rPr kumimoji="1" lang="en-US" altLang="ja-JP" dirty="0" err="1"/>
              <a:t>api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8D1C2CC-0E64-4FF6-BCBC-FDF28471F4A8}"/>
              </a:ext>
            </a:extLst>
          </p:cNvPr>
          <p:cNvSpPr/>
          <p:nvPr/>
        </p:nvSpPr>
        <p:spPr>
          <a:xfrm>
            <a:off x="4458851" y="4655127"/>
            <a:ext cx="543363" cy="845128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895D56-E395-4D45-A22D-A9AC73E65901}"/>
              </a:ext>
            </a:extLst>
          </p:cNvPr>
          <p:cNvSpPr/>
          <p:nvPr/>
        </p:nvSpPr>
        <p:spPr>
          <a:xfrm>
            <a:off x="5092993" y="4652089"/>
            <a:ext cx="842090" cy="8451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 </a:t>
            </a:r>
            <a:r>
              <a:rPr kumimoji="1" lang="ja-JP" altLang="en-US" dirty="0"/>
              <a:t>アプリ</a:t>
            </a:r>
          </a:p>
        </p:txBody>
      </p:sp>
    </p:spTree>
    <p:extLst>
      <p:ext uri="{BB962C8B-B14F-4D97-AF65-F5344CB8AC3E}">
        <p14:creationId xmlns:p14="http://schemas.microsoft.com/office/powerpoint/2010/main" val="224801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0A6594B-7CB7-4055-941C-B087FFA1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C000"/>
                </a:solidFill>
              </a:rPr>
              <a:t>マネタイズ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2550F2-D9BC-4F78-B01C-482FF6A5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月額</a:t>
            </a:r>
            <a:r>
              <a:rPr kumimoji="1" lang="en-US" altLang="ja-JP" dirty="0">
                <a:solidFill>
                  <a:srgbClr val="FF0000"/>
                </a:solidFill>
              </a:rPr>
              <a:t>980</a:t>
            </a:r>
            <a:r>
              <a:rPr kumimoji="1" lang="ja-JP" altLang="en-US" dirty="0"/>
              <a:t>円の課金型モデルを採用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F0"/>
                </a:solidFill>
              </a:rPr>
              <a:t>余裕</a:t>
            </a:r>
            <a:r>
              <a:rPr kumimoji="1" lang="ja-JP" altLang="en-US" dirty="0"/>
              <a:t>が出来たら</a:t>
            </a:r>
            <a:r>
              <a:rPr kumimoji="1" lang="ja-JP" altLang="en-US" dirty="0">
                <a:solidFill>
                  <a:srgbClr val="FF0000"/>
                </a:solidFill>
              </a:rPr>
              <a:t>法人</a:t>
            </a:r>
            <a:r>
              <a:rPr kumimoji="1" lang="ja-JP" altLang="en-US" dirty="0"/>
              <a:t>向けのサービスも展開する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そして</a:t>
            </a:r>
            <a:r>
              <a:rPr lang="ja-JP" altLang="en-US" dirty="0">
                <a:solidFill>
                  <a:srgbClr val="FF0000"/>
                </a:solidFill>
              </a:rPr>
              <a:t>上場する</a:t>
            </a:r>
            <a:r>
              <a:rPr lang="ja-JP" altLang="en-US" dirty="0"/>
              <a:t>場合は１年間の</a:t>
            </a:r>
            <a:r>
              <a:rPr lang="ja-JP" altLang="en-US" dirty="0">
                <a:solidFill>
                  <a:srgbClr val="FFC000"/>
                </a:solidFill>
              </a:rPr>
              <a:t>料金</a:t>
            </a:r>
            <a:r>
              <a:rPr lang="ja-JP" altLang="en-US" dirty="0"/>
              <a:t>を頂く代わりに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割安</a:t>
            </a:r>
            <a:r>
              <a:rPr lang="ja-JP" altLang="en-US" dirty="0"/>
              <a:t>に製作ツール（例えば</a:t>
            </a:r>
            <a:r>
              <a:rPr lang="ja-JP" altLang="en-US" dirty="0">
                <a:solidFill>
                  <a:srgbClr val="00B0F0"/>
                </a:solidFill>
              </a:rPr>
              <a:t>液晶タブレット</a:t>
            </a:r>
            <a:r>
              <a:rPr lang="ja-JP" altLang="en-US" dirty="0"/>
              <a:t>、</a:t>
            </a:r>
            <a:r>
              <a:rPr lang="en-US" altLang="ja-JP" dirty="0">
                <a:solidFill>
                  <a:srgbClr val="00B050"/>
                </a:solidFill>
              </a:rPr>
              <a:t>MIDI</a:t>
            </a:r>
            <a:r>
              <a:rPr lang="ja-JP" altLang="en-US" dirty="0">
                <a:solidFill>
                  <a:srgbClr val="00B050"/>
                </a:solidFill>
              </a:rPr>
              <a:t>キーボード</a:t>
            </a:r>
            <a:r>
              <a:rPr lang="ja-JP" altLang="en-US" dirty="0"/>
              <a:t>）を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入手出来るサービスも追加（</a:t>
            </a:r>
            <a:r>
              <a:rPr lang="ja-JP" altLang="en-US" dirty="0">
                <a:solidFill>
                  <a:srgbClr val="00B050"/>
                </a:solidFill>
              </a:rPr>
              <a:t>心理学</a:t>
            </a:r>
            <a:r>
              <a:rPr lang="ja-JP" altLang="en-US" dirty="0"/>
              <a:t>で言う</a:t>
            </a:r>
            <a:r>
              <a:rPr lang="ja-JP" altLang="en-US" dirty="0">
                <a:solidFill>
                  <a:srgbClr val="FFC000"/>
                </a:solidFill>
              </a:rPr>
              <a:t>権威性パーソナリティ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（</a:t>
            </a:r>
            <a:r>
              <a:rPr kumimoji="1" lang="ja-JP" altLang="en-US" dirty="0">
                <a:solidFill>
                  <a:srgbClr val="00B0F0"/>
                </a:solidFill>
              </a:rPr>
              <a:t>経営学</a:t>
            </a:r>
            <a:r>
              <a:rPr kumimoji="1" lang="ja-JP" altLang="en-US" dirty="0"/>
              <a:t>で言う</a:t>
            </a:r>
            <a:r>
              <a:rPr kumimoji="1" lang="ja-JP" altLang="en-US" dirty="0">
                <a:solidFill>
                  <a:srgbClr val="FF6699"/>
                </a:solidFill>
              </a:rPr>
              <a:t>ジャムの法則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また別途</a:t>
            </a:r>
            <a:r>
              <a:rPr lang="ja-JP" altLang="en-US" dirty="0">
                <a:solidFill>
                  <a:srgbClr val="00B050"/>
                </a:solidFill>
              </a:rPr>
              <a:t>ゲーム</a:t>
            </a:r>
            <a:r>
              <a:rPr lang="ja-JP" altLang="en-US" dirty="0"/>
              <a:t>による</a:t>
            </a:r>
            <a:r>
              <a:rPr lang="ja-JP" altLang="en-US" dirty="0">
                <a:solidFill>
                  <a:srgbClr val="FFC000"/>
                </a:solidFill>
              </a:rPr>
              <a:t>課金</a:t>
            </a:r>
            <a:r>
              <a:rPr lang="ja-JP" altLang="en-US" dirty="0"/>
              <a:t>を検討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065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E3A8181-1C91-4EA2-916A-70C7C25E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各種段階毎の戦略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A3F8D9-98A0-43A0-BE41-BE30F0DE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シード</a:t>
            </a:r>
            <a:r>
              <a:rPr kumimoji="1" lang="ja-JP" altLang="en-US" dirty="0"/>
              <a:t>期（今）（早く</a:t>
            </a:r>
            <a:r>
              <a:rPr kumimoji="1" lang="ja-JP" altLang="en-US" dirty="0">
                <a:solidFill>
                  <a:srgbClr val="00B050"/>
                </a:solidFill>
              </a:rPr>
              <a:t>アーリー</a:t>
            </a:r>
            <a:r>
              <a:rPr kumimoji="1" lang="ja-JP" altLang="en-US" dirty="0"/>
              <a:t>に行くか</a:t>
            </a:r>
            <a:r>
              <a:rPr lang="ja-JP" altLang="en-US" dirty="0">
                <a:solidFill>
                  <a:srgbClr val="C00000"/>
                </a:solidFill>
              </a:rPr>
              <a:t>ベンチャーキャピタル</a:t>
            </a:r>
            <a:r>
              <a:rPr kumimoji="1" lang="ja-JP" altLang="en-US" dirty="0"/>
              <a:t>やりたい）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事業計画書を作成し助成事業に</a:t>
            </a:r>
            <a:r>
              <a:rPr lang="ja-JP" altLang="en-US" dirty="0">
                <a:solidFill>
                  <a:srgbClr val="FF0000"/>
                </a:solidFill>
              </a:rPr>
              <a:t>積極的に応募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92D050"/>
                </a:solidFill>
              </a:rPr>
              <a:t>日本政策金融公庫</a:t>
            </a:r>
            <a:r>
              <a:rPr lang="ja-JP" altLang="en-US" dirty="0"/>
              <a:t>からの借り入れ、</a:t>
            </a:r>
            <a:r>
              <a:rPr lang="ja-JP" altLang="en-US" dirty="0">
                <a:solidFill>
                  <a:srgbClr val="00B0F0"/>
                </a:solidFill>
              </a:rPr>
              <a:t>クラウドファンディング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</a:t>
            </a:r>
            <a:r>
              <a:rPr lang="ja-JP" altLang="en-US" dirty="0">
                <a:solidFill>
                  <a:srgbClr val="FF6699"/>
                </a:solidFill>
              </a:rPr>
              <a:t>エンジェル</a:t>
            </a:r>
            <a:r>
              <a:rPr lang="ja-JP" altLang="en-US" dirty="0"/>
              <a:t>や</a:t>
            </a:r>
            <a:r>
              <a:rPr lang="ja-JP" altLang="en-US" dirty="0">
                <a:solidFill>
                  <a:srgbClr val="C00000"/>
                </a:solidFill>
              </a:rPr>
              <a:t>ベンチャーキャピタル</a:t>
            </a:r>
            <a:r>
              <a:rPr lang="ja-JP" altLang="en-US" dirty="0"/>
              <a:t>からの</a:t>
            </a:r>
            <a:r>
              <a:rPr lang="ja-JP" altLang="en-US" dirty="0">
                <a:solidFill>
                  <a:srgbClr val="FFC000"/>
                </a:solidFill>
              </a:rPr>
              <a:t>資金調達</a:t>
            </a:r>
            <a:r>
              <a:rPr lang="ja-JP" altLang="en-US" dirty="0"/>
              <a:t>を行いつつ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アジャイル</a:t>
            </a:r>
            <a:r>
              <a:rPr lang="ja-JP" altLang="en-US" dirty="0"/>
              <a:t>開発を同時進行で行う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アーリー</a:t>
            </a:r>
            <a:r>
              <a:rPr lang="ja-JP" altLang="en-US" dirty="0"/>
              <a:t>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サービスを</a:t>
            </a:r>
            <a:r>
              <a:rPr lang="ja-JP" altLang="en-US" dirty="0">
                <a:solidFill>
                  <a:srgbClr val="FF0000"/>
                </a:solidFill>
              </a:rPr>
              <a:t>ローンチ</a:t>
            </a:r>
            <a:r>
              <a:rPr lang="ja-JP" altLang="en-US" dirty="0"/>
              <a:t>してコンテンツの</a:t>
            </a:r>
            <a:r>
              <a:rPr lang="ja-JP" altLang="en-US" dirty="0">
                <a:solidFill>
                  <a:srgbClr val="00B050"/>
                </a:solidFill>
              </a:rPr>
              <a:t>充実化</a:t>
            </a:r>
            <a:r>
              <a:rPr lang="ja-JP" altLang="en-US" dirty="0"/>
              <a:t>を図り、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B0F0"/>
                </a:solidFill>
              </a:rPr>
              <a:t>広告宣伝</a:t>
            </a:r>
            <a:r>
              <a:rPr lang="ja-JP" altLang="en-US" dirty="0"/>
              <a:t>等にも力を入れ</a:t>
            </a:r>
            <a:r>
              <a:rPr lang="ja-JP" altLang="en-US" dirty="0">
                <a:solidFill>
                  <a:srgbClr val="FF6699"/>
                </a:solidFill>
              </a:rPr>
              <a:t>知名度</a:t>
            </a:r>
            <a:r>
              <a:rPr lang="ja-JP" altLang="en-US" dirty="0"/>
              <a:t>を</a:t>
            </a:r>
            <a:r>
              <a:rPr lang="ja-JP" altLang="en-US" dirty="0">
                <a:solidFill>
                  <a:srgbClr val="FF0000"/>
                </a:solidFill>
              </a:rPr>
              <a:t>上げて行く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/>
              <a:t>Exit</a:t>
            </a:r>
            <a:r>
              <a:rPr lang="ja-JP" altLang="en-US" dirty="0"/>
              <a:t>するならここで終わり（</a:t>
            </a:r>
            <a:r>
              <a:rPr lang="ja-JP" altLang="en-US" dirty="0">
                <a:solidFill>
                  <a:srgbClr val="00B0F0"/>
                </a:solidFill>
              </a:rPr>
              <a:t>経験</a:t>
            </a:r>
            <a:r>
              <a:rPr lang="ja-JP" altLang="en-US" dirty="0"/>
              <a:t>を基に</a:t>
            </a:r>
            <a:r>
              <a:rPr lang="ja-JP" altLang="en-US" dirty="0">
                <a:solidFill>
                  <a:srgbClr val="C00000"/>
                </a:solidFill>
              </a:rPr>
              <a:t>ベンチャーキャピタル</a:t>
            </a:r>
            <a:r>
              <a:rPr lang="ja-JP" altLang="en-US" dirty="0"/>
              <a:t>やりたい）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52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8D92E59B-3F64-4038-8302-14FA924F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売却する場合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9CCECDF2-9572-4075-AAD1-A3E88F83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343"/>
            <a:ext cx="5181600" cy="26479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サイバー</a:t>
            </a:r>
            <a:r>
              <a:rPr lang="ja-JP" altLang="en-US" dirty="0">
                <a:solidFill>
                  <a:srgbClr val="00B050"/>
                </a:solidFill>
              </a:rPr>
              <a:t>エージェント</a:t>
            </a:r>
            <a:endParaRPr lang="en-US" altLang="ja-JP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又は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dirty="0">
                <a:solidFill>
                  <a:srgbClr val="00B0F0"/>
                </a:solidFill>
              </a:rPr>
              <a:t>ライフ</a:t>
            </a:r>
            <a:r>
              <a:rPr kumimoji="1" lang="ja-JP" altLang="en-US" dirty="0">
                <a:solidFill>
                  <a:srgbClr val="FFC000"/>
                </a:solidFill>
              </a:rPr>
              <a:t>イズ</a:t>
            </a:r>
            <a:r>
              <a:rPr kumimoji="1" lang="ja-JP" altLang="en-US" dirty="0">
                <a:solidFill>
                  <a:srgbClr val="FF0000"/>
                </a:solidFill>
              </a:rPr>
              <a:t>テック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に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dirty="0">
                <a:solidFill>
                  <a:srgbClr val="92D050"/>
                </a:solidFill>
              </a:rPr>
              <a:t>当社</a:t>
            </a:r>
            <a:r>
              <a:rPr kumimoji="1" lang="ja-JP" altLang="en-US" dirty="0"/>
              <a:t>の</a:t>
            </a:r>
            <a:r>
              <a:rPr kumimoji="1" lang="ja-JP" altLang="en-US" dirty="0">
                <a:solidFill>
                  <a:srgbClr val="00B0F0"/>
                </a:solidFill>
              </a:rPr>
              <a:t>事業</a:t>
            </a:r>
            <a:r>
              <a:rPr kumimoji="1" lang="ja-JP" altLang="en-US" dirty="0"/>
              <a:t>を売却</a:t>
            </a:r>
            <a:r>
              <a:rPr lang="ja-JP" altLang="en-US" dirty="0"/>
              <a:t>予定・・・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 dirty="0" err="1"/>
              <a:t>で</a:t>
            </a:r>
            <a:r>
              <a:rPr kumimoji="1" lang="ja-JP" altLang="en-US" dirty="0"/>
              <a:t>したが別途検討中</a:t>
            </a:r>
            <a:endParaRPr kumimoji="1" lang="en-US" altLang="ja-JP" dirty="0"/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3103181F-6E0D-41AE-A8BA-C9EEC26A4C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46" y="4033838"/>
            <a:ext cx="2500313" cy="2143125"/>
          </a:xfr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CB0CD05-5A08-46D1-9870-14FC9F9C8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77" y="3962400"/>
            <a:ext cx="2286000" cy="2286000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6851AB7-D064-4A9E-A4E0-8DE855721940}"/>
              </a:ext>
            </a:extLst>
          </p:cNvPr>
          <p:cNvSpPr>
            <a:spLocks noChangeAspect="1"/>
          </p:cNvSpPr>
          <p:nvPr/>
        </p:nvSpPr>
        <p:spPr>
          <a:xfrm>
            <a:off x="7638647" y="1645409"/>
            <a:ext cx="2667000" cy="14287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A464B2-7A2F-49A6-8781-F64575176B6C}"/>
              </a:ext>
            </a:extLst>
          </p:cNvPr>
          <p:cNvSpPr txBox="1"/>
          <p:nvPr/>
        </p:nvSpPr>
        <p:spPr>
          <a:xfrm>
            <a:off x="7681804" y="2038935"/>
            <a:ext cx="316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</a:rPr>
              <a:t>Talented</a:t>
            </a:r>
            <a:r>
              <a:rPr kumimoji="1" lang="ja-JP" altLang="en-US" sz="3600" dirty="0">
                <a:solidFill>
                  <a:schemeClr val="bg1"/>
                </a:solidFill>
              </a:rPr>
              <a:t>（仮）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55A4D19D-2899-41B3-A4F4-C656BD487799}"/>
              </a:ext>
            </a:extLst>
          </p:cNvPr>
          <p:cNvSpPr/>
          <p:nvPr/>
        </p:nvSpPr>
        <p:spPr>
          <a:xfrm rot="-2700000">
            <a:off x="9681004" y="3184832"/>
            <a:ext cx="506437" cy="10224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1B37F008-C2E7-4213-9A3D-A0054B70D075}"/>
              </a:ext>
            </a:extLst>
          </p:cNvPr>
          <p:cNvSpPr/>
          <p:nvPr/>
        </p:nvSpPr>
        <p:spPr>
          <a:xfrm rot="2700000">
            <a:off x="7802287" y="3184830"/>
            <a:ext cx="506437" cy="10224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0DF6B3-051D-48E4-8A43-5E1FBDCA6DB1}"/>
              </a:ext>
            </a:extLst>
          </p:cNvPr>
          <p:cNvSpPr txBox="1"/>
          <p:nvPr/>
        </p:nvSpPr>
        <p:spPr>
          <a:xfrm>
            <a:off x="8114732" y="3739684"/>
            <a:ext cx="184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どちらかに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799A36F-8DC0-4221-834F-4FB3D237EF60}"/>
              </a:ext>
            </a:extLst>
          </p:cNvPr>
          <p:cNvSpPr txBox="1"/>
          <p:nvPr/>
        </p:nvSpPr>
        <p:spPr>
          <a:xfrm>
            <a:off x="8559154" y="4197687"/>
            <a:ext cx="1123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売却</a:t>
            </a:r>
          </a:p>
        </p:txBody>
      </p:sp>
    </p:spTree>
    <p:extLst>
      <p:ext uri="{BB962C8B-B14F-4D97-AF65-F5344CB8AC3E}">
        <p14:creationId xmlns:p14="http://schemas.microsoft.com/office/powerpoint/2010/main" val="277454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691E088-14D0-48B0-ABD6-8957204C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初めに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3EE9858-5BCD-4A64-8411-38F6AB2D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P3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C000"/>
                </a:solidFill>
              </a:rPr>
              <a:t>事業の概要</a:t>
            </a:r>
            <a:r>
              <a:rPr lang="ja-JP" altLang="en-US" dirty="0"/>
              <a:t>となります</a:t>
            </a:r>
            <a:endParaRPr lang="en-US" altLang="ja-JP" dirty="0"/>
          </a:p>
          <a:p>
            <a:r>
              <a:rPr lang="en-US" altLang="ja-JP" dirty="0"/>
              <a:t>P4</a:t>
            </a:r>
            <a:r>
              <a:rPr lang="ja-JP" altLang="en-US" dirty="0"/>
              <a:t>～</a:t>
            </a:r>
            <a:r>
              <a:rPr lang="en-US" altLang="ja-JP" dirty="0"/>
              <a:t>P12</a:t>
            </a:r>
            <a:r>
              <a:rPr lang="ja-JP" altLang="en-US" dirty="0"/>
              <a:t>迄が</a:t>
            </a:r>
            <a:r>
              <a:rPr lang="ja-JP" altLang="en-US" dirty="0">
                <a:solidFill>
                  <a:srgbClr val="00B0F0"/>
                </a:solidFill>
              </a:rPr>
              <a:t>マーケティング</a:t>
            </a:r>
            <a:r>
              <a:rPr lang="ja-JP" altLang="en-US" dirty="0"/>
              <a:t>の話となります</a:t>
            </a:r>
            <a:endParaRPr lang="en-US" altLang="ja-JP" dirty="0"/>
          </a:p>
          <a:p>
            <a:r>
              <a:rPr lang="en-US" altLang="ja-JP" dirty="0"/>
              <a:t>P13</a:t>
            </a:r>
            <a:r>
              <a:rPr lang="ja-JP" altLang="en-US" dirty="0"/>
              <a:t>～</a:t>
            </a:r>
            <a:r>
              <a:rPr lang="en-US" altLang="ja-JP" dirty="0"/>
              <a:t>P14</a:t>
            </a:r>
            <a:r>
              <a:rPr lang="ja-JP" altLang="en-US" dirty="0"/>
              <a:t>迄が提供予定の</a:t>
            </a:r>
            <a:r>
              <a:rPr lang="ja-JP" altLang="en-US" dirty="0">
                <a:solidFill>
                  <a:srgbClr val="FF6699"/>
                </a:solidFill>
              </a:rPr>
              <a:t>サービス</a:t>
            </a:r>
            <a:r>
              <a:rPr lang="ja-JP" altLang="en-US" dirty="0"/>
              <a:t>及び本サービスを</a:t>
            </a:r>
            <a:r>
              <a:rPr lang="ja-JP" altLang="en-US" dirty="0">
                <a:solidFill>
                  <a:srgbClr val="FF0000"/>
                </a:solidFill>
              </a:rPr>
              <a:t>利用</a:t>
            </a:r>
            <a:r>
              <a:rPr lang="ja-JP" altLang="en-US" dirty="0"/>
              <a:t>した際の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FFC000"/>
                </a:solidFill>
              </a:rPr>
              <a:t>メリット</a:t>
            </a:r>
            <a:r>
              <a:rPr lang="ja-JP" altLang="en-US" dirty="0"/>
              <a:t>となります</a:t>
            </a:r>
            <a:endParaRPr lang="en-US" altLang="ja-JP" dirty="0"/>
          </a:p>
          <a:p>
            <a:r>
              <a:rPr lang="en-US" altLang="ja-JP" dirty="0"/>
              <a:t>P15</a:t>
            </a:r>
            <a:r>
              <a:rPr lang="ja-JP" altLang="en-US" dirty="0"/>
              <a:t>～</a:t>
            </a:r>
            <a:r>
              <a:rPr lang="en-US" altLang="ja-JP" dirty="0"/>
              <a:t>P17</a:t>
            </a:r>
            <a:r>
              <a:rPr lang="ja-JP" altLang="en-US" dirty="0"/>
              <a:t>迄が</a:t>
            </a:r>
            <a:r>
              <a:rPr lang="ja-JP" altLang="en-US" dirty="0">
                <a:solidFill>
                  <a:srgbClr val="0070C0"/>
                </a:solidFill>
              </a:rPr>
              <a:t>根拠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C00000"/>
                </a:solidFill>
              </a:rPr>
              <a:t>裏付け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00B050"/>
                </a:solidFill>
              </a:rPr>
              <a:t>仕組み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FFC000"/>
                </a:solidFill>
              </a:rPr>
              <a:t>マネタイズ</a:t>
            </a:r>
            <a:r>
              <a:rPr lang="ja-JP" altLang="en-US" dirty="0"/>
              <a:t>となります</a:t>
            </a:r>
            <a:endParaRPr lang="en-US" altLang="ja-JP" dirty="0"/>
          </a:p>
          <a:p>
            <a:r>
              <a:rPr lang="en-US" altLang="ja-JP" dirty="0"/>
              <a:t>P18</a:t>
            </a:r>
            <a:r>
              <a:rPr lang="ja-JP" altLang="en-US" dirty="0"/>
              <a:t>以降が</a:t>
            </a:r>
            <a:r>
              <a:rPr lang="ja-JP" altLang="en-US" dirty="0">
                <a:solidFill>
                  <a:srgbClr val="7030A0"/>
                </a:solidFill>
              </a:rPr>
              <a:t>フェーズ</a:t>
            </a:r>
            <a:r>
              <a:rPr lang="ja-JP" altLang="en-US" dirty="0"/>
              <a:t>事の</a:t>
            </a:r>
            <a:r>
              <a:rPr lang="ja-JP" altLang="en-US" dirty="0">
                <a:solidFill>
                  <a:srgbClr val="00B0F0"/>
                </a:solidFill>
              </a:rPr>
              <a:t>戦略</a:t>
            </a:r>
            <a:r>
              <a:rPr lang="ja-JP" altLang="en-US" dirty="0"/>
              <a:t>となります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6633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83324A42-C833-44A5-92A8-7F4D6E03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上場</a:t>
            </a:r>
            <a:r>
              <a:rPr kumimoji="1" lang="ja-JP" altLang="en-US" dirty="0"/>
              <a:t>する場合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5E22DC3-C12A-464D-A707-F9AD440A16C0}"/>
              </a:ext>
            </a:extLst>
          </p:cNvPr>
          <p:cNvSpPr/>
          <p:nvPr/>
        </p:nvSpPr>
        <p:spPr>
          <a:xfrm>
            <a:off x="1656523" y="2656888"/>
            <a:ext cx="3458817" cy="154422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ゲーム製作会社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FF09361-441F-4C5C-81E1-28D9D158003A}"/>
              </a:ext>
            </a:extLst>
          </p:cNvPr>
          <p:cNvSpPr/>
          <p:nvPr/>
        </p:nvSpPr>
        <p:spPr>
          <a:xfrm>
            <a:off x="7076662" y="2656888"/>
            <a:ext cx="3458817" cy="154422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小売り会社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F7646CD-FF40-4F51-8C08-3B0134F1EDA9}"/>
              </a:ext>
            </a:extLst>
          </p:cNvPr>
          <p:cNvSpPr txBox="1"/>
          <p:nvPr/>
        </p:nvSpPr>
        <p:spPr>
          <a:xfrm>
            <a:off x="1656524" y="4611757"/>
            <a:ext cx="887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２つの</a:t>
            </a:r>
            <a:r>
              <a:rPr kumimoji="1" lang="ja-JP" altLang="en-US" sz="3200" dirty="0">
                <a:solidFill>
                  <a:srgbClr val="00B0F0"/>
                </a:solidFill>
              </a:rPr>
              <a:t>子会社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FF0000"/>
                </a:solidFill>
              </a:rPr>
              <a:t>設置</a:t>
            </a:r>
            <a:r>
              <a:rPr kumimoji="1" lang="ja-JP" altLang="en-US" sz="3200" dirty="0"/>
              <a:t>予定</a:t>
            </a:r>
          </a:p>
        </p:txBody>
      </p:sp>
    </p:spTree>
    <p:extLst>
      <p:ext uri="{BB962C8B-B14F-4D97-AF65-F5344CB8AC3E}">
        <p14:creationId xmlns:p14="http://schemas.microsoft.com/office/powerpoint/2010/main" val="269866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0402D00F-ADB3-4369-9F2B-2EDB1414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上場</a:t>
            </a:r>
            <a:r>
              <a:rPr kumimoji="1" lang="ja-JP" altLang="en-US" dirty="0"/>
              <a:t>する場合（</a:t>
            </a:r>
            <a:r>
              <a:rPr kumimoji="1" lang="ja-JP" altLang="en-US" dirty="0">
                <a:solidFill>
                  <a:srgbClr val="00B050"/>
                </a:solidFill>
              </a:rPr>
              <a:t>ゲーム</a:t>
            </a:r>
            <a:r>
              <a:rPr kumimoji="1" lang="ja-JP" altLang="en-US" dirty="0"/>
              <a:t>事業）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6379E50-914E-4329-8D69-E90FAC9D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7030A0"/>
                </a:solidFill>
              </a:rPr>
              <a:t>e-sport</a:t>
            </a:r>
            <a:r>
              <a:rPr lang="ja-JP" altLang="en-US" dirty="0"/>
              <a:t>（</a:t>
            </a:r>
            <a:r>
              <a:rPr lang="ja-JP" altLang="en-US" dirty="0" err="1">
                <a:solidFill>
                  <a:srgbClr val="92D050"/>
                </a:solidFill>
              </a:rPr>
              <a:t>ゆる</a:t>
            </a:r>
            <a:r>
              <a:rPr lang="ja-JP" altLang="en-US" dirty="0">
                <a:solidFill>
                  <a:srgbClr val="92D050"/>
                </a:solidFill>
              </a:rPr>
              <a:t>キャラ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格闘ゲーム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脳</a:t>
            </a:r>
            <a:r>
              <a:rPr lang="ja-JP" altLang="en-US" dirty="0"/>
              <a:t>に良い、普段出来ない事を出来る様にする等</a:t>
            </a:r>
            <a:r>
              <a:rPr lang="ja-JP" altLang="en-US" dirty="0">
                <a:solidFill>
                  <a:srgbClr val="00B050"/>
                </a:solidFill>
              </a:rPr>
              <a:t>良い</a:t>
            </a:r>
            <a:r>
              <a:rPr lang="ja-JP" altLang="en-US" dirty="0"/>
              <a:t>影響を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与えることが出来るもの、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</a:rPr>
              <a:t>講座</a:t>
            </a:r>
            <a:r>
              <a:rPr lang="ja-JP" altLang="en-US" dirty="0"/>
              <a:t>の応用系の</a:t>
            </a:r>
            <a:r>
              <a:rPr lang="ja-JP" altLang="en-US" dirty="0">
                <a:solidFill>
                  <a:srgbClr val="FF6699"/>
                </a:solidFill>
              </a:rPr>
              <a:t>楽しめる</a:t>
            </a:r>
            <a:r>
              <a:rPr lang="ja-JP" altLang="en-US" dirty="0">
                <a:solidFill>
                  <a:srgbClr val="00B0F0"/>
                </a:solidFill>
              </a:rPr>
              <a:t>教育系</a:t>
            </a:r>
            <a:r>
              <a:rPr lang="ja-JP" altLang="en-US" dirty="0">
                <a:solidFill>
                  <a:srgbClr val="00B050"/>
                </a:solidFill>
              </a:rPr>
              <a:t>ゲーム</a:t>
            </a:r>
            <a:r>
              <a:rPr lang="ja-JP" altLang="en-US" dirty="0"/>
              <a:t>を製作予定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スマホ展開する場合、正規解でゲームを進行した場合、</a:t>
            </a:r>
          </a:p>
          <a:p>
            <a:pPr marL="0" indent="0">
              <a:buNone/>
            </a:pPr>
            <a:r>
              <a:rPr lang="ja-JP" altLang="en-US" dirty="0"/>
              <a:t>ストレスを与えずに課金しなくてもクリア出来るもの。</a:t>
            </a:r>
          </a:p>
          <a:p>
            <a:pPr marL="0" indent="0">
              <a:buNone/>
            </a:pPr>
            <a:r>
              <a:rPr lang="ja-JP" altLang="en-US" dirty="0"/>
              <a:t>若しくは買い切りコンテンツを予定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上場</a:t>
            </a:r>
            <a:r>
              <a:rPr lang="ja-JP" altLang="en-US" dirty="0"/>
              <a:t>すると</a:t>
            </a:r>
            <a:r>
              <a:rPr lang="ja-JP" altLang="en-US" dirty="0">
                <a:solidFill>
                  <a:srgbClr val="FF0000"/>
                </a:solidFill>
              </a:rPr>
              <a:t>決めたら</a:t>
            </a:r>
            <a:r>
              <a:rPr lang="ja-JP" altLang="en-US" dirty="0">
                <a:solidFill>
                  <a:srgbClr val="00B050"/>
                </a:solidFill>
              </a:rPr>
              <a:t>アーリー</a:t>
            </a:r>
            <a:r>
              <a:rPr lang="ja-JP" altLang="en-US" dirty="0"/>
              <a:t>の段階から</a:t>
            </a:r>
            <a:r>
              <a:rPr lang="ja-JP" altLang="en-US" dirty="0">
                <a:solidFill>
                  <a:srgbClr val="00B050"/>
                </a:solidFill>
              </a:rPr>
              <a:t>ゲームクリエイター</a:t>
            </a:r>
            <a:r>
              <a:rPr lang="ja-JP" altLang="en-US" dirty="0"/>
              <a:t>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7030A0"/>
                </a:solidFill>
              </a:rPr>
              <a:t>引き抜き</a:t>
            </a:r>
            <a:r>
              <a:rPr lang="ja-JP" altLang="en-US" dirty="0"/>
              <a:t>及び</a:t>
            </a:r>
            <a:r>
              <a:rPr lang="ja-JP" altLang="en-US" dirty="0">
                <a:solidFill>
                  <a:srgbClr val="00B050"/>
                </a:solidFill>
              </a:rPr>
              <a:t>ゲーム製作会社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B050"/>
                </a:solidFill>
              </a:rPr>
              <a:t>協力</a:t>
            </a:r>
            <a:r>
              <a:rPr lang="ja-JP" altLang="en-US" dirty="0"/>
              <a:t>関係を構築し</a:t>
            </a:r>
            <a:r>
              <a:rPr lang="ja-JP" altLang="en-US" dirty="0">
                <a:solidFill>
                  <a:srgbClr val="C00000"/>
                </a:solidFill>
              </a:rPr>
              <a:t>参入障壁</a:t>
            </a:r>
            <a:r>
              <a:rPr lang="ja-JP" altLang="en-US" dirty="0"/>
              <a:t>を築く</a:t>
            </a:r>
          </a:p>
        </p:txBody>
      </p:sp>
    </p:spTree>
    <p:extLst>
      <p:ext uri="{BB962C8B-B14F-4D97-AF65-F5344CB8AC3E}">
        <p14:creationId xmlns:p14="http://schemas.microsoft.com/office/powerpoint/2010/main" val="277616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33EFD-CEF1-46CC-BEAB-FF3E5F9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上場</a:t>
            </a:r>
            <a:r>
              <a:rPr kumimoji="1" lang="ja-JP" altLang="en-US" dirty="0"/>
              <a:t>する場合（</a:t>
            </a:r>
            <a:r>
              <a:rPr kumimoji="1" lang="ja-JP" altLang="en-US" dirty="0">
                <a:solidFill>
                  <a:srgbClr val="FFC000"/>
                </a:solidFill>
              </a:rPr>
              <a:t>小売り</a:t>
            </a:r>
            <a:r>
              <a:rPr kumimoji="1" lang="ja-JP" altLang="en-US" dirty="0"/>
              <a:t>事業）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4DAE00D-10DD-4A13-B1D0-A77B7F21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</a:rPr>
              <a:t>ゲーム</a:t>
            </a:r>
            <a:r>
              <a:rPr lang="ja-JP" altLang="en-US" dirty="0"/>
              <a:t>制作に関して各種</a:t>
            </a:r>
            <a:r>
              <a:rPr lang="ja-JP" altLang="en-US" dirty="0">
                <a:solidFill>
                  <a:srgbClr val="00B050"/>
                </a:solidFill>
              </a:rPr>
              <a:t>ツール</a:t>
            </a:r>
            <a:r>
              <a:rPr lang="ja-JP" altLang="en-US" dirty="0"/>
              <a:t>が必要になるが、</a:t>
            </a:r>
          </a:p>
          <a:p>
            <a:pPr marL="0" indent="0">
              <a:buNone/>
            </a:pPr>
            <a:r>
              <a:rPr lang="ja-JP" altLang="en-US" dirty="0"/>
              <a:t>その</a:t>
            </a:r>
            <a:r>
              <a:rPr lang="ja-JP" altLang="en-US" dirty="0">
                <a:solidFill>
                  <a:srgbClr val="00B050"/>
                </a:solidFill>
              </a:rPr>
              <a:t>ツール</a:t>
            </a:r>
            <a:r>
              <a:rPr lang="ja-JP" altLang="en-US" dirty="0"/>
              <a:t>を厳選して</a:t>
            </a:r>
            <a:r>
              <a:rPr lang="ja-JP" altLang="en-US" dirty="0">
                <a:solidFill>
                  <a:srgbClr val="00B0F0"/>
                </a:solidFill>
              </a:rPr>
              <a:t>会員特別価格</a:t>
            </a:r>
            <a:r>
              <a:rPr lang="ja-JP" altLang="en-US" dirty="0"/>
              <a:t>で</a:t>
            </a:r>
            <a:r>
              <a:rPr lang="ja-JP" altLang="en-US" dirty="0">
                <a:solidFill>
                  <a:srgbClr val="FF0000"/>
                </a:solidFill>
              </a:rPr>
              <a:t>販売</a:t>
            </a:r>
            <a:r>
              <a:rPr lang="ja-JP" altLang="en-US" dirty="0"/>
              <a:t>する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FFC000"/>
                </a:solidFill>
              </a:rPr>
              <a:t>マネタイズ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00B050"/>
                </a:solidFill>
              </a:rPr>
              <a:t>月額１年分</a:t>
            </a:r>
            <a:r>
              <a:rPr lang="ja-JP" altLang="en-US" dirty="0"/>
              <a:t>確保する代わりに</a:t>
            </a:r>
            <a:r>
              <a:rPr lang="ja-JP" altLang="en-US" dirty="0">
                <a:solidFill>
                  <a:srgbClr val="00B0F0"/>
                </a:solidFill>
              </a:rPr>
              <a:t>割引</a:t>
            </a:r>
            <a:r>
              <a:rPr lang="ja-JP" altLang="en-US" dirty="0"/>
              <a:t>販売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ソフトウェア</a:t>
            </a:r>
            <a:r>
              <a:rPr lang="ja-JP" altLang="en-US" dirty="0"/>
              <a:t>の場合は現実的に実現可能か不明だが、</a:t>
            </a:r>
          </a:p>
          <a:p>
            <a:pPr marL="0" indent="0">
              <a:buNone/>
            </a:pPr>
            <a:r>
              <a:rPr lang="ja-JP" altLang="en-US" dirty="0"/>
              <a:t>組み込み式の体験版を用意し</a:t>
            </a:r>
            <a:r>
              <a:rPr lang="ja-JP" altLang="en-US" dirty="0">
                <a:solidFill>
                  <a:srgbClr val="00B050"/>
                </a:solidFill>
              </a:rPr>
              <a:t>正規ユーザー</a:t>
            </a:r>
            <a:r>
              <a:rPr lang="ja-JP" altLang="en-US" dirty="0"/>
              <a:t>なら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アップグレード</a:t>
            </a:r>
            <a:r>
              <a:rPr lang="ja-JP" altLang="en-US" dirty="0"/>
              <a:t>版を使える様にする。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販売根拠としては</a:t>
            </a:r>
            <a:r>
              <a:rPr lang="ja-JP" altLang="en-US" dirty="0">
                <a:solidFill>
                  <a:srgbClr val="00B050"/>
                </a:solidFill>
              </a:rPr>
              <a:t>心理学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C000"/>
                </a:solidFill>
              </a:rPr>
              <a:t>権威性パーソナリティ</a:t>
            </a:r>
            <a:r>
              <a:rPr lang="ja-JP" altLang="en-US" dirty="0"/>
              <a:t>を応用したもの　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5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4AE46CC-8C85-48D2-9458-C90B87D6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492C125-4699-4454-B34F-A6CC2BF0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</a:rPr>
              <a:t>ゲーム制作</a:t>
            </a:r>
            <a:r>
              <a:rPr lang="ja-JP" altLang="en-US" dirty="0"/>
              <a:t>関して</a:t>
            </a:r>
            <a:r>
              <a:rPr lang="ja-JP" altLang="en-US" dirty="0">
                <a:solidFill>
                  <a:srgbClr val="00B0F0"/>
                </a:solidFill>
              </a:rPr>
              <a:t>学習</a:t>
            </a:r>
            <a:r>
              <a:rPr lang="ja-JP" altLang="en-US" dirty="0"/>
              <a:t>する事が出来る</a:t>
            </a:r>
            <a:r>
              <a:rPr lang="en-US" altLang="ja-JP" dirty="0"/>
              <a:t>Web</a:t>
            </a:r>
            <a:r>
              <a:rPr lang="ja-JP" altLang="en-US" dirty="0"/>
              <a:t>サービス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初期は</a:t>
            </a:r>
            <a:r>
              <a:rPr lang="ja-JP" altLang="en-US" dirty="0">
                <a:solidFill>
                  <a:srgbClr val="00B050"/>
                </a:solidFill>
              </a:rPr>
              <a:t>音楽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rgbClr val="FF6699"/>
                </a:solidFill>
              </a:rPr>
              <a:t>イラスト</a:t>
            </a:r>
            <a:r>
              <a:rPr lang="ja-JP" altLang="en-US" dirty="0"/>
              <a:t>関連に関して展開する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</a:rPr>
              <a:t>音楽</a:t>
            </a:r>
            <a:r>
              <a:rPr lang="ja-JP" altLang="en-US" dirty="0"/>
              <a:t>関連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>
                <a:solidFill>
                  <a:srgbClr val="00B050"/>
                </a:solidFill>
              </a:rPr>
              <a:t>Midi</a:t>
            </a:r>
            <a:r>
              <a:rPr kumimoji="1" lang="ja-JP" altLang="en-US" dirty="0"/>
              <a:t>キーボード（鍵盤）</a:t>
            </a:r>
            <a:r>
              <a:rPr lang="ja-JP" altLang="en-US" dirty="0"/>
              <a:t>を押すと五線譜上の音符が</a:t>
            </a:r>
            <a:r>
              <a:rPr lang="ja-JP" altLang="en-US" dirty="0">
                <a:solidFill>
                  <a:srgbClr val="FFC000"/>
                </a:solidFill>
              </a:rPr>
              <a:t>光る</a:t>
            </a:r>
            <a:endParaRPr lang="en-US" altLang="ja-JP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FF6699"/>
                </a:solidFill>
              </a:rPr>
              <a:t>イラスト</a:t>
            </a:r>
            <a:r>
              <a:rPr lang="ja-JP" altLang="en-US" dirty="0"/>
              <a:t>関連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プロの</a:t>
            </a:r>
            <a:r>
              <a:rPr lang="ja-JP" altLang="en-US" dirty="0">
                <a:solidFill>
                  <a:srgbClr val="FF6699"/>
                </a:solidFill>
              </a:rPr>
              <a:t>イラストレーター</a:t>
            </a:r>
            <a:r>
              <a:rPr lang="ja-JP" altLang="en-US" dirty="0"/>
              <a:t>が製作した作品を実際に</a:t>
            </a:r>
            <a:r>
              <a:rPr lang="ja-JP" altLang="en-US" dirty="0">
                <a:solidFill>
                  <a:srgbClr val="7030A0"/>
                </a:solidFill>
              </a:rPr>
              <a:t>トレース</a:t>
            </a:r>
            <a:endParaRPr lang="en-US" altLang="ja-JP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この２要素を活かして実際に</a:t>
            </a:r>
            <a:r>
              <a:rPr lang="ja-JP" altLang="en-US" dirty="0">
                <a:solidFill>
                  <a:srgbClr val="FFC000"/>
                </a:solidFill>
              </a:rPr>
              <a:t>ユーザー</a:t>
            </a:r>
            <a:r>
              <a:rPr lang="ja-JP" altLang="en-US" dirty="0"/>
              <a:t>に学んで頂く</a:t>
            </a:r>
            <a:r>
              <a:rPr lang="ja-JP" altLang="en-US" dirty="0">
                <a:solidFill>
                  <a:srgbClr val="00B050"/>
                </a:solidFill>
              </a:rPr>
              <a:t>講座</a:t>
            </a:r>
            <a:r>
              <a:rPr lang="ja-JP" altLang="en-US" dirty="0"/>
              <a:t>を製作する。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スライド</a:t>
            </a:r>
            <a:r>
              <a:rPr lang="ja-JP" altLang="en-US" dirty="0"/>
              <a:t>若しくは</a:t>
            </a:r>
            <a:r>
              <a:rPr lang="ja-JP" altLang="en-US" dirty="0">
                <a:solidFill>
                  <a:srgbClr val="FF0000"/>
                </a:solidFill>
              </a:rPr>
              <a:t>動画</a:t>
            </a:r>
            <a:r>
              <a:rPr lang="ja-JP" altLang="en-US" dirty="0"/>
              <a:t>形式で</a:t>
            </a:r>
            <a:r>
              <a:rPr lang="ja-JP" altLang="en-US" dirty="0">
                <a:solidFill>
                  <a:srgbClr val="00B0F0"/>
                </a:solidFill>
              </a:rPr>
              <a:t>学んで</a:t>
            </a:r>
            <a:r>
              <a:rPr lang="ja-JP" altLang="en-US" dirty="0"/>
              <a:t>その場で</a:t>
            </a:r>
            <a:r>
              <a:rPr lang="ja-JP" altLang="en-US" dirty="0">
                <a:solidFill>
                  <a:srgbClr val="FF0000"/>
                </a:solidFill>
              </a:rPr>
              <a:t>実践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3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82818-3876-45F6-BD97-FBDCA30A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ターゲッティング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BEEC1-A3E1-4B63-8670-2F524269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50"/>
                </a:solidFill>
              </a:rPr>
              <a:t>ゲーム</a:t>
            </a:r>
            <a:r>
              <a:rPr lang="ja-JP" altLang="en-US" dirty="0"/>
              <a:t>に関するテクニックを学べる</a:t>
            </a:r>
            <a:r>
              <a:rPr lang="ja-JP" altLang="en-US" dirty="0">
                <a:solidFill>
                  <a:srgbClr val="FF0000"/>
                </a:solidFill>
              </a:rPr>
              <a:t>実践型</a:t>
            </a:r>
            <a:r>
              <a:rPr lang="ja-JP" altLang="en-US" dirty="0">
                <a:solidFill>
                  <a:srgbClr val="00B0F0"/>
                </a:solidFill>
              </a:rPr>
              <a:t>オンラインスクール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主なターゲットは</a:t>
            </a:r>
            <a:r>
              <a:rPr lang="ja-JP" altLang="en-US" dirty="0">
                <a:solidFill>
                  <a:srgbClr val="FFC000"/>
                </a:solidFill>
              </a:rPr>
              <a:t>子供</a:t>
            </a:r>
            <a:r>
              <a:rPr lang="ja-JP" altLang="en-US" dirty="0"/>
              <a:t>向けだが、</a:t>
            </a:r>
            <a:r>
              <a:rPr lang="ja-JP" altLang="en-US" dirty="0">
                <a:solidFill>
                  <a:srgbClr val="FF0000"/>
                </a:solidFill>
              </a:rPr>
              <a:t>意欲がある人</a:t>
            </a:r>
            <a:r>
              <a:rPr lang="ja-JP" altLang="en-US" dirty="0"/>
              <a:t>には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B050"/>
                </a:solidFill>
              </a:rPr>
              <a:t>専門的な知識</a:t>
            </a:r>
            <a:r>
              <a:rPr lang="ja-JP" altLang="en-US" dirty="0"/>
              <a:t>まで学べるようにする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全国の</a:t>
            </a:r>
            <a:r>
              <a:rPr lang="ja-JP" altLang="en-US" dirty="0">
                <a:solidFill>
                  <a:srgbClr val="FFC000"/>
                </a:solidFill>
              </a:rPr>
              <a:t>小学生</a:t>
            </a:r>
            <a:r>
              <a:rPr lang="ja-JP" altLang="en-US" dirty="0"/>
              <a:t>～</a:t>
            </a:r>
            <a:r>
              <a:rPr lang="ja-JP" altLang="en-US" dirty="0">
                <a:solidFill>
                  <a:srgbClr val="00B0F0"/>
                </a:solidFill>
              </a:rPr>
              <a:t>大学生</a:t>
            </a:r>
            <a:r>
              <a:rPr lang="ja-JP" altLang="en-US" dirty="0"/>
              <a:t>（メイン）</a:t>
            </a:r>
          </a:p>
          <a:p>
            <a:r>
              <a:rPr lang="ja-JP" altLang="en-US" dirty="0"/>
              <a:t>ゲーム製作が</a:t>
            </a:r>
            <a:r>
              <a:rPr lang="ja-JP" altLang="en-US" dirty="0">
                <a:solidFill>
                  <a:srgbClr val="92D050"/>
                </a:solidFill>
              </a:rPr>
              <a:t>趣味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0070C0"/>
                </a:solidFill>
              </a:rPr>
              <a:t>大人</a:t>
            </a:r>
          </a:p>
          <a:p>
            <a:r>
              <a:rPr lang="ja-JP" altLang="en-US" dirty="0"/>
              <a:t>ゲーム製作会社の</a:t>
            </a:r>
            <a:r>
              <a:rPr lang="ja-JP" altLang="en-US" dirty="0">
                <a:solidFill>
                  <a:srgbClr val="FF0000"/>
                </a:solidFill>
              </a:rPr>
              <a:t>法人</a:t>
            </a:r>
            <a:r>
              <a:rPr lang="ja-JP" altLang="en-US" dirty="0"/>
              <a:t>（新人研修に活用してもらう）</a:t>
            </a:r>
            <a:endParaRPr lang="en-US" altLang="ja-JP" dirty="0"/>
          </a:p>
          <a:p>
            <a:r>
              <a:rPr kumimoji="1" lang="ja-JP" altLang="en-US" dirty="0"/>
              <a:t>専門学校等</a:t>
            </a:r>
          </a:p>
        </p:txBody>
      </p:sp>
    </p:spTree>
    <p:extLst>
      <p:ext uri="{BB962C8B-B14F-4D97-AF65-F5344CB8AC3E}">
        <p14:creationId xmlns:p14="http://schemas.microsoft.com/office/powerpoint/2010/main" val="288087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D7B7868-ECE9-46B0-93CD-61B50DB7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C000"/>
                </a:solidFill>
              </a:rPr>
              <a:t>市場規模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086CDB-138E-481E-B45B-7EB2785A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堅調</a:t>
            </a:r>
            <a:r>
              <a:rPr lang="ja-JP" altLang="en-US" dirty="0"/>
              <a:t>だが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少子高齢化</a:t>
            </a:r>
            <a:r>
              <a:rPr lang="ja-JP" altLang="en-US" dirty="0"/>
              <a:t>の影響がありやや</a:t>
            </a:r>
            <a:r>
              <a:rPr lang="ja-JP" altLang="en-US" dirty="0">
                <a:solidFill>
                  <a:srgbClr val="002060"/>
                </a:solidFill>
              </a:rPr>
              <a:t>縮小</a:t>
            </a:r>
            <a:r>
              <a:rPr lang="ja-JP" altLang="en-US" dirty="0"/>
              <a:t>傾向</a:t>
            </a:r>
          </a:p>
          <a:p>
            <a:r>
              <a:rPr lang="en-US" altLang="ja-JP" dirty="0"/>
              <a:t>2017</a:t>
            </a:r>
            <a:r>
              <a:rPr lang="ja-JP" altLang="en-US" dirty="0"/>
              <a:t>年には</a:t>
            </a:r>
            <a:r>
              <a:rPr lang="en-US" altLang="ja-JP" dirty="0">
                <a:solidFill>
                  <a:srgbClr val="00B050"/>
                </a:solidFill>
              </a:rPr>
              <a:t>e-</a:t>
            </a:r>
            <a:r>
              <a:rPr lang="ja-JP" altLang="en-US" dirty="0">
                <a:solidFill>
                  <a:srgbClr val="00B050"/>
                </a:solidFill>
              </a:rPr>
              <a:t>ラーニング</a:t>
            </a:r>
            <a:r>
              <a:rPr lang="ja-JP" altLang="en-US" dirty="0"/>
              <a:t>市場は</a:t>
            </a:r>
            <a:r>
              <a:rPr lang="en-US" altLang="ja-JP" dirty="0"/>
              <a:t>1794</a:t>
            </a:r>
            <a:r>
              <a:rPr lang="ja-JP" altLang="en-US" dirty="0"/>
              <a:t>億円にも達する</a:t>
            </a:r>
          </a:p>
          <a:p>
            <a:r>
              <a:rPr lang="ja-JP" altLang="en-US" dirty="0"/>
              <a:t>その中でも</a:t>
            </a:r>
            <a:r>
              <a:rPr lang="en-US" altLang="ja-JP" dirty="0" err="1">
                <a:solidFill>
                  <a:srgbClr val="00B050"/>
                </a:solidFill>
              </a:rPr>
              <a:t>BtoC</a:t>
            </a:r>
            <a:r>
              <a:rPr lang="ja-JP" altLang="en-US" dirty="0"/>
              <a:t>市場は</a:t>
            </a:r>
            <a:r>
              <a:rPr lang="en-US" altLang="ja-JP" dirty="0"/>
              <a:t>1190</a:t>
            </a:r>
            <a:r>
              <a:rPr lang="ja-JP" altLang="en-US" dirty="0"/>
              <a:t>億円、</a:t>
            </a:r>
            <a:r>
              <a:rPr lang="en-US" altLang="ja-JP" dirty="0" err="1">
                <a:solidFill>
                  <a:srgbClr val="00B0F0"/>
                </a:solidFill>
              </a:rPr>
              <a:t>BtoB</a:t>
            </a:r>
            <a:r>
              <a:rPr lang="ja-JP" altLang="en-US" dirty="0"/>
              <a:t>市場は</a:t>
            </a:r>
            <a:r>
              <a:rPr lang="en-US" altLang="ja-JP" dirty="0"/>
              <a:t>604</a:t>
            </a:r>
            <a:r>
              <a:rPr lang="ja-JP" altLang="en-US" dirty="0"/>
              <a:t>億円に達する</a:t>
            </a:r>
          </a:p>
          <a:p>
            <a:r>
              <a:rPr lang="ja-JP" altLang="en-US" dirty="0"/>
              <a:t>いずれも前年度比</a:t>
            </a:r>
            <a:r>
              <a:rPr lang="en-US" altLang="ja-JP" dirty="0"/>
              <a:t>100</a:t>
            </a:r>
            <a:r>
              <a:rPr lang="ja-JP" altLang="en-US" dirty="0"/>
              <a:t>％の</a:t>
            </a:r>
            <a:r>
              <a:rPr lang="ja-JP" altLang="en-US" dirty="0">
                <a:solidFill>
                  <a:srgbClr val="FF0000"/>
                </a:solidFill>
              </a:rPr>
              <a:t>堅調</a:t>
            </a:r>
            <a:r>
              <a:rPr lang="ja-JP" altLang="en-US" dirty="0"/>
              <a:t>推移を見込める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日本における</a:t>
            </a:r>
            <a:r>
              <a:rPr lang="en-US" altLang="ja-JP" dirty="0"/>
              <a:t>2017</a:t>
            </a:r>
            <a:r>
              <a:rPr lang="ja-JP" altLang="en-US" dirty="0"/>
              <a:t>年の</a:t>
            </a:r>
            <a:r>
              <a:rPr lang="ja-JP" altLang="en-US" dirty="0">
                <a:solidFill>
                  <a:srgbClr val="FFC000"/>
                </a:solidFill>
              </a:rPr>
              <a:t>小学生</a:t>
            </a:r>
            <a:r>
              <a:rPr lang="ja-JP" altLang="en-US" dirty="0"/>
              <a:t>から</a:t>
            </a:r>
            <a:r>
              <a:rPr lang="ja-JP" altLang="en-US" dirty="0">
                <a:solidFill>
                  <a:srgbClr val="00B050"/>
                </a:solidFill>
              </a:rPr>
              <a:t>高校生</a:t>
            </a:r>
            <a:r>
              <a:rPr lang="ja-JP" altLang="en-US" dirty="0"/>
              <a:t>の人口数は約</a:t>
            </a:r>
            <a:r>
              <a:rPr lang="en-US" altLang="ja-JP" dirty="0"/>
              <a:t>1300</a:t>
            </a:r>
            <a:r>
              <a:rPr lang="ja-JP" altLang="en-US" dirty="0"/>
              <a:t>万人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上段の内容は</a:t>
            </a:r>
            <a:r>
              <a:rPr lang="en-US" altLang="ja-JP" sz="2000" dirty="0"/>
              <a:t>2017</a:t>
            </a:r>
            <a:r>
              <a:rPr lang="ja-JP" altLang="en-US" sz="2000" dirty="0"/>
              <a:t>年度矢野総合研究所統計より　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   </a:t>
            </a:r>
            <a:r>
              <a:rPr lang="ja-JP" altLang="en-US" sz="2000" dirty="0"/>
              <a:t>下段の内容は文部科学省平成</a:t>
            </a:r>
            <a:r>
              <a:rPr lang="en-US" altLang="ja-JP" sz="2000" dirty="0"/>
              <a:t>29</a:t>
            </a:r>
            <a:r>
              <a:rPr lang="ja-JP" altLang="en-US" sz="2000" dirty="0"/>
              <a:t>年度学校基本調査　総括　在学者より割り出した数値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87898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2C00749-AD72-41B9-BABF-E880DC5A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ゲーム製作</a:t>
            </a:r>
            <a:r>
              <a:rPr kumimoji="1" lang="ja-JP" altLang="en-US" dirty="0"/>
              <a:t>に関する</a:t>
            </a:r>
            <a:r>
              <a:rPr kumimoji="1" lang="ja-JP" altLang="en-US" dirty="0">
                <a:solidFill>
                  <a:srgbClr val="FF0000"/>
                </a:solidFill>
              </a:rPr>
              <a:t>需要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D5184B9-C7E7-4C64-8E94-7EBB988A9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“KADOKAWA</a:t>
            </a:r>
            <a:r>
              <a:rPr lang="ja-JP" altLang="en-US" dirty="0"/>
              <a:t>は本日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2017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日），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0070C0"/>
                </a:solidFill>
              </a:rPr>
              <a:t>「</a:t>
            </a:r>
            <a:r>
              <a:rPr lang="en-US" altLang="ja-JP" b="1" dirty="0">
                <a:solidFill>
                  <a:srgbClr val="0070C0"/>
                </a:solidFill>
              </a:rPr>
              <a:t>RPG</a:t>
            </a:r>
            <a:r>
              <a:rPr lang="ja-JP" altLang="en-US" b="1" dirty="0">
                <a:solidFill>
                  <a:srgbClr val="0070C0"/>
                </a:solidFill>
              </a:rPr>
              <a:t>ツクール」シリーズ</a:t>
            </a:r>
            <a:r>
              <a:rPr lang="ja-JP" altLang="en-US" dirty="0"/>
              <a:t>の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世界累計販売数が</a:t>
            </a:r>
            <a:r>
              <a:rPr lang="en-US" altLang="ja-JP" b="1" dirty="0">
                <a:solidFill>
                  <a:srgbClr val="FF0000"/>
                </a:solidFill>
              </a:rPr>
              <a:t>100</a:t>
            </a:r>
            <a:r>
              <a:rPr lang="ja-JP" altLang="en-US" b="1" dirty="0">
                <a:solidFill>
                  <a:srgbClr val="FF0000"/>
                </a:solidFill>
              </a:rPr>
              <a:t>万本を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突破</a:t>
            </a:r>
            <a:r>
              <a:rPr lang="ja-JP" altLang="en-US" dirty="0"/>
              <a:t>したことを記念して，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>
                <a:hlinkClick r:id="rId2"/>
              </a:rPr>
              <a:t>RPG</a:t>
            </a:r>
            <a:r>
              <a:rPr lang="ja-JP" altLang="en-US" dirty="0">
                <a:hlinkClick r:id="rId2"/>
              </a:rPr>
              <a:t>ツクール</a:t>
            </a:r>
            <a:r>
              <a:rPr lang="en-US" altLang="ja-JP" dirty="0">
                <a:hlinkClick r:id="rId2"/>
              </a:rPr>
              <a:t>MV</a:t>
            </a:r>
            <a:r>
              <a:rPr lang="ja-JP" altLang="en-US" dirty="0"/>
              <a:t>」で使用できる無料素材セットの配布や，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Steam</a:t>
            </a:r>
            <a:r>
              <a:rPr lang="ja-JP" altLang="en-US" dirty="0" err="1"/>
              <a:t>での</a:t>
            </a:r>
            <a:r>
              <a:rPr lang="ja-JP" altLang="en-US" dirty="0"/>
              <a:t>セールを開始した。</a:t>
            </a:r>
            <a:r>
              <a:rPr lang="en-US" altLang="ja-JP" dirty="0"/>
              <a:t>”</a:t>
            </a:r>
            <a:endParaRPr kumimoji="1" lang="ja-JP" altLang="en-US" dirty="0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39AF42D1-5118-40AB-8D40-4FC26016EB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54" y="1828799"/>
            <a:ext cx="3376247" cy="3376247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93F243-F0E5-429B-BFF1-5CAD2BA1A3A7}"/>
              </a:ext>
            </a:extLst>
          </p:cNvPr>
          <p:cNvSpPr txBox="1"/>
          <p:nvPr/>
        </p:nvSpPr>
        <p:spPr>
          <a:xfrm>
            <a:off x="6893754" y="5343157"/>
            <a:ext cx="38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hlinkClick r:id="rId4"/>
              </a:rPr>
              <a:t>http://www.4gamer.net/games/312/G031261/20170322099/</a:t>
            </a:r>
            <a:r>
              <a:rPr lang="ja-JP" altLang="en-US" dirty="0"/>
              <a:t>より抜粋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82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615B8-B4D1-45EF-B18D-A7E8909A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各種プログラミングコンテストの参加者数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CD847-EDD4-420B-BCAE-33422EAFD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</a:rPr>
              <a:t>ゲーム製作</a:t>
            </a:r>
            <a:r>
              <a:rPr lang="ja-JP" altLang="en-US" dirty="0"/>
              <a:t>に関する</a:t>
            </a:r>
            <a:r>
              <a:rPr lang="ja-JP" altLang="en-US" dirty="0">
                <a:solidFill>
                  <a:srgbClr val="FF0000"/>
                </a:solidFill>
              </a:rPr>
              <a:t>需要</a:t>
            </a:r>
            <a:r>
              <a:rPr lang="ja-JP" altLang="en-US" dirty="0"/>
              <a:t>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あるものの、</a:t>
            </a:r>
            <a:r>
              <a:rPr lang="ja-JP" altLang="en-US" dirty="0">
                <a:solidFill>
                  <a:srgbClr val="00B050"/>
                </a:solidFill>
              </a:rPr>
              <a:t>プログラミング</a:t>
            </a:r>
            <a:r>
              <a:rPr lang="ja-JP" altLang="en-US" dirty="0"/>
              <a:t>及び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ゲーム製作</a:t>
            </a:r>
            <a:r>
              <a:rPr kumimoji="1" lang="ja-JP" altLang="en-US" dirty="0"/>
              <a:t>コンテストに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応募している人は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ごく少数</a:t>
            </a:r>
            <a:r>
              <a:rPr kumimoji="1" lang="ja-JP" altLang="en-US" dirty="0"/>
              <a:t>の人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（大体１コンテストで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若干名～１</a:t>
            </a:r>
            <a:r>
              <a:rPr lang="en-US" altLang="ja-JP" dirty="0"/>
              <a:t>500</a:t>
            </a:r>
            <a:r>
              <a:rPr lang="ja-JP" altLang="en-US" dirty="0"/>
              <a:t>人位）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しか居ない事が判明した。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つまり敷居が高く余り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認知されていない。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3B6021-C3F4-457A-86C9-FF32E3CBF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/>
              <a:t>参考資料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000" dirty="0">
                <a:hlinkClick r:id="rId2"/>
              </a:rPr>
              <a:t>https://inter-high.unity3d.jp/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>
                <a:hlinkClick r:id="rId3"/>
              </a:rPr>
              <a:t>https://prtimes.jp/main/html/rd/p/000000055.000013310.html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>
                <a:hlinkClick r:id="rId4"/>
              </a:rPr>
              <a:t>http://jjpc.jp/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>
                <a:hlinkClick r:id="rId5"/>
              </a:rPr>
              <a:t>http://www.4gamer.net/games/999/G999905/20151005075/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>
                <a:hlinkClick r:id="rId6"/>
              </a:rPr>
              <a:t>http://web-ext.u-aizu.ac.jp/pc-concours/2017/home/status.html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98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D1FC146-E31D-4327-9C89-065B9724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50"/>
                </a:solidFill>
                <a:latin typeface="+mj-ea"/>
              </a:rPr>
              <a:t>プログラミング</a:t>
            </a:r>
            <a:r>
              <a:rPr kumimoji="1" lang="ja-JP" altLang="en-US" dirty="0">
                <a:solidFill>
                  <a:srgbClr val="FF0000"/>
                </a:solidFill>
                <a:latin typeface="+mj-ea"/>
              </a:rPr>
              <a:t>必修化</a:t>
            </a:r>
            <a:r>
              <a:rPr kumimoji="1" lang="ja-JP" altLang="en-US" dirty="0">
                <a:latin typeface="+mj-ea"/>
              </a:rPr>
              <a:t>について</a:t>
            </a:r>
          </a:p>
        </p:txBody>
      </p:sp>
      <p:pic>
        <p:nvPicPr>
          <p:cNvPr id="18" name="コンテンツ プレースホルダー 17" descr="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CD24D61-E652-491E-9095-15290A3CA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690688"/>
            <a:ext cx="8001000" cy="3905250"/>
          </a:xfr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EFB842-5EC5-493A-B6E7-5010FC869948}"/>
              </a:ext>
            </a:extLst>
          </p:cNvPr>
          <p:cNvSpPr txBox="1"/>
          <p:nvPr/>
        </p:nvSpPr>
        <p:spPr>
          <a:xfrm>
            <a:off x="3404235" y="5739618"/>
            <a:ext cx="538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日本経済再生本部作成　</a:t>
            </a:r>
            <a:r>
              <a:rPr lang="zh-TW" altLang="en-US" dirty="0"/>
              <a:t>日本再興戦略 </a:t>
            </a:r>
            <a:r>
              <a:rPr lang="en-US" altLang="zh-TW" dirty="0"/>
              <a:t>2016</a:t>
            </a:r>
            <a:r>
              <a:rPr lang="ja-JP" altLang="en-US" dirty="0"/>
              <a:t>より抜粋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06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2FA00-1DEB-4EA1-80A9-DD6B3A03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50"/>
                </a:solidFill>
              </a:rPr>
              <a:t>習い事</a:t>
            </a:r>
            <a:r>
              <a:rPr lang="ja-JP" altLang="en-US" dirty="0"/>
              <a:t>及び</a:t>
            </a:r>
            <a:r>
              <a:rPr lang="ja-JP" altLang="en-US" dirty="0">
                <a:solidFill>
                  <a:srgbClr val="00B050"/>
                </a:solidFill>
              </a:rPr>
              <a:t>プログラミングスクール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D19530-A8BA-415C-B471-2FDD500B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19546"/>
            <a:ext cx="5181600" cy="2563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FF6699"/>
                </a:solidFill>
              </a:rPr>
              <a:t>ケイコとマナブ</a:t>
            </a:r>
            <a:r>
              <a:rPr lang="ja-JP" altLang="en-US" dirty="0"/>
              <a:t>の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F0"/>
                </a:solidFill>
              </a:rPr>
              <a:t>子供</a:t>
            </a:r>
            <a:r>
              <a:rPr kumimoji="1" lang="ja-JP" altLang="en-US" dirty="0"/>
              <a:t>の</a:t>
            </a:r>
            <a:r>
              <a:rPr kumimoji="1" lang="ja-JP" altLang="en-US" dirty="0">
                <a:solidFill>
                  <a:srgbClr val="00B050"/>
                </a:solidFill>
              </a:rPr>
              <a:t>習い事</a:t>
            </a:r>
            <a:r>
              <a:rPr kumimoji="1" lang="ja-JP" altLang="en-US" dirty="0"/>
              <a:t>ランキング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2016</a:t>
            </a:r>
            <a:r>
              <a:rPr kumimoji="1" lang="ja-JP" altLang="en-US" dirty="0"/>
              <a:t>年において、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習わせたいランキング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位に</a:t>
            </a:r>
            <a:r>
              <a:rPr kumimoji="1" lang="ja-JP" altLang="en-US" dirty="0">
                <a:solidFill>
                  <a:srgbClr val="FFC000"/>
                </a:solidFill>
              </a:rPr>
              <a:t>ランクイン</a:t>
            </a:r>
            <a:endParaRPr lang="en-US" altLang="ja-JP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ECAE927-19AE-40DE-BD5E-DE3601CE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58"/>
            <a:ext cx="5181600" cy="314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>
                <a:solidFill>
                  <a:srgbClr val="FFC000"/>
                </a:solidFill>
              </a:rPr>
              <a:t>子供向け</a:t>
            </a:r>
            <a:endParaRPr kumimoji="1" lang="en-US" altLang="ja-JP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50"/>
                </a:solidFill>
              </a:rPr>
              <a:t>プログラミングスクール</a:t>
            </a:r>
            <a:r>
              <a:rPr lang="ja-JP" altLang="en-US" dirty="0"/>
              <a:t>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増えつつ</a:t>
            </a:r>
            <a:r>
              <a:rPr lang="ja-JP" altLang="en-US" dirty="0"/>
              <a:t>ある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</a:t>
            </a:r>
            <a:r>
              <a:rPr kumimoji="1" lang="en-US" altLang="ja-JP" dirty="0"/>
              <a:t>ech kid camp, Life is tech,</a:t>
            </a:r>
          </a:p>
          <a:p>
            <a:pPr marL="0" indent="0">
              <a:buNone/>
            </a:pPr>
            <a:r>
              <a:rPr kumimoji="1" lang="en-US" altLang="ja-JP" dirty="0"/>
              <a:t>Coder Dojo, TENTO,</a:t>
            </a:r>
          </a:p>
          <a:p>
            <a:pPr marL="0" indent="0">
              <a:buNone/>
            </a:pPr>
            <a:r>
              <a:rPr lang="en-US" altLang="ja-JP" dirty="0"/>
              <a:t>STAR programming SCHOOL</a:t>
            </a:r>
            <a:r>
              <a:rPr lang="ja-JP" altLang="en-US" dirty="0"/>
              <a:t>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73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962</Words>
  <Application>Microsoft Office PowerPoint</Application>
  <PresentationFormat>ワイド画面</PresentationFormat>
  <Paragraphs>234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ＭＳ Ｐゴシック</vt:lpstr>
      <vt:lpstr>新細明體</vt:lpstr>
      <vt:lpstr>游ゴシック</vt:lpstr>
      <vt:lpstr>Arial</vt:lpstr>
      <vt:lpstr>Calibri</vt:lpstr>
      <vt:lpstr>Cambria</vt:lpstr>
      <vt:lpstr>Office テーマ</vt:lpstr>
      <vt:lpstr>Talented(ゲーム制作講座) の 事業計画書</vt:lpstr>
      <vt:lpstr>初めに</vt:lpstr>
      <vt:lpstr>概要</vt:lpstr>
      <vt:lpstr>ターゲッティング</vt:lpstr>
      <vt:lpstr>市場規模</vt:lpstr>
      <vt:lpstr>ゲーム製作に関する需要</vt:lpstr>
      <vt:lpstr>各種プログラミングコンテストの参加者数</vt:lpstr>
      <vt:lpstr>プログラミング必修化について</vt:lpstr>
      <vt:lpstr>習い事及びプログラミングスクールについて</vt:lpstr>
      <vt:lpstr>ゲームを構成する要素</vt:lpstr>
      <vt:lpstr>つまり・・・</vt:lpstr>
      <vt:lpstr>サウンドやイラストのスクール関連について</vt:lpstr>
      <vt:lpstr>提供予定のサービス</vt:lpstr>
      <vt:lpstr>最終的に一人で作れる又は習得するもの</vt:lpstr>
      <vt:lpstr>天才キッズと育て方</vt:lpstr>
      <vt:lpstr>仕組み</vt:lpstr>
      <vt:lpstr>マネタイズ</vt:lpstr>
      <vt:lpstr>各種段階毎の戦略</vt:lpstr>
      <vt:lpstr>売却する場合</vt:lpstr>
      <vt:lpstr>上場する場合</vt:lpstr>
      <vt:lpstr>上場する場合（ゲーム事業）</vt:lpstr>
      <vt:lpstr>上場する場合（小売り事業）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事業計画書</dc:title>
  <dc:creator>dhrpu2</dc:creator>
  <cp:lastModifiedBy>dhrpu2</cp:lastModifiedBy>
  <cp:revision>96</cp:revision>
  <dcterms:created xsi:type="dcterms:W3CDTF">2017-10-31T02:48:15Z</dcterms:created>
  <dcterms:modified xsi:type="dcterms:W3CDTF">2017-12-07T11:39:04Z</dcterms:modified>
</cp:coreProperties>
</file>