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3" r:id="rId4"/>
    <p:sldId id="271" r:id="rId5"/>
    <p:sldId id="276" r:id="rId6"/>
    <p:sldId id="269" r:id="rId7"/>
    <p:sldId id="259" r:id="rId8"/>
    <p:sldId id="272" r:id="rId9"/>
    <p:sldId id="260" r:id="rId10"/>
    <p:sldId id="261" r:id="rId11"/>
    <p:sldId id="262" r:id="rId12"/>
    <p:sldId id="267" r:id="rId13"/>
    <p:sldId id="263" r:id="rId14"/>
    <p:sldId id="284" r:id="rId15"/>
    <p:sldId id="268" r:id="rId16"/>
    <p:sldId id="266" r:id="rId17"/>
    <p:sldId id="275" r:id="rId18"/>
    <p:sldId id="274" r:id="rId19"/>
    <p:sldId id="265" r:id="rId20"/>
    <p:sldId id="281" r:id="rId21"/>
    <p:sldId id="277" r:id="rId22"/>
    <p:sldId id="278" r:id="rId23"/>
    <p:sldId id="283" r:id="rId24"/>
    <p:sldId id="282" r:id="rId25"/>
    <p:sldId id="280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30" y="11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BBA27-8B8E-4F8C-8890-358CD4FF7CC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65C01-01B0-4904-B2FA-7C01806002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3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65C01-01B0-4904-B2FA-7C01806002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5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65C01-01B0-4904-B2FA-7C01806002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8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65C01-01B0-4904-B2FA-7C01806002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5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84F34-38FC-40A1-9A96-E64C7B6D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205F0-B1AC-4D9E-A781-2EC30281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5A3B4-A4C5-4EB9-9559-0A942501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5E294-C0B6-48CE-81DA-FBD6FB9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6070-B2CC-4FC9-B67A-960827F0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3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9BBFD-CECB-4E5D-A2AC-F910528F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5A4E7-9B80-479D-97BA-08294FB4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069DD-CCF9-4B44-9FA7-8C0BC27A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1BAAA-CDCD-443C-9386-02B9F337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D2469-72CC-4D74-BD9D-2BA590AF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1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8EA5D-2C84-49BB-B0F7-3122823D4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D8FD9-F100-4100-B968-187DE9EC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82DA0-D56A-4C8C-9794-2257F9C3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A6487-DB1E-4A00-92A8-B30B8EAC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91AA9-7959-4F4C-8BD0-E2FA7947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FBF5-B4E0-44B7-B65C-A2F9B59F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5CDC1-328E-4080-AC11-0A9BF047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491A1-22A5-4F42-9BBB-E9BAA6EE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44B54-026F-48B0-A729-C27624E2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906F-23AF-4AFB-8647-36AEFF3C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9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710CB-137D-4BD5-8AD4-5056B29E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9D520-4A5F-47C8-97ED-642644A1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AF99A-3A8B-43B1-963E-95825E89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391EA-8EBA-4937-99B0-166063B3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75CA9-363D-4296-8000-9D1410C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6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4BBB-48FF-4878-A6AD-4C6A40A4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F60BE-F31C-4451-BFEA-49E2009B4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87950-CCA3-4B8D-BC72-B426F930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DCBF8-5406-412F-83AE-08B5DD2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ECFEE-37CE-489B-808F-71428F3D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1FC2F-C604-4F12-AD49-9ACA5073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9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60DA0-0C4C-408B-B761-C4DBF1F5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08923-BFFB-4F27-925F-B26385F8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E80E7-4316-42AD-8DB9-BBFB9DDBB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2C6BFB-60CD-460B-A7BB-4053B18C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ADEF71-664C-4377-9999-E7BB303BE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092782-13DE-4089-9EFD-D0EEDFFF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110C0-C1B2-4E62-9F34-9042D9D5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8A7E48-D286-44CF-9394-2B228CD5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1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F7298-CBFF-4653-AE32-DC849946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319CA2-C5A0-4A18-9D3A-06962AB3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DC530-E6D1-400A-BD98-A5661161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1636D3-1BA7-4806-842F-3FFEA4D5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9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48D586-5D3F-4288-9708-3505F32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11436-E8F3-4777-B3C2-BFEE6309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D2145-B98A-4A0E-BE58-43869B29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000B4-A85B-4326-A6D5-A5C0922A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047FF-3251-454B-B8D6-525C24C9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805C9-18A1-4A74-8110-F572E297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9D2A5-C95D-4080-8EA4-EB660D28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C387A-0732-47F3-837B-81E736DC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6A9D3-C035-47B7-BBFF-361E6C92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05D57-A334-425F-959C-FC66C155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7A7807-F118-4169-836B-56B968951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801FD-9B66-4717-9FE2-0A6BA897E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AB10D-A1E4-435A-B58A-8D0E4471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119DB-74C7-45B2-90AD-554E805D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73078-7C2C-4F3B-80F8-84468DCF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14DC8-DC92-41CE-9AE2-710BA956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87E3F-0B63-4EAE-8264-E0A62EF6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FCA0F-1742-4A34-8ED8-E63EF8C5D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8D46-829D-4F38-8DCF-D36AB7DB8FCD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2104B-C7DC-4A03-8D7D-4B6DE94D0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F8C1B-DADC-4B82-867A-8D770669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1CA9-C009-41C1-AD68-2FD9B0183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8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22.xml"/><Relationship Id="rId5" Type="http://schemas.openxmlformats.org/officeDocument/2006/relationships/slide" Target="slide9.xml"/><Relationship Id="rId10" Type="http://schemas.openxmlformats.org/officeDocument/2006/relationships/slide" Target="slide19.xml"/><Relationship Id="rId4" Type="http://schemas.openxmlformats.org/officeDocument/2006/relationships/slide" Target="slide8.xml"/><Relationship Id="rId9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9C920B-8BC5-495C-9EFA-F4064662F593}"/>
              </a:ext>
            </a:extLst>
          </p:cNvPr>
          <p:cNvSpPr txBox="1"/>
          <p:nvPr/>
        </p:nvSpPr>
        <p:spPr>
          <a:xfrm>
            <a:off x="5408539" y="2582614"/>
            <a:ext cx="1758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Bahnschrift Light Condensed" panose="020B0502040204020203" pitchFamily="34" charset="0"/>
              </a:rPr>
              <a:t>BGP</a:t>
            </a:r>
          </a:p>
          <a:p>
            <a:pPr algn="r"/>
            <a:r>
              <a:rPr lang="en-US" altLang="zh-CN" sz="2800" dirty="0">
                <a:latin typeface="Bahnschrift Light Condensed" panose="020B0502040204020203" pitchFamily="34" charset="0"/>
              </a:rPr>
              <a:t>v0.083</a:t>
            </a:r>
            <a:endParaRPr lang="zh-CN" altLang="en-US" sz="2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0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231A186-6FD0-4CF4-9DE9-6A5F1772596F}"/>
              </a:ext>
            </a:extLst>
          </p:cNvPr>
          <p:cNvSpPr/>
          <p:nvPr/>
        </p:nvSpPr>
        <p:spPr>
          <a:xfrm>
            <a:off x="6003350" y="3778382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0C4A29-C76E-417E-8985-72DDD0B9121A}"/>
              </a:ext>
            </a:extLst>
          </p:cNvPr>
          <p:cNvSpPr/>
          <p:nvPr/>
        </p:nvSpPr>
        <p:spPr>
          <a:xfrm>
            <a:off x="1199322" y="3778382"/>
            <a:ext cx="2550638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CalculatePrecisionSet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256D83-90F0-44C3-8EC9-0B3B7FAC2339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3749960" y="4208287"/>
            <a:ext cx="22533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2DC0D32-3BD5-4B9D-8C31-048DF29995E3}"/>
              </a:ext>
            </a:extLst>
          </p:cNvPr>
          <p:cNvSpPr/>
          <p:nvPr/>
        </p:nvSpPr>
        <p:spPr>
          <a:xfrm>
            <a:off x="3785073" y="1066801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SymbolTree</a:t>
            </a:r>
          </a:p>
          <a:p>
            <a:pPr algn="ctr"/>
            <a:r>
              <a:rPr lang="en-US" altLang="zh-CN" dirty="0"/>
              <a:t>(…_</a:t>
            </a:r>
            <a:r>
              <a:rPr lang="en-US" altLang="zh-CN" dirty="0" err="1"/>
              <a:t>ExprTree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2478F7-0DA1-49DA-A3C1-5EE76FA580B4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2474641" y="1926610"/>
            <a:ext cx="2293071" cy="1851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AD1346-7914-4629-B5E7-7D9A97369A75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4767712" y="1926610"/>
            <a:ext cx="2218278" cy="1851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7AD2C1-3018-4CCE-9F5F-89EB75FD550F}"/>
              </a:ext>
            </a:extLst>
          </p:cNvPr>
          <p:cNvCxnSpPr>
            <a:cxnSpLocks/>
          </p:cNvCxnSpPr>
          <p:nvPr/>
        </p:nvCxnSpPr>
        <p:spPr>
          <a:xfrm flipH="1">
            <a:off x="9163251" y="2363122"/>
            <a:ext cx="11634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E0468-88C1-4670-9A99-A83A3E59C54E}"/>
              </a:ext>
            </a:extLst>
          </p:cNvPr>
          <p:cNvSpPr txBox="1"/>
          <p:nvPr/>
        </p:nvSpPr>
        <p:spPr>
          <a:xfrm>
            <a:off x="9163251" y="2714324"/>
            <a:ext cx="1443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Each circle</a:t>
            </a:r>
            <a:endParaRPr lang="zh-CN" altLang="en-US" sz="20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C61806A-95BB-4855-A062-BC708D8254E4}"/>
              </a:ext>
            </a:extLst>
          </p:cNvPr>
          <p:cNvCxnSpPr>
            <a:cxnSpLocks/>
          </p:cNvCxnSpPr>
          <p:nvPr/>
        </p:nvCxnSpPr>
        <p:spPr>
          <a:xfrm>
            <a:off x="3749960" y="4456496"/>
            <a:ext cx="225339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774301-0E81-4FD5-9603-8127FD5333EE}"/>
              </a:ext>
            </a:extLst>
          </p:cNvPr>
          <p:cNvCxnSpPr>
            <a:cxnSpLocks/>
          </p:cNvCxnSpPr>
          <p:nvPr/>
        </p:nvCxnSpPr>
        <p:spPr>
          <a:xfrm>
            <a:off x="9278754" y="3473116"/>
            <a:ext cx="11634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94BCC28-3C34-4CDB-978D-D032FA9E7E4D}"/>
              </a:ext>
            </a:extLst>
          </p:cNvPr>
          <p:cNvSpPr txBox="1"/>
          <p:nvPr/>
        </p:nvSpPr>
        <p:spPr>
          <a:xfrm>
            <a:off x="9134375" y="3831799"/>
            <a:ext cx="2223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2+ circle</a:t>
            </a:r>
          </a:p>
          <a:p>
            <a:r>
              <a:rPr lang="en-US" altLang="zh-CN" sz="2000" dirty="0"/>
              <a:t>if add trees as new features</a:t>
            </a:r>
            <a:endParaRPr lang="zh-CN" altLang="en-US" sz="2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B4186E5-1F92-48A4-AAA9-3E7355543DA2}"/>
              </a:ext>
            </a:extLst>
          </p:cNvPr>
          <p:cNvSpPr txBox="1"/>
          <p:nvPr/>
        </p:nvSpPr>
        <p:spPr>
          <a:xfrm>
            <a:off x="3805440" y="4704706"/>
            <a:ext cx="23547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add_tree_to_features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sz="1400" dirty="0"/>
              <a:t>Add SymbolTree in set back as a terminals, and assign a new 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name, value, dim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8F09EA-2C01-40CF-9301-4327FB47D101}"/>
              </a:ext>
            </a:extLst>
          </p:cNvPr>
          <p:cNvSpPr txBox="1"/>
          <p:nvPr/>
        </p:nvSpPr>
        <p:spPr>
          <a:xfrm>
            <a:off x="6264093" y="2549241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ST.generate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7633794-A3EF-4D9B-8099-6AF3795E54F2}"/>
              </a:ext>
            </a:extLst>
          </p:cNvPr>
          <p:cNvSpPr txBox="1"/>
          <p:nvPr/>
        </p:nvSpPr>
        <p:spPr>
          <a:xfrm>
            <a:off x="2030932" y="2529190"/>
            <a:ext cx="147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CP.Calculate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FE31BB9-5D86-435B-8AB5-1261DCF40B75}"/>
              </a:ext>
            </a:extLst>
          </p:cNvPr>
          <p:cNvSpPr txBox="1"/>
          <p:nvPr/>
        </p:nvSpPr>
        <p:spPr>
          <a:xfrm>
            <a:off x="4286707" y="3624002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CP.__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4DA215-0823-48BD-8591-73CAA7ADB625}"/>
              </a:ext>
            </a:extLst>
          </p:cNvPr>
          <p:cNvSpPr txBox="1"/>
          <p:nvPr/>
        </p:nvSpPr>
        <p:spPr>
          <a:xfrm>
            <a:off x="2770001" y="6177075"/>
            <a:ext cx="459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 relationship between 3 base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23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231A186-6FD0-4CF4-9DE9-6A5F1772596F}"/>
              </a:ext>
            </a:extLst>
          </p:cNvPr>
          <p:cNvSpPr/>
          <p:nvPr/>
        </p:nvSpPr>
        <p:spPr>
          <a:xfrm>
            <a:off x="6456579" y="6045267"/>
            <a:ext cx="1405333" cy="59293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SymbolSet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0C4A29-C76E-417E-8985-72DDD0B9121A}"/>
              </a:ext>
            </a:extLst>
          </p:cNvPr>
          <p:cNvSpPr/>
          <p:nvPr/>
        </p:nvSpPr>
        <p:spPr>
          <a:xfrm>
            <a:off x="3538952" y="6045267"/>
            <a:ext cx="1457117" cy="598213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CalculatePrecision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256D83-90F0-44C3-8EC9-0B3B7FAC2339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4996069" y="6341734"/>
            <a:ext cx="1460510" cy="26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2DC0D32-3BD5-4B9D-8C31-048DF29995E3}"/>
              </a:ext>
            </a:extLst>
          </p:cNvPr>
          <p:cNvSpPr/>
          <p:nvPr/>
        </p:nvSpPr>
        <p:spPr>
          <a:xfrm>
            <a:off x="5056450" y="4693248"/>
            <a:ext cx="1405333" cy="66624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SymbolTree</a:t>
            </a:r>
          </a:p>
          <a:p>
            <a:pPr algn="ctr"/>
            <a:r>
              <a:rPr lang="en-US" altLang="zh-CN" sz="1400" dirty="0"/>
              <a:t>(…_</a:t>
            </a:r>
            <a:r>
              <a:rPr lang="en-US" altLang="zh-CN" sz="1400" dirty="0" err="1"/>
              <a:t>ExprTree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2478F7-0DA1-49DA-A3C1-5EE76FA580B4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267511" y="5359495"/>
            <a:ext cx="1491606" cy="6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BAD1346-7914-4629-B5E7-7D9A97369A75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H="1" flipV="1">
            <a:off x="5759117" y="5359495"/>
            <a:ext cx="1400129" cy="685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C61806A-95BB-4855-A062-BC708D8254E4}"/>
              </a:ext>
            </a:extLst>
          </p:cNvPr>
          <p:cNvCxnSpPr>
            <a:cxnSpLocks/>
          </p:cNvCxnSpPr>
          <p:nvPr/>
        </p:nvCxnSpPr>
        <p:spPr>
          <a:xfrm>
            <a:off x="5056450" y="6475292"/>
            <a:ext cx="14001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7633794-A3EF-4D9B-8099-6AF3795E54F2}"/>
              </a:ext>
            </a:extLst>
          </p:cNvPr>
          <p:cNvSpPr txBox="1"/>
          <p:nvPr/>
        </p:nvSpPr>
        <p:spPr>
          <a:xfrm>
            <a:off x="3791226" y="5358484"/>
            <a:ext cx="126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CP.Calculate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88D9EF-B09B-4FDA-BAA4-59B94656E8CA}"/>
              </a:ext>
            </a:extLst>
          </p:cNvPr>
          <p:cNvSpPr/>
          <p:nvPr/>
        </p:nvSpPr>
        <p:spPr>
          <a:xfrm>
            <a:off x="718893" y="855328"/>
            <a:ext cx="466666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String_name</a:t>
            </a:r>
            <a:r>
              <a:rPr lang="en-US" altLang="zh-CN" dirty="0"/>
              <a:t>     =      </a:t>
            </a:r>
            <a:r>
              <a:rPr lang="en-US" altLang="zh-CN" dirty="0" err="1"/>
              <a:t>repr</a:t>
            </a:r>
            <a:r>
              <a:rPr lang="en-US" altLang="zh-CN" dirty="0"/>
              <a:t>(SymbolTree)</a:t>
            </a:r>
          </a:p>
          <a:p>
            <a:endParaRPr lang="en-US" altLang="zh-CN" dirty="0"/>
          </a:p>
          <a:p>
            <a:r>
              <a:rPr lang="en-US" altLang="zh-CN" dirty="0" err="1"/>
              <a:t>Sympy_expr</a:t>
            </a:r>
            <a:r>
              <a:rPr lang="en-US" altLang="zh-CN" dirty="0"/>
              <a:t>     =      compile_(SymbolTree,…)</a:t>
            </a:r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               =      </a:t>
            </a:r>
            <a:r>
              <a:rPr lang="en-US" altLang="zh-CN" dirty="0" err="1"/>
              <a:t>lambdify</a:t>
            </a:r>
            <a:r>
              <a:rPr lang="en-US" altLang="zh-CN" dirty="0"/>
              <a:t>_(</a:t>
            </a:r>
            <a:r>
              <a:rPr lang="en-US" altLang="zh-CN" dirty="0" err="1"/>
              <a:t>Sympy_expr</a:t>
            </a:r>
            <a:r>
              <a:rPr lang="en-US" altLang="zh-CN" dirty="0"/>
              <a:t>,…)</a:t>
            </a:r>
          </a:p>
          <a:p>
            <a:r>
              <a:rPr lang="en-US" altLang="zh-CN" dirty="0" err="1"/>
              <a:t>Y_pre</a:t>
            </a:r>
            <a:r>
              <a:rPr lang="en-US" altLang="zh-CN" dirty="0"/>
              <a:t>               =      </a:t>
            </a:r>
            <a:r>
              <a:rPr lang="en-US" altLang="zh-CN" dirty="0" err="1"/>
              <a:t>Func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Y                      =      score(</a:t>
            </a:r>
            <a:r>
              <a:rPr lang="en-US" altLang="zh-CN" dirty="0" err="1"/>
              <a:t>Y_true,Y_pre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Func</a:t>
            </a:r>
            <a:r>
              <a:rPr lang="en-US" altLang="zh-CN" dirty="0"/>
              <a:t>                =      </a:t>
            </a:r>
            <a:r>
              <a:rPr lang="en-US" altLang="zh-CN" dirty="0" err="1"/>
              <a:t>lambdify</a:t>
            </a:r>
            <a:r>
              <a:rPr lang="en-US" altLang="zh-CN" dirty="0"/>
              <a:t>_(</a:t>
            </a:r>
            <a:r>
              <a:rPr lang="en-US" altLang="zh-CN" dirty="0" err="1"/>
              <a:t>Sympy_expr</a:t>
            </a:r>
            <a:r>
              <a:rPr lang="en-US" altLang="zh-CN" dirty="0"/>
              <a:t>,…)</a:t>
            </a:r>
          </a:p>
          <a:p>
            <a:r>
              <a:rPr lang="en-US" altLang="zh-CN" dirty="0" err="1"/>
              <a:t>Y_dim</a:t>
            </a:r>
            <a:r>
              <a:rPr lang="en-US" altLang="zh-CN" dirty="0"/>
              <a:t>              =     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x_dim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D9D4837-A483-4E1B-A452-1D8A2A022A38}"/>
              </a:ext>
            </a:extLst>
          </p:cNvPr>
          <p:cNvSpPr/>
          <p:nvPr/>
        </p:nvSpPr>
        <p:spPr>
          <a:xfrm>
            <a:off x="5759117" y="1470709"/>
            <a:ext cx="1411266" cy="43139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func_map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36BCF03-09AF-49E1-942E-F27F70F84EBB}"/>
              </a:ext>
            </a:extLst>
          </p:cNvPr>
          <p:cNvSpPr/>
          <p:nvPr/>
        </p:nvSpPr>
        <p:spPr>
          <a:xfrm>
            <a:off x="5759117" y="2019319"/>
            <a:ext cx="1411266" cy="43139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np_map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0CBB3A5-B71B-435B-BD7A-1E16E46528C6}"/>
              </a:ext>
            </a:extLst>
          </p:cNvPr>
          <p:cNvSpPr/>
          <p:nvPr/>
        </p:nvSpPr>
        <p:spPr>
          <a:xfrm>
            <a:off x="5759117" y="3419375"/>
            <a:ext cx="1411266" cy="43139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Dim_map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99A1A29-C7A8-473E-8961-A2201F89ECC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986338" y="1686405"/>
            <a:ext cx="77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CF38123-C44A-4A69-BCDF-849C56CF0CF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011994" y="2235015"/>
            <a:ext cx="747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12A510B-6666-482E-9944-6834739C836F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11995" y="3625701"/>
            <a:ext cx="747122" cy="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018C25F-BAB9-4DB3-A44C-757DD45D1DA9}"/>
              </a:ext>
            </a:extLst>
          </p:cNvPr>
          <p:cNvSpPr/>
          <p:nvPr/>
        </p:nvSpPr>
        <p:spPr>
          <a:xfrm>
            <a:off x="7228393" y="1501738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Sympy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8122DE-63CE-43B0-911F-299F53D7CCF9}"/>
              </a:ext>
            </a:extLst>
          </p:cNvPr>
          <p:cNvSpPr/>
          <p:nvPr/>
        </p:nvSpPr>
        <p:spPr>
          <a:xfrm>
            <a:off x="7228393" y="2029209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49FFC6-759F-4CA3-84C3-106CA0E26FED}"/>
              </a:ext>
            </a:extLst>
          </p:cNvPr>
          <p:cNvSpPr/>
          <p:nvPr/>
        </p:nvSpPr>
        <p:spPr>
          <a:xfrm>
            <a:off x="7228392" y="348143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Dim function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973DB86-C036-4F18-B41F-B2BA24CB004B}"/>
              </a:ext>
            </a:extLst>
          </p:cNvPr>
          <p:cNvSpPr txBox="1"/>
          <p:nvPr/>
        </p:nvSpPr>
        <p:spPr>
          <a:xfrm>
            <a:off x="9203267" y="1641171"/>
            <a:ext cx="29844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Calculation rules</a:t>
            </a:r>
          </a:p>
          <a:p>
            <a:r>
              <a:rPr lang="zh-CN" altLang="en-US" sz="2000" dirty="0"/>
              <a:t>计算规则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1600" dirty="0"/>
              <a:t>1.universal operation are with 3 function.</a:t>
            </a:r>
          </a:p>
          <a:p>
            <a:endParaRPr lang="en-US" altLang="zh-CN" sz="1600" dirty="0"/>
          </a:p>
          <a:p>
            <a:r>
              <a:rPr lang="zh-CN" altLang="en-US" sz="1600" dirty="0"/>
              <a:t>常见内置规则同时定义</a:t>
            </a:r>
            <a:r>
              <a:rPr lang="en-US" altLang="zh-CN" sz="1600" dirty="0"/>
              <a:t>3</a:t>
            </a:r>
            <a:r>
              <a:rPr lang="zh-CN" altLang="en-US" sz="1600" dirty="0"/>
              <a:t>个函数。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2.self operation is without 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sympy</a:t>
            </a:r>
            <a:r>
              <a:rPr lang="en-US" altLang="zh-CN" sz="1600" dirty="0"/>
              <a:t> function, which is constructed automatedly.</a:t>
            </a:r>
          </a:p>
          <a:p>
            <a:endParaRPr lang="en-US" altLang="zh-CN" sz="1600" dirty="0"/>
          </a:p>
          <a:p>
            <a:r>
              <a:rPr lang="zh-CN" altLang="en-US" sz="1600" dirty="0"/>
              <a:t>自定义规则不定义 </a:t>
            </a:r>
            <a:r>
              <a:rPr lang="en-US" altLang="zh-CN" sz="1600" dirty="0" err="1"/>
              <a:t>sympy</a:t>
            </a:r>
            <a:r>
              <a:rPr lang="en-US" altLang="zh-CN" sz="1600" dirty="0"/>
              <a:t> function, </a:t>
            </a:r>
            <a:r>
              <a:rPr lang="zh-CN" altLang="en-US" sz="1600" dirty="0"/>
              <a:t>默认使用</a:t>
            </a:r>
            <a:r>
              <a:rPr lang="en-US" altLang="zh-CN" sz="1600" dirty="0" err="1"/>
              <a:t>Sympy</a:t>
            </a:r>
            <a:r>
              <a:rPr lang="en-US" altLang="zh-CN" sz="1600" dirty="0"/>
              <a:t>. Function </a:t>
            </a:r>
            <a:r>
              <a:rPr lang="zh-CN" altLang="en-US" sz="1600" dirty="0"/>
              <a:t>创建。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1EAB050-8BC3-4371-86B0-35F1199F3342}"/>
              </a:ext>
            </a:extLst>
          </p:cNvPr>
          <p:cNvSpPr txBox="1"/>
          <p:nvPr/>
        </p:nvSpPr>
        <p:spPr>
          <a:xfrm>
            <a:off x="6564286" y="801711"/>
            <a:ext cx="141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 err="1"/>
              <a:t>func_name</a:t>
            </a:r>
            <a:r>
              <a:rPr lang="zh-CN" altLang="en-US" dirty="0"/>
              <a:t>”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BD7135E-E3EE-4FCC-9062-CD12921AA6ED}"/>
              </a:ext>
            </a:extLst>
          </p:cNvPr>
          <p:cNvSpPr/>
          <p:nvPr/>
        </p:nvSpPr>
        <p:spPr>
          <a:xfrm>
            <a:off x="5604934" y="1286933"/>
            <a:ext cx="3409526" cy="3073400"/>
          </a:xfrm>
          <a:prstGeom prst="roundRect">
            <a:avLst>
              <a:gd name="adj" fmla="val 1005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46493F-027F-408B-8A07-B4961C184F15}"/>
              </a:ext>
            </a:extLst>
          </p:cNvPr>
          <p:cNvSpPr/>
          <p:nvPr/>
        </p:nvSpPr>
        <p:spPr>
          <a:xfrm>
            <a:off x="294297" y="272534"/>
            <a:ext cx="2257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Functions Type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611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0" y="306035"/>
            <a:ext cx="35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Dimension calculation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20EB5F-5C3F-439E-B742-364522BE7260}"/>
                  </a:ext>
                </a:extLst>
              </p:cNvPr>
              <p:cNvSpPr txBox="1"/>
              <p:nvPr/>
            </p:nvSpPr>
            <p:spPr>
              <a:xfrm>
                <a:off x="692151" y="5913749"/>
                <a:ext cx="47515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                  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zh-CN" altLang="en-US" sz="1400" i="1" dirty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     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  <a:p>
                <a:endParaRPr lang="zh-CN" altLang="en-US" sz="140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20EB5F-5C3F-439E-B742-364522BE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1" y="5913749"/>
                <a:ext cx="4751576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29F3BE-CDA9-4074-924C-168994C5B460}"/>
                  </a:ext>
                </a:extLst>
              </p:cNvPr>
              <p:cNvSpPr txBox="1"/>
              <p:nvPr/>
            </p:nvSpPr>
            <p:spPr>
              <a:xfrm>
                <a:off x="233392" y="1285818"/>
                <a:ext cx="180057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Example: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: dimension 1</a:t>
                </a:r>
              </a:p>
              <a:p>
                <a:r>
                  <a:rPr lang="en-US" altLang="zh-CN" dirty="0"/>
                  <a:t>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: dimension 2</a:t>
                </a:r>
              </a:p>
              <a:p>
                <a:r>
                  <a:rPr lang="en-US" altLang="zh-CN" dirty="0"/>
                  <a:t>c1: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: dimensionless </a:t>
                </a:r>
              </a:p>
              <a:p>
                <a:r>
                  <a:rPr lang="en-US" altLang="zh-CN" dirty="0"/>
                  <a:t>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𝑛𝑎𝑛</m:t>
                        </m:r>
                      </m:sub>
                    </m:sSub>
                  </m:oMath>
                </a14:m>
                <a:r>
                  <a:rPr lang="en-US" altLang="zh-CN" dirty="0"/>
                  <a:t> : without dimension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129F3BE-CDA9-4074-924C-168994C5B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92" y="1285818"/>
                <a:ext cx="1800571" cy="3139321"/>
              </a:xfrm>
              <a:prstGeom prst="rect">
                <a:avLst/>
              </a:prstGeom>
              <a:blipFill>
                <a:blip r:embed="rId4"/>
                <a:stretch>
                  <a:fillRect l="-2703" t="-1165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255FA25-670E-4ACE-B766-5C4139C5B2CD}"/>
              </a:ext>
            </a:extLst>
          </p:cNvPr>
          <p:cNvSpPr/>
          <p:nvPr/>
        </p:nvSpPr>
        <p:spPr>
          <a:xfrm>
            <a:off x="2906469" y="602865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13B3ECEC-5955-4D8C-B962-0DC57FFA8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118297"/>
                  </p:ext>
                </p:extLst>
              </p:nvPr>
            </p:nvGraphicFramePr>
            <p:xfrm>
              <a:off x="2182902" y="872121"/>
              <a:ext cx="3228492" cy="486436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23019680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224136635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823497281"/>
                        </a:ext>
                      </a:extLst>
                    </a:gridCol>
                  </a:tblGrid>
                  <a:tr h="71201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324035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+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605380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𝑛𝑎𝑛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1320714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i="0" dirty="0">
                              <a:latin typeface="+mj-lt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8368501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035721"/>
                      </a:ext>
                    </a:extLst>
                  </a:tr>
                  <a:tr h="319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+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154050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*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 2*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255878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7274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0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532150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0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005212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/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8590338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7281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4171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023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13B3ECEC-5955-4D8C-B962-0DC57FFA8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5118297"/>
                  </p:ext>
                </p:extLst>
              </p:nvPr>
            </p:nvGraphicFramePr>
            <p:xfrm>
              <a:off x="2182902" y="872121"/>
              <a:ext cx="3228492" cy="486436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23019680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224136635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823497281"/>
                        </a:ext>
                      </a:extLst>
                    </a:gridCol>
                  </a:tblGrid>
                  <a:tr h="71201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324035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+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228846" r="-102841" b="-1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28846" r="-2260" b="-1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605380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322642" r="-102841" b="-109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22642" r="-2260" b="-10924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1320714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430769" r="-102841" b="-10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30769" r="-2260" b="-1013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8368501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520755" r="-102841" b="-8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520755" r="-2260" b="-8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035721"/>
                      </a:ext>
                    </a:extLst>
                  </a:tr>
                  <a:tr h="319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+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154050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*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718868" r="-102841" b="-6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718868" r="-2260" b="-696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255878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834615" r="-102841" b="-6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34615" r="-2260" b="-6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27274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916981" r="-102841" b="-4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916981" r="-2260" b="-498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532150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1036538" r="-102841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36538" r="-2260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005212"/>
                      </a:ext>
                    </a:extLst>
                  </a:tr>
                  <a:tr h="319412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/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1115094" r="-1028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115094" r="-226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590338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136" t="-1238462" r="-102841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238462" r="-2260" b="-2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7281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1313208" r="-102841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313208" r="-2260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41713"/>
                      </a:ext>
                    </a:extLst>
                  </a:tr>
                  <a:tr h="319412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36" t="-1440385" r="-102841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440385" r="-2260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90238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9">
                <a:extLst>
                  <a:ext uri="{FF2B5EF4-FFF2-40B4-BE49-F238E27FC236}">
                    <a16:creationId xmlns:a16="http://schemas.microsoft.com/office/drawing/2014/main" id="{BF389662-FD2C-4554-B4DD-990A53C7D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368852"/>
                  </p:ext>
                </p:extLst>
              </p:nvPr>
            </p:nvGraphicFramePr>
            <p:xfrm>
              <a:off x="8816326" y="536868"/>
              <a:ext cx="3228492" cy="549178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23019680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224136635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823497281"/>
                        </a:ext>
                      </a:extLst>
                    </a:gridCol>
                  </a:tblGrid>
                  <a:tr h="652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3324035"/>
                      </a:ext>
                    </a:extLst>
                  </a:tr>
                  <a:tr h="299945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-x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(negative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particular case -)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3427871"/>
                      </a:ext>
                    </a:extLst>
                  </a:tr>
                  <a:tr h="629885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/>
                            <a:t>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340346"/>
                      </a:ext>
                    </a:extLst>
                  </a:tr>
                  <a:tr h="29994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1/x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(negative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particular case /)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4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8074380"/>
                      </a:ext>
                    </a:extLst>
                  </a:tr>
                  <a:tr h="629885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err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718395"/>
                      </a:ext>
                    </a:extLst>
                  </a:tr>
                  <a:tr h="4364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ln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exp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sin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cos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𝑛𝑎𝑛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7091924"/>
                      </a:ext>
                    </a:extLst>
                  </a:tr>
                  <a:tr h="676454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5307601"/>
                      </a:ext>
                    </a:extLst>
                  </a:tr>
                  <a:tr h="299945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n*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1349545"/>
                      </a:ext>
                    </a:extLst>
                  </a:tr>
                  <a:tr h="299945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043199"/>
                      </a:ext>
                    </a:extLst>
                  </a:tr>
                  <a:tr h="303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𝑛𝑎𝑛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5858563"/>
                      </a:ext>
                    </a:extLst>
                  </a:tr>
                  <a:tr h="3036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𝑛𝑎𝑛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880394"/>
                      </a:ext>
                    </a:extLst>
                  </a:tr>
                  <a:tr h="2999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abs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abs(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1997565"/>
                      </a:ext>
                    </a:extLst>
                  </a:tr>
                  <a:tr h="2999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self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𝑠𝑒𝑙𝑓</m:t>
                                </m:r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7711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9">
                <a:extLst>
                  <a:ext uri="{FF2B5EF4-FFF2-40B4-BE49-F238E27FC236}">
                    <a16:creationId xmlns:a16="http://schemas.microsoft.com/office/drawing/2014/main" id="{BF389662-FD2C-4554-B4DD-990A53C7D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368852"/>
                  </p:ext>
                </p:extLst>
              </p:nvPr>
            </p:nvGraphicFramePr>
            <p:xfrm>
              <a:off x="8816326" y="536868"/>
              <a:ext cx="3228492" cy="549178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23019680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2241366352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823497281"/>
                        </a:ext>
                      </a:extLst>
                    </a:gridCol>
                  </a:tblGrid>
                  <a:tr h="652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pPr algn="ctr"/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3324035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-x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(negative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particular case -)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216000" r="-103409" b="-1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216000" r="-2825" b="-15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427871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50476" r="-103409" b="-6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50476" r="-2825" b="-6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340346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1/x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(negative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particular case /)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526000" r="-103409" b="-1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526000" r="-2825" b="-119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074380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298095" r="-103409" b="-47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298095" r="-2825" b="-4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718395"/>
                      </a:ext>
                    </a:extLst>
                  </a:tr>
                  <a:tr h="4364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ln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exp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sin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cos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580556" r="-103409" b="-5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580556" r="-2825" b="-5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7091924"/>
                      </a:ext>
                    </a:extLst>
                  </a:tr>
                  <a:tr h="676454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441441" r="-103409" b="-280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441441" r="-2825" b="-280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307601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" t="-601000" r="-202260" b="-21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202000" r="-103409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202000" r="-2825" b="-5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349545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302000" r="-103409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302000" r="-2825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43199"/>
                      </a:ext>
                    </a:extLst>
                  </a:tr>
                  <a:tr h="3085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" t="-1402000" r="-202260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402000" r="-103409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402000" r="-2825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858563"/>
                      </a:ext>
                    </a:extLst>
                  </a:tr>
                  <a:tr h="3085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65" t="-1472549" r="-202260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472549" r="-10340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472549" r="-2825" b="-2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8803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abs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604000" r="-1034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604000" r="-282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9756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self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1136" t="-1704000" r="-1034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704000" r="-282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7119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E80964-FEB8-47AE-BF1E-8DAD8E9D5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065313"/>
                  </p:ext>
                </p:extLst>
              </p:nvPr>
            </p:nvGraphicFramePr>
            <p:xfrm>
              <a:off x="5499614" y="872122"/>
              <a:ext cx="3228492" cy="486437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1048639346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1954024291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151281155"/>
                        </a:ext>
                      </a:extLst>
                    </a:gridCol>
                  </a:tblGrid>
                  <a:tr h="682977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368126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altLang="zh-CN" sz="1400" dirty="0"/>
                        </a:p>
                        <a:p>
                          <a:pPr algn="ctr"/>
                          <a:r>
                            <a:rPr lang="en-US" altLang="zh-CN" sz="1400" dirty="0" err="1"/>
                            <a:t>madd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+,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843805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re-name sub to </a:t>
                          </a:r>
                          <a:r>
                            <a:rPr lang="en-US" altLang="zh-CN" sz="1400" dirty="0" err="1"/>
                            <a:t>msub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-,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</a:p>
                        <a:p>
                          <a:r>
                            <a:rPr lang="en-US" altLang="zh-CN" sz="1400" dirty="0"/>
                            <a:t>invalid if accept more than 2.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762915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∏"/>
                                    <m:subHide m:val="on"/>
                                    <m:supHide m:val="on"/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altLang="zh-CN" sz="1400" dirty="0"/>
                        </a:p>
                        <a:p>
                          <a:pPr algn="ctr"/>
                          <a:r>
                            <a:rPr lang="en-US" altLang="zh-CN" sz="1400" dirty="0" err="1"/>
                            <a:t>mmul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*,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47172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/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re-name div to 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mdiv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/,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</a:p>
                        <a:p>
                          <a:r>
                            <a:rPr lang="en-US" altLang="zh-CN" sz="1400" dirty="0"/>
                            <a:t>invalid if accept more than 2.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723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E80964-FEB8-47AE-BF1E-8DAD8E9D5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065313"/>
                  </p:ext>
                </p:extLst>
              </p:nvPr>
            </p:nvGraphicFramePr>
            <p:xfrm>
              <a:off x="5499614" y="872122"/>
              <a:ext cx="3228492" cy="486437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076164">
                      <a:extLst>
                        <a:ext uri="{9D8B030D-6E8A-4147-A177-3AD203B41FA5}">
                          <a16:colId xmlns:a16="http://schemas.microsoft.com/office/drawing/2014/main" val="1048639346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1954024291"/>
                        </a:ext>
                      </a:extLst>
                    </a:gridCol>
                    <a:gridCol w="1076164">
                      <a:extLst>
                        <a:ext uri="{9D8B030D-6E8A-4147-A177-3AD203B41FA5}">
                          <a16:colId xmlns:a16="http://schemas.microsoft.com/office/drawing/2014/main" val="3151281155"/>
                        </a:ext>
                      </a:extLst>
                    </a:gridCol>
                  </a:tblGrid>
                  <a:tr h="682977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Operation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Dimension </a:t>
                          </a:r>
                          <a:endParaRPr lang="en-US" altLang="zh-CN" sz="1400" kern="1200" dirty="0">
                            <a:effectLst/>
                          </a:endParaRPr>
                        </a:p>
                        <a:p>
                          <a:r>
                            <a:rPr lang="en-US" altLang="zh-CN" sz="1400" dirty="0"/>
                            <a:t>calculation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Result 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368126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" t="-86029" r="-201695" b="-4125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+,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843805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400" dirty="0"/>
                        </a:p>
                        <a:p>
                          <a:pPr algn="ctr"/>
                          <a:r>
                            <a:rPr lang="en-US" altLang="zh-CN" sz="1400" dirty="0"/>
                            <a:t>-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re-name sub to </a:t>
                          </a:r>
                          <a:r>
                            <a:rPr lang="en-US" altLang="zh-CN" sz="1400" dirty="0" err="1"/>
                            <a:t>msub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-,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</a:p>
                        <a:p>
                          <a:r>
                            <a:rPr lang="en-US" altLang="zh-CN" sz="1400" dirty="0"/>
                            <a:t>invalid if accept more than 2.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762915"/>
                      </a:ext>
                    </a:extLst>
                  </a:tr>
                  <a:tr h="8257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65" t="-351471" r="-201695" b="-14705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*,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47172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/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re-name div to </a:t>
                          </a:r>
                        </a:p>
                        <a:p>
                          <a:pPr algn="ctr"/>
                          <a:r>
                            <a:rPr lang="en-US" altLang="zh-CN" sz="1400" dirty="0"/>
                            <a:t>mdiv</a:t>
                          </a:r>
                          <a:endParaRPr lang="zh-CN" altLang="en-US" sz="1400" dirty="0"/>
                        </a:p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the same with /,</a:t>
                          </a:r>
                        </a:p>
                        <a:p>
                          <a:r>
                            <a:rPr lang="en-US" altLang="zh-CN" sz="1400" dirty="0"/>
                            <a:t>could accept 1 input and return it</a:t>
                          </a:r>
                        </a:p>
                        <a:p>
                          <a:r>
                            <a:rPr lang="en-US" altLang="zh-CN" sz="1400" dirty="0"/>
                            <a:t>invalid if accept more than 2.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7233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4F3EC48-804F-4614-BA2E-91120FBD6718}"/>
                  </a:ext>
                </a:extLst>
              </p:cNvPr>
              <p:cNvSpPr/>
              <p:nvPr/>
            </p:nvSpPr>
            <p:spPr>
              <a:xfrm>
                <a:off x="5560334" y="6136376"/>
                <a:ext cx="6096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𝑛𝑎𝑛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𝑛𝑎𝑛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                  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𝑛𝑎𝑛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 err="1">
                              <a:latin typeface="Cambria Math" panose="02040503050406030204" pitchFamily="18" charset="0"/>
                            </a:rPr>
                            <m:t>𝑛𝑎𝑛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)      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4F3EC48-804F-4614-BA2E-91120FBD6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6136376"/>
                <a:ext cx="6096000" cy="523220"/>
              </a:xfrm>
              <a:prstGeom prst="rect">
                <a:avLst/>
              </a:prstGeom>
              <a:blipFill>
                <a:blip r:embed="rId8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79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D4E4D7-D060-4CBC-BC9D-87A29F98E887}"/>
              </a:ext>
            </a:extLst>
          </p:cNvPr>
          <p:cNvSpPr/>
          <p:nvPr/>
        </p:nvSpPr>
        <p:spPr>
          <a:xfrm>
            <a:off x="228599" y="2774565"/>
            <a:ext cx="1798354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D9D0EB-1D57-4AEC-9BB2-371B6EA831A1}"/>
              </a:ext>
            </a:extLst>
          </p:cNvPr>
          <p:cNvSpPr/>
          <p:nvPr/>
        </p:nvSpPr>
        <p:spPr>
          <a:xfrm>
            <a:off x="3620943" y="701565"/>
            <a:ext cx="888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.__xx__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A4F752-A0E8-4A52-91C6-F49F97A862EA}"/>
              </a:ext>
            </a:extLst>
          </p:cNvPr>
          <p:cNvSpPr txBox="1"/>
          <p:nvPr/>
        </p:nvSpPr>
        <p:spPr>
          <a:xfrm>
            <a:off x="4065135" y="1133375"/>
            <a:ext cx="25923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operator overloading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CFD663-55AA-44CF-90A1-EC8A5F931027}"/>
              </a:ext>
            </a:extLst>
          </p:cNvPr>
          <p:cNvCxnSpPr/>
          <p:nvPr/>
        </p:nvCxnSpPr>
        <p:spPr>
          <a:xfrm>
            <a:off x="3468240" y="423023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52ECE18-B48A-45C9-BA4E-5507F70BDE43}"/>
              </a:ext>
            </a:extLst>
          </p:cNvPr>
          <p:cNvCxnSpPr/>
          <p:nvPr/>
        </p:nvCxnSpPr>
        <p:spPr>
          <a:xfrm>
            <a:off x="8327409" y="423024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7B31257-7DC9-4511-8431-035F66B2D3BC}"/>
              </a:ext>
            </a:extLst>
          </p:cNvPr>
          <p:cNvSpPr/>
          <p:nvPr/>
        </p:nvSpPr>
        <p:spPr>
          <a:xfrm>
            <a:off x="8419415" y="1159120"/>
            <a:ext cx="375326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dirty="0" err="1"/>
              <a:t>self.unit_map</a:t>
            </a:r>
            <a:r>
              <a:rPr lang="en-US" altLang="zh-CN" sz="2000" dirty="0"/>
              <a:t> = {'meter': "m", 'kilogram': "kg", 'second': "s", 'ampere': "A", 'mole': "mol", 'candela': "cd", 'kelvin': "K"}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self.unit</a:t>
            </a:r>
            <a:r>
              <a:rPr lang="en-US" altLang="zh-CN" sz="2000" dirty="0"/>
              <a:t> = SI._</a:t>
            </a:r>
            <a:r>
              <a:rPr lang="en-US" altLang="zh-CN" sz="2000" dirty="0" err="1"/>
              <a:t>base_units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self.dim</a:t>
            </a:r>
            <a:r>
              <a:rPr lang="en-US" altLang="zh-CN" sz="2000" dirty="0"/>
              <a:t> = ['length', 'mass', 'time', 'current', '</a:t>
            </a:r>
            <a:r>
              <a:rPr lang="en-US" altLang="zh-CN" sz="2000" dirty="0" err="1"/>
              <a:t>amount_of_substance</a:t>
            </a:r>
            <a:r>
              <a:rPr lang="en-US" altLang="zh-CN" sz="2000" dirty="0"/>
              <a:t>', '</a:t>
            </a:r>
            <a:r>
              <a:rPr lang="en-US" altLang="zh-CN" sz="2000" dirty="0" err="1"/>
              <a:t>luminous_intensity</a:t>
            </a:r>
            <a:r>
              <a:rPr lang="en-US" altLang="zh-CN" sz="2000" dirty="0"/>
              <a:t>', 'temperature']</a:t>
            </a:r>
            <a:endParaRPr lang="zh-CN" altLang="en-US" sz="2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7C3C7B-027A-4386-A68D-72BC14819025}"/>
              </a:ext>
            </a:extLst>
          </p:cNvPr>
          <p:cNvSpPr txBox="1"/>
          <p:nvPr/>
        </p:nvSpPr>
        <p:spPr>
          <a:xfrm>
            <a:off x="5217407" y="282937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47B500-9980-4374-8D46-5B6B78E6E560}"/>
              </a:ext>
            </a:extLst>
          </p:cNvPr>
          <p:cNvSpPr txBox="1"/>
          <p:nvPr/>
        </p:nvSpPr>
        <p:spPr>
          <a:xfrm>
            <a:off x="9250834" y="282937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Attribute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708662" y="282937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B12D4C-B0E4-4A67-A6E6-17F67F50BBF9}"/>
              </a:ext>
            </a:extLst>
          </p:cNvPr>
          <p:cNvSpPr txBox="1"/>
          <p:nvPr/>
        </p:nvSpPr>
        <p:spPr>
          <a:xfrm>
            <a:off x="422939" y="4216343"/>
            <a:ext cx="149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Dim</a:t>
            </a:r>
          </a:p>
          <a:p>
            <a:pPr algn="ctr"/>
            <a:r>
              <a:rPr lang="zh-CN" altLang="en-US" dirty="0"/>
              <a:t>量纲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C7657CB-625D-4ED9-9003-D9BBEDC3AC30}"/>
              </a:ext>
            </a:extLst>
          </p:cNvPr>
          <p:cNvSpPr/>
          <p:nvPr/>
        </p:nvSpPr>
        <p:spPr>
          <a:xfrm>
            <a:off x="2251618" y="2370665"/>
            <a:ext cx="380999" cy="1727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F9F37171-E033-4428-ADBF-8874B0E2E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56764"/>
              </p:ext>
            </p:extLst>
          </p:nvPr>
        </p:nvGraphicFramePr>
        <p:xfrm>
          <a:off x="2800935" y="1906375"/>
          <a:ext cx="380997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997">
                  <a:extLst>
                    <a:ext uri="{9D8B030D-6E8A-4147-A177-3AD203B41FA5}">
                      <a16:colId xmlns:a16="http://schemas.microsoft.com/office/drawing/2014/main" val="3368139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7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4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3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0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7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226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EF65ABBD-97B3-40D6-8086-D29FEAFC4EBD}"/>
              </a:ext>
            </a:extLst>
          </p:cNvPr>
          <p:cNvSpPr/>
          <p:nvPr/>
        </p:nvSpPr>
        <p:spPr>
          <a:xfrm>
            <a:off x="3606524" y="148605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isinteger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46C83A-6CB6-45CF-8F07-3E2DF259B4B9}"/>
              </a:ext>
            </a:extLst>
          </p:cNvPr>
          <p:cNvSpPr/>
          <p:nvPr/>
        </p:nvSpPr>
        <p:spPr>
          <a:xfrm>
            <a:off x="3624157" y="1855384"/>
            <a:ext cx="1558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is_same_base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01F22C-CE97-490C-B0F9-FE5AAA4FFBF5}"/>
              </a:ext>
            </a:extLst>
          </p:cNvPr>
          <p:cNvSpPr txBox="1"/>
          <p:nvPr/>
        </p:nvSpPr>
        <p:spPr>
          <a:xfrm>
            <a:off x="4065135" y="2275797"/>
            <a:ext cx="34871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is_same_base,such</a:t>
            </a:r>
            <a:r>
              <a:rPr lang="en-US" altLang="zh-CN" dirty="0"/>
              <a:t> as m, m^3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8824E0-850B-43AE-8D91-094918434557}"/>
              </a:ext>
            </a:extLst>
          </p:cNvPr>
          <p:cNvSpPr/>
          <p:nvPr/>
        </p:nvSpPr>
        <p:spPr>
          <a:xfrm>
            <a:off x="3626882" y="2645129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convert_to_Dim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198A446-946E-4C81-BED0-D891B087C53C}"/>
              </a:ext>
            </a:extLst>
          </p:cNvPr>
          <p:cNvSpPr txBox="1"/>
          <p:nvPr/>
        </p:nvSpPr>
        <p:spPr>
          <a:xfrm>
            <a:off x="4065135" y="3060234"/>
            <a:ext cx="34871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scale and Dim from </a:t>
            </a:r>
            <a:r>
              <a:rPr lang="en-US" altLang="zh-CN" dirty="0" err="1">
                <a:solidFill>
                  <a:srgbClr val="FF0000"/>
                </a:solidFill>
              </a:rPr>
              <a:t>sympy.physics.unit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538A9AA-8507-4CC6-A87F-E5FD42936A6D}"/>
              </a:ext>
            </a:extLst>
          </p:cNvPr>
          <p:cNvSpPr/>
          <p:nvPr/>
        </p:nvSpPr>
        <p:spPr>
          <a:xfrm>
            <a:off x="3655722" y="3725211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convert_x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68AD3FD-3BBB-4C33-904E-4F49762A9D95}"/>
              </a:ext>
            </a:extLst>
          </p:cNvPr>
          <p:cNvSpPr txBox="1"/>
          <p:nvPr/>
        </p:nvSpPr>
        <p:spPr>
          <a:xfrm>
            <a:off x="4036071" y="4087947"/>
            <a:ext cx="34871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scaled x and Dim from x and </a:t>
            </a:r>
            <a:r>
              <a:rPr lang="en-US" altLang="zh-CN" dirty="0" err="1">
                <a:solidFill>
                  <a:srgbClr val="FF0000"/>
                </a:solidFill>
              </a:rPr>
              <a:t>sympy.physics.unit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2E6100-4BE0-4C13-BA41-C6BC1F0B76B8}"/>
              </a:ext>
            </a:extLst>
          </p:cNvPr>
          <p:cNvSpPr/>
          <p:nvPr/>
        </p:nvSpPr>
        <p:spPr>
          <a:xfrm>
            <a:off x="3638103" y="4805293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inverse_convert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6C9978-1B88-429E-8EB3-17E86FF8D1E3}"/>
              </a:ext>
            </a:extLst>
          </p:cNvPr>
          <p:cNvSpPr txBox="1"/>
          <p:nvPr/>
        </p:nvSpPr>
        <p:spPr>
          <a:xfrm>
            <a:off x="4005328" y="5225049"/>
            <a:ext cx="34871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 err="1">
                <a:solidFill>
                  <a:srgbClr val="FF0000"/>
                </a:solidFill>
              </a:rPr>
              <a:t>sympy.physics.unit</a:t>
            </a:r>
            <a:r>
              <a:rPr lang="en-US" altLang="zh-CN" dirty="0">
                <a:solidFill>
                  <a:srgbClr val="FF0000"/>
                </a:solidFill>
              </a:rPr>
              <a:t> from</a:t>
            </a:r>
            <a:r>
              <a:rPr lang="en-US" altLang="zh-CN" dirty="0"/>
              <a:t>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6C5D32-369B-4BCB-B8A0-99C04F7F2FB4}"/>
              </a:ext>
            </a:extLst>
          </p:cNvPr>
          <p:cNvSpPr/>
          <p:nvPr/>
        </p:nvSpPr>
        <p:spPr>
          <a:xfrm>
            <a:off x="3638103" y="5639432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inverse_convert_x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592180A-EF8F-4E6D-8AE5-067576F1CF39}"/>
              </a:ext>
            </a:extLst>
          </p:cNvPr>
          <p:cNvSpPr txBox="1"/>
          <p:nvPr/>
        </p:nvSpPr>
        <p:spPr>
          <a:xfrm>
            <a:off x="4005328" y="6059188"/>
            <a:ext cx="34871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scaled x and </a:t>
            </a:r>
            <a:r>
              <a:rPr lang="en-US" altLang="zh-CN" dirty="0" err="1">
                <a:solidFill>
                  <a:srgbClr val="FF0000"/>
                </a:solidFill>
              </a:rPr>
              <a:t>sympy.physics.unit</a:t>
            </a:r>
            <a:r>
              <a:rPr lang="en-US" altLang="zh-CN" dirty="0">
                <a:solidFill>
                  <a:srgbClr val="FF0000"/>
                </a:solidFill>
              </a:rPr>
              <a:t> from</a:t>
            </a:r>
            <a:r>
              <a:rPr lang="en-US" altLang="zh-CN" dirty="0"/>
              <a:t>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7575FC9-FD33-4901-8DEE-945FDC05E1CA}"/>
              </a:ext>
            </a:extLst>
          </p:cNvPr>
          <p:cNvSpPr txBox="1"/>
          <p:nvPr/>
        </p:nvSpPr>
        <p:spPr>
          <a:xfrm>
            <a:off x="8904504" y="4746941"/>
            <a:ext cx="2819400" cy="1815882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Default is SI system, with</a:t>
            </a:r>
            <a:r>
              <a:rPr lang="zh-CN" altLang="en-US" dirty="0"/>
              <a:t> </a:t>
            </a:r>
            <a:r>
              <a:rPr lang="en-US" altLang="zh-CN" dirty="0"/>
              <a:t>7 member.</a:t>
            </a:r>
          </a:p>
          <a:p>
            <a:r>
              <a:rPr lang="en-US" altLang="zh-CN" dirty="0"/>
              <a:t>Can be set as other system with less than 7,such as MKS system ('meter': "m", 'kilogram':)</a:t>
            </a:r>
          </a:p>
        </p:txBody>
      </p:sp>
    </p:spTree>
    <p:extLst>
      <p:ext uri="{BB962C8B-B14F-4D97-AF65-F5344CB8AC3E}">
        <p14:creationId xmlns:p14="http://schemas.microsoft.com/office/powerpoint/2010/main" val="155740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C7C92E-5999-43D0-8648-2B785ED41AA1}"/>
              </a:ext>
            </a:extLst>
          </p:cNvPr>
          <p:cNvSpPr txBox="1"/>
          <p:nvPr/>
        </p:nvSpPr>
        <p:spPr>
          <a:xfrm>
            <a:off x="639392" y="474389"/>
            <a:ext cx="10024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Dim obtain</a:t>
            </a:r>
          </a:p>
          <a:p>
            <a:endParaRPr lang="en-US" altLang="zh-CN" dirty="0"/>
          </a:p>
          <a:p>
            <a:r>
              <a:rPr lang="en-US" altLang="zh-CN" b="1" dirty="0"/>
              <a:t>Method 1: convert from </a:t>
            </a:r>
            <a:r>
              <a:rPr lang="en-US" altLang="zh-CN" b="1" dirty="0" err="1"/>
              <a:t>sympy.physical.unit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&gt;&gt;&gt;f</a:t>
            </a:r>
            <a:r>
              <a:rPr lang="zh-CN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rom 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sympy.physics.units </a:t>
            </a:r>
            <a:r>
              <a:rPr lang="zh-CN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kg</a:t>
            </a:r>
            <a:b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en-US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&gt;&gt;&gt;y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_u = </a:t>
            </a:r>
            <a:r>
              <a:rPr lang="en-US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kg</a:t>
            </a:r>
            <a:br>
              <a:rPr lang="zh-CN" altLang="zh-CN" dirty="0">
                <a:solidFill>
                  <a:srgbClr val="6897BB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en-US" altLang="zh-CN" dirty="0">
                <a:solidFill>
                  <a:srgbClr val="6897BB"/>
                </a:solidFill>
                <a:latin typeface="Arial Unicode MS" panose="020B0604020202020204" pitchFamily="34" charset="-122"/>
                <a:ea typeface="JetBrains Mono"/>
              </a:rPr>
              <a:t>&gt;&gt;&gt;</a:t>
            </a:r>
            <a:r>
              <a:rPr lang="en-US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y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_dim = </a:t>
            </a:r>
            <a:r>
              <a:rPr lang="en-US" altLang="zh-CN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Dim.convert_to_Dim</a:t>
            </a:r>
            <a:r>
              <a:rPr lang="en-US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(x_u</a:t>
            </a:r>
            <a:r>
              <a:rPr lang="zh-CN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dirty="0">
                <a:solidFill>
                  <a:srgbClr val="AA4926"/>
                </a:solidFill>
                <a:latin typeface="Arial Unicode MS" panose="020B0604020202020204" pitchFamily="34" charset="-122"/>
                <a:ea typeface="JetBrains Mono"/>
              </a:rPr>
              <a:t>target_units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CC7832"/>
                </a:solidFill>
                <a:latin typeface="Arial Unicode MS" panose="020B0604020202020204" pitchFamily="34" charset="-122"/>
                <a:ea typeface="JetBrains Mono"/>
              </a:rPr>
              <a:t>None, </a:t>
            </a:r>
            <a:r>
              <a:rPr lang="zh-CN" altLang="zh-CN" dirty="0">
                <a:solidFill>
                  <a:srgbClr val="AA4926"/>
                </a:solidFill>
                <a:latin typeface="Arial Unicode MS" panose="020B0604020202020204" pitchFamily="34" charset="-122"/>
                <a:ea typeface="JetBrains Mono"/>
              </a:rPr>
              <a:t>unit_system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dirty="0">
                <a:solidFill>
                  <a:srgbClr val="6A8759"/>
                </a:solidFill>
                <a:latin typeface="Arial Unicode MS" panose="020B0604020202020204" pitchFamily="34" charset="-122"/>
                <a:ea typeface="JetBrains Mono"/>
              </a:rPr>
              <a:t>"SI"</a:t>
            </a:r>
            <a: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</a:br>
            <a:endParaRPr lang="en-US" altLang="zh-CN" dirty="0">
              <a:solidFill>
                <a:srgbClr val="A9B7C6"/>
              </a:solidFill>
              <a:latin typeface="Arial Unicode MS" panose="020B0604020202020204" pitchFamily="34" charset="-122"/>
              <a:ea typeface="JetBrains Mono"/>
            </a:endParaRPr>
          </a:p>
          <a:p>
            <a:endParaRPr lang="en-US" altLang="zh-CN" dirty="0">
              <a:solidFill>
                <a:srgbClr val="A9B7C6"/>
              </a:solidFill>
              <a:latin typeface="Arial Unicode MS" panose="020B0604020202020204" pitchFamily="34" charset="-122"/>
            </a:endParaRPr>
          </a:p>
          <a:p>
            <a:r>
              <a:rPr lang="en-US" altLang="zh-CN" b="1" dirty="0"/>
              <a:t>Method 2: </a:t>
            </a:r>
            <a:r>
              <a:rPr lang="en-US" altLang="zh-CN" b="1" dirty="0">
                <a:latin typeface="Arial Unicode MS" panose="020B0604020202020204" pitchFamily="34" charset="-122"/>
                <a:ea typeface="JetBrains Mono"/>
              </a:rPr>
              <a:t>The dim also could get by Dim(</a:t>
            </a:r>
            <a:r>
              <a:rPr lang="en-US" altLang="zh-CN" b="1" dirty="0" err="1">
                <a:latin typeface="Arial Unicode MS" panose="020B0604020202020204" pitchFamily="34" charset="-122"/>
                <a:ea typeface="JetBrains Mono"/>
              </a:rPr>
              <a:t>numpy.array</a:t>
            </a:r>
            <a:r>
              <a:rPr lang="en-US" altLang="zh-CN" b="1" dirty="0">
                <a:latin typeface="Arial Unicode MS" panose="020B0604020202020204" pitchFamily="34" charset="-122"/>
                <a:ea typeface="JetBrains Mono"/>
              </a:rPr>
              <a:t>([****])) directly.</a:t>
            </a:r>
          </a:p>
          <a:p>
            <a:endParaRPr lang="en-US" altLang="zh-CN" dirty="0">
              <a:solidFill>
                <a:srgbClr val="808080"/>
              </a:solidFill>
              <a:latin typeface="Arial Unicode MS" panose="020B0604020202020204" pitchFamily="34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Arial Unicode MS" panose="020B0604020202020204" pitchFamily="34" charset="-122"/>
              </a:rPr>
              <a:t>&gt;&gt;&gt;</a:t>
            </a:r>
            <a:r>
              <a:rPr lang="en-US" altLang="zh-CN" dirty="0" err="1">
                <a:solidFill>
                  <a:srgbClr val="808080"/>
                </a:solidFill>
                <a:latin typeface="Arial Unicode MS" panose="020B0604020202020204" pitchFamily="34" charset="-122"/>
              </a:rPr>
              <a:t>y_dim</a:t>
            </a:r>
            <a:r>
              <a:rPr lang="en-US" altLang="zh-CN" dirty="0">
                <a:solidFill>
                  <a:srgbClr val="808080"/>
                </a:solidFill>
                <a:latin typeface="Arial Unicode MS" panose="020B0604020202020204" pitchFamily="34" charset="-122"/>
              </a:rPr>
              <a:t> = Dim(</a:t>
            </a:r>
            <a:r>
              <a:rPr lang="en-US" altLang="zh-CN" dirty="0" err="1">
                <a:solidFill>
                  <a:srgbClr val="808080"/>
                </a:solidFill>
                <a:latin typeface="Arial Unicode MS" panose="020B0604020202020204" pitchFamily="34" charset="-122"/>
              </a:rPr>
              <a:t>np.array</a:t>
            </a:r>
            <a:r>
              <a:rPr lang="en-US" altLang="zh-CN" dirty="0">
                <a:solidFill>
                  <a:srgbClr val="808080"/>
                </a:solidFill>
                <a:latin typeface="Arial Unicode MS" panose="020B0604020202020204" pitchFamily="34" charset="-122"/>
              </a:rPr>
              <a:t>([0,1,0,1,0,0,0]))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46A9B-3C90-449C-897F-A30657B054DD}"/>
              </a:ext>
            </a:extLst>
          </p:cNvPr>
          <p:cNvSpPr txBox="1"/>
          <p:nvPr/>
        </p:nvSpPr>
        <p:spPr>
          <a:xfrm>
            <a:off x="1526291" y="4427622"/>
            <a:ext cx="10470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Others quick function:</a:t>
            </a:r>
          </a:p>
          <a:p>
            <a:endParaRPr lang="en-US" altLang="zh-CN" dirty="0"/>
          </a:p>
          <a:p>
            <a:r>
              <a:rPr lang="en-US" altLang="zh-CN" dirty="0" err="1"/>
              <a:t>Dim.convert_to_Dim</a:t>
            </a:r>
            <a:r>
              <a:rPr lang="en-US" altLang="zh-CN" dirty="0"/>
              <a:t>         for </a:t>
            </a:r>
            <a:r>
              <a:rPr lang="en-US" altLang="zh-CN" dirty="0" err="1"/>
              <a:t>sigle</a:t>
            </a:r>
            <a:r>
              <a:rPr lang="en-US" altLang="zh-CN" dirty="0"/>
              <a:t> unit                          </a:t>
            </a:r>
            <a:r>
              <a:rPr lang="zh-CN" altLang="en-US" dirty="0"/>
              <a:t>转换一个单位</a:t>
            </a:r>
          </a:p>
          <a:p>
            <a:endParaRPr lang="en-US" altLang="zh-CN" dirty="0"/>
          </a:p>
          <a:p>
            <a:r>
              <a:rPr lang="en-US" altLang="zh-CN" dirty="0" err="1"/>
              <a:t>Dim.convert_x</a:t>
            </a:r>
            <a:r>
              <a:rPr lang="en-US" altLang="zh-CN" dirty="0"/>
              <a:t>                   for </a:t>
            </a:r>
            <a:r>
              <a:rPr lang="en-US" altLang="zh-CN" dirty="0" err="1"/>
              <a:t>units_x</a:t>
            </a:r>
            <a:r>
              <a:rPr lang="en-US" altLang="zh-CN" dirty="0"/>
              <a:t> and X                   </a:t>
            </a:r>
            <a:r>
              <a:rPr lang="zh-CN" altLang="en-US" dirty="0"/>
              <a:t>转换多个单位，并将换算因子放到</a:t>
            </a:r>
            <a:r>
              <a:rPr lang="en-US" altLang="zh-CN" dirty="0"/>
              <a:t>X</a:t>
            </a:r>
            <a:endParaRPr lang="zh-CN" altLang="en-US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Dim.convert_xi</a:t>
            </a:r>
            <a:r>
              <a:rPr lang="en-US" altLang="zh-CN" dirty="0"/>
              <a:t>                  for single </a:t>
            </a:r>
            <a:r>
              <a:rPr lang="en-US" altLang="zh-CN" dirty="0" err="1"/>
              <a:t>unit_y</a:t>
            </a:r>
            <a:r>
              <a:rPr lang="en-US" altLang="zh-CN" dirty="0"/>
              <a:t> and y           </a:t>
            </a:r>
            <a:r>
              <a:rPr lang="zh-CN" altLang="en-US" dirty="0"/>
              <a:t>转换一个单位，并将换算因子放到值</a:t>
            </a:r>
            <a:endParaRPr lang="en-US" altLang="zh-CN" dirty="0"/>
          </a:p>
          <a:p>
            <a:r>
              <a:rPr lang="zh-CN" altLang="en-US" dirty="0"/>
              <a:t>                                                                                     （用于</a:t>
            </a:r>
            <a:r>
              <a:rPr lang="en-US" altLang="zh-CN" dirty="0"/>
              <a:t>y </a:t>
            </a:r>
            <a:r>
              <a:rPr lang="zh-CN" altLang="en-US" dirty="0"/>
              <a:t>或者单个</a:t>
            </a:r>
            <a:r>
              <a:rPr lang="en-US" altLang="zh-CN" dirty="0"/>
              <a:t>xi)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25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AF6FA2-A83B-4150-813D-DBB1DC3321E9}"/>
              </a:ext>
            </a:extLst>
          </p:cNvPr>
          <p:cNvSpPr txBox="1"/>
          <p:nvPr/>
        </p:nvSpPr>
        <p:spPr>
          <a:xfrm>
            <a:off x="150605" y="294754"/>
            <a:ext cx="445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Coefficient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and Constant 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928CE4-EA73-4304-9D77-A8D06DE130B6}"/>
                  </a:ext>
                </a:extLst>
              </p:cNvPr>
              <p:cNvSpPr txBox="1"/>
              <p:nvPr/>
            </p:nvSpPr>
            <p:spPr>
              <a:xfrm>
                <a:off x="515638" y="869712"/>
                <a:ext cx="11467813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 Physical recognized Coefficient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 Constant (e=</a:t>
                </a:r>
                <a:r>
                  <a:rPr lang="zh-CN" altLang="en-US" dirty="0"/>
                  <a:t> </a:t>
                </a:r>
                <a:r>
                  <a:rPr lang="en-US" altLang="zh-CN" dirty="0"/>
                  <a:t>1.602×10</a:t>
                </a:r>
                <a:r>
                  <a:rPr lang="en-US" altLang="zh-CN" baseline="30000" dirty="0"/>
                  <a:t>-19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C =</a:t>
                </a:r>
                <a:r>
                  <a:rPr lang="zh-CN" altLang="en-US" dirty="0"/>
                  <a:t> </a:t>
                </a:r>
                <a:r>
                  <a:rPr lang="en-US" altLang="zh-CN" dirty="0"/>
                  <a:t>1.602×10</a:t>
                </a:r>
                <a:r>
                  <a:rPr lang="en-US" altLang="zh-CN" baseline="30000" dirty="0"/>
                  <a:t>-19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A*S 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  <a:p>
                <a:r>
                  <a:rPr lang="en-US" altLang="zh-CN" sz="2000" dirty="0"/>
                  <a:t>	Add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value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 its </a:t>
                </a:r>
                <a:r>
                  <a:rPr lang="en-US" altLang="zh-CN" sz="2000" b="1" dirty="0"/>
                  <a:t>SI</a:t>
                </a:r>
                <a:r>
                  <a:rPr lang="en-US" altLang="zh-CN" sz="2000" dirty="0"/>
                  <a:t> </a:t>
                </a:r>
                <a:r>
                  <a:rPr lang="en-US" altLang="zh-CN" sz="2000" b="1" dirty="0"/>
                  <a:t>dimension</a:t>
                </a:r>
                <a:r>
                  <a:rPr lang="en-US" altLang="zh-CN" sz="2000" dirty="0"/>
                  <a:t> to input as a new feature, </a:t>
                </a:r>
                <a:r>
                  <a:rPr lang="en-US" altLang="zh-CN" dirty="0"/>
                  <a:t>Put it </a:t>
                </a:r>
                <a:r>
                  <a:rPr lang="en-US" altLang="zh-CN" b="1" dirty="0"/>
                  <a:t>random site</a:t>
                </a:r>
                <a:r>
                  <a:rPr lang="en-US" altLang="zh-CN" dirty="0"/>
                  <a:t> in the expression</a:t>
                </a:r>
                <a:r>
                  <a:rPr lang="en-US" altLang="zh-CN" sz="2000" dirty="0"/>
                  <a:t>.</a:t>
                </a:r>
              </a:p>
              <a:p>
                <a:r>
                  <a:rPr lang="en-US" altLang="zh-CN" sz="2000" dirty="0"/>
                  <a:t>2. Common number (2,1,3,1/2......)</a:t>
                </a:r>
              </a:p>
              <a:p>
                <a:r>
                  <a:rPr lang="en-US" altLang="zh-CN" sz="2000" dirty="0"/>
                  <a:t>	Add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value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:r>
                  <a:rPr lang="en-US" altLang="zh-CN" sz="2000" b="1" dirty="0"/>
                  <a:t>dimensionless</a:t>
                </a:r>
                <a:r>
                  <a:rPr lang="en-US" altLang="zh-CN" sz="2000" dirty="0"/>
                  <a:t> to input as a  new feature, Put it in </a:t>
                </a:r>
                <a:r>
                  <a:rPr lang="en-US" altLang="zh-CN" sz="2000" b="1" dirty="0"/>
                  <a:t>random site</a:t>
                </a:r>
                <a:r>
                  <a:rPr lang="en-US" altLang="zh-CN" sz="2000" dirty="0"/>
                  <a:t> of the expression</a:t>
                </a:r>
                <a:r>
                  <a:rPr lang="en-US" altLang="zh-CN" sz="2400" dirty="0"/>
                  <a:t>.</a:t>
                </a:r>
                <a:endParaRPr lang="en-US" altLang="zh-CN" sz="2000" dirty="0"/>
              </a:p>
              <a:p>
                <a:r>
                  <a:rPr lang="en-US" altLang="zh-CN" sz="2000" dirty="0"/>
                  <a:t>3. Fit coefficient and  constant </a:t>
                </a:r>
              </a:p>
              <a:p>
                <a:r>
                  <a:rPr lang="en-US" altLang="zh-CN" sz="2000" dirty="0"/>
                  <a:t>	&gt;Firstly, get expression.</a:t>
                </a:r>
              </a:p>
              <a:p>
                <a:r>
                  <a:rPr lang="en-US" altLang="zh-CN" sz="2000" dirty="0"/>
                  <a:t>	&gt;Insert the </a:t>
                </a:r>
                <a:r>
                  <a:rPr lang="en-US" altLang="zh-CN" dirty="0"/>
                  <a:t>placeholders</a:t>
                </a:r>
                <a:r>
                  <a:rPr lang="en-US" altLang="zh-CN" sz="2000" dirty="0"/>
                  <a:t> to expression.</a:t>
                </a:r>
              </a:p>
              <a:p>
                <a:r>
                  <a:rPr lang="en-US" altLang="zh-CN" sz="2000" dirty="0"/>
                  <a:t>	&gt;Fit the </a:t>
                </a:r>
                <a:r>
                  <a:rPr lang="en-US" altLang="zh-CN" dirty="0"/>
                  <a:t>placeholder to coefficient and constant.</a:t>
                </a:r>
              </a:p>
              <a:p>
                <a:pPr marL="800100" lvl="1" indent="-342900">
                  <a:buAutoNum type="arabicParenBoth"/>
                </a:pPr>
                <a:r>
                  <a:rPr lang="en-US" altLang="zh-CN" b="1" dirty="0"/>
                  <a:t>Value, fitted</a:t>
                </a:r>
              </a:p>
              <a:p>
                <a:pPr marL="800100" lvl="1" indent="-342900">
                  <a:buAutoNum type="arabicParenBoth"/>
                </a:pPr>
                <a:r>
                  <a:rPr lang="en-US" altLang="zh-CN" b="1" dirty="0"/>
                  <a:t>Site,</a:t>
                </a:r>
              </a:p>
              <a:p>
                <a:pPr lvl="1"/>
                <a:r>
                  <a:rPr lang="en-US" altLang="zh-CN" b="1" dirty="0"/>
                  <a:t>Locked</a:t>
                </a:r>
                <a:r>
                  <a:rPr lang="en-US" altLang="zh-CN" dirty="0"/>
                  <a:t> in the outer sphere of expression.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en-US" altLang="zh-CN" sz="2000" dirty="0"/>
                  <a:t>(3)</a:t>
                </a:r>
                <a:r>
                  <a:rPr lang="en-US" altLang="zh-CN" sz="2000" b="1" dirty="0"/>
                  <a:t>Dimension,</a:t>
                </a:r>
              </a:p>
              <a:p>
                <a:r>
                  <a:rPr lang="en-US" altLang="zh-CN" sz="2000" b="1" dirty="0"/>
                  <a:t>	</a:t>
                </a:r>
                <a:r>
                  <a:rPr lang="en-US" altLang="zh-CN" sz="2000" dirty="0"/>
                  <a:t>The dimension are </a:t>
                </a:r>
                <a:r>
                  <a:rPr lang="en-US" altLang="zh-CN" b="1" dirty="0"/>
                  <a:t>automatic acquired.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928CE4-EA73-4304-9D77-A8D06DE1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" y="869712"/>
                <a:ext cx="11467813" cy="4370427"/>
              </a:xfrm>
              <a:prstGeom prst="rect">
                <a:avLst/>
              </a:prstGeom>
              <a:blipFill>
                <a:blip r:embed="rId2"/>
                <a:stretch>
                  <a:fillRect l="-585" t="-837" r="-532" b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928CE4-EA73-4304-9D77-A8D06DE130B6}"/>
                  </a:ext>
                </a:extLst>
              </p:cNvPr>
              <p:cNvSpPr txBox="1"/>
              <p:nvPr/>
            </p:nvSpPr>
            <p:spPr>
              <a:xfrm>
                <a:off x="515638" y="869712"/>
                <a:ext cx="11467813" cy="4463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3. Fit coefficient and  constant </a:t>
                </a:r>
              </a:p>
              <a:p>
                <a:r>
                  <a:rPr lang="en-US" altLang="zh-CN" sz="2000" dirty="0"/>
                  <a:t>	&gt;Firstly, get expression.</a:t>
                </a:r>
              </a:p>
              <a:p>
                <a:r>
                  <a:rPr lang="en-US" altLang="zh-CN" sz="2000" dirty="0"/>
                  <a:t>	&gt;Insert the </a:t>
                </a:r>
                <a:r>
                  <a:rPr lang="en-US" altLang="zh-CN" dirty="0"/>
                  <a:t>placeholders</a:t>
                </a:r>
                <a:r>
                  <a:rPr lang="en-US" altLang="zh-CN" sz="2000" dirty="0"/>
                  <a:t> to expression.</a:t>
                </a:r>
              </a:p>
              <a:p>
                <a:r>
                  <a:rPr lang="en-US" altLang="zh-CN" sz="2000" dirty="0"/>
                  <a:t>	&gt;Fit the </a:t>
                </a:r>
                <a:r>
                  <a:rPr lang="en-US" altLang="zh-CN" dirty="0"/>
                  <a:t>placeholder to coefficient and constant.</a:t>
                </a:r>
              </a:p>
              <a:p>
                <a:pPr marL="800100" lvl="1" indent="-342900">
                  <a:buAutoNum type="arabicParenBoth"/>
                </a:pPr>
                <a:r>
                  <a:rPr lang="en-US" altLang="zh-CN" b="1" dirty="0"/>
                  <a:t>Value, fitted</a:t>
                </a:r>
              </a:p>
              <a:p>
                <a:pPr marL="800100" lvl="1" indent="-342900">
                  <a:buAutoNum type="arabicParenBoth"/>
                </a:pPr>
                <a:r>
                  <a:rPr lang="en-US" altLang="zh-CN" b="1" dirty="0"/>
                  <a:t>Site,</a:t>
                </a:r>
              </a:p>
              <a:p>
                <a:pPr lvl="1"/>
                <a:r>
                  <a:rPr lang="en-US" altLang="zh-CN" b="1" dirty="0"/>
                  <a:t>Locked</a:t>
                </a:r>
                <a:r>
                  <a:rPr lang="en-US" altLang="zh-CN" dirty="0"/>
                  <a:t> in the outer sphere of expression.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lvl="1"/>
                <a:r>
                  <a:rPr lang="en-US" altLang="zh-CN" sz="2000" dirty="0"/>
                  <a:t>(3)</a:t>
                </a:r>
                <a:r>
                  <a:rPr lang="en-US" altLang="zh-CN" sz="2000" b="1" dirty="0"/>
                  <a:t>Dimension,</a:t>
                </a:r>
              </a:p>
              <a:p>
                <a:r>
                  <a:rPr lang="en-US" altLang="zh-CN" sz="2000" b="1" dirty="0"/>
                  <a:t>	</a:t>
                </a:r>
                <a:r>
                  <a:rPr lang="en-US" altLang="zh-CN" sz="2000" dirty="0"/>
                  <a:t>The dimension are </a:t>
                </a:r>
                <a:r>
                  <a:rPr lang="en-US" altLang="zh-CN" b="1" dirty="0"/>
                  <a:t>automatic acquired.</a:t>
                </a:r>
              </a:p>
              <a:p>
                <a:r>
                  <a:rPr lang="en-US" altLang="zh-CN" sz="2000" b="1" dirty="0"/>
                  <a:t>	Rule:</a:t>
                </a:r>
              </a:p>
              <a:p>
                <a:r>
                  <a:rPr lang="en-US" altLang="zh-CN" sz="2000" b="1" dirty="0"/>
                  <a:t>	1.</a:t>
                </a:r>
                <a:r>
                  <a:rPr lang="en-US" altLang="zh-CN" sz="2000" dirty="0"/>
                  <a:t>the </a:t>
                </a:r>
                <a:r>
                  <a:rPr lang="en-US" altLang="zh-CN" dirty="0"/>
                  <a:t> fitted 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 one expression don’t change the Dimensional calculation results of inner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1" dirty="0"/>
                  <a:t>	2.</a:t>
                </a:r>
                <a:r>
                  <a:rPr lang="en-US" altLang="zh-CN" dirty="0"/>
                  <a:t> </a:t>
                </a:r>
                <a:r>
                  <a:rPr lang="en-US" altLang="zh-CN" sz="2000" dirty="0"/>
                  <a:t>the</a:t>
                </a:r>
                <a:r>
                  <a:rPr lang="en-US" altLang="zh-CN" dirty="0"/>
                  <a:t> fitted 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 with same dimension, means that the </a:t>
                </a:r>
                <a14:m>
                  <m:oMath xmlns:m="http://schemas.openxmlformats.org/officeDocument/2006/math"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1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1" dirty="0"/>
                  <a:t> of </a:t>
                </a:r>
                <a:r>
                  <a:rPr lang="en-US" altLang="zh-CN" dirty="0"/>
                  <a:t>meaningful formula are same. The </a:t>
                </a:r>
                <a:r>
                  <a:rPr lang="en-US" altLang="zh-CN" sz="2000" dirty="0"/>
                  <a:t>dimensions of</a:t>
                </a:r>
                <a:r>
                  <a:rPr lang="en-US" altLang="zh-CN" dirty="0"/>
                  <a:t> fitted 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 get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dim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 err="1">
                                <a:latin typeface="Cambria Math" panose="02040503050406030204" pitchFamily="18" charset="0"/>
                              </a:rPr>
                              <m:t>dim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r>
                  <a:rPr lang="en-US" altLang="zh-CN" b="1" dirty="0"/>
                  <a:t>.</a:t>
                </a:r>
              </a:p>
              <a:p>
                <a:r>
                  <a:rPr lang="en-US" altLang="zh-CN" b="1" dirty="0"/>
                  <a:t>	3.</a:t>
                </a:r>
                <a:r>
                  <a:rPr lang="en-US" altLang="zh-CN" dirty="0"/>
                  <a:t>The fitted constant are the same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 err="1">
                            <a:latin typeface="Cambria Math" panose="02040503050406030204" pitchFamily="18" charset="0"/>
                          </a:rPr>
                          <m:t>dim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b="1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928CE4-EA73-4304-9D77-A8D06DE1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8" y="869712"/>
                <a:ext cx="11467813" cy="4463081"/>
              </a:xfrm>
              <a:prstGeom prst="rect">
                <a:avLst/>
              </a:prstGeom>
              <a:blipFill>
                <a:blip r:embed="rId2"/>
                <a:stretch>
                  <a:fillRect l="-585" t="-820" r="-319" b="-1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D9974F0-95F6-464B-85F1-0EF3AE33472B}"/>
              </a:ext>
            </a:extLst>
          </p:cNvPr>
          <p:cNvSpPr txBox="1"/>
          <p:nvPr/>
        </p:nvSpPr>
        <p:spPr>
          <a:xfrm>
            <a:off x="150605" y="294754"/>
            <a:ext cx="445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Coefficient</a:t>
            </a:r>
            <a:r>
              <a:rPr lang="zh-CN" altLang="en-US" sz="2400" dirty="0"/>
              <a:t> </a:t>
            </a:r>
            <a:r>
              <a:rPr lang="en-US" altLang="zh-CN" sz="2400" dirty="0"/>
              <a:t>and Constant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042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CF6D119-0667-4D79-8C5B-A63D1F5DAF24}"/>
              </a:ext>
            </a:extLst>
          </p:cNvPr>
          <p:cNvSpPr txBox="1"/>
          <p:nvPr/>
        </p:nvSpPr>
        <p:spPr>
          <a:xfrm>
            <a:off x="4391772" y="3645399"/>
            <a:ext cx="278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D Diagonal matrix (probability map)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C2F1F-C956-4767-A307-3D58B7532F46}"/>
              </a:ext>
            </a:extLst>
          </p:cNvPr>
          <p:cNvSpPr/>
          <p:nvPr/>
        </p:nvSpPr>
        <p:spPr>
          <a:xfrm>
            <a:off x="4308075" y="6057070"/>
            <a:ext cx="2869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 D probability map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353B2E-281D-40F4-B8DC-2555BDE7F07D}"/>
              </a:ext>
            </a:extLst>
          </p:cNvPr>
          <p:cNvSpPr txBox="1"/>
          <p:nvPr/>
        </p:nvSpPr>
        <p:spPr>
          <a:xfrm>
            <a:off x="128679" y="194079"/>
            <a:ext cx="333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Probability and Control</a:t>
            </a:r>
            <a:endParaRPr lang="zh-CN" altLang="en-US" sz="24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53BB6FC-8150-46DC-9CDA-D4D1C931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54357"/>
              </p:ext>
            </p:extLst>
          </p:nvPr>
        </p:nvGraphicFramePr>
        <p:xfrm>
          <a:off x="3666023" y="424912"/>
          <a:ext cx="3225452" cy="30040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00862">
                  <a:extLst>
                    <a:ext uri="{9D8B030D-6E8A-4147-A177-3AD203B41FA5}">
                      <a16:colId xmlns:a16="http://schemas.microsoft.com/office/drawing/2014/main" val="1423580391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1836984307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494979705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710267740"/>
                    </a:ext>
                  </a:extLst>
                </a:gridCol>
                <a:gridCol w="419418">
                  <a:extLst>
                    <a:ext uri="{9D8B030D-6E8A-4147-A177-3AD203B41FA5}">
                      <a16:colId xmlns:a16="http://schemas.microsoft.com/office/drawing/2014/main" val="2744071590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1567176489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344888115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250028277"/>
                    </a:ext>
                  </a:extLst>
                </a:gridCol>
              </a:tblGrid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45956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0.01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6291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5809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43497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58238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..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56563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536606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…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31643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158EC3-6C75-44E1-9FD1-AABD13B105DB}"/>
              </a:ext>
            </a:extLst>
          </p:cNvPr>
          <p:cNvCxnSpPr>
            <a:cxnSpLocks/>
          </p:cNvCxnSpPr>
          <p:nvPr/>
        </p:nvCxnSpPr>
        <p:spPr>
          <a:xfrm>
            <a:off x="4087043" y="819027"/>
            <a:ext cx="2785876" cy="260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F29D93B-5916-4D35-9827-CE551682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29704"/>
              </p:ext>
            </p:extLst>
          </p:nvPr>
        </p:nvGraphicFramePr>
        <p:xfrm>
          <a:off x="3866454" y="5001559"/>
          <a:ext cx="2806034" cy="751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862">
                  <a:extLst>
                    <a:ext uri="{9D8B030D-6E8A-4147-A177-3AD203B41FA5}">
                      <a16:colId xmlns:a16="http://schemas.microsoft.com/office/drawing/2014/main" val="1719861029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192632558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787128469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613452665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1256397065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311135408"/>
                    </a:ext>
                  </a:extLst>
                </a:gridCol>
                <a:gridCol w="400862">
                  <a:extLst>
                    <a:ext uri="{9D8B030D-6E8A-4147-A177-3AD203B41FA5}">
                      <a16:colId xmlns:a16="http://schemas.microsoft.com/office/drawing/2014/main" val="2241009238"/>
                    </a:ext>
                  </a:extLst>
                </a:gridCol>
              </a:tblGrid>
              <a:tr h="37551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2313"/>
                  </a:ext>
                </a:extLst>
              </a:tr>
              <a:tr h="375511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0.4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0.2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0.1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0.3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320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5471730-1F48-4F0B-8F05-A00079B05274}"/>
              </a:ext>
            </a:extLst>
          </p:cNvPr>
          <p:cNvSpPr txBox="1"/>
          <p:nvPr/>
        </p:nvSpPr>
        <p:spPr>
          <a:xfrm>
            <a:off x="189952" y="819027"/>
            <a:ext cx="32757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maps are used to control the choice terminals(features and constant)</a:t>
            </a:r>
          </a:p>
          <a:p>
            <a:r>
              <a:rPr lang="en-US" altLang="zh-CN" dirty="0"/>
              <a:t>:</a:t>
            </a:r>
          </a:p>
          <a:p>
            <a:r>
              <a:rPr lang="en-US" altLang="zh-CN" dirty="0"/>
              <a:t>2D Diagonal maps is used to choice </a:t>
            </a:r>
          </a:p>
          <a:p>
            <a:r>
              <a:rPr lang="en-US" altLang="zh-CN" dirty="0"/>
              <a:t>terminals at the affect no other terminals.</a:t>
            </a:r>
          </a:p>
          <a:p>
            <a:r>
              <a:rPr lang="en-US" altLang="zh-CN" dirty="0"/>
              <a:t>:</a:t>
            </a:r>
          </a:p>
          <a:p>
            <a:r>
              <a:rPr lang="en-US" altLang="zh-CN" dirty="0"/>
              <a:t>1D probability map is used to choice terminals when there is no other terminals.</a:t>
            </a:r>
          </a:p>
          <a:p>
            <a:endParaRPr lang="en-US" altLang="zh-CN" dirty="0"/>
          </a:p>
          <a:p>
            <a:r>
              <a:rPr lang="en-US" altLang="zh-CN" dirty="0"/>
              <a:t>Note:</a:t>
            </a:r>
          </a:p>
          <a:p>
            <a:r>
              <a:rPr lang="en-US" altLang="zh-CN" dirty="0"/>
              <a:t>the summary of all the probability </a:t>
            </a:r>
            <a:r>
              <a:rPr lang="en-US" altLang="zh-CN" dirty="0">
                <a:solidFill>
                  <a:srgbClr val="FF0000"/>
                </a:solidFill>
              </a:rPr>
              <a:t>maybe not 1.</a:t>
            </a:r>
          </a:p>
          <a:p>
            <a:r>
              <a:rPr lang="en-US" altLang="zh-CN" dirty="0"/>
              <a:t>Just relative size makes sense</a:t>
            </a:r>
          </a:p>
          <a:p>
            <a:endParaRPr lang="en-US" altLang="zh-CN" dirty="0"/>
          </a:p>
          <a:p>
            <a:r>
              <a:rPr lang="en-US" altLang="zh-CN" dirty="0"/>
              <a:t>when  relative proportion is 1, the two features is bonding forcedly.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A3EC7E-6668-4A53-8301-2D84AC309EB5}"/>
                  </a:ext>
                </a:extLst>
              </p:cNvPr>
              <p:cNvSpPr txBox="1"/>
              <p:nvPr/>
            </p:nvSpPr>
            <p:spPr>
              <a:xfrm>
                <a:off x="8302702" y="890406"/>
                <a:ext cx="2785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A3EC7E-6668-4A53-8301-2D84AC309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702" y="890406"/>
                <a:ext cx="27858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9">
                <a:extLst>
                  <a:ext uri="{FF2B5EF4-FFF2-40B4-BE49-F238E27FC236}">
                    <a16:creationId xmlns:a16="http://schemas.microsoft.com/office/drawing/2014/main" id="{4EAA1DE1-B2AE-449A-9E29-168ADA427E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948616"/>
                  </p:ext>
                </p:extLst>
              </p:nvPr>
            </p:nvGraphicFramePr>
            <p:xfrm>
              <a:off x="7387205" y="1567839"/>
              <a:ext cx="4616870" cy="64633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61687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646331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9">
                <a:extLst>
                  <a:ext uri="{FF2B5EF4-FFF2-40B4-BE49-F238E27FC236}">
                    <a16:creationId xmlns:a16="http://schemas.microsoft.com/office/drawing/2014/main" id="{4EAA1DE1-B2AE-449A-9E29-168ADA427E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948616"/>
                  </p:ext>
                </p:extLst>
              </p:nvPr>
            </p:nvGraphicFramePr>
            <p:xfrm>
              <a:off x="7387205" y="1567839"/>
              <a:ext cx="4616870" cy="64633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61687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461687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646331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316" t="-1869" r="-603947" b="-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8000" t="-1869" r="-410667" b="-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0000" t="-1869" r="-205263" b="-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sz="1400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zh-CN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70E0269-D32C-43FD-ABFD-0D781F58A523}"/>
              </a:ext>
            </a:extLst>
          </p:cNvPr>
          <p:cNvSpPr txBox="1"/>
          <p:nvPr/>
        </p:nvSpPr>
        <p:spPr>
          <a:xfrm>
            <a:off x="7636303" y="3850104"/>
            <a:ext cx="435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? </a:t>
            </a:r>
            <a:r>
              <a:rPr lang="en-US" altLang="zh-CN" dirty="0"/>
              <a:t>would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consider the presented </a:t>
            </a:r>
            <a:r>
              <a:rPr lang="en-US" altLang="zh-CN" dirty="0">
                <a:solidFill>
                  <a:srgbClr val="00B050"/>
                </a:solidFill>
              </a:rPr>
              <a:t>x1,x6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661EB1-3323-4018-8AB0-22147A8AB04E}"/>
              </a:ext>
            </a:extLst>
          </p:cNvPr>
          <p:cNvSpPr/>
          <p:nvPr/>
        </p:nvSpPr>
        <p:spPr>
          <a:xfrm>
            <a:off x="4087043" y="819027"/>
            <a:ext cx="2785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37DBB6-62F8-4EDE-956A-02C72A9B6DE2}"/>
              </a:ext>
            </a:extLst>
          </p:cNvPr>
          <p:cNvSpPr/>
          <p:nvPr/>
        </p:nvSpPr>
        <p:spPr>
          <a:xfrm>
            <a:off x="4076964" y="2676479"/>
            <a:ext cx="27858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3DCEAF-08F5-4343-9120-480562A0CBFC}"/>
                  </a:ext>
                </a:extLst>
              </p:cNvPr>
              <p:cNvSpPr txBox="1"/>
              <p:nvPr/>
            </p:nvSpPr>
            <p:spPr>
              <a:xfrm>
                <a:off x="7889754" y="4487235"/>
                <a:ext cx="3844367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⃑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⃑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is  a decreasing function.</a:t>
                </a:r>
              </a:p>
              <a:p>
                <a:r>
                  <a:rPr lang="en-US" altLang="zh-CN" dirty="0"/>
                  <a:t>such as:</a:t>
                </a:r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3DCEAF-08F5-4343-9120-480562A0C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754" y="4487235"/>
                <a:ext cx="3844367" cy="1498744"/>
              </a:xfrm>
              <a:prstGeom prst="rect">
                <a:avLst/>
              </a:prstGeom>
              <a:blipFill>
                <a:blip r:embed="rId5"/>
                <a:stretch>
                  <a:fillRect l="-1268" t="-1220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F354564E-E323-4443-8138-8080DCFEC4FA}"/>
              </a:ext>
            </a:extLst>
          </p:cNvPr>
          <p:cNvSpPr/>
          <p:nvPr/>
        </p:nvSpPr>
        <p:spPr>
          <a:xfrm rot="5400000">
            <a:off x="11181741" y="1941341"/>
            <a:ext cx="157809" cy="946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A5F37D42-4218-4BBE-AF75-5B328BE7E684}"/>
              </a:ext>
            </a:extLst>
          </p:cNvPr>
          <p:cNvSpPr/>
          <p:nvPr/>
        </p:nvSpPr>
        <p:spPr>
          <a:xfrm rot="5400000">
            <a:off x="10263903" y="1512467"/>
            <a:ext cx="157809" cy="2782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EDBDC38-7385-4D3D-81A7-2FEC44985C17}"/>
                  </a:ext>
                </a:extLst>
              </p:cNvPr>
              <p:cNvSpPr/>
              <p:nvPr/>
            </p:nvSpPr>
            <p:spPr>
              <a:xfrm>
                <a:off x="9948260" y="3152269"/>
                <a:ext cx="586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EDBDC38-7385-4D3D-81A7-2FEC44985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260" y="3152269"/>
                <a:ext cx="586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3D2D248-545A-4296-BAA5-FAEAFAE7042F}"/>
                  </a:ext>
                </a:extLst>
              </p:cNvPr>
              <p:cNvSpPr/>
              <p:nvPr/>
            </p:nvSpPr>
            <p:spPr>
              <a:xfrm>
                <a:off x="10967167" y="2451723"/>
                <a:ext cx="586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3D2D248-545A-4296-BAA5-FAEAFAE70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167" y="2451723"/>
                <a:ext cx="5869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右大括号 47">
            <a:extLst>
              <a:ext uri="{FF2B5EF4-FFF2-40B4-BE49-F238E27FC236}">
                <a16:creationId xmlns:a16="http://schemas.microsoft.com/office/drawing/2014/main" id="{D0AD9AE0-D340-405E-88B2-9A9BE1E7D989}"/>
              </a:ext>
            </a:extLst>
          </p:cNvPr>
          <p:cNvSpPr/>
          <p:nvPr/>
        </p:nvSpPr>
        <p:spPr>
          <a:xfrm rot="16200000">
            <a:off x="9606307" y="-660169"/>
            <a:ext cx="157809" cy="4097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B85868-FA64-46B7-8C5B-33D1FAA31871}"/>
              </a:ext>
            </a:extLst>
          </p:cNvPr>
          <p:cNvSpPr txBox="1"/>
          <p:nvPr/>
        </p:nvSpPr>
        <p:spPr>
          <a:xfrm>
            <a:off x="7266938" y="546070"/>
            <a:ext cx="268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Example individual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5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A14511E-B564-4E1A-8523-7D81244C6CA4}"/>
              </a:ext>
            </a:extLst>
          </p:cNvPr>
          <p:cNvSpPr/>
          <p:nvPr/>
        </p:nvSpPr>
        <p:spPr>
          <a:xfrm>
            <a:off x="1040640" y="5561801"/>
            <a:ext cx="1383848" cy="478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prob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667A0A3-7D46-4092-B409-912FB8203241}"/>
              </a:ext>
            </a:extLst>
          </p:cNvPr>
          <p:cNvSpPr/>
          <p:nvPr/>
        </p:nvSpPr>
        <p:spPr>
          <a:xfrm>
            <a:off x="854845" y="2664121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PreMap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np.ndarray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A8D7884-8BD5-47EE-948B-76DF685BF135}"/>
              </a:ext>
            </a:extLst>
          </p:cNvPr>
          <p:cNvSpPr/>
          <p:nvPr/>
        </p:nvSpPr>
        <p:spPr>
          <a:xfrm>
            <a:off x="3764691" y="1191111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. </a:t>
            </a:r>
            <a:r>
              <a:rPr lang="en-US" altLang="zh-CN" sz="2000" dirty="0" err="1">
                <a:solidFill>
                  <a:srgbClr val="FF0000"/>
                </a:solidFill>
              </a:rPr>
              <a:t>down_other_point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6BA074A-ADB3-48FA-B990-4C0C74C65C72}"/>
              </a:ext>
            </a:extLst>
          </p:cNvPr>
          <p:cNvSpPr txBox="1"/>
          <p:nvPr/>
        </p:nvSpPr>
        <p:spPr>
          <a:xfrm>
            <a:off x="4133180" y="1730915"/>
            <a:ext cx="259237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decrease the value of others and increase target point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8FD1992-A58D-4A62-8DFD-7DD4E8BDED01}"/>
              </a:ext>
            </a:extLst>
          </p:cNvPr>
          <p:cNvCxnSpPr/>
          <p:nvPr/>
        </p:nvCxnSpPr>
        <p:spPr>
          <a:xfrm>
            <a:off x="3606085" y="301500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29F9ECD-814D-4E22-97C8-ABEB0421A6AC}"/>
              </a:ext>
            </a:extLst>
          </p:cNvPr>
          <p:cNvCxnSpPr/>
          <p:nvPr/>
        </p:nvCxnSpPr>
        <p:spPr>
          <a:xfrm>
            <a:off x="6911118" y="301500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78FD57F-346B-48FF-AFFD-387346790261}"/>
              </a:ext>
            </a:extLst>
          </p:cNvPr>
          <p:cNvSpPr txBox="1"/>
          <p:nvPr/>
        </p:nvSpPr>
        <p:spPr>
          <a:xfrm>
            <a:off x="4577870" y="292039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BA2E22B-7D54-41BB-947F-348608399AB5}"/>
              </a:ext>
            </a:extLst>
          </p:cNvPr>
          <p:cNvSpPr txBox="1"/>
          <p:nvPr/>
        </p:nvSpPr>
        <p:spPr>
          <a:xfrm>
            <a:off x="8531339" y="314113"/>
            <a:ext cx="142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F11C95-8F12-41D4-AA30-1CA16FB58A5C}"/>
              </a:ext>
            </a:extLst>
          </p:cNvPr>
          <p:cNvSpPr txBox="1"/>
          <p:nvPr/>
        </p:nvSpPr>
        <p:spPr>
          <a:xfrm>
            <a:off x="1099623" y="256826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CF8A4DB-0413-4888-B7C6-2E3C6B24766D}"/>
              </a:ext>
            </a:extLst>
          </p:cNvPr>
          <p:cNvSpPr/>
          <p:nvPr/>
        </p:nvSpPr>
        <p:spPr>
          <a:xfrm>
            <a:off x="3764691" y="2636158"/>
            <a:ext cx="1914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set_sigle_point</a:t>
            </a:r>
            <a:endParaRPr lang="zh-CN" alt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264580C-3121-4BD6-B621-8A8CB37183F1}"/>
              </a:ext>
            </a:extLst>
          </p:cNvPr>
          <p:cNvSpPr txBox="1"/>
          <p:nvPr/>
        </p:nvSpPr>
        <p:spPr>
          <a:xfrm>
            <a:off x="4110428" y="3050707"/>
            <a:ext cx="259237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set the single couple point but don’t change others.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C69BD59-EC07-4B00-ADDD-9B1D57E2D6E2}"/>
              </a:ext>
            </a:extLst>
          </p:cNvPr>
          <p:cNvSpPr/>
          <p:nvPr/>
        </p:nvSpPr>
        <p:spPr>
          <a:xfrm>
            <a:off x="3759010" y="3912480"/>
            <a:ext cx="1988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set_ratio_point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F6D119-0667-4D79-8C5B-A63D1F5DAF24}"/>
              </a:ext>
            </a:extLst>
          </p:cNvPr>
          <p:cNvSpPr txBox="1"/>
          <p:nvPr/>
        </p:nvSpPr>
        <p:spPr>
          <a:xfrm>
            <a:off x="611895" y="3863099"/>
            <a:ext cx="2785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D Diagonal matrix (probability map)</a:t>
            </a:r>
          </a:p>
          <a:p>
            <a:r>
              <a:rPr lang="en-US" altLang="zh-CN" dirty="0"/>
              <a:t>probability of choice</a:t>
            </a:r>
            <a:endParaRPr lang="zh-CN" altLang="en-US" dirty="0"/>
          </a:p>
          <a:p>
            <a:r>
              <a:rPr lang="en-US" altLang="zh-CN" dirty="0"/>
              <a:t>at others already existed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C2F1F-C956-4767-A307-3D58B7532F46}"/>
              </a:ext>
            </a:extLst>
          </p:cNvPr>
          <p:cNvSpPr/>
          <p:nvPr/>
        </p:nvSpPr>
        <p:spPr>
          <a:xfrm>
            <a:off x="514166" y="6070275"/>
            <a:ext cx="2869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 D probability map</a:t>
            </a:r>
          </a:p>
          <a:p>
            <a:r>
              <a:rPr lang="en-US" altLang="zh-CN" dirty="0"/>
              <a:t>probability of single choice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39DFCB-75E0-4018-89CD-F1A49BEB2D28}"/>
              </a:ext>
            </a:extLst>
          </p:cNvPr>
          <p:cNvSpPr txBox="1"/>
          <p:nvPr/>
        </p:nvSpPr>
        <p:spPr>
          <a:xfrm>
            <a:off x="4096397" y="4370499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set the ratio on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1970D6F-E58F-4017-86CD-5B20411A90A7}"/>
              </a:ext>
            </a:extLst>
          </p:cNvPr>
          <p:cNvSpPr/>
          <p:nvPr/>
        </p:nvSpPr>
        <p:spPr>
          <a:xfrm>
            <a:off x="3759008" y="5107152"/>
            <a:ext cx="1236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set_ratio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8CB8CBB-B913-42B2-96BE-DCE87E9E1612}"/>
              </a:ext>
            </a:extLst>
          </p:cNvPr>
          <p:cNvSpPr txBox="1"/>
          <p:nvPr/>
        </p:nvSpPr>
        <p:spPr>
          <a:xfrm>
            <a:off x="4096395" y="5565171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set the ratio of summary value on point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7587B9-C7D3-463E-83E6-B95074DA16EC}"/>
              </a:ext>
            </a:extLst>
          </p:cNvPr>
          <p:cNvSpPr/>
          <p:nvPr/>
        </p:nvSpPr>
        <p:spPr>
          <a:xfrm>
            <a:off x="7279606" y="853256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get_indexes_value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AAA7A8-B48C-4771-BB38-0AF81F085BEB}"/>
              </a:ext>
            </a:extLst>
          </p:cNvPr>
          <p:cNvSpPr txBox="1"/>
          <p:nvPr/>
        </p:nvSpPr>
        <p:spPr>
          <a:xfrm>
            <a:off x="8066945" y="1322459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the values list of one index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89E3E7-B252-4B2D-B081-A5B523C61C01}"/>
              </a:ext>
            </a:extLst>
          </p:cNvPr>
          <p:cNvSpPr/>
          <p:nvPr/>
        </p:nvSpPr>
        <p:spPr>
          <a:xfrm>
            <a:off x="7279606" y="1951031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7F23348-8D72-4D18-B6C9-B89232B791AD}"/>
              </a:ext>
            </a:extLst>
          </p:cNvPr>
          <p:cNvSpPr txBox="1"/>
          <p:nvPr/>
        </p:nvSpPr>
        <p:spPr>
          <a:xfrm>
            <a:off x="8050522" y="2347740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update values by individuals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67B36C-6B7C-403B-A988-3785B4305AB3}"/>
              </a:ext>
            </a:extLst>
          </p:cNvPr>
          <p:cNvSpPr/>
          <p:nvPr/>
        </p:nvSpPr>
        <p:spPr>
          <a:xfrm>
            <a:off x="7267478" y="2994540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get_one_node_value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E9A4F12-1AF4-4C2A-B772-0ADA138DD0B8}"/>
              </a:ext>
            </a:extLst>
          </p:cNvPr>
          <p:cNvSpPr txBox="1"/>
          <p:nvPr/>
        </p:nvSpPr>
        <p:spPr>
          <a:xfrm>
            <a:off x="8033931" y="3409420"/>
            <a:ext cx="34132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the probability values list of one point of individual</a:t>
            </a:r>
          </a:p>
          <a:p>
            <a:r>
              <a:rPr lang="en-US" altLang="zh-CN" dirty="0"/>
              <a:t>weight by distance to the point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4EB6F6-07D6-4FCE-A572-FF2E1DF174F0}"/>
              </a:ext>
            </a:extLst>
          </p:cNvPr>
          <p:cNvSpPr/>
          <p:nvPr/>
        </p:nvSpPr>
        <p:spPr>
          <a:xfrm>
            <a:off x="7229367" y="4358723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get_nodes_value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7E49F2E-34EB-4CE1-A72C-9F8A73E3B741}"/>
              </a:ext>
            </a:extLst>
          </p:cNvPr>
          <p:cNvSpPr txBox="1"/>
          <p:nvPr/>
        </p:nvSpPr>
        <p:spPr>
          <a:xfrm>
            <a:off x="8066945" y="4725450"/>
            <a:ext cx="341325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the probability values list of a few points of individual</a:t>
            </a:r>
          </a:p>
          <a:p>
            <a:r>
              <a:rPr lang="en-US" altLang="zh-CN" dirty="0"/>
              <a:t>weight by distance to the point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096FB2-0D65-45FF-8F30-7DD44DE0285A}"/>
              </a:ext>
            </a:extLst>
          </p:cNvPr>
          <p:cNvSpPr/>
          <p:nvPr/>
        </p:nvSpPr>
        <p:spPr>
          <a:xfrm>
            <a:off x="7279606" y="5648780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get_ind_value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54E5F69-4720-4757-B66F-B7A96CE20DCA}"/>
              </a:ext>
            </a:extLst>
          </p:cNvPr>
          <p:cNvSpPr txBox="1"/>
          <p:nvPr/>
        </p:nvSpPr>
        <p:spPr>
          <a:xfrm>
            <a:off x="8033931" y="6070274"/>
            <a:ext cx="394264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get the probability values of individual</a:t>
            </a:r>
          </a:p>
          <a:p>
            <a:r>
              <a:rPr lang="en-US" altLang="zh-CN" dirty="0"/>
              <a:t>average weighted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0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3B406F8-AC1C-4FCA-9B2F-8BC233BA1A7D}"/>
              </a:ext>
            </a:extLst>
          </p:cNvPr>
          <p:cNvCxnSpPr>
            <a:cxnSpLocks/>
            <a:stCxn id="28" idx="2"/>
            <a:endCxn id="46" idx="1"/>
          </p:cNvCxnSpPr>
          <p:nvPr/>
        </p:nvCxnSpPr>
        <p:spPr>
          <a:xfrm rot="16200000" flipH="1">
            <a:off x="4216445" y="1773216"/>
            <a:ext cx="1001183" cy="204696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DB7B63-C88B-49FC-ADFD-57FB3436907E}"/>
              </a:ext>
            </a:extLst>
          </p:cNvPr>
          <p:cNvSpPr/>
          <p:nvPr/>
        </p:nvSpPr>
        <p:spPr>
          <a:xfrm>
            <a:off x="2938971" y="1668208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CalculatePrecisionSet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362441" y="231320"/>
            <a:ext cx="186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details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C5D03CA-DCD3-4DC5-AE68-B166100EEF4B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1911124" y="1982157"/>
            <a:ext cx="1027847" cy="1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5D59C24-5A73-4695-AE8D-02D61D3F72E2}"/>
              </a:ext>
            </a:extLst>
          </p:cNvPr>
          <p:cNvSpPr/>
          <p:nvPr/>
        </p:nvSpPr>
        <p:spPr>
          <a:xfrm>
            <a:off x="5740516" y="1668209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Population</a:t>
            </a:r>
          </a:p>
          <a:p>
            <a:pPr algn="ctr"/>
            <a:r>
              <a:rPr lang="en-US" altLang="zh-CN" sz="1200" dirty="0"/>
              <a:t>(SymbolTree)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B0D94B1-CB5E-43D6-A97A-5B87D0D1A726}"/>
              </a:ext>
            </a:extLst>
          </p:cNvPr>
          <p:cNvSpPr/>
          <p:nvPr/>
        </p:nvSpPr>
        <p:spPr>
          <a:xfrm>
            <a:off x="5740516" y="2983339"/>
            <a:ext cx="1509170" cy="627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</a:t>
            </a:r>
          </a:p>
          <a:p>
            <a:pPr algn="ctr"/>
            <a:r>
              <a:rPr lang="en-US" altLang="zh-CN" sz="1050" dirty="0"/>
              <a:t>(</a:t>
            </a:r>
            <a:r>
              <a:rPr lang="en-US" altLang="zh-CN" sz="1050" dirty="0" err="1"/>
              <a:t>CalculatePrecisionSet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D801E67-E1DA-459C-AD4D-59053F98C29E}"/>
              </a:ext>
            </a:extLst>
          </p:cNvPr>
          <p:cNvSpPr/>
          <p:nvPr/>
        </p:nvSpPr>
        <p:spPr>
          <a:xfrm>
            <a:off x="5740516" y="392518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kbest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1D85E07-DA6E-4439-823E-DE8F1006DCD0}"/>
              </a:ext>
            </a:extLst>
          </p:cNvPr>
          <p:cNvCxnSpPr>
            <a:cxnSpLocks/>
          </p:cNvCxnSpPr>
          <p:nvPr/>
        </p:nvCxnSpPr>
        <p:spPr>
          <a:xfrm>
            <a:off x="6495101" y="3611236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BFEC4B-E140-4076-B0C2-AF45F6E11AC4}"/>
              </a:ext>
            </a:extLst>
          </p:cNvPr>
          <p:cNvSpPr/>
          <p:nvPr/>
        </p:nvSpPr>
        <p:spPr>
          <a:xfrm>
            <a:off x="5740516" y="485125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Crossover and mutate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AFD3ED-F612-4526-B8D2-01AE9A3E7F6E}"/>
              </a:ext>
            </a:extLst>
          </p:cNvPr>
          <p:cNvCxnSpPr>
            <a:cxnSpLocks/>
          </p:cNvCxnSpPr>
          <p:nvPr/>
        </p:nvCxnSpPr>
        <p:spPr>
          <a:xfrm>
            <a:off x="6495101" y="455308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ED2EAF1-0F8D-4200-962C-9855BC014BF3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4448141" y="1982157"/>
            <a:ext cx="1292375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9ED614-E7AB-4E4B-911E-B6631E7D17DE}"/>
              </a:ext>
            </a:extLst>
          </p:cNvPr>
          <p:cNvCxnSpPr>
            <a:cxnSpLocks/>
            <a:stCxn id="46" idx="3"/>
            <a:endCxn id="87" idx="1"/>
          </p:cNvCxnSpPr>
          <p:nvPr/>
        </p:nvCxnSpPr>
        <p:spPr>
          <a:xfrm>
            <a:off x="7249686" y="3297288"/>
            <a:ext cx="945560" cy="1241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64EC38A2-67E4-42B5-8080-9BEDDFE3ED52}"/>
              </a:ext>
            </a:extLst>
          </p:cNvPr>
          <p:cNvSpPr/>
          <p:nvPr/>
        </p:nvSpPr>
        <p:spPr>
          <a:xfrm>
            <a:off x="7938953" y="4428309"/>
            <a:ext cx="1750075" cy="7553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Elite Selection</a:t>
            </a:r>
          </a:p>
          <a:p>
            <a:pPr algn="ctr"/>
            <a:r>
              <a:rPr lang="en-US" altLang="zh-CN" sz="1000" b="1" dirty="0"/>
              <a:t>(</a:t>
            </a:r>
            <a:r>
              <a:rPr lang="en-US" altLang="zh-CN" sz="1000" dirty="0" err="1"/>
              <a:t>kdim</a:t>
            </a:r>
            <a:r>
              <a:rPr lang="en-US" altLang="zh-CN" sz="1050" dirty="0" err="1"/>
              <a:t>best</a:t>
            </a:r>
            <a:r>
              <a:rPr lang="en-US" altLang="zh-CN" sz="1050" b="1" dirty="0"/>
              <a:t>)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B76C38E-44A8-41F1-9F7A-2CF79CF71FB6}"/>
              </a:ext>
            </a:extLst>
          </p:cNvPr>
          <p:cNvCxnSpPr>
            <a:cxnSpLocks/>
            <a:stCxn id="87" idx="3"/>
            <a:endCxn id="92" idx="3"/>
          </p:cNvCxnSpPr>
          <p:nvPr/>
        </p:nvCxnSpPr>
        <p:spPr>
          <a:xfrm flipH="1">
            <a:off x="7249686" y="5073061"/>
            <a:ext cx="945560" cy="1018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E072352-4985-437D-964E-4D822FAD98BB}"/>
              </a:ext>
            </a:extLst>
          </p:cNvPr>
          <p:cNvSpPr/>
          <p:nvPr/>
        </p:nvSpPr>
        <p:spPr>
          <a:xfrm>
            <a:off x="5740516" y="577732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generation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D5C8FE-7FEC-4056-8DDF-90AF81E3773A}"/>
              </a:ext>
            </a:extLst>
          </p:cNvPr>
          <p:cNvCxnSpPr>
            <a:cxnSpLocks/>
          </p:cNvCxnSpPr>
          <p:nvPr/>
        </p:nvCxnSpPr>
        <p:spPr>
          <a:xfrm>
            <a:off x="6495101" y="547915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772AEF82-0A73-48EE-9293-4469D776129D}"/>
              </a:ext>
            </a:extLst>
          </p:cNvPr>
          <p:cNvSpPr/>
          <p:nvPr/>
        </p:nvSpPr>
        <p:spPr>
          <a:xfrm>
            <a:off x="10039423" y="4434773"/>
            <a:ext cx="1750075" cy="755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Decompose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D064258-2876-4543-B64D-3BC62702016C}"/>
              </a:ext>
            </a:extLst>
          </p:cNvPr>
          <p:cNvCxnSpPr>
            <a:stCxn id="87" idx="6"/>
          </p:cNvCxnSpPr>
          <p:nvPr/>
        </p:nvCxnSpPr>
        <p:spPr>
          <a:xfrm>
            <a:off x="9689028" y="4805996"/>
            <a:ext cx="350395" cy="6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6B2A0E7D-019F-489B-9450-0E73B089398F}"/>
              </a:ext>
            </a:extLst>
          </p:cNvPr>
          <p:cNvCxnSpPr>
            <a:cxnSpLocks/>
            <a:stCxn id="112" idx="0"/>
            <a:endCxn id="46" idx="3"/>
          </p:cNvCxnSpPr>
          <p:nvPr/>
        </p:nvCxnSpPr>
        <p:spPr>
          <a:xfrm rot="16200000" flipV="1">
            <a:off x="8513332" y="2033643"/>
            <a:ext cx="1137485" cy="3664775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FE07AB2-239A-4AFC-AA4C-391FAF5D6CD6}"/>
              </a:ext>
            </a:extLst>
          </p:cNvPr>
          <p:cNvSpPr txBox="1"/>
          <p:nvPr/>
        </p:nvSpPr>
        <p:spPr>
          <a:xfrm>
            <a:off x="8813991" y="2640565"/>
            <a:ext cx="224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as new features</a:t>
            </a:r>
          </a:p>
          <a:p>
            <a:r>
              <a:rPr lang="en-US" altLang="zh-CN" dirty="0"/>
              <a:t>Refresh SymbolSet</a:t>
            </a:r>
            <a:endParaRPr lang="zh-CN" altLang="en-US" dirty="0"/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A37FDB26-046E-4522-B2CB-B07C17D0490B}"/>
              </a:ext>
            </a:extLst>
          </p:cNvPr>
          <p:cNvCxnSpPr>
            <a:cxnSpLocks/>
            <a:stCxn id="92" idx="2"/>
            <a:endCxn id="46" idx="0"/>
          </p:cNvCxnSpPr>
          <p:nvPr/>
        </p:nvCxnSpPr>
        <p:spPr>
          <a:xfrm rot="5400000" flipH="1">
            <a:off x="4784160" y="4694280"/>
            <a:ext cx="3421882" cy="12700"/>
          </a:xfrm>
          <a:prstGeom prst="bentConnector5">
            <a:avLst>
              <a:gd name="adj1" fmla="val -6681"/>
              <a:gd name="adj2" fmla="val 10541614"/>
              <a:gd name="adj3" fmla="val 111503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10682C-ED61-4445-8A1E-7DA44476F97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6495101" y="2296106"/>
            <a:ext cx="0" cy="687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CBD878F-21EF-4538-809A-9F9E2492ABB7}"/>
              </a:ext>
            </a:extLst>
          </p:cNvPr>
          <p:cNvSpPr/>
          <p:nvPr/>
        </p:nvSpPr>
        <p:spPr>
          <a:xfrm>
            <a:off x="401954" y="1680426"/>
            <a:ext cx="1509170" cy="6278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</a:p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convert_x</a:t>
            </a:r>
            <a:endParaRPr lang="zh-CN" altLang="en-US" sz="10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0D7BF0-F73B-4680-80BE-2C0F544C205A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flipH="1" flipV="1">
            <a:off x="1156539" y="2308323"/>
            <a:ext cx="4109" cy="74826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90B4A-9263-4A39-8BA8-6F5A2170B382}"/>
              </a:ext>
            </a:extLst>
          </p:cNvPr>
          <p:cNvSpPr txBox="1"/>
          <p:nvPr/>
        </p:nvSpPr>
        <p:spPr>
          <a:xfrm>
            <a:off x="1958312" y="2123657"/>
            <a:ext cx="859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X,  y, c, </a:t>
            </a:r>
            <a:r>
              <a:rPr lang="en-US" altLang="zh-CN" sz="900" dirty="0" err="1"/>
              <a:t>X_dim</a:t>
            </a:r>
            <a:r>
              <a:rPr lang="en-US" altLang="zh-CN" sz="900" dirty="0"/>
              <a:t>, </a:t>
            </a:r>
          </a:p>
          <a:p>
            <a:r>
              <a:rPr lang="en-US" altLang="zh-CN" sz="900" dirty="0" err="1"/>
              <a:t>y_dim</a:t>
            </a:r>
            <a:r>
              <a:rPr lang="en-US" altLang="zh-CN" sz="900" dirty="0"/>
              <a:t>, </a:t>
            </a:r>
            <a:r>
              <a:rPr lang="en-US" altLang="zh-CN" sz="900" dirty="0" err="1"/>
              <a:t>c_dim</a:t>
            </a:r>
            <a:endParaRPr lang="zh-CN" altLang="en-US" sz="9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D1EAA0-DFC7-4D22-8B4E-7FF73F3E581E}"/>
              </a:ext>
            </a:extLst>
          </p:cNvPr>
          <p:cNvSpPr txBox="1"/>
          <p:nvPr/>
        </p:nvSpPr>
        <p:spPr>
          <a:xfrm>
            <a:off x="2772033" y="902970"/>
            <a:ext cx="1843046" cy="374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+-*/ ln, ……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55025F-646B-41C0-B6B7-057B274C6FAD}"/>
              </a:ext>
            </a:extLst>
          </p:cNvPr>
          <p:cNvSpPr txBox="1"/>
          <p:nvPr/>
        </p:nvSpPr>
        <p:spPr>
          <a:xfrm>
            <a:off x="721155" y="3056589"/>
            <a:ext cx="87898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X, y, c,</a:t>
            </a:r>
          </a:p>
          <a:p>
            <a:r>
              <a:rPr lang="en-US" altLang="zh-CN" dirty="0" err="1"/>
              <a:t>x_unit</a:t>
            </a:r>
            <a:r>
              <a:rPr lang="en-US" altLang="zh-CN" dirty="0"/>
              <a:t>, </a:t>
            </a:r>
            <a:r>
              <a:rPr lang="en-US" altLang="zh-CN" dirty="0" err="1"/>
              <a:t>y_unit</a:t>
            </a:r>
            <a:r>
              <a:rPr lang="en-US" altLang="zh-CN" dirty="0"/>
              <a:t>, </a:t>
            </a:r>
          </a:p>
          <a:p>
            <a:r>
              <a:rPr lang="en-US" altLang="zh-CN" dirty="0" err="1"/>
              <a:t>c_unit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E16F83E-266F-4218-96FC-00E707CE0E9A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3693556" y="1277379"/>
            <a:ext cx="0" cy="390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D6C9C2-1F47-41FC-98F7-2154A1BF12FA}"/>
              </a:ext>
            </a:extLst>
          </p:cNvPr>
          <p:cNvCxnSpPr>
            <a:cxnSpLocks/>
          </p:cNvCxnSpPr>
          <p:nvPr/>
        </p:nvCxnSpPr>
        <p:spPr>
          <a:xfrm>
            <a:off x="9468848" y="692985"/>
            <a:ext cx="996959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0D496B2-4841-40B8-9EC0-F642462428E1}"/>
              </a:ext>
            </a:extLst>
          </p:cNvPr>
          <p:cNvCxnSpPr>
            <a:cxnSpLocks/>
          </p:cNvCxnSpPr>
          <p:nvPr/>
        </p:nvCxnSpPr>
        <p:spPr>
          <a:xfrm flipV="1">
            <a:off x="9468849" y="1150223"/>
            <a:ext cx="1027847" cy="1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8DDBCF-3C84-402B-93C1-06C33D36B94D}"/>
              </a:ext>
            </a:extLst>
          </p:cNvPr>
          <p:cNvCxnSpPr>
            <a:cxnSpLocks/>
          </p:cNvCxnSpPr>
          <p:nvPr/>
        </p:nvCxnSpPr>
        <p:spPr>
          <a:xfrm flipV="1">
            <a:off x="9419432" y="294587"/>
            <a:ext cx="1027847" cy="12218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F3247C2-B5FE-46A2-BF9F-93DEAEF24CE2}"/>
              </a:ext>
            </a:extLst>
          </p:cNvPr>
          <p:cNvSpPr txBox="1"/>
          <p:nvPr/>
        </p:nvSpPr>
        <p:spPr>
          <a:xfrm>
            <a:off x="10465808" y="461708"/>
            <a:ext cx="16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83E046-35B8-4D69-ADAC-2F21E18C8686}"/>
              </a:ext>
            </a:extLst>
          </p:cNvPr>
          <p:cNvSpPr txBox="1"/>
          <p:nvPr/>
        </p:nvSpPr>
        <p:spPr>
          <a:xfrm>
            <a:off x="10465808" y="945454"/>
            <a:ext cx="16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48180D4-E1B3-4C2E-9D2E-459A193046E7}"/>
              </a:ext>
            </a:extLst>
          </p:cNvPr>
          <p:cNvSpPr txBox="1"/>
          <p:nvPr/>
        </p:nvSpPr>
        <p:spPr>
          <a:xfrm>
            <a:off x="10440403" y="88632"/>
            <a:ext cx="166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inner key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11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8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48A11D-32AA-408A-933A-3BBA29FF3826}"/>
              </a:ext>
            </a:extLst>
          </p:cNvPr>
          <p:cNvSpPr txBox="1"/>
          <p:nvPr/>
        </p:nvSpPr>
        <p:spPr>
          <a:xfrm>
            <a:off x="592666" y="838200"/>
            <a:ext cx="10075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Statement and Acknowledgement :</a:t>
            </a:r>
          </a:p>
          <a:p>
            <a:endParaRPr lang="en-US" altLang="zh-CN" sz="2800" dirty="0"/>
          </a:p>
          <a:p>
            <a:r>
              <a:rPr lang="en-US" altLang="zh-CN" sz="2800" dirty="0"/>
              <a:t>This tool is deeply customized and copied by </a:t>
            </a:r>
            <a:r>
              <a:rPr lang="en-US" altLang="zh-CN" sz="2800" b="1" dirty="0" err="1"/>
              <a:t>deap</a:t>
            </a:r>
            <a:r>
              <a:rPr lang="en-US" altLang="zh-CN" sz="2800" dirty="0"/>
              <a:t> and </a:t>
            </a:r>
            <a:r>
              <a:rPr lang="en-US" altLang="zh-CN" sz="2800" b="1" dirty="0" err="1"/>
              <a:t>sympy</a:t>
            </a:r>
            <a:r>
              <a:rPr lang="en-US" altLang="zh-CN" sz="2800" b="1" dirty="0"/>
              <a:t>.</a:t>
            </a:r>
          </a:p>
          <a:p>
            <a:r>
              <a:rPr lang="en-US" altLang="zh-CN" sz="2800" dirty="0"/>
              <a:t>This tool is advised to personal and non-commercial use.</a:t>
            </a:r>
          </a:p>
          <a:p>
            <a:r>
              <a:rPr lang="en-US" altLang="zh-CN" sz="2800" dirty="0"/>
              <a:t>This tool is with GNU license and with </a:t>
            </a:r>
            <a:r>
              <a:rPr lang="en-US" altLang="zh-CN" sz="2800" dirty="0">
                <a:solidFill>
                  <a:srgbClr val="FF0000"/>
                </a:solidFill>
              </a:rPr>
              <a:t>NO WARRANTY.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/>
          </a:p>
          <a:p>
            <a:r>
              <a:rPr lang="en-US" altLang="zh-CN" sz="2800" b="1" dirty="0"/>
              <a:t> 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Email: 986798607@qq.com</a:t>
            </a:r>
          </a:p>
          <a:p>
            <a:r>
              <a:rPr lang="en-US" altLang="zh-CN" sz="2800" dirty="0"/>
              <a:t>License: GNU Lesser General Public License v3.0</a:t>
            </a:r>
          </a:p>
          <a:p>
            <a:r>
              <a:rPr lang="en-US" altLang="zh-CN" sz="2800" dirty="0"/>
              <a:t>Cite:</a:t>
            </a:r>
          </a:p>
        </p:txBody>
      </p:sp>
    </p:spTree>
    <p:extLst>
      <p:ext uri="{BB962C8B-B14F-4D97-AF65-F5344CB8AC3E}">
        <p14:creationId xmlns:p14="http://schemas.microsoft.com/office/powerpoint/2010/main" val="271389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48C4EE-2953-45D6-BCF0-F4602F38C094}"/>
              </a:ext>
            </a:extLst>
          </p:cNvPr>
          <p:cNvSpPr/>
          <p:nvPr/>
        </p:nvSpPr>
        <p:spPr>
          <a:xfrm>
            <a:off x="4724400" y="1429200"/>
            <a:ext cx="7188193" cy="5327950"/>
          </a:xfrm>
          <a:prstGeom prst="rect">
            <a:avLst/>
          </a:prstGeom>
          <a:solidFill>
            <a:schemeClr val="accent2">
              <a:lumMod val="60000"/>
              <a:lumOff val="40000"/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3B406F8-AC1C-4FCA-9B2F-8BC233BA1A7D}"/>
              </a:ext>
            </a:extLst>
          </p:cNvPr>
          <p:cNvCxnSpPr>
            <a:cxnSpLocks/>
            <a:stCxn id="28" idx="2"/>
            <a:endCxn id="46" idx="1"/>
          </p:cNvCxnSpPr>
          <p:nvPr/>
        </p:nvCxnSpPr>
        <p:spPr>
          <a:xfrm rot="16200000" flipH="1">
            <a:off x="4216445" y="1773216"/>
            <a:ext cx="1001183" cy="204696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DB7B63-C88B-49FC-ADFD-57FB3436907E}"/>
              </a:ext>
            </a:extLst>
          </p:cNvPr>
          <p:cNvSpPr/>
          <p:nvPr/>
        </p:nvSpPr>
        <p:spPr>
          <a:xfrm>
            <a:off x="2938971" y="1668208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CalculatePrecisionSet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362441" y="231320"/>
            <a:ext cx="20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 Partition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C5D03CA-DCD3-4DC5-AE68-B166100EEF4B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1911124" y="1982157"/>
            <a:ext cx="1027847" cy="1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5D59C24-5A73-4695-AE8D-02D61D3F72E2}"/>
              </a:ext>
            </a:extLst>
          </p:cNvPr>
          <p:cNvSpPr/>
          <p:nvPr/>
        </p:nvSpPr>
        <p:spPr>
          <a:xfrm>
            <a:off x="5740516" y="1668209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Population</a:t>
            </a:r>
          </a:p>
          <a:p>
            <a:pPr algn="ctr"/>
            <a:r>
              <a:rPr lang="en-US" altLang="zh-CN" sz="1200" dirty="0"/>
              <a:t>(SymbolTree)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B0D94B1-CB5E-43D6-A97A-5B87D0D1A726}"/>
              </a:ext>
            </a:extLst>
          </p:cNvPr>
          <p:cNvSpPr/>
          <p:nvPr/>
        </p:nvSpPr>
        <p:spPr>
          <a:xfrm>
            <a:off x="5740516" y="2983339"/>
            <a:ext cx="1509170" cy="627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</a:t>
            </a:r>
          </a:p>
          <a:p>
            <a:pPr algn="ctr"/>
            <a:r>
              <a:rPr lang="en-US" altLang="zh-CN" sz="1050" dirty="0"/>
              <a:t>(</a:t>
            </a:r>
            <a:r>
              <a:rPr lang="en-US" altLang="zh-CN" sz="1050" dirty="0" err="1"/>
              <a:t>CalculatePrecisionSet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D801E67-E1DA-459C-AD4D-59053F98C29E}"/>
              </a:ext>
            </a:extLst>
          </p:cNvPr>
          <p:cNvSpPr/>
          <p:nvPr/>
        </p:nvSpPr>
        <p:spPr>
          <a:xfrm>
            <a:off x="5740516" y="392518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kbest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1D85E07-DA6E-4439-823E-DE8F1006DCD0}"/>
              </a:ext>
            </a:extLst>
          </p:cNvPr>
          <p:cNvCxnSpPr>
            <a:cxnSpLocks/>
          </p:cNvCxnSpPr>
          <p:nvPr/>
        </p:nvCxnSpPr>
        <p:spPr>
          <a:xfrm>
            <a:off x="6495101" y="3611236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BFEC4B-E140-4076-B0C2-AF45F6E11AC4}"/>
              </a:ext>
            </a:extLst>
          </p:cNvPr>
          <p:cNvSpPr/>
          <p:nvPr/>
        </p:nvSpPr>
        <p:spPr>
          <a:xfrm>
            <a:off x="5740516" y="485125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Crossover and mutate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AFD3ED-F612-4526-B8D2-01AE9A3E7F6E}"/>
              </a:ext>
            </a:extLst>
          </p:cNvPr>
          <p:cNvCxnSpPr>
            <a:cxnSpLocks/>
          </p:cNvCxnSpPr>
          <p:nvPr/>
        </p:nvCxnSpPr>
        <p:spPr>
          <a:xfrm>
            <a:off x="6495101" y="455308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ED2EAF1-0F8D-4200-962C-9855BC014BF3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4448141" y="1982157"/>
            <a:ext cx="1292375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9ED614-E7AB-4E4B-911E-B6631E7D17DE}"/>
              </a:ext>
            </a:extLst>
          </p:cNvPr>
          <p:cNvCxnSpPr>
            <a:cxnSpLocks/>
            <a:stCxn id="46" idx="3"/>
            <a:endCxn id="87" idx="1"/>
          </p:cNvCxnSpPr>
          <p:nvPr/>
        </p:nvCxnSpPr>
        <p:spPr>
          <a:xfrm>
            <a:off x="7249686" y="3297288"/>
            <a:ext cx="945560" cy="1241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64EC38A2-67E4-42B5-8080-9BEDDFE3ED52}"/>
              </a:ext>
            </a:extLst>
          </p:cNvPr>
          <p:cNvSpPr/>
          <p:nvPr/>
        </p:nvSpPr>
        <p:spPr>
          <a:xfrm>
            <a:off x="7938953" y="4428309"/>
            <a:ext cx="1750075" cy="7553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Elite Selection</a:t>
            </a:r>
          </a:p>
          <a:p>
            <a:pPr algn="ctr"/>
            <a:r>
              <a:rPr lang="en-US" altLang="zh-CN" sz="1000" b="1" dirty="0"/>
              <a:t>(</a:t>
            </a:r>
            <a:r>
              <a:rPr lang="en-US" altLang="zh-CN" sz="1000" dirty="0" err="1"/>
              <a:t>kdim</a:t>
            </a:r>
            <a:r>
              <a:rPr lang="en-US" altLang="zh-CN" sz="1050" dirty="0" err="1"/>
              <a:t>best</a:t>
            </a:r>
            <a:r>
              <a:rPr lang="en-US" altLang="zh-CN" sz="1050" b="1" dirty="0"/>
              <a:t>)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B76C38E-44A8-41F1-9F7A-2CF79CF71FB6}"/>
              </a:ext>
            </a:extLst>
          </p:cNvPr>
          <p:cNvCxnSpPr>
            <a:cxnSpLocks/>
            <a:stCxn id="87" idx="3"/>
            <a:endCxn id="92" idx="3"/>
          </p:cNvCxnSpPr>
          <p:nvPr/>
        </p:nvCxnSpPr>
        <p:spPr>
          <a:xfrm flipH="1">
            <a:off x="7249686" y="5073061"/>
            <a:ext cx="945560" cy="10182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E072352-4985-437D-964E-4D822FAD98BB}"/>
              </a:ext>
            </a:extLst>
          </p:cNvPr>
          <p:cNvSpPr/>
          <p:nvPr/>
        </p:nvSpPr>
        <p:spPr>
          <a:xfrm>
            <a:off x="5740516" y="577732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generation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D5C8FE-7FEC-4056-8DDF-90AF81E3773A}"/>
              </a:ext>
            </a:extLst>
          </p:cNvPr>
          <p:cNvCxnSpPr>
            <a:cxnSpLocks/>
          </p:cNvCxnSpPr>
          <p:nvPr/>
        </p:nvCxnSpPr>
        <p:spPr>
          <a:xfrm>
            <a:off x="6495101" y="547915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772AEF82-0A73-48EE-9293-4469D776129D}"/>
              </a:ext>
            </a:extLst>
          </p:cNvPr>
          <p:cNvSpPr/>
          <p:nvPr/>
        </p:nvSpPr>
        <p:spPr>
          <a:xfrm>
            <a:off x="10039423" y="4434773"/>
            <a:ext cx="1750075" cy="755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Decompose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D064258-2876-4543-B64D-3BC62702016C}"/>
              </a:ext>
            </a:extLst>
          </p:cNvPr>
          <p:cNvCxnSpPr>
            <a:stCxn id="87" idx="6"/>
          </p:cNvCxnSpPr>
          <p:nvPr/>
        </p:nvCxnSpPr>
        <p:spPr>
          <a:xfrm>
            <a:off x="9689028" y="4805996"/>
            <a:ext cx="350395" cy="6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6B2A0E7D-019F-489B-9450-0E73B089398F}"/>
              </a:ext>
            </a:extLst>
          </p:cNvPr>
          <p:cNvCxnSpPr>
            <a:cxnSpLocks/>
            <a:stCxn id="112" idx="0"/>
            <a:endCxn id="46" idx="3"/>
          </p:cNvCxnSpPr>
          <p:nvPr/>
        </p:nvCxnSpPr>
        <p:spPr>
          <a:xfrm rot="16200000" flipV="1">
            <a:off x="8513332" y="2033643"/>
            <a:ext cx="1137485" cy="3664775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FE07AB2-239A-4AFC-AA4C-391FAF5D6CD6}"/>
              </a:ext>
            </a:extLst>
          </p:cNvPr>
          <p:cNvSpPr txBox="1"/>
          <p:nvPr/>
        </p:nvSpPr>
        <p:spPr>
          <a:xfrm>
            <a:off x="8813991" y="2640565"/>
            <a:ext cx="224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as new features</a:t>
            </a:r>
          </a:p>
          <a:p>
            <a:r>
              <a:rPr lang="en-US" altLang="zh-CN" dirty="0"/>
              <a:t>Refresh SymbolSet</a:t>
            </a:r>
            <a:endParaRPr lang="zh-CN" altLang="en-US" dirty="0"/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A37FDB26-046E-4522-B2CB-B07C17D0490B}"/>
              </a:ext>
            </a:extLst>
          </p:cNvPr>
          <p:cNvCxnSpPr>
            <a:cxnSpLocks/>
            <a:stCxn id="92" idx="2"/>
            <a:endCxn id="46" idx="0"/>
          </p:cNvCxnSpPr>
          <p:nvPr/>
        </p:nvCxnSpPr>
        <p:spPr>
          <a:xfrm rot="5400000" flipH="1">
            <a:off x="4784160" y="4694280"/>
            <a:ext cx="3421882" cy="12700"/>
          </a:xfrm>
          <a:prstGeom prst="bentConnector5">
            <a:avLst>
              <a:gd name="adj1" fmla="val -6681"/>
              <a:gd name="adj2" fmla="val 10541614"/>
              <a:gd name="adj3" fmla="val 111503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10682C-ED61-4445-8A1E-7DA44476F97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6495101" y="2296106"/>
            <a:ext cx="0" cy="687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CBD878F-21EF-4538-809A-9F9E2492ABB7}"/>
              </a:ext>
            </a:extLst>
          </p:cNvPr>
          <p:cNvSpPr/>
          <p:nvPr/>
        </p:nvSpPr>
        <p:spPr>
          <a:xfrm>
            <a:off x="401954" y="1680426"/>
            <a:ext cx="1509170" cy="6278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</a:p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convert_x</a:t>
            </a:r>
            <a:endParaRPr lang="zh-CN" altLang="en-US" sz="10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0D7BF0-F73B-4680-80BE-2C0F544C205A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flipH="1" flipV="1">
            <a:off x="1156539" y="2308323"/>
            <a:ext cx="4109" cy="74826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90B4A-9263-4A39-8BA8-6F5A2170B382}"/>
              </a:ext>
            </a:extLst>
          </p:cNvPr>
          <p:cNvSpPr txBox="1"/>
          <p:nvPr/>
        </p:nvSpPr>
        <p:spPr>
          <a:xfrm>
            <a:off x="1958312" y="2123657"/>
            <a:ext cx="859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X,  y, c, </a:t>
            </a:r>
            <a:r>
              <a:rPr lang="en-US" altLang="zh-CN" sz="900" dirty="0" err="1"/>
              <a:t>X_dim</a:t>
            </a:r>
            <a:r>
              <a:rPr lang="en-US" altLang="zh-CN" sz="900" dirty="0"/>
              <a:t>, </a:t>
            </a:r>
          </a:p>
          <a:p>
            <a:r>
              <a:rPr lang="en-US" altLang="zh-CN" sz="900" dirty="0" err="1"/>
              <a:t>y_dim</a:t>
            </a:r>
            <a:r>
              <a:rPr lang="en-US" altLang="zh-CN" sz="900" dirty="0"/>
              <a:t>, </a:t>
            </a:r>
            <a:r>
              <a:rPr lang="en-US" altLang="zh-CN" sz="900" dirty="0" err="1"/>
              <a:t>c_dim</a:t>
            </a:r>
            <a:endParaRPr lang="zh-CN" altLang="en-US" sz="9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D1EAA0-DFC7-4D22-8B4E-7FF73F3E581E}"/>
              </a:ext>
            </a:extLst>
          </p:cNvPr>
          <p:cNvSpPr txBox="1"/>
          <p:nvPr/>
        </p:nvSpPr>
        <p:spPr>
          <a:xfrm>
            <a:off x="2772033" y="902970"/>
            <a:ext cx="1843046" cy="3744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+-*/ ln, ……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055025F-646B-41C0-B6B7-057B274C6FAD}"/>
              </a:ext>
            </a:extLst>
          </p:cNvPr>
          <p:cNvSpPr txBox="1"/>
          <p:nvPr/>
        </p:nvSpPr>
        <p:spPr>
          <a:xfrm>
            <a:off x="721155" y="3056589"/>
            <a:ext cx="87898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X, y, c,</a:t>
            </a:r>
          </a:p>
          <a:p>
            <a:r>
              <a:rPr lang="en-US" altLang="zh-CN" dirty="0" err="1"/>
              <a:t>x_unit</a:t>
            </a:r>
            <a:r>
              <a:rPr lang="en-US" altLang="zh-CN" dirty="0"/>
              <a:t>, </a:t>
            </a:r>
            <a:r>
              <a:rPr lang="en-US" altLang="zh-CN" dirty="0" err="1"/>
              <a:t>y_unit</a:t>
            </a:r>
            <a:r>
              <a:rPr lang="en-US" altLang="zh-CN" dirty="0"/>
              <a:t>, </a:t>
            </a:r>
          </a:p>
          <a:p>
            <a:r>
              <a:rPr lang="en-US" altLang="zh-CN" dirty="0" err="1"/>
              <a:t>c_unit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E16F83E-266F-4218-96FC-00E707CE0E9A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3693556" y="1277379"/>
            <a:ext cx="0" cy="3908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D6C9C2-1F47-41FC-98F7-2154A1BF12FA}"/>
              </a:ext>
            </a:extLst>
          </p:cNvPr>
          <p:cNvCxnSpPr>
            <a:cxnSpLocks/>
          </p:cNvCxnSpPr>
          <p:nvPr/>
        </p:nvCxnSpPr>
        <p:spPr>
          <a:xfrm>
            <a:off x="9468848" y="692985"/>
            <a:ext cx="996959" cy="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0D496B2-4841-40B8-9EC0-F642462428E1}"/>
              </a:ext>
            </a:extLst>
          </p:cNvPr>
          <p:cNvCxnSpPr>
            <a:cxnSpLocks/>
          </p:cNvCxnSpPr>
          <p:nvPr/>
        </p:nvCxnSpPr>
        <p:spPr>
          <a:xfrm flipV="1">
            <a:off x="9468849" y="1150223"/>
            <a:ext cx="1027847" cy="1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8DDBCF-3C84-402B-93C1-06C33D36B94D}"/>
              </a:ext>
            </a:extLst>
          </p:cNvPr>
          <p:cNvCxnSpPr>
            <a:cxnSpLocks/>
          </p:cNvCxnSpPr>
          <p:nvPr/>
        </p:nvCxnSpPr>
        <p:spPr>
          <a:xfrm flipV="1">
            <a:off x="9419432" y="294587"/>
            <a:ext cx="1027847" cy="12218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F3247C2-B5FE-46A2-BF9F-93DEAEF24CE2}"/>
              </a:ext>
            </a:extLst>
          </p:cNvPr>
          <p:cNvSpPr txBox="1"/>
          <p:nvPr/>
        </p:nvSpPr>
        <p:spPr>
          <a:xfrm>
            <a:off x="10465808" y="461708"/>
            <a:ext cx="16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83E046-35B8-4D69-ADAC-2F21E18C8686}"/>
              </a:ext>
            </a:extLst>
          </p:cNvPr>
          <p:cNvSpPr txBox="1"/>
          <p:nvPr/>
        </p:nvSpPr>
        <p:spPr>
          <a:xfrm>
            <a:off x="10465808" y="945454"/>
            <a:ext cx="166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48180D4-E1B3-4C2E-9D2E-459A193046E7}"/>
              </a:ext>
            </a:extLst>
          </p:cNvPr>
          <p:cNvSpPr txBox="1"/>
          <p:nvPr/>
        </p:nvSpPr>
        <p:spPr>
          <a:xfrm>
            <a:off x="10440403" y="88632"/>
            <a:ext cx="166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inner key flow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A9830F-7A12-49AD-9419-4689EE81821F}"/>
              </a:ext>
            </a:extLst>
          </p:cNvPr>
          <p:cNvSpPr txBox="1"/>
          <p:nvPr/>
        </p:nvSpPr>
        <p:spPr>
          <a:xfrm>
            <a:off x="9082074" y="6091272"/>
            <a:ext cx="202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BaseLoop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BA383C-DAEA-4E67-B975-FDE5F89FCFD6}"/>
              </a:ext>
            </a:extLst>
          </p:cNvPr>
          <p:cNvSpPr/>
          <p:nvPr/>
        </p:nvSpPr>
        <p:spPr>
          <a:xfrm>
            <a:off x="2256054" y="788642"/>
            <a:ext cx="2394869" cy="3915073"/>
          </a:xfrm>
          <a:prstGeom prst="rect">
            <a:avLst/>
          </a:prstGeom>
          <a:solidFill>
            <a:schemeClr val="accent2">
              <a:lumMod val="60000"/>
              <a:lumOff val="40000"/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7066BD-4A7C-42A6-A306-8635A82CF085}"/>
              </a:ext>
            </a:extLst>
          </p:cNvPr>
          <p:cNvSpPr txBox="1"/>
          <p:nvPr/>
        </p:nvSpPr>
        <p:spPr>
          <a:xfrm>
            <a:off x="2549778" y="4100231"/>
            <a:ext cx="2037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Prepration</a:t>
            </a:r>
            <a:r>
              <a:rPr lang="en-US" altLang="zh-CN" sz="2400" dirty="0"/>
              <a:t> set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DDB4C-3BFC-419D-A2D5-6CFEA6DD8B0E}"/>
              </a:ext>
            </a:extLst>
          </p:cNvPr>
          <p:cNvSpPr txBox="1"/>
          <p:nvPr/>
        </p:nvSpPr>
        <p:spPr>
          <a:xfrm>
            <a:off x="141724" y="4805996"/>
            <a:ext cx="211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Preprocessing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05CBACA-561C-4550-A59B-D437583F6FD0}"/>
              </a:ext>
            </a:extLst>
          </p:cNvPr>
          <p:cNvSpPr/>
          <p:nvPr/>
        </p:nvSpPr>
        <p:spPr>
          <a:xfrm>
            <a:off x="2425047" y="3714809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91EA27-5B2D-4DEA-84CB-97CF6BBEC65B}"/>
              </a:ext>
            </a:extLst>
          </p:cNvPr>
          <p:cNvSpPr/>
          <p:nvPr/>
        </p:nvSpPr>
        <p:spPr>
          <a:xfrm>
            <a:off x="8505249" y="6091272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41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E3B406F8-AC1C-4FCA-9B2F-8BC233BA1A7D}"/>
              </a:ext>
            </a:extLst>
          </p:cNvPr>
          <p:cNvCxnSpPr>
            <a:cxnSpLocks/>
            <a:stCxn id="28" idx="2"/>
            <a:endCxn id="46" idx="1"/>
          </p:cNvCxnSpPr>
          <p:nvPr/>
        </p:nvCxnSpPr>
        <p:spPr>
          <a:xfrm rot="16200000" flipH="1">
            <a:off x="4461978" y="2018749"/>
            <a:ext cx="1001183" cy="1555893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DB7B63-C88B-49FC-ADFD-57FB3436907E}"/>
              </a:ext>
            </a:extLst>
          </p:cNvPr>
          <p:cNvSpPr/>
          <p:nvPr/>
        </p:nvSpPr>
        <p:spPr>
          <a:xfrm>
            <a:off x="3430038" y="1668208"/>
            <a:ext cx="1509170" cy="627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CalculatePrecisionSet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362441" y="231320"/>
            <a:ext cx="5309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Probability of Flow details</a:t>
            </a:r>
          </a:p>
          <a:p>
            <a:r>
              <a:rPr lang="en-US" altLang="zh-CN" sz="2400" dirty="0"/>
              <a:t>refresh and auto-learning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C5D03CA-DCD3-4DC5-AE68-B166100EEF4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586992" y="1982157"/>
            <a:ext cx="1843046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5D59C24-5A73-4695-AE8D-02D61D3F72E2}"/>
              </a:ext>
            </a:extLst>
          </p:cNvPr>
          <p:cNvSpPr/>
          <p:nvPr/>
        </p:nvSpPr>
        <p:spPr>
          <a:xfrm>
            <a:off x="5740516" y="1668209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Population</a:t>
            </a:r>
          </a:p>
          <a:p>
            <a:pPr algn="ctr"/>
            <a:r>
              <a:rPr lang="en-US" altLang="zh-CN" sz="1200" dirty="0"/>
              <a:t>(SymbolTree)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B0D94B1-CB5E-43D6-A97A-5B87D0D1A726}"/>
              </a:ext>
            </a:extLst>
          </p:cNvPr>
          <p:cNvSpPr/>
          <p:nvPr/>
        </p:nvSpPr>
        <p:spPr>
          <a:xfrm>
            <a:off x="5740516" y="2983339"/>
            <a:ext cx="1509170" cy="627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Calculation</a:t>
            </a:r>
          </a:p>
          <a:p>
            <a:pPr algn="ctr"/>
            <a:r>
              <a:rPr lang="en-US" altLang="zh-CN" sz="1050" dirty="0"/>
              <a:t>(</a:t>
            </a:r>
            <a:r>
              <a:rPr lang="en-US" altLang="zh-CN" sz="1050" dirty="0" err="1"/>
              <a:t>CalculatePrecisionSet</a:t>
            </a:r>
            <a:r>
              <a:rPr lang="en-US" altLang="zh-CN" sz="1050" dirty="0"/>
              <a:t>)</a:t>
            </a:r>
            <a:endParaRPr lang="zh-CN" altLang="en-US" sz="105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D801E67-E1DA-459C-AD4D-59053F98C29E}"/>
              </a:ext>
            </a:extLst>
          </p:cNvPr>
          <p:cNvSpPr/>
          <p:nvPr/>
        </p:nvSpPr>
        <p:spPr>
          <a:xfrm>
            <a:off x="5740516" y="392518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</a:t>
            </a:r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kbest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1D85E07-DA6E-4439-823E-DE8F1006DCD0}"/>
              </a:ext>
            </a:extLst>
          </p:cNvPr>
          <p:cNvCxnSpPr>
            <a:cxnSpLocks/>
          </p:cNvCxnSpPr>
          <p:nvPr/>
        </p:nvCxnSpPr>
        <p:spPr>
          <a:xfrm>
            <a:off x="6495101" y="3611236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BFEC4B-E140-4076-B0C2-AF45F6E11AC4}"/>
              </a:ext>
            </a:extLst>
          </p:cNvPr>
          <p:cNvSpPr/>
          <p:nvPr/>
        </p:nvSpPr>
        <p:spPr>
          <a:xfrm>
            <a:off x="5740516" y="4851254"/>
            <a:ext cx="1509170" cy="627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Crossover and mutate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AFD3ED-F612-4526-B8D2-01AE9A3E7F6E}"/>
              </a:ext>
            </a:extLst>
          </p:cNvPr>
          <p:cNvCxnSpPr>
            <a:cxnSpLocks/>
          </p:cNvCxnSpPr>
          <p:nvPr/>
        </p:nvCxnSpPr>
        <p:spPr>
          <a:xfrm>
            <a:off x="6495101" y="455308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ED2EAF1-0F8D-4200-962C-9855BC014BF3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4939208" y="1982157"/>
            <a:ext cx="801308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A9ED614-E7AB-4E4B-911E-B6631E7D17DE}"/>
              </a:ext>
            </a:extLst>
          </p:cNvPr>
          <p:cNvCxnSpPr>
            <a:cxnSpLocks/>
            <a:stCxn id="46" idx="3"/>
            <a:endCxn id="87" idx="1"/>
          </p:cNvCxnSpPr>
          <p:nvPr/>
        </p:nvCxnSpPr>
        <p:spPr>
          <a:xfrm>
            <a:off x="7249686" y="3297288"/>
            <a:ext cx="945560" cy="124164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64EC38A2-67E4-42B5-8080-9BEDDFE3ED52}"/>
              </a:ext>
            </a:extLst>
          </p:cNvPr>
          <p:cNvSpPr/>
          <p:nvPr/>
        </p:nvSpPr>
        <p:spPr>
          <a:xfrm>
            <a:off x="7938953" y="4428309"/>
            <a:ext cx="1750075" cy="7553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Elite Selection</a:t>
            </a:r>
          </a:p>
          <a:p>
            <a:pPr algn="ctr"/>
            <a:r>
              <a:rPr lang="en-US" altLang="zh-CN" sz="1000" b="1" dirty="0"/>
              <a:t>(</a:t>
            </a:r>
            <a:r>
              <a:rPr lang="en-US" altLang="zh-CN" sz="1000" dirty="0" err="1"/>
              <a:t>kdim</a:t>
            </a:r>
            <a:r>
              <a:rPr lang="en-US" altLang="zh-CN" sz="1050" dirty="0" err="1"/>
              <a:t>best</a:t>
            </a:r>
            <a:r>
              <a:rPr lang="en-US" altLang="zh-CN" sz="1050" b="1" dirty="0"/>
              <a:t>)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B76C38E-44A8-41F1-9F7A-2CF79CF71FB6}"/>
              </a:ext>
            </a:extLst>
          </p:cNvPr>
          <p:cNvCxnSpPr>
            <a:cxnSpLocks/>
            <a:stCxn id="87" idx="3"/>
            <a:endCxn id="92" idx="3"/>
          </p:cNvCxnSpPr>
          <p:nvPr/>
        </p:nvCxnSpPr>
        <p:spPr>
          <a:xfrm flipH="1">
            <a:off x="7249686" y="5073061"/>
            <a:ext cx="945560" cy="101821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E072352-4985-437D-964E-4D822FAD98BB}"/>
              </a:ext>
            </a:extLst>
          </p:cNvPr>
          <p:cNvSpPr/>
          <p:nvPr/>
        </p:nvSpPr>
        <p:spPr>
          <a:xfrm>
            <a:off x="5740516" y="5777324"/>
            <a:ext cx="1509170" cy="62789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 generation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D5C8FE-7FEC-4056-8DDF-90AF81E3773A}"/>
              </a:ext>
            </a:extLst>
          </p:cNvPr>
          <p:cNvCxnSpPr>
            <a:cxnSpLocks/>
          </p:cNvCxnSpPr>
          <p:nvPr/>
        </p:nvCxnSpPr>
        <p:spPr>
          <a:xfrm>
            <a:off x="6495101" y="5479151"/>
            <a:ext cx="0" cy="329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772AEF82-0A73-48EE-9293-4469D776129D}"/>
              </a:ext>
            </a:extLst>
          </p:cNvPr>
          <p:cNvSpPr/>
          <p:nvPr/>
        </p:nvSpPr>
        <p:spPr>
          <a:xfrm>
            <a:off x="10039423" y="4434773"/>
            <a:ext cx="1750075" cy="7553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Decompose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D064258-2876-4543-B64D-3BC62702016C}"/>
              </a:ext>
            </a:extLst>
          </p:cNvPr>
          <p:cNvCxnSpPr>
            <a:stCxn id="87" idx="6"/>
          </p:cNvCxnSpPr>
          <p:nvPr/>
        </p:nvCxnSpPr>
        <p:spPr>
          <a:xfrm>
            <a:off x="9689028" y="4805996"/>
            <a:ext cx="350395" cy="646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6B2A0E7D-019F-489B-9450-0E73B089398F}"/>
              </a:ext>
            </a:extLst>
          </p:cNvPr>
          <p:cNvCxnSpPr>
            <a:cxnSpLocks/>
            <a:stCxn id="112" idx="0"/>
            <a:endCxn id="46" idx="3"/>
          </p:cNvCxnSpPr>
          <p:nvPr/>
        </p:nvCxnSpPr>
        <p:spPr>
          <a:xfrm rot="16200000" flipV="1">
            <a:off x="8513332" y="2033643"/>
            <a:ext cx="1137485" cy="3664775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FE07AB2-239A-4AFC-AA4C-391FAF5D6CD6}"/>
              </a:ext>
            </a:extLst>
          </p:cNvPr>
          <p:cNvSpPr txBox="1"/>
          <p:nvPr/>
        </p:nvSpPr>
        <p:spPr>
          <a:xfrm>
            <a:off x="8813991" y="2640565"/>
            <a:ext cx="224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as new features</a:t>
            </a:r>
          </a:p>
          <a:p>
            <a:r>
              <a:rPr lang="en-US" altLang="zh-CN" dirty="0"/>
              <a:t>to SymbolSet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010682C-ED61-4445-8A1E-7DA44476F97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6495101" y="2296106"/>
            <a:ext cx="0" cy="68723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90B4A-9263-4A39-8BA8-6F5A2170B382}"/>
              </a:ext>
            </a:extLst>
          </p:cNvPr>
          <p:cNvSpPr txBox="1"/>
          <p:nvPr/>
        </p:nvSpPr>
        <p:spPr>
          <a:xfrm>
            <a:off x="2395678" y="2566064"/>
            <a:ext cx="168676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generate uniform prob(1D,2D)</a:t>
            </a:r>
          </a:p>
          <a:p>
            <a:r>
              <a:rPr lang="en-US" altLang="zh-CN" sz="1400" dirty="0"/>
              <a:t>and Artificial preference setting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897243-9DCE-4EAA-9C41-E47FFFAD7449}"/>
              </a:ext>
            </a:extLst>
          </p:cNvPr>
          <p:cNvSpPr txBox="1"/>
          <p:nvPr/>
        </p:nvSpPr>
        <p:spPr>
          <a:xfrm>
            <a:off x="3086960" y="5808874"/>
            <a:ext cx="186905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auto-learning and refresh prob 2D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0F9B49-B5AA-4683-A353-D85D8C700459}"/>
              </a:ext>
            </a:extLst>
          </p:cNvPr>
          <p:cNvSpPr txBox="1"/>
          <p:nvPr/>
        </p:nvSpPr>
        <p:spPr>
          <a:xfrm>
            <a:off x="8943481" y="5808874"/>
            <a:ext cx="74554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using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1AD685D-4139-41E2-BFE5-E2C5F3D68F54}"/>
              </a:ext>
            </a:extLst>
          </p:cNvPr>
          <p:cNvCxnSpPr>
            <a:stCxn id="50" idx="3"/>
            <a:endCxn id="40" idx="1"/>
          </p:cNvCxnSpPr>
          <p:nvPr/>
        </p:nvCxnSpPr>
        <p:spPr>
          <a:xfrm>
            <a:off x="7249686" y="5165203"/>
            <a:ext cx="1693795" cy="81294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A37FDB26-046E-4522-B2CB-B07C17D0490B}"/>
              </a:ext>
            </a:extLst>
          </p:cNvPr>
          <p:cNvCxnSpPr>
            <a:cxnSpLocks/>
            <a:stCxn id="92" idx="2"/>
            <a:endCxn id="46" idx="0"/>
          </p:cNvCxnSpPr>
          <p:nvPr/>
        </p:nvCxnSpPr>
        <p:spPr>
          <a:xfrm rot="5400000" flipH="1">
            <a:off x="4784160" y="4694280"/>
            <a:ext cx="3421882" cy="12700"/>
          </a:xfrm>
          <a:prstGeom prst="bentConnector5">
            <a:avLst>
              <a:gd name="adj1" fmla="val -6681"/>
              <a:gd name="adj2" fmla="val 10541614"/>
              <a:gd name="adj3" fmla="val 111503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6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743441" y="203787"/>
            <a:ext cx="685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Prepration</a:t>
            </a:r>
            <a:r>
              <a:rPr lang="en-US" altLang="zh-CN" sz="2400" dirty="0"/>
              <a:t> set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 and method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36806"/>
              </p:ext>
            </p:extLst>
          </p:nvPr>
        </p:nvGraphicFramePr>
        <p:xfrm>
          <a:off x="489441" y="897466"/>
          <a:ext cx="11506200" cy="4124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959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3302491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parameter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Doc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Chinese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20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add_operations</a:t>
                      </a:r>
                      <a:endParaRPr lang="en-US" altLang="zh-CN" sz="2000" b="0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add_accumulative_operation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power_categories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None, </a:t>
                      </a:r>
                      <a:b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of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int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power 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添加幂函数，指数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categories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常见函数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543561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self_categories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None,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list of 5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self definition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自定义函数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详情见文档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power_categories_prob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"balance",</a:t>
                      </a:r>
                      <a:b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err="1">
                          <a:latin typeface="+mn-ea"/>
                          <a:ea typeface="+mn-ea"/>
                        </a:rPr>
                        <a:t>int,str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probility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of power categories</a:t>
                      </a:r>
                      <a:endParaRPr lang="en-US" altLang="zh-CN" sz="14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添加幂函数出现概率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1754"/>
                  </a:ext>
                </a:extLst>
              </a:tr>
              <a:tr h="406401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categories_prob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"balance",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int,str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probility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of categories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常见函数函数出现概率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special_prob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dict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specific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probility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of categories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指定某函数出现概率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94193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6365D171-BCF2-44AF-8804-FCE21CBE65A0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45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743441" y="203787"/>
            <a:ext cx="685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Prepration</a:t>
            </a:r>
            <a:r>
              <a:rPr lang="en-US" altLang="zh-CN" sz="2400" dirty="0"/>
              <a:t> set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 and method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85956"/>
              </p:ext>
            </p:extLst>
          </p:nvPr>
        </p:nvGraphicFramePr>
        <p:xfrm>
          <a:off x="489441" y="897466"/>
          <a:ext cx="11372359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470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2334723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3264076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4309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275674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parameter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Type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Doc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Chinese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521137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add_features</a:t>
                      </a:r>
                      <a:endParaRPr lang="en-US" altLang="zh-CN" sz="2000" b="0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b="0" kern="1200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add_constants</a:t>
                      </a:r>
                      <a:endParaRPr lang="en-US" altLang="zh-CN" sz="2000" b="0" kern="12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5409"/>
                  </a:ext>
                </a:extLst>
              </a:tr>
              <a:tr h="275674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np.ndarray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2D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feature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特征值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24242"/>
                  </a:ext>
                </a:extLst>
              </a:tr>
              <a:tr h="275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y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np.ndarray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target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目标值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404071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x_dim</a:t>
                      </a:r>
                      <a:b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feature dimensions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特征量纲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若为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，默认全部无量纲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y_dim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Dim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target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目标量纲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若为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，默认无量纲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1754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prob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None, list of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the same size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wih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x.shape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[1]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1D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sigle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choice probability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单特征出现概率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83608"/>
                  </a:ext>
                </a:extLst>
              </a:tr>
              <a:tr h="275674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group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list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group features index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特征分组，强制绑定在一起计算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94193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feature_name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None, list of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the same size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wih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x.shape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[1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feature name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初始特征名字，若用，仅用于展示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26752"/>
                  </a:ext>
                </a:extLst>
              </a:tr>
              <a:tr h="38518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bonding_personal_maps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set_personal_maps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65428"/>
                  </a:ext>
                </a:extLst>
              </a:tr>
              <a:tr h="385188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+mn-ea"/>
                          <a:ea typeface="+mn-ea"/>
                        </a:rPr>
                        <a:t>sv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list of 3 member’s list 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set value of interaction map</a:t>
                      </a:r>
                    </a:p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such as</a:t>
                      </a:r>
                    </a:p>
                    <a:p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[[3,4,0.5],[5,6,0.03]]</a:t>
                      </a: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定制特征互影响概率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64268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6365D171-BCF2-44AF-8804-FCE21CBE65A0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7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786411" y="231320"/>
            <a:ext cx="530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loop parameter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/>
        </p:nvGraphicFramePr>
        <p:xfrm>
          <a:off x="489441" y="897466"/>
          <a:ext cx="11506200" cy="5405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26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5097424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Parameter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Chinese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pset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SymbolSet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the feature x and </a:t>
                      </a:r>
                      <a:r>
                        <a:rPr lang="en-US" altLang="zh-CN" sz="1400" dirty="0" err="1"/>
                        <a:t>traget</a:t>
                      </a:r>
                      <a:r>
                        <a:rPr lang="en-US" altLang="zh-CN" sz="1400" dirty="0"/>
                        <a:t> y and others should have been added.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已经添加好特征常数，运算符的准备序列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pop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number of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遗传种群大小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generation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遗传代数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5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mutate_prob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float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[0,1)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probability of mutate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变异概率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mate_prob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float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[0,1)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probability of mate(crossover)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交叉概率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initial_max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 max initial size of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初始个体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表达式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尺寸上限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7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max_value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max size of expression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个体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表达式</a:t>
                      </a:r>
                      <a:r>
                        <a:rPr lang="en-US" altLang="zh-CN" sz="1400" dirty="0"/>
                        <a:t>)</a:t>
                      </a:r>
                      <a:r>
                        <a:rPr lang="zh-CN" altLang="en-US" sz="1400" dirty="0"/>
                        <a:t>尺寸上限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hall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 &gt;=1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number of </a:t>
                      </a:r>
                      <a:r>
                        <a:rPr lang="en-US" altLang="zh-CN" sz="1400" dirty="0" err="1"/>
                        <a:t>HallOfFame</a:t>
                      </a:r>
                      <a:r>
                        <a:rPr lang="en-US" altLang="zh-CN" sz="1400" dirty="0"/>
                        <a:t>(elite) to maintain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精英个数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94193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re_hall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None, int&gt;=2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number of </a:t>
                      </a:r>
                      <a:r>
                        <a:rPr lang="en-US" altLang="zh-CN" sz="1400" dirty="0" err="1"/>
                        <a:t>HallOfFame</a:t>
                      </a:r>
                      <a:r>
                        <a:rPr lang="en-US" altLang="zh-CN" sz="1400" dirty="0"/>
                        <a:t> to add to next generation.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回馈精英个数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6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re_Tree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number of new features to add to next generation.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每次循环，个体作为新特征个数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personal_map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 or “auto”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"auto" is using </a:t>
                      </a:r>
                      <a:r>
                        <a:rPr lang="en-US" altLang="zh-CN" sz="1400" dirty="0" err="1"/>
                        <a:t>premap</a:t>
                      </a:r>
                      <a:r>
                        <a:rPr lang="en-US" altLang="zh-CN" sz="1400" dirty="0"/>
                        <a:t> and with auto refresh the </a:t>
                      </a:r>
                      <a:r>
                        <a:rPr lang="en-US" altLang="zh-CN" sz="1400" dirty="0" err="1"/>
                        <a:t>premap</a:t>
                      </a:r>
                      <a:r>
                        <a:rPr lang="en-US" altLang="zh-CN" sz="1400" dirty="0"/>
                        <a:t> with individual</a:t>
                      </a:r>
                    </a:p>
                    <a:p>
                      <a:r>
                        <a:rPr lang="en-US" altLang="zh-CN" sz="1400" dirty="0"/>
                        <a:t>True is just using constant </a:t>
                      </a:r>
                      <a:r>
                        <a:rPr lang="en-US" altLang="zh-CN" sz="1400" dirty="0" err="1"/>
                        <a:t>premap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False is just use the prob of terminals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是否使用互影响概率（</a:t>
                      </a:r>
                      <a:r>
                        <a:rPr lang="en-US" altLang="zh-CN" sz="1400" dirty="0"/>
                        <a:t>2D</a:t>
                      </a:r>
                      <a:r>
                        <a:rPr lang="zh-CN" altLang="en-US" sz="1400" dirty="0"/>
                        <a:t>），以及是否自动更新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55128"/>
                  </a:ext>
                </a:extLst>
              </a:tr>
            </a:tbl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5EF33A7F-0DF4-49D1-A54C-9B6891C12A71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94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692641" y="231320"/>
            <a:ext cx="530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loop parameter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99847"/>
              </p:ext>
            </p:extLst>
          </p:nvPr>
        </p:nvGraphicFramePr>
        <p:xfrm>
          <a:off x="441248" y="906599"/>
          <a:ext cx="11506200" cy="572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26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5097424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Parameter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Chinese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scoring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list of </a:t>
                      </a:r>
                      <a:r>
                        <a:rPr lang="en-US" altLang="zh-CN" sz="1400" dirty="0" err="1"/>
                        <a:t>Callbale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default is [sklearn.metrics.r2_score], scores to evaluate the (</a:t>
                      </a:r>
                      <a:r>
                        <a:rPr lang="en-US" altLang="zh-CN" sz="1400" dirty="0" err="1"/>
                        <a:t>y_true</a:t>
                      </a:r>
                      <a:r>
                        <a:rPr lang="en-US" altLang="zh-CN" sz="1400" dirty="0"/>
                        <a:t>, </a:t>
                      </a:r>
                      <a:r>
                        <a:rPr lang="en-US" altLang="zh-CN" sz="1400" dirty="0" err="1"/>
                        <a:t>y_calculate</a:t>
                      </a:r>
                      <a:r>
                        <a:rPr lang="en-US" altLang="zh-CN" sz="14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评分列表，若使用多评分，请保证这些评分可以加权平均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score_pen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tuple of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&gt;0 : max problem, best is positive, worse -np.inf</a:t>
                      </a:r>
                    </a:p>
                    <a:p>
                      <a:r>
                        <a:rPr lang="en-US" altLang="zh-CN" sz="1400" dirty="0"/>
                        <a:t>&lt;0 : min problem, best is negative, worse np.inf</a:t>
                      </a:r>
                    </a:p>
                    <a:p>
                      <a:r>
                        <a:rPr lang="en-US" altLang="zh-CN" sz="1400" dirty="0"/>
                        <a:t>if multiply score method, the scores must be turn to same dimension in preprocessing or weight by </a:t>
                      </a:r>
                      <a:r>
                        <a:rPr lang="en-US" altLang="zh-CN" sz="1400" dirty="0" err="1"/>
                        <a:t>score_pen</a:t>
                      </a:r>
                      <a:r>
                        <a:rPr lang="en-US" altLang="zh-CN" sz="1400" dirty="0"/>
                        <a:t>. Because the all the selection are stand on the mean(</a:t>
                      </a:r>
                      <a:r>
                        <a:rPr lang="en-US" altLang="zh-CN" sz="1400" dirty="0" err="1"/>
                        <a:t>w_i</a:t>
                      </a:r>
                      <a:r>
                        <a:rPr lang="en-US" altLang="zh-CN" sz="1400" dirty="0"/>
                        <a:t>*</a:t>
                      </a:r>
                      <a:r>
                        <a:rPr lang="en-US" altLang="zh-CN" sz="1400" dirty="0" err="1"/>
                        <a:t>score_i</a:t>
                      </a:r>
                      <a:r>
                        <a:rPr lang="en-US" altLang="zh-CN" sz="1400" dirty="0"/>
                        <a:t>).</a:t>
                      </a:r>
                    </a:p>
                    <a:p>
                      <a:r>
                        <a:rPr lang="en-US" altLang="zh-CN" sz="1400" dirty="0"/>
                        <a:t>default (1,)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最大值问题为（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，）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最小值问题为（</a:t>
                      </a:r>
                      <a:r>
                        <a:rPr lang="en-US" altLang="zh-CN" sz="1400" dirty="0"/>
                        <a:t>-1</a:t>
                      </a:r>
                      <a:r>
                        <a:rPr lang="zh-CN" altLang="en-US" sz="1400" dirty="0"/>
                        <a:t>，）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多评分问题（</a:t>
                      </a:r>
                      <a:r>
                        <a:rPr lang="en-US" altLang="zh-CN" sz="1400" dirty="0"/>
                        <a:t>0.6</a:t>
                      </a:r>
                      <a:r>
                        <a:rPr lang="zh-CN" altLang="en-US" sz="1400" dirty="0"/>
                        <a:t>，</a:t>
                      </a:r>
                      <a:r>
                        <a:rPr lang="en-US" altLang="zh-CN" sz="1400" dirty="0"/>
                        <a:t>0.4</a:t>
                      </a:r>
                      <a:r>
                        <a:rPr lang="zh-CN" altLang="en-US" sz="1400" dirty="0"/>
                        <a:t>）加权平均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56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add_coef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add </a:t>
                      </a:r>
                      <a:r>
                        <a:rPr lang="en-US" altLang="zh-CN" sz="1400" dirty="0" err="1"/>
                        <a:t>coef</a:t>
                      </a:r>
                      <a:r>
                        <a:rPr lang="en-US" altLang="zh-CN" sz="1400" dirty="0"/>
                        <a:t> in expression or not.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是否添加系数项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5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inter_add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add intercept in expression or not.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是否添加截距项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inner_add:bool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add  </a:t>
                      </a:r>
                      <a:r>
                        <a:rPr lang="en-US" altLang="zh-CN" sz="1400" dirty="0" err="1"/>
                        <a:t>coef</a:t>
                      </a:r>
                      <a:r>
                        <a:rPr lang="en-US" altLang="zh-CN" sz="1400" dirty="0"/>
                        <a:t>  to inner expression or not.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系数项可否到公式内部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457201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cal_dim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the dim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是否计算量纲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6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dim_type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Dim or None or list of Dim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           "</a:t>
                      </a:r>
                      <a:r>
                        <a:rPr lang="en-US" altLang="zh-CN" sz="1400" dirty="0" err="1"/>
                        <a:t>coef</a:t>
                      </a:r>
                      <a:r>
                        <a:rPr lang="en-US" altLang="zh-CN" sz="1400" dirty="0"/>
                        <a:t>": </a:t>
                      </a:r>
                      <a:r>
                        <a:rPr lang="en-US" altLang="zh-CN" sz="1400" dirty="0" err="1"/>
                        <a:t>af</a:t>
                      </a:r>
                      <a:r>
                        <a:rPr lang="en-US" altLang="zh-CN" sz="1400" dirty="0"/>
                        <a:t>(x)+b. </a:t>
                      </a:r>
                      <a:r>
                        <a:rPr lang="en-US" altLang="zh-CN" sz="1400" dirty="0" err="1"/>
                        <a:t>a,b</a:t>
                      </a:r>
                      <a:r>
                        <a:rPr lang="en-US" altLang="zh-CN" sz="1400" dirty="0"/>
                        <a:t> have dimension, f(x) is not </a:t>
                      </a:r>
                      <a:r>
                        <a:rPr lang="en-US" altLang="zh-CN" sz="1400" dirty="0" err="1"/>
                        <a:t>dnan</a:t>
                      </a:r>
                      <a:r>
                        <a:rPr lang="en-US" altLang="zh-CN" sz="1400" dirty="0"/>
                        <a:t>.</a:t>
                      </a:r>
                    </a:p>
                    <a:p>
                      <a:r>
                        <a:rPr lang="en-US" altLang="zh-CN" sz="1400" dirty="0"/>
                        <a:t>            "integer": in </a:t>
                      </a:r>
                      <a:r>
                        <a:rPr lang="en-US" altLang="zh-CN" sz="1400" dirty="0" err="1"/>
                        <a:t>af</a:t>
                      </a:r>
                      <a:r>
                        <a:rPr lang="en-US" altLang="zh-CN" sz="1400" dirty="0"/>
                        <a:t>(x)+b. f(x) is </a:t>
                      </a:r>
                      <a:r>
                        <a:rPr lang="en-US" altLang="zh-CN" sz="1400" dirty="0" err="1"/>
                        <a:t>interger</a:t>
                      </a:r>
                      <a:r>
                        <a:rPr lang="en-US" altLang="zh-CN" sz="1400" dirty="0"/>
                        <a:t> dimension.</a:t>
                      </a:r>
                    </a:p>
                    <a:p>
                      <a:r>
                        <a:rPr lang="en-US" altLang="zh-CN" sz="1400" dirty="0"/>
                        <a:t>            [Dim1,Dim2]: f(x) in list.</a:t>
                      </a:r>
                    </a:p>
                    <a:p>
                      <a:r>
                        <a:rPr lang="en-US" altLang="zh-CN" sz="1400" dirty="0"/>
                        <a:t>            Dim: f(x) ~= Dim. (see fuzzy)</a:t>
                      </a:r>
                    </a:p>
                    <a:p>
                      <a:r>
                        <a:rPr lang="en-US" altLang="zh-CN" sz="1400" dirty="0"/>
                        <a:t>            Dim: f(x) == Dim.</a:t>
                      </a:r>
                    </a:p>
                    <a:p>
                      <a:r>
                        <a:rPr lang="en-US" altLang="zh-CN" sz="1400" dirty="0"/>
                        <a:t>            None: f(x) == </a:t>
                      </a:r>
                      <a:r>
                        <a:rPr lang="en-US" altLang="zh-CN" sz="1400" dirty="0" err="1"/>
                        <a:t>pset.y_dim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目标量纲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86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fuzzy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choose the dim with same base with </a:t>
                      </a:r>
                      <a:r>
                        <a:rPr lang="en-US" altLang="zh-CN" sz="1400" dirty="0" err="1"/>
                        <a:t>dim_type</a:t>
                      </a:r>
                      <a:r>
                        <a:rPr lang="en-US" altLang="zh-CN" sz="1400" dirty="0"/>
                        <a:t>, such as m,m^2,m^3.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放宽量纲限制到 同底量纲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48547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CD19781C-A6CE-4625-A2D7-B13A23D718C5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830A738-64B6-448E-9C4C-8F8D36F1AE57}"/>
              </a:ext>
            </a:extLst>
          </p:cNvPr>
          <p:cNvCxnSpPr/>
          <p:nvPr/>
        </p:nvCxnSpPr>
        <p:spPr>
          <a:xfrm>
            <a:off x="4489498" y="4888259"/>
            <a:ext cx="0" cy="105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7D5574A-A4B6-4E60-9F90-261223CF8E99}"/>
              </a:ext>
            </a:extLst>
          </p:cNvPr>
          <p:cNvSpPr txBox="1"/>
          <p:nvPr/>
        </p:nvSpPr>
        <p:spPr>
          <a:xfrm>
            <a:off x="3946360" y="5156390"/>
            <a:ext cx="55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more</a:t>
            </a:r>
          </a:p>
          <a:p>
            <a:r>
              <a:rPr lang="en-US" altLang="zh-CN" sz="1200" b="1" dirty="0"/>
              <a:t>strict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13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33E39-1AF5-426D-A08C-C6FB7FF76472}"/>
              </a:ext>
            </a:extLst>
          </p:cNvPr>
          <p:cNvSpPr txBox="1"/>
          <p:nvPr/>
        </p:nvSpPr>
        <p:spPr>
          <a:xfrm>
            <a:off x="786411" y="231320"/>
            <a:ext cx="530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Flow loop parameter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BD21F9C-82D7-4CE1-BB84-F949935D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19606"/>
              </p:ext>
            </p:extLst>
          </p:nvPr>
        </p:nvGraphicFramePr>
        <p:xfrm>
          <a:off x="342900" y="931333"/>
          <a:ext cx="11506200" cy="46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26">
                  <a:extLst>
                    <a:ext uri="{9D8B030D-6E8A-4147-A177-3AD203B41FA5}">
                      <a16:colId xmlns:a16="http://schemas.microsoft.com/office/drawing/2014/main" val="211427298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193303899"/>
                    </a:ext>
                  </a:extLst>
                </a:gridCol>
                <a:gridCol w="5097424">
                  <a:extLst>
                    <a:ext uri="{9D8B030D-6E8A-4147-A177-3AD203B41FA5}">
                      <a16:colId xmlns:a16="http://schemas.microsoft.com/office/drawing/2014/main" val="2861693122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206116147"/>
                    </a:ext>
                  </a:extLst>
                </a:gridCol>
              </a:tblGrid>
              <a:tr h="38777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Parameter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Chinese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35873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stats: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dict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 details of logbook to show.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default is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stats = {</a:t>
                      </a:r>
                      <a:r>
                        <a:rPr lang="zh-CN" altLang="en-US" sz="1400" dirty="0"/>
                        <a:t>“</a:t>
                      </a:r>
                      <a:r>
                        <a:rPr lang="en-US" altLang="zh-CN" sz="1400" dirty="0" err="1"/>
                        <a:t>fitness_dim_is_target</a:t>
                      </a:r>
                      <a:r>
                        <a:rPr lang="zh-CN" altLang="en-US" sz="1400" dirty="0"/>
                        <a:t>“</a:t>
                      </a:r>
                      <a:r>
                        <a:rPr lang="en-US" altLang="zh-CN" sz="1400" dirty="0"/>
                        <a:t>: ("mean",), "</a:t>
                      </a:r>
                      <a:r>
                        <a:rPr lang="en-US" altLang="zh-CN" sz="1400" dirty="0" err="1"/>
                        <a:t>dim_is_traget</a:t>
                      </a:r>
                      <a:r>
                        <a:rPr lang="en-US" altLang="zh-CN" sz="1400" dirty="0"/>
                        <a:t>": ("sum",)}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记录统计（详情见文档）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此记录与精英记录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独立。可以查看更多信息，精英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hall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只对最好个体保存。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两者对应结果，即打印结果和输出结果可能为不同信息</a:t>
                      </a:r>
                      <a:r>
                        <a:rPr lang="zh-CN" altLang="en-US" sz="14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verbose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 print verbose logbook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动态打印记录统计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5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tq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print progress bar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进度条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bool,or</a:t>
                      </a:r>
                      <a:r>
                        <a:rPr lang="en-US" altLang="zh-CN" sz="1400" dirty="0"/>
                        <a:t> str of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默认存储当前文件夹下。</a:t>
                      </a:r>
                      <a:endParaRPr lang="en-US" altLang="zh-C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若为字符串，请保证字符串为路径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5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filter_warning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bool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/>
                        <a:t>filter_warning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是否过滤警告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3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n_jobs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int default 1, advise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paralyze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并行参数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4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batch_size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int, default 40, depend of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batch_size</a:t>
                      </a:r>
                      <a:r>
                        <a:rPr lang="en-US" altLang="zh-CN" sz="1400" dirty="0"/>
                        <a:t> to </a:t>
                      </a:r>
                      <a:r>
                        <a:rPr lang="en-US" altLang="zh-CN" sz="1400" dirty="0" err="1"/>
                        <a:t>calcalation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分批大小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6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random_state</a:t>
                      </a:r>
                      <a:r>
                        <a:rPr lang="en-US" altLang="zh-CN" sz="1400" dirty="0"/>
                        <a:t>: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None,int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np.random</a:t>
                      </a:r>
                      <a:r>
                        <a:rPr lang="en-US" altLang="zh-CN" sz="1400" dirty="0"/>
                        <a:t> seed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随机种子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54489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94F8AB1A-1CF3-47BA-817A-87374DA0D060}"/>
              </a:ext>
            </a:extLst>
          </p:cNvPr>
          <p:cNvSpPr/>
          <p:nvPr/>
        </p:nvSpPr>
        <p:spPr>
          <a:xfrm>
            <a:off x="130166" y="231320"/>
            <a:ext cx="464549" cy="40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31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48A11D-32AA-408A-933A-3BBA29FF3826}"/>
              </a:ext>
            </a:extLst>
          </p:cNvPr>
          <p:cNvSpPr txBox="1"/>
          <p:nvPr/>
        </p:nvSpPr>
        <p:spPr>
          <a:xfrm>
            <a:off x="592666" y="838200"/>
            <a:ext cx="10075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Introduction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This tool is a symbol regression tool with dimension calculation,</a:t>
            </a:r>
          </a:p>
          <a:p>
            <a:r>
              <a:rPr lang="en-US" altLang="zh-CN" sz="2800" dirty="0"/>
              <a:t>which is aimed at establish expressions with physical limitation.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Features: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coefficient fitting and addition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dimension calculation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accumulative operation and free custom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characteristics feedback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high efficiency parallelism</a:t>
            </a:r>
          </a:p>
        </p:txBody>
      </p:sp>
    </p:spTree>
    <p:extLst>
      <p:ext uri="{BB962C8B-B14F-4D97-AF65-F5344CB8AC3E}">
        <p14:creationId xmlns:p14="http://schemas.microsoft.com/office/powerpoint/2010/main" val="36457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2C94108-8D41-419A-BB9C-EAAF80A814AA}"/>
              </a:ext>
            </a:extLst>
          </p:cNvPr>
          <p:cNvSpPr txBox="1"/>
          <p:nvPr/>
        </p:nvSpPr>
        <p:spPr>
          <a:xfrm>
            <a:off x="521687" y="2731973"/>
            <a:ext cx="2180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7FE1BE-8075-4E44-BC67-3CF1ECCCF07D}"/>
              </a:ext>
            </a:extLst>
          </p:cNvPr>
          <p:cNvSpPr txBox="1"/>
          <p:nvPr/>
        </p:nvSpPr>
        <p:spPr>
          <a:xfrm>
            <a:off x="3316960" y="924137"/>
            <a:ext cx="8435856" cy="461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2" action="ppaction://hlinksldjump"/>
              </a:rPr>
              <a:t>Example</a:t>
            </a:r>
            <a:r>
              <a:rPr lang="en-US" altLang="zh-CN" sz="2000" dirty="0"/>
              <a:t> (One example)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3" action="ppaction://hlinksldjump"/>
              </a:rPr>
              <a:t>SymbolTree</a:t>
            </a:r>
            <a:r>
              <a:rPr lang="en-US" altLang="zh-CN" sz="2000" dirty="0"/>
              <a:t> (</a:t>
            </a:r>
            <a:r>
              <a:rPr lang="en-US" altLang="zh-CN" dirty="0"/>
              <a:t>The genetic code</a:t>
            </a:r>
            <a:r>
              <a:rPr lang="en-US" altLang="zh-CN" sz="20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4" action="ppaction://hlinksldjump"/>
              </a:rPr>
              <a:t>SymbolSet</a:t>
            </a:r>
            <a:r>
              <a:rPr lang="en-US" altLang="zh-CN" sz="2000" dirty="0"/>
              <a:t> (Preparation set of feature and operation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5" action="ppaction://hlinksldjump"/>
              </a:rPr>
              <a:t>CalculatePrecision</a:t>
            </a:r>
            <a:r>
              <a:rPr lang="en-US" altLang="zh-CN" sz="2000" dirty="0"/>
              <a:t> (Collection of calculation)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6" action="ppaction://hlinksldjump"/>
              </a:rPr>
              <a:t>Functions type </a:t>
            </a:r>
            <a:r>
              <a:rPr lang="en-US" altLang="zh-CN" sz="2000" dirty="0"/>
              <a:t>(Function definition and calculate rules)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7" action="ppaction://hlinksldjump"/>
              </a:rPr>
              <a:t>Dim</a:t>
            </a:r>
            <a:r>
              <a:rPr lang="en-US" altLang="zh-CN" sz="2000" dirty="0"/>
              <a:t> (Dimension definition and calculation)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8" action="ppaction://hlinksldjump"/>
              </a:rPr>
              <a:t>Coefficient and constant </a:t>
            </a:r>
            <a:r>
              <a:rPr lang="en-US" altLang="zh-CN" sz="2000" dirty="0"/>
              <a:t>(coefficient and constant definition)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9" action="ppaction://hlinksldjump"/>
              </a:rPr>
              <a:t>Probability and control </a:t>
            </a:r>
            <a:r>
              <a:rPr lang="en-US" altLang="zh-CN" sz="2000" dirty="0"/>
              <a:t>(users </a:t>
            </a:r>
            <a:r>
              <a:rPr lang="en-US" altLang="zh-CN" dirty="0"/>
              <a:t>Probability and features bonding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10" action="ppaction://hlinksldjump"/>
              </a:rPr>
              <a:t>Flow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hlinkClick r:id="rId11" action="ppaction://hlinksldjump"/>
              </a:rPr>
              <a:t>Manual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908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3468D4-5199-4896-A900-5A6E7B2BD7E0}"/>
              </a:ext>
            </a:extLst>
          </p:cNvPr>
          <p:cNvSpPr txBox="1"/>
          <p:nvPr/>
        </p:nvSpPr>
        <p:spPr>
          <a:xfrm>
            <a:off x="8542866" y="2376311"/>
            <a:ext cx="2743202" cy="164515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9C37665-A756-4B7C-BF83-E3E6A6E0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444" y="74624"/>
            <a:ext cx="6286749" cy="66941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__name__ ==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"__main__"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from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sklearn.datasets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import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load_boston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from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bgp.base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import SymbolSet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bgp.dim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import dless, Dim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from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bgp.flow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import BaseLoop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data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data = load_boston()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x = data[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"data"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y = data[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"target"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 = 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6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unit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sympy.physics.units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kg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x_u = [kg] *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13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y_u = kg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c_u = [dless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dless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dless]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1300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# </a:t>
            </a:r>
            <a:r>
              <a:rPr lang="en-US" altLang="zh-CN" sz="1300" dirty="0">
                <a:solidFill>
                  <a:srgbClr val="808080"/>
                </a:solidFill>
                <a:latin typeface="Arial Unicode MS" panose="020B0604020202020204" pitchFamily="34" charset="-122"/>
                <a:ea typeface="JetBrains Mono"/>
              </a:rPr>
              <a:t>Dim,    the dim also could get by Dim(numpy.array([****])) directly.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x_dim = Dim.convert_x(x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x_u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target_units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unit_system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"SI"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y_dim = Dim.convert_xi(y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y_u)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c_dim = Dim.convert_x(c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c_u)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symbolset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pset0 = SymbolSet()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pset0.add_features(x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x_dim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y_dim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group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pset0.add_constants(c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dim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=c_dim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prob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pset0.add_operations(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power_categories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0.5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categories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"Add"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"Mul"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"Neg"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JetBrains Mono"/>
              </a:rPr>
              <a:t>"Abs"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self_categories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None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anose="020B0604020202020204" pitchFamily="34" charset="-122"/>
                <a:ea typeface="JetBrains Mono"/>
              </a:rPr>
              <a:t>#  </a:t>
            </a:r>
            <a:r>
              <a:rPr lang="en-US" altLang="zh-CN" sz="13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run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bl = BaseLoop(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pset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=pset0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gen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pop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500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hall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50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n_jobs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re_Tree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pitchFamily="34" charset="-122"/>
                <a:ea typeface="JetBrains Mono"/>
              </a:rPr>
              <a:t>store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result = 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bl.run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    print(</a:t>
            </a:r>
            <a:r>
              <a:rPr lang="en-US" altLang="zh-CN" sz="1300" dirty="0" err="1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result.items</a:t>
            </a:r>
            <a:r>
              <a:rPr lang="en-US" altLang="zh-CN" sz="1300" dirty="0">
                <a:solidFill>
                  <a:srgbClr val="A9B7C6"/>
                </a:solidFill>
                <a:latin typeface="Arial Unicode MS" panose="020B0604020202020204" pitchFamily="34" charset="-122"/>
                <a:ea typeface="JetBrains Mono"/>
              </a:rPr>
              <a:t>[0])</a:t>
            </a:r>
            <a:endParaRPr kumimoji="0" lang="en-US" altLang="zh-CN" sz="13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C94108-8D41-419A-BB9C-EAAF80A814AA}"/>
              </a:ext>
            </a:extLst>
          </p:cNvPr>
          <p:cNvSpPr txBox="1"/>
          <p:nvPr/>
        </p:nvSpPr>
        <p:spPr>
          <a:xfrm>
            <a:off x="397933" y="362466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Example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763057-4888-4486-80A5-C91F9EB59804}"/>
              </a:ext>
            </a:extLst>
          </p:cNvPr>
          <p:cNvSpPr txBox="1"/>
          <p:nvPr/>
        </p:nvSpPr>
        <p:spPr>
          <a:xfrm>
            <a:off x="8542867" y="1258711"/>
            <a:ext cx="215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Data import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DF5FEE-39BE-4CEC-9B94-32A359FAB8FD}"/>
              </a:ext>
            </a:extLst>
          </p:cNvPr>
          <p:cNvSpPr txBox="1"/>
          <p:nvPr/>
        </p:nvSpPr>
        <p:spPr>
          <a:xfrm>
            <a:off x="8542866" y="2376311"/>
            <a:ext cx="312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(optional)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2CB95C-8030-4312-8411-FB9F0001EC97}"/>
              </a:ext>
            </a:extLst>
          </p:cNvPr>
          <p:cNvSpPr txBox="1"/>
          <p:nvPr/>
        </p:nvSpPr>
        <p:spPr>
          <a:xfrm>
            <a:off x="8542867" y="3313583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Dim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(optional)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B0031A-D52E-4315-B37A-121C9E1028FA}"/>
              </a:ext>
            </a:extLst>
          </p:cNvPr>
          <p:cNvSpPr txBox="1"/>
          <p:nvPr/>
        </p:nvSpPr>
        <p:spPr>
          <a:xfrm>
            <a:off x="8479366" y="4422219"/>
            <a:ext cx="2806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Preparation set</a:t>
            </a:r>
          </a:p>
          <a:p>
            <a:r>
              <a:rPr lang="en-US" altLang="zh-CN" sz="2000" dirty="0"/>
              <a:t>add features, constants and operations.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AD8E83-C39C-4F66-84BE-A98595149010}"/>
              </a:ext>
            </a:extLst>
          </p:cNvPr>
          <p:cNvSpPr txBox="1"/>
          <p:nvPr/>
        </p:nvSpPr>
        <p:spPr>
          <a:xfrm>
            <a:off x="8479366" y="5677721"/>
            <a:ext cx="2806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Flow and loop</a:t>
            </a:r>
          </a:p>
          <a:p>
            <a:r>
              <a:rPr lang="en-US" altLang="zh-CN" sz="2000" dirty="0"/>
              <a:t>set parameters to run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841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394906" y="397537"/>
            <a:ext cx="3934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Expression and Tree Code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55FA25-670E-4ACE-B766-5C4139C5B2CD}"/>
              </a:ext>
            </a:extLst>
          </p:cNvPr>
          <p:cNvSpPr/>
          <p:nvPr/>
        </p:nvSpPr>
        <p:spPr>
          <a:xfrm>
            <a:off x="2906470" y="5715375"/>
            <a:ext cx="116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F800C9-B2C1-43DD-974E-6B28EC04DE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115574"/>
                  </p:ext>
                </p:extLst>
              </p:nvPr>
            </p:nvGraphicFramePr>
            <p:xfrm>
              <a:off x="1495718" y="1276558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4381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400" b="1" i="1" dirty="0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22F800C9-B2C1-43DD-974E-6B28EC04DE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115574"/>
                  </p:ext>
                </p:extLst>
              </p:nvPr>
            </p:nvGraphicFramePr>
            <p:xfrm>
              <a:off x="1495718" y="1276558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136" t="-1053" r="-6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1136" t="-1053" r="-4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1136" t="-1053" r="-2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01136" t="-1053" r="-4545" b="-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A370A803-28F9-446B-91C2-5DE6E0F0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51594"/>
              </p:ext>
            </p:extLst>
          </p:nvPr>
        </p:nvGraphicFramePr>
        <p:xfrm>
          <a:off x="5354833" y="2034891"/>
          <a:ext cx="321431" cy="75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31">
                  <a:extLst>
                    <a:ext uri="{9D8B030D-6E8A-4147-A177-3AD203B41FA5}">
                      <a16:colId xmlns:a16="http://schemas.microsoft.com/office/drawing/2014/main" val="426579110"/>
                    </a:ext>
                  </a:extLst>
                </a:gridCol>
              </a:tblGrid>
              <a:tr h="126073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9394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34911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44015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598881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70467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03620"/>
                  </a:ext>
                </a:extLst>
              </a:tr>
            </a:tbl>
          </a:graphicData>
        </a:graphic>
      </p:graphicFrame>
      <p:graphicFrame>
        <p:nvGraphicFramePr>
          <p:cNvPr id="15" name="表格 11">
            <a:extLst>
              <a:ext uri="{FF2B5EF4-FFF2-40B4-BE49-F238E27FC236}">
                <a16:creationId xmlns:a16="http://schemas.microsoft.com/office/drawing/2014/main" id="{B4743EC9-414C-41B0-BB15-E72F8FE95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97018"/>
              </p:ext>
            </p:extLst>
          </p:nvPr>
        </p:nvGraphicFramePr>
        <p:xfrm>
          <a:off x="6375973" y="2019234"/>
          <a:ext cx="416560" cy="75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6579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92876593"/>
                    </a:ext>
                  </a:extLst>
                </a:gridCol>
              </a:tblGrid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9394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34911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44015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598881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70467"/>
                  </a:ext>
                </a:extLst>
              </a:tr>
              <a:tr h="126073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03620"/>
                  </a:ext>
                </a:extLst>
              </a:tr>
            </a:tbl>
          </a:graphicData>
        </a:graphic>
      </p:graphicFrame>
      <p:graphicFrame>
        <p:nvGraphicFramePr>
          <p:cNvPr id="16" name="表格 11">
            <a:extLst>
              <a:ext uri="{FF2B5EF4-FFF2-40B4-BE49-F238E27FC236}">
                <a16:creationId xmlns:a16="http://schemas.microsoft.com/office/drawing/2014/main" id="{21F9AE3F-A080-4587-912D-E8AB6D44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7458"/>
              </p:ext>
            </p:extLst>
          </p:nvPr>
        </p:nvGraphicFramePr>
        <p:xfrm>
          <a:off x="4329459" y="2031693"/>
          <a:ext cx="2700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42">
                  <a:extLst>
                    <a:ext uri="{9D8B030D-6E8A-4147-A177-3AD203B41FA5}">
                      <a16:colId xmlns:a16="http://schemas.microsoft.com/office/drawing/2014/main" val="426579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0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34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598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70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03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D569EF-FE9F-4E91-97A5-5360917C969E}"/>
                  </a:ext>
                </a:extLst>
              </p:cNvPr>
              <p:cNvSpPr txBox="1"/>
              <p:nvPr/>
            </p:nvSpPr>
            <p:spPr>
              <a:xfrm>
                <a:off x="654819" y="5278083"/>
                <a:ext cx="41405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 : </a:t>
                </a:r>
                <a:r>
                  <a:rPr lang="en-US" altLang="zh-CN" dirty="0" err="1"/>
                  <a:t>madd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sympy</a:t>
                </a:r>
                <a:r>
                  <a:rPr lang="en-US" altLang="zh-CN" dirty="0"/>
                  <a:t> function:  undefinition</a:t>
                </a:r>
                <a:endParaRPr lang="zh-CN" altLang="en-US" dirty="0"/>
              </a:p>
              <a:p>
                <a:r>
                  <a:rPr lang="en-US" altLang="zh-CN" dirty="0"/>
                  <a:t>np function: </a:t>
                </a:r>
                <a:r>
                  <a:rPr lang="en-US" altLang="zh-CN" dirty="0" err="1"/>
                  <a:t>np.sum</a:t>
                </a:r>
                <a:r>
                  <a:rPr lang="en-US" altLang="zh-CN" dirty="0"/>
                  <a:t>(axis=1)</a:t>
                </a:r>
              </a:p>
              <a:p>
                <a:r>
                  <a:rPr lang="en-US" altLang="zh-CN" dirty="0"/>
                  <a:t>dim function: the same as +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D569EF-FE9F-4E91-97A5-5360917C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19" y="5278083"/>
                <a:ext cx="4140561" cy="1200329"/>
              </a:xfrm>
              <a:prstGeom prst="rect">
                <a:avLst/>
              </a:prstGeom>
              <a:blipFill>
                <a:blip r:embed="rId3"/>
                <a:stretch>
                  <a:fillRect l="-1176" t="-3705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0B74604-DC89-4FFE-9B49-C72EBC29382C}"/>
              </a:ext>
            </a:extLst>
          </p:cNvPr>
          <p:cNvSpPr/>
          <p:nvPr/>
        </p:nvSpPr>
        <p:spPr>
          <a:xfrm>
            <a:off x="4156347" y="5253709"/>
            <a:ext cx="3231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 : self</a:t>
            </a:r>
          </a:p>
          <a:p>
            <a:r>
              <a:rPr lang="en-US" altLang="zh-CN" dirty="0" err="1"/>
              <a:t>sympy</a:t>
            </a:r>
            <a:r>
              <a:rPr lang="en-US" altLang="zh-CN" dirty="0"/>
              <a:t> function:  lambda x:x</a:t>
            </a:r>
            <a:endParaRPr lang="zh-CN" altLang="en-US" dirty="0"/>
          </a:p>
          <a:p>
            <a:r>
              <a:rPr lang="en-US" altLang="zh-CN" dirty="0"/>
              <a:t>np function: lambda x:x</a:t>
            </a:r>
            <a:endParaRPr lang="zh-CN" altLang="en-US" dirty="0"/>
          </a:p>
          <a:p>
            <a:r>
              <a:rPr lang="en-US" altLang="zh-CN" dirty="0"/>
              <a:t>dim function: lambda x:x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9">
                <a:extLst>
                  <a:ext uri="{FF2B5EF4-FFF2-40B4-BE49-F238E27FC236}">
                    <a16:creationId xmlns:a16="http://schemas.microsoft.com/office/drawing/2014/main" id="{1037F7C5-45EB-4BC1-9F05-CF8F602C9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37774"/>
                  </p:ext>
                </p:extLst>
              </p:nvPr>
            </p:nvGraphicFramePr>
            <p:xfrm>
              <a:off x="1495718" y="3015579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4381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9">
                <a:extLst>
                  <a:ext uri="{FF2B5EF4-FFF2-40B4-BE49-F238E27FC236}">
                    <a16:creationId xmlns:a16="http://schemas.microsoft.com/office/drawing/2014/main" id="{1037F7C5-45EB-4BC1-9F05-CF8F602C9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37774"/>
                  </p:ext>
                </p:extLst>
              </p:nvPr>
            </p:nvGraphicFramePr>
            <p:xfrm>
              <a:off x="1495718" y="3015579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-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136" t="-1053" r="-6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1136" t="-1053" r="-4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01136" t="-1053" r="-2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01136" t="-1053" r="-4545" b="-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6B0145-203D-49BF-839F-FF0171243151}"/>
                  </a:ext>
                </a:extLst>
              </p:cNvPr>
              <p:cNvSpPr txBox="1"/>
              <p:nvPr/>
            </p:nvSpPr>
            <p:spPr>
              <a:xfrm>
                <a:off x="7734586" y="1276558"/>
                <a:ext cx="2805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6B0145-203D-49BF-839F-FF0171243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586" y="1276558"/>
                <a:ext cx="28050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F23FB5-2CF1-423E-90E8-19F460D91B70}"/>
                  </a:ext>
                </a:extLst>
              </p:cNvPr>
              <p:cNvSpPr txBox="1"/>
              <p:nvPr/>
            </p:nvSpPr>
            <p:spPr>
              <a:xfrm>
                <a:off x="7734585" y="3059668"/>
                <a:ext cx="2805077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BF23FB5-2CF1-423E-90E8-19F460D91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585" y="3059668"/>
                <a:ext cx="2805077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9">
                <a:extLst>
                  <a:ext uri="{FF2B5EF4-FFF2-40B4-BE49-F238E27FC236}">
                    <a16:creationId xmlns:a16="http://schemas.microsoft.com/office/drawing/2014/main" id="{99E7E414-CF1F-4E45-9979-B18BC92FA7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860814"/>
                  </p:ext>
                </p:extLst>
              </p:nvPr>
            </p:nvGraphicFramePr>
            <p:xfrm>
              <a:off x="1507177" y="3959428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438124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*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1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9">
                <a:extLst>
                  <a:ext uri="{FF2B5EF4-FFF2-40B4-BE49-F238E27FC236}">
                    <a16:creationId xmlns:a16="http://schemas.microsoft.com/office/drawing/2014/main" id="{99E7E414-CF1F-4E45-9979-B18BC92FA7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860814"/>
                  </p:ext>
                </p:extLst>
              </p:nvPr>
            </p:nvGraphicFramePr>
            <p:xfrm>
              <a:off x="1507177" y="3959428"/>
              <a:ext cx="5357360" cy="57080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5736">
                      <a:extLst>
                        <a:ext uri="{9D8B030D-6E8A-4147-A177-3AD203B41FA5}">
                          <a16:colId xmlns:a16="http://schemas.microsoft.com/office/drawing/2014/main" val="1280302473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60266076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85831631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445159630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1399737162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014265085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58974384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83344558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2485822761"/>
                        </a:ext>
                      </a:extLst>
                    </a:gridCol>
                    <a:gridCol w="535736">
                      <a:extLst>
                        <a:ext uri="{9D8B030D-6E8A-4147-A177-3AD203B41FA5}">
                          <a16:colId xmlns:a16="http://schemas.microsoft.com/office/drawing/2014/main" val="3432006236"/>
                        </a:ext>
                      </a:extLst>
                    </a:gridCol>
                  </a:tblGrid>
                  <a:tr h="570802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*</a:t>
                          </a:r>
                          <a:endParaRPr lang="zh-CN" altLang="en-US" sz="1400" dirty="0"/>
                        </a:p>
                      </a:txBody>
                      <a:tcP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1136" t="-1053" r="-6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501136" t="-1053" r="-4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701136" t="-1053" r="-204545" b="-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901136" t="-1053" r="-4545" b="-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005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F13C1D0-AE6F-4600-98ED-E3CEE7AAD84B}"/>
                  </a:ext>
                </a:extLst>
              </p:cNvPr>
              <p:cNvSpPr txBox="1"/>
              <p:nvPr/>
            </p:nvSpPr>
            <p:spPr>
              <a:xfrm>
                <a:off x="7746044" y="4003517"/>
                <a:ext cx="2805077" cy="64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F13C1D0-AE6F-4600-98ED-E3CEE7AA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044" y="4003517"/>
                <a:ext cx="2805077" cy="6425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EB38238-D8E5-4183-BE9B-417D6737A8F7}"/>
                  </a:ext>
                </a:extLst>
              </p:cNvPr>
              <p:cNvSpPr/>
              <p:nvPr/>
            </p:nvSpPr>
            <p:spPr>
              <a:xfrm>
                <a:off x="7746044" y="5306550"/>
                <a:ext cx="3231808" cy="957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Others: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/>
                      <m:t>mmul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</a:t>
                </a:r>
                <a:r>
                  <a:rPr lang="en-US" altLang="zh-CN" dirty="0" err="1"/>
                  <a:t>msub</a:t>
                </a:r>
                <a:endParaRPr lang="en-US" altLang="zh-CN" dirty="0"/>
              </a:p>
              <a:p>
                <a:r>
                  <a:rPr lang="en-US" altLang="zh-CN" dirty="0"/>
                  <a:t>            mdiv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EB38238-D8E5-4183-BE9B-417D6737A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044" y="5306550"/>
                <a:ext cx="3231808" cy="957121"/>
              </a:xfrm>
              <a:prstGeom prst="rect">
                <a:avLst/>
              </a:prstGeom>
              <a:blipFill>
                <a:blip r:embed="rId9"/>
                <a:stretch>
                  <a:fillRect l="-1698" t="-46203" b="-9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06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226A64-85B0-486F-AE73-F92957AD5019}"/>
              </a:ext>
            </a:extLst>
          </p:cNvPr>
          <p:cNvSpPr/>
          <p:nvPr/>
        </p:nvSpPr>
        <p:spPr>
          <a:xfrm>
            <a:off x="2718696" y="1876340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SymbolTerminal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A877C4-2419-48F8-AB51-C67944EF1425}"/>
              </a:ext>
            </a:extLst>
          </p:cNvPr>
          <p:cNvSpPr/>
          <p:nvPr/>
        </p:nvSpPr>
        <p:spPr>
          <a:xfrm>
            <a:off x="2718696" y="2969300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SymbolConstant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669CAE2-2F98-491E-B2C7-03C65970B58C}"/>
              </a:ext>
            </a:extLst>
          </p:cNvPr>
          <p:cNvSpPr/>
          <p:nvPr/>
        </p:nvSpPr>
        <p:spPr>
          <a:xfrm>
            <a:off x="2718696" y="4197600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SymbolPrimitive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D4E4D7-D060-4CBC-BC9D-87A29F98E887}"/>
              </a:ext>
            </a:extLst>
          </p:cNvPr>
          <p:cNvSpPr/>
          <p:nvPr/>
        </p:nvSpPr>
        <p:spPr>
          <a:xfrm>
            <a:off x="256410" y="2969300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SymbolTree</a:t>
            </a:r>
          </a:p>
          <a:p>
            <a:pPr algn="ctr"/>
            <a:r>
              <a:rPr lang="en-US" altLang="zh-CN" dirty="0"/>
              <a:t>(…_</a:t>
            </a:r>
            <a:r>
              <a:rPr lang="en-US" altLang="zh-CN" dirty="0" err="1"/>
              <a:t>ExprTree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3ADA0E6-E6BD-4293-AFD8-F9AE3FEBD2F5}"/>
              </a:ext>
            </a:extLst>
          </p:cNvPr>
          <p:cNvCxnSpPr>
            <a:stCxn id="14" idx="3"/>
            <a:endCxn id="3" idx="1"/>
          </p:cNvCxnSpPr>
          <p:nvPr/>
        </p:nvCxnSpPr>
        <p:spPr>
          <a:xfrm flipV="1">
            <a:off x="2221687" y="2306245"/>
            <a:ext cx="497009" cy="109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83BF6D1-8C50-4045-8CCE-F9C319E08529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>
            <a:off x="2221687" y="3399205"/>
            <a:ext cx="497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F84FDA-C179-4CF1-8EA6-F947865817FA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 flipV="1">
            <a:off x="2221687" y="3399205"/>
            <a:ext cx="497009" cy="122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3D9D0EB-1D57-4AEC-9BB2-371B6EA831A1}"/>
              </a:ext>
            </a:extLst>
          </p:cNvPr>
          <p:cNvSpPr/>
          <p:nvPr/>
        </p:nvSpPr>
        <p:spPr>
          <a:xfrm>
            <a:off x="5180982" y="1906135"/>
            <a:ext cx="2536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.generate(SymbolSet)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A4F752-A0E8-4A52-91C6-F49F97A862EA}"/>
              </a:ext>
            </a:extLst>
          </p:cNvPr>
          <p:cNvSpPr txBox="1"/>
          <p:nvPr/>
        </p:nvSpPr>
        <p:spPr>
          <a:xfrm>
            <a:off x="5549471" y="2445939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Produce the Tree from </a:t>
            </a:r>
            <a:r>
              <a:rPr lang="en-US" altLang="zh-CN" dirty="0" err="1"/>
              <a:t>symbolset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CFD663-55AA-44CF-90A1-EC8A5F931027}"/>
              </a:ext>
            </a:extLst>
          </p:cNvPr>
          <p:cNvCxnSpPr/>
          <p:nvPr/>
        </p:nvCxnSpPr>
        <p:spPr>
          <a:xfrm>
            <a:off x="5022376" y="617759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52ECE18-B48A-45C9-BA4E-5507F70BDE43}"/>
              </a:ext>
            </a:extLst>
          </p:cNvPr>
          <p:cNvCxnSpPr/>
          <p:nvPr/>
        </p:nvCxnSpPr>
        <p:spPr>
          <a:xfrm>
            <a:off x="8327409" y="617759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7B31257-7DC9-4511-8431-035F66B2D3BC}"/>
              </a:ext>
            </a:extLst>
          </p:cNvPr>
          <p:cNvSpPr/>
          <p:nvPr/>
        </p:nvSpPr>
        <p:spPr>
          <a:xfrm>
            <a:off x="8752002" y="1906135"/>
            <a:ext cx="1762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self.p_name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self.dim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self.pre_y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self.expr</a:t>
            </a:r>
            <a:endParaRPr lang="zh-CN" altLang="en-US" sz="2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7C3C7B-027A-4386-A68D-72BC14819025}"/>
              </a:ext>
            </a:extLst>
          </p:cNvPr>
          <p:cNvSpPr txBox="1"/>
          <p:nvPr/>
        </p:nvSpPr>
        <p:spPr>
          <a:xfrm>
            <a:off x="5994161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47B500-9980-4374-8D46-5B6B78E6E560}"/>
              </a:ext>
            </a:extLst>
          </p:cNvPr>
          <p:cNvSpPr txBox="1"/>
          <p:nvPr/>
        </p:nvSpPr>
        <p:spPr>
          <a:xfrm>
            <a:off x="8937565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Attribute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1774417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B12D4C-B0E4-4A67-A6E6-17F67F50BBF9}"/>
              </a:ext>
            </a:extLst>
          </p:cNvPr>
          <p:cNvSpPr txBox="1"/>
          <p:nvPr/>
        </p:nvSpPr>
        <p:spPr>
          <a:xfrm>
            <a:off x="617673" y="4411078"/>
            <a:ext cx="149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Symbol Tree</a:t>
            </a:r>
          </a:p>
          <a:p>
            <a:r>
              <a:rPr lang="zh-CN" altLang="en-US" dirty="0"/>
              <a:t>树状表达式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3D1F5A-6B91-4B95-95D2-80FCF55E30F8}"/>
              </a:ext>
            </a:extLst>
          </p:cNvPr>
          <p:cNvSpPr/>
          <p:nvPr/>
        </p:nvSpPr>
        <p:spPr>
          <a:xfrm>
            <a:off x="5180982" y="3351182"/>
            <a:ext cx="2279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.depart(SymbolSet)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0C293-2E59-45A4-AA00-620C3B90677B}"/>
              </a:ext>
            </a:extLst>
          </p:cNvPr>
          <p:cNvSpPr txBox="1"/>
          <p:nvPr/>
        </p:nvSpPr>
        <p:spPr>
          <a:xfrm>
            <a:off x="5526719" y="3765731"/>
            <a:ext cx="25923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depart the Tree to subtree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1837A5-B46A-4295-B1C2-8A6111CCCDD2}"/>
              </a:ext>
            </a:extLst>
          </p:cNvPr>
          <p:cNvSpPr/>
          <p:nvPr/>
        </p:nvSpPr>
        <p:spPr>
          <a:xfrm>
            <a:off x="5175301" y="4627504"/>
            <a:ext cx="28632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capsule(SymbolSet)</a:t>
            </a:r>
          </a:p>
          <a:p>
            <a:r>
              <a:rPr lang="en-US" altLang="zh-CN" sz="2000" dirty="0"/>
              <a:t> get a short type of tree </a:t>
            </a:r>
          </a:p>
          <a:p>
            <a:r>
              <a:rPr lang="en-US" altLang="zh-CN" sz="2000" dirty="0"/>
              <a:t>only contain name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63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D4E4D7-D060-4CBC-BC9D-87A29F98E887}"/>
              </a:ext>
            </a:extLst>
          </p:cNvPr>
          <p:cNvSpPr/>
          <p:nvPr/>
        </p:nvSpPr>
        <p:spPr>
          <a:xfrm>
            <a:off x="223440" y="2547777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D9D0EB-1D57-4AEC-9BB2-371B6EA831A1}"/>
              </a:ext>
            </a:extLst>
          </p:cNvPr>
          <p:cNvSpPr/>
          <p:nvPr/>
        </p:nvSpPr>
        <p:spPr>
          <a:xfrm>
            <a:off x="2627708" y="722554"/>
            <a:ext cx="1943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</a:t>
            </a:r>
            <a:r>
              <a:rPr lang="en-US" altLang="zh-CN" sz="2000" dirty="0" err="1"/>
              <a:t>add_operations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A4F752-A0E8-4A52-91C6-F49F97A862EA}"/>
              </a:ext>
            </a:extLst>
          </p:cNvPr>
          <p:cNvSpPr txBox="1"/>
          <p:nvPr/>
        </p:nvSpPr>
        <p:spPr>
          <a:xfrm>
            <a:off x="3047336" y="1192149"/>
            <a:ext cx="37977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operations in  Preparation set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CFD663-55AA-44CF-90A1-EC8A5F931027}"/>
              </a:ext>
            </a:extLst>
          </p:cNvPr>
          <p:cNvCxnSpPr/>
          <p:nvPr/>
        </p:nvCxnSpPr>
        <p:spPr>
          <a:xfrm>
            <a:off x="2386978" y="365867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52ECE18-B48A-45C9-BA4E-5507F70BDE43}"/>
              </a:ext>
            </a:extLst>
          </p:cNvPr>
          <p:cNvCxnSpPr/>
          <p:nvPr/>
        </p:nvCxnSpPr>
        <p:spPr>
          <a:xfrm>
            <a:off x="7154592" y="481083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17C3C7B-027A-4386-A68D-72BC14819025}"/>
              </a:ext>
            </a:extLst>
          </p:cNvPr>
          <p:cNvSpPr txBox="1"/>
          <p:nvPr/>
        </p:nvSpPr>
        <p:spPr>
          <a:xfrm>
            <a:off x="4021981" y="225780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47B500-9980-4374-8D46-5B6B78E6E560}"/>
              </a:ext>
            </a:extLst>
          </p:cNvPr>
          <p:cNvSpPr txBox="1"/>
          <p:nvPr/>
        </p:nvSpPr>
        <p:spPr>
          <a:xfrm>
            <a:off x="8937565" y="245658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514652" y="225780"/>
            <a:ext cx="161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3BE17B-920E-45C5-9C91-89005F330993}"/>
              </a:ext>
            </a:extLst>
          </p:cNvPr>
          <p:cNvSpPr/>
          <p:nvPr/>
        </p:nvSpPr>
        <p:spPr>
          <a:xfrm>
            <a:off x="2646243" y="1637015"/>
            <a:ext cx="3379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</a:t>
            </a:r>
            <a:r>
              <a:rPr lang="en-US" altLang="zh-CN" sz="2000" dirty="0" err="1"/>
              <a:t>add_accumulative_operation</a:t>
            </a:r>
            <a:endParaRPr lang="zh-CN" altLang="en-US" sz="2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5930278-1D9A-4731-9766-A1954DBE9047}"/>
              </a:ext>
            </a:extLst>
          </p:cNvPr>
          <p:cNvSpPr txBox="1"/>
          <p:nvPr/>
        </p:nvSpPr>
        <p:spPr>
          <a:xfrm>
            <a:off x="3024174" y="2079460"/>
            <a:ext cx="384405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accumulative operations in  Preparation set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625689-B5EE-4D38-96B0-C4B96335886D}"/>
              </a:ext>
            </a:extLst>
          </p:cNvPr>
          <p:cNvSpPr/>
          <p:nvPr/>
        </p:nvSpPr>
        <p:spPr>
          <a:xfrm>
            <a:off x="2596164" y="2751196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add_features</a:t>
            </a:r>
            <a:endParaRPr lang="zh-CN" altLang="en-US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DB988F-CE6B-4E5F-8914-A12F52D7B455}"/>
              </a:ext>
            </a:extLst>
          </p:cNvPr>
          <p:cNvSpPr txBox="1"/>
          <p:nvPr/>
        </p:nvSpPr>
        <p:spPr>
          <a:xfrm>
            <a:off x="2991029" y="3227513"/>
            <a:ext cx="3844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features in Preparation set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968B328-7098-4D20-BBF2-B0DC31F3CC7E}"/>
              </a:ext>
            </a:extLst>
          </p:cNvPr>
          <p:cNvSpPr/>
          <p:nvPr/>
        </p:nvSpPr>
        <p:spPr>
          <a:xfrm>
            <a:off x="2596164" y="3627622"/>
            <a:ext cx="1885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add_constants</a:t>
            </a:r>
            <a:endParaRPr lang="zh-CN" altLang="en-US" sz="2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6B06842-FE00-4EBB-A202-910D5AD4129E}"/>
              </a:ext>
            </a:extLst>
          </p:cNvPr>
          <p:cNvSpPr txBox="1"/>
          <p:nvPr/>
        </p:nvSpPr>
        <p:spPr>
          <a:xfrm>
            <a:off x="2991029" y="4044671"/>
            <a:ext cx="3844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constants in Preparation set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24805B-E549-4F95-991E-3EB58C34DD1E}"/>
              </a:ext>
            </a:extLst>
          </p:cNvPr>
          <p:cNvSpPr/>
          <p:nvPr/>
        </p:nvSpPr>
        <p:spPr>
          <a:xfrm>
            <a:off x="2596164" y="4459133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</a:rPr>
              <a:t>add_tree_to_features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F1B5BC-E5F9-42DC-8958-D29550791B69}"/>
              </a:ext>
            </a:extLst>
          </p:cNvPr>
          <p:cNvSpPr txBox="1"/>
          <p:nvPr/>
        </p:nvSpPr>
        <p:spPr>
          <a:xfrm>
            <a:off x="2991029" y="4876182"/>
            <a:ext cx="384405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Add SymbolTree in Preparation set back as a </a:t>
            </a:r>
            <a:r>
              <a:rPr lang="en-US" altLang="zh-CN" dirty="0" err="1"/>
              <a:t>terminals,and</a:t>
            </a:r>
            <a:r>
              <a:rPr lang="en-US" altLang="zh-CN" dirty="0"/>
              <a:t> assign a new name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557FB1-8DEB-4EE1-B426-9894E1FD50BA}"/>
              </a:ext>
            </a:extLst>
          </p:cNvPr>
          <p:cNvSpPr/>
          <p:nvPr/>
        </p:nvSpPr>
        <p:spPr>
          <a:xfrm>
            <a:off x="2638616" y="58327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compress</a:t>
            </a:r>
            <a:endParaRPr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707D31E-C5ED-4D77-B7CF-4631F8FF80A0}"/>
              </a:ext>
            </a:extLst>
          </p:cNvPr>
          <p:cNvSpPr txBox="1"/>
          <p:nvPr/>
        </p:nvSpPr>
        <p:spPr>
          <a:xfrm>
            <a:off x="2966106" y="6249755"/>
            <a:ext cx="38440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Delet</a:t>
            </a:r>
            <a:r>
              <a:rPr lang="en-US" altLang="zh-CN" dirty="0"/>
              <a:t> details for zip. Use after add all.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CF4BC3F-3223-4BA9-97B7-0C8F5E819954}"/>
              </a:ext>
            </a:extLst>
          </p:cNvPr>
          <p:cNvSpPr txBox="1"/>
          <p:nvPr/>
        </p:nvSpPr>
        <p:spPr>
          <a:xfrm>
            <a:off x="364435" y="4027732"/>
            <a:ext cx="184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Preparation set</a:t>
            </a:r>
          </a:p>
          <a:p>
            <a:r>
              <a:rPr lang="zh-CN" altLang="en-US" dirty="0"/>
              <a:t>组件合集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57F895-7F0F-4A91-A191-576604AFC932}"/>
              </a:ext>
            </a:extLst>
          </p:cNvPr>
          <p:cNvSpPr/>
          <p:nvPr/>
        </p:nvSpPr>
        <p:spPr>
          <a:xfrm>
            <a:off x="7269748" y="13768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set_personal_maps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8900D2-FCE1-49CB-A708-56AA62D25F02}"/>
              </a:ext>
            </a:extLst>
          </p:cNvPr>
          <p:cNvSpPr txBox="1"/>
          <p:nvPr/>
        </p:nvSpPr>
        <p:spPr>
          <a:xfrm>
            <a:off x="7991746" y="1830359"/>
            <a:ext cx="379772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Set personal preferences on features probability, by single point.</a:t>
            </a:r>
          </a:p>
          <a:p>
            <a:r>
              <a:rPr lang="en-US" altLang="zh-CN" dirty="0"/>
              <a:t>see also: </a:t>
            </a:r>
            <a:r>
              <a:rPr lang="en-US" altLang="zh-CN" dirty="0" err="1"/>
              <a:t>preamp.set_sigle_point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E88535-2B73-4F61-A851-B41B0F2EDA6F}"/>
              </a:ext>
            </a:extLst>
          </p:cNvPr>
          <p:cNvSpPr txBox="1"/>
          <p:nvPr/>
        </p:nvSpPr>
        <p:spPr>
          <a:xfrm>
            <a:off x="7998827" y="3630092"/>
            <a:ext cx="379772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Set personal preferences on features </a:t>
            </a:r>
            <a:r>
              <a:rPr lang="en-US" altLang="zh-CN" dirty="0" err="1">
                <a:solidFill>
                  <a:schemeClr val="tx1"/>
                </a:solidFill>
              </a:rPr>
              <a:t>probability,by</a:t>
            </a:r>
            <a:r>
              <a:rPr lang="en-US" altLang="zh-CN" dirty="0">
                <a:solidFill>
                  <a:schemeClr val="tx1"/>
                </a:solidFill>
              </a:rPr>
              <a:t> cut others point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see also: </a:t>
            </a:r>
            <a:r>
              <a:rPr lang="en-US" altLang="zh-CN" dirty="0" err="1">
                <a:solidFill>
                  <a:schemeClr val="tx1"/>
                </a:solidFill>
              </a:rPr>
              <a:t>premap.down_other_point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5E088D-28D0-4D3D-8CD9-438A9598CAEE}"/>
              </a:ext>
            </a:extLst>
          </p:cNvPr>
          <p:cNvSpPr/>
          <p:nvPr/>
        </p:nvSpPr>
        <p:spPr>
          <a:xfrm>
            <a:off x="7244402" y="3149494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bonding_personal_maps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08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226A64-85B0-486F-AE73-F92957AD5019}"/>
              </a:ext>
            </a:extLst>
          </p:cNvPr>
          <p:cNvSpPr/>
          <p:nvPr/>
        </p:nvSpPr>
        <p:spPr>
          <a:xfrm>
            <a:off x="2705047" y="2960514"/>
            <a:ext cx="1965277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SymbolSet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D4E4D7-D060-4CBC-BC9D-87A29F98E887}"/>
              </a:ext>
            </a:extLst>
          </p:cNvPr>
          <p:cNvSpPr/>
          <p:nvPr/>
        </p:nvSpPr>
        <p:spPr>
          <a:xfrm>
            <a:off x="256410" y="2969300"/>
            <a:ext cx="2037694" cy="85980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CalculatePrecision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D9D0EB-1D57-4AEC-9BB2-371B6EA831A1}"/>
              </a:ext>
            </a:extLst>
          </p:cNvPr>
          <p:cNvSpPr/>
          <p:nvPr/>
        </p:nvSpPr>
        <p:spPr>
          <a:xfrm>
            <a:off x="5180982" y="971108"/>
            <a:ext cx="22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Calculate_simple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CFD663-55AA-44CF-90A1-EC8A5F931027}"/>
              </a:ext>
            </a:extLst>
          </p:cNvPr>
          <p:cNvCxnSpPr/>
          <p:nvPr/>
        </p:nvCxnSpPr>
        <p:spPr>
          <a:xfrm>
            <a:off x="5022376" y="617759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52ECE18-B48A-45C9-BA4E-5507F70BDE43}"/>
              </a:ext>
            </a:extLst>
          </p:cNvPr>
          <p:cNvCxnSpPr/>
          <p:nvPr/>
        </p:nvCxnSpPr>
        <p:spPr>
          <a:xfrm>
            <a:off x="8327409" y="617759"/>
            <a:ext cx="0" cy="589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7B31257-7DC9-4511-8431-035F66B2D3BC}"/>
              </a:ext>
            </a:extLst>
          </p:cNvPr>
          <p:cNvSpPr/>
          <p:nvPr/>
        </p:nvSpPr>
        <p:spPr>
          <a:xfrm>
            <a:off x="8383513" y="1733422"/>
            <a:ext cx="35623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self.pset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self.terminals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pset.terminals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pset.constants</a:t>
            </a:r>
            <a:endParaRPr lang="en-US" altLang="zh-CN" sz="1400" dirty="0"/>
          </a:p>
          <a:p>
            <a:r>
              <a:rPr lang="en-US" altLang="zh-CN" sz="1400" dirty="0"/>
              <a:t>        # list of </a:t>
            </a:r>
            <a:r>
              <a:rPr lang="en-US" altLang="zh-CN" sz="1400" dirty="0" err="1"/>
              <a:t>sympy.Symbol</a:t>
            </a:r>
            <a:r>
              <a:rPr lang="en-US" altLang="zh-CN" sz="1400" dirty="0"/>
              <a:t>, features and constants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self.dim_x</a:t>
            </a:r>
            <a:r>
              <a:rPr lang="en-US" altLang="zh-CN" sz="1400" dirty="0"/>
              <a:t>=</a:t>
            </a:r>
          </a:p>
          <a:p>
            <a:r>
              <a:rPr lang="en-US" altLang="zh-CN" sz="1400" dirty="0" err="1"/>
              <a:t>pset.get_values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pset.dim_ter_con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# list of dims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self.data_x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pset.data_x</a:t>
            </a:r>
            <a:r>
              <a:rPr lang="en-US" altLang="zh-CN" sz="1400" dirty="0"/>
              <a:t>  # list of xi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self.dim_map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pset.dim_map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self.np_map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pset.np_map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self.y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pset.y</a:t>
            </a:r>
            <a:r>
              <a:rPr lang="en-US" altLang="zh-CN" sz="1400" dirty="0"/>
              <a:t>  # list of y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self.filter_warning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filter_warning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self.scoring</a:t>
            </a:r>
            <a:r>
              <a:rPr lang="en-US" altLang="zh-CN" sz="1400" dirty="0"/>
              <a:t> = scoring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7C3C7B-027A-4386-A68D-72BC14819025}"/>
              </a:ext>
            </a:extLst>
          </p:cNvPr>
          <p:cNvSpPr txBox="1"/>
          <p:nvPr/>
        </p:nvSpPr>
        <p:spPr>
          <a:xfrm>
            <a:off x="5994161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Method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47B500-9980-4374-8D46-5B6B78E6E560}"/>
              </a:ext>
            </a:extLst>
          </p:cNvPr>
          <p:cNvSpPr txBox="1"/>
          <p:nvPr/>
        </p:nvSpPr>
        <p:spPr>
          <a:xfrm>
            <a:off x="8937565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Attribute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9994600-1724-4342-9514-86847E8B9149}"/>
              </a:ext>
            </a:extLst>
          </p:cNvPr>
          <p:cNvSpPr txBox="1"/>
          <p:nvPr/>
        </p:nvSpPr>
        <p:spPr>
          <a:xfrm>
            <a:off x="1774417" y="477672"/>
            <a:ext cx="18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Contain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B12D4C-B0E4-4A67-A6E6-17F67F50BBF9}"/>
              </a:ext>
            </a:extLst>
          </p:cNvPr>
          <p:cNvSpPr txBox="1"/>
          <p:nvPr/>
        </p:nvSpPr>
        <p:spPr>
          <a:xfrm>
            <a:off x="94408" y="4212160"/>
            <a:ext cx="240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CalculatePrecision</a:t>
            </a:r>
            <a:endParaRPr lang="zh-CN" altLang="en-US" dirty="0"/>
          </a:p>
          <a:p>
            <a:r>
              <a:rPr lang="zh-CN" altLang="en-US" dirty="0"/>
              <a:t>  数值计算，量纲计算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28823C-DBBD-445E-B638-D642EC346240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294104" y="3390419"/>
            <a:ext cx="410943" cy="87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C77C770-64A4-44C5-A504-F2FBB7764F94}"/>
              </a:ext>
            </a:extLst>
          </p:cNvPr>
          <p:cNvSpPr txBox="1"/>
          <p:nvPr/>
        </p:nvSpPr>
        <p:spPr>
          <a:xfrm>
            <a:off x="5433319" y="1510912"/>
            <a:ext cx="270852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/>
              <a:t>calulate</a:t>
            </a:r>
            <a:r>
              <a:rPr lang="en-US" altLang="zh-CN" sz="1600" dirty="0"/>
              <a:t> the Tree from </a:t>
            </a:r>
            <a:r>
              <a:rPr lang="en-US" altLang="zh-CN" sz="1600" dirty="0" err="1"/>
              <a:t>symbolset</a:t>
            </a:r>
            <a:endParaRPr lang="en-US" altLang="zh-CN" sz="1600" dirty="0"/>
          </a:p>
          <a:p>
            <a:r>
              <a:rPr lang="en-US" altLang="zh-CN" sz="1600" dirty="0"/>
              <a:t>Return the SymbolTree </a:t>
            </a:r>
            <a:r>
              <a:rPr lang="en-US" altLang="zh-CN" sz="1600" dirty="0" err="1"/>
              <a:t>self,but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resite</a:t>
            </a:r>
            <a:r>
              <a:rPr lang="en-US" altLang="zh-CN" sz="1600" dirty="0"/>
              <a:t> the attribute</a:t>
            </a:r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3D11FE-C7DC-4376-ABCC-6F71E5B85AF1}"/>
              </a:ext>
            </a:extLst>
          </p:cNvPr>
          <p:cNvSpPr/>
          <p:nvPr/>
        </p:nvSpPr>
        <p:spPr>
          <a:xfrm>
            <a:off x="5180981" y="2685241"/>
            <a:ext cx="21723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Calculate_detial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B0D721-AA0E-4BD3-B741-684019E53BBB}"/>
              </a:ext>
            </a:extLst>
          </p:cNvPr>
          <p:cNvSpPr txBox="1"/>
          <p:nvPr/>
        </p:nvSpPr>
        <p:spPr>
          <a:xfrm>
            <a:off x="5433319" y="3085351"/>
            <a:ext cx="270852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/>
              <a:t>calulate</a:t>
            </a:r>
            <a:r>
              <a:rPr lang="en-US" altLang="zh-CN" sz="1600" dirty="0"/>
              <a:t> the Tree from </a:t>
            </a:r>
            <a:r>
              <a:rPr lang="en-US" altLang="zh-CN" sz="1600" dirty="0" err="1"/>
              <a:t>symbolset</a:t>
            </a:r>
            <a:endParaRPr lang="en-US" altLang="zh-CN" sz="1600" dirty="0"/>
          </a:p>
          <a:p>
            <a:r>
              <a:rPr lang="en-US" altLang="zh-CN" sz="1600" dirty="0"/>
              <a:t>Return the SymbolTree </a:t>
            </a:r>
            <a:r>
              <a:rPr lang="en-US" altLang="zh-CN" sz="1600" dirty="0" err="1"/>
              <a:t>self,but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resite</a:t>
            </a:r>
            <a:r>
              <a:rPr lang="en-US" altLang="zh-CN" sz="1600" dirty="0"/>
              <a:t> the attribute</a:t>
            </a:r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193125-F1DE-49EC-8C60-DE18ED463455}"/>
              </a:ext>
            </a:extLst>
          </p:cNvPr>
          <p:cNvSpPr/>
          <p:nvPr/>
        </p:nvSpPr>
        <p:spPr>
          <a:xfrm>
            <a:off x="5159159" y="4362624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. </a:t>
            </a:r>
            <a:r>
              <a:rPr lang="en-US" altLang="zh-CN" sz="2000" dirty="0" err="1"/>
              <a:t>Calculate_parallize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E34E7D-4BA6-44A7-93B2-E926B86305D9}"/>
              </a:ext>
            </a:extLst>
          </p:cNvPr>
          <p:cNvSpPr txBox="1"/>
          <p:nvPr/>
        </p:nvSpPr>
        <p:spPr>
          <a:xfrm>
            <a:off x="5433319" y="4901233"/>
            <a:ext cx="2708528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/>
              <a:t>calulate</a:t>
            </a:r>
            <a:r>
              <a:rPr lang="en-US" altLang="zh-CN" sz="1600" dirty="0"/>
              <a:t> the Tree from </a:t>
            </a:r>
            <a:r>
              <a:rPr lang="en-US" altLang="zh-CN" sz="1600" dirty="0" err="1"/>
              <a:t>symbolset</a:t>
            </a:r>
            <a:endParaRPr lang="en-US" altLang="zh-CN" sz="1600" dirty="0"/>
          </a:p>
          <a:p>
            <a:r>
              <a:rPr lang="en-US" altLang="zh-CN" sz="1600" dirty="0"/>
              <a:t>Return the </a:t>
            </a:r>
          </a:p>
          <a:p>
            <a:r>
              <a:rPr lang="en-US" altLang="zh-CN" sz="1600" dirty="0"/>
              <a:t>score,</a:t>
            </a:r>
          </a:p>
          <a:p>
            <a:r>
              <a:rPr lang="en-US" altLang="zh-CN" sz="1600" dirty="0"/>
              <a:t>dimension,</a:t>
            </a:r>
          </a:p>
          <a:p>
            <a:r>
              <a:rPr lang="en-US" altLang="zh-CN" sz="1600" dirty="0"/>
              <a:t>and </a:t>
            </a:r>
            <a:r>
              <a:rPr lang="en-US" altLang="zh-CN" sz="1600" dirty="0" err="1"/>
              <a:t>dim_score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07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3906</Words>
  <Application>Microsoft Office PowerPoint</Application>
  <PresentationFormat>宽屏</PresentationFormat>
  <Paragraphs>870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等线</vt:lpstr>
      <vt:lpstr>等线 Light</vt:lpstr>
      <vt:lpstr>Arial</vt:lpstr>
      <vt:lpstr>Bahnschrift Light Condensed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changxin wang</dc:creator>
  <cp:lastModifiedBy>changxin wang</cp:lastModifiedBy>
  <cp:revision>281</cp:revision>
  <dcterms:created xsi:type="dcterms:W3CDTF">2020-05-18T04:36:39Z</dcterms:created>
  <dcterms:modified xsi:type="dcterms:W3CDTF">2020-10-10T12:01:58Z</dcterms:modified>
</cp:coreProperties>
</file>