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Montserrat"/>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3f46b925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3f46b925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3f46b925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3f46b925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3f46b925c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3f46b925c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e888837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e88883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e888837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e888837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3f46b925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3f46b925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3f46b925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3f46b925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3f46b92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3f46b92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3f46b925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3f46b925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3f46b925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3f46b925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3f46b92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3f46b92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e50274e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e50274e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3f46b925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3f46b925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3f46b925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3f46b925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BTP-2</a:t>
            </a:r>
            <a:endParaRPr/>
          </a:p>
          <a:p>
            <a:pPr indent="0" lvl="0" marL="0" rtl="0" algn="ctr">
              <a:spcBef>
                <a:spcPts val="0"/>
              </a:spcBef>
              <a:spcAft>
                <a:spcPts val="0"/>
              </a:spcAft>
              <a:buNone/>
            </a:pPr>
            <a:r>
              <a:rPr lang="en"/>
              <a:t>Presentation</a:t>
            </a:r>
            <a:endParaRPr/>
          </a:p>
        </p:txBody>
      </p:sp>
      <p:sp>
        <p:nvSpPr>
          <p:cNvPr id="59" name="Google Shape;59;p13"/>
          <p:cNvSpPr txBox="1"/>
          <p:nvPr>
            <p:ph idx="1" type="subTitle"/>
          </p:nvPr>
        </p:nvSpPr>
        <p:spPr>
          <a:xfrm>
            <a:off x="2116950" y="3550650"/>
            <a:ext cx="4910100" cy="577800"/>
          </a:xfrm>
          <a:prstGeom prst="rect">
            <a:avLst/>
          </a:prstGeom>
        </p:spPr>
        <p:txBody>
          <a:bodyPr anchorCtr="0" anchor="ctr" bIns="91425" lIns="91425" spcFirstLastPara="1" rIns="91425" wrap="square" tIns="91425">
            <a:normAutofit fontScale="77500"/>
          </a:bodyPr>
          <a:lstStyle/>
          <a:p>
            <a:pPr indent="0" lvl="0" marL="0" rtl="0" algn="l">
              <a:spcBef>
                <a:spcPts val="0"/>
              </a:spcBef>
              <a:spcAft>
                <a:spcPts val="0"/>
              </a:spcAft>
              <a:buNone/>
            </a:pPr>
            <a:r>
              <a:rPr lang="en"/>
              <a:t>By :  Mitul Garg, Atharv Sujlegaonkar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9" name="Google Shape;119;p22"/>
          <p:cNvSpPr txBox="1"/>
          <p:nvPr>
            <p:ph idx="1" type="body"/>
          </p:nvPr>
        </p:nvSpPr>
        <p:spPr>
          <a:xfrm>
            <a:off x="355900" y="1017725"/>
            <a:ext cx="8520600" cy="333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58"/>
              <a:t>Language - </a:t>
            </a:r>
            <a:r>
              <a:rPr b="1" lang="en" sz="2058"/>
              <a:t>Hindi</a:t>
            </a:r>
            <a:r>
              <a:rPr b="1" lang="en" sz="2058"/>
              <a:t> </a:t>
            </a:r>
            <a:endParaRPr b="1" sz="2058"/>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Input </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Formatted text</a:t>
            </a:r>
            <a:r>
              <a:rPr lang="en"/>
              <a:t> which will be ⇒</a:t>
            </a:r>
            <a:endParaRPr/>
          </a:p>
          <a:p>
            <a:pPr indent="0" lvl="0" marL="0" rtl="0" algn="l">
              <a:spcBef>
                <a:spcPts val="1200"/>
              </a:spcBef>
              <a:spcAft>
                <a:spcPts val="1200"/>
              </a:spcAft>
              <a:buNone/>
            </a:pPr>
            <a:r>
              <a:rPr lang="en"/>
              <a:t>used to split the audio files</a:t>
            </a:r>
            <a:endParaRPr/>
          </a:p>
        </p:txBody>
      </p:sp>
      <p:pic>
        <p:nvPicPr>
          <p:cNvPr id="120" name="Google Shape;120;p22"/>
          <p:cNvPicPr preferRelativeResize="0"/>
          <p:nvPr/>
        </p:nvPicPr>
        <p:blipFill>
          <a:blip r:embed="rId3">
            <a:alphaModFix/>
          </a:blip>
          <a:stretch>
            <a:fillRect/>
          </a:stretch>
        </p:blipFill>
        <p:spPr>
          <a:xfrm>
            <a:off x="1414000" y="1664850"/>
            <a:ext cx="7418300" cy="1474850"/>
          </a:xfrm>
          <a:prstGeom prst="rect">
            <a:avLst/>
          </a:prstGeom>
          <a:noFill/>
          <a:ln>
            <a:noFill/>
          </a:ln>
        </p:spPr>
      </p:pic>
      <p:pic>
        <p:nvPicPr>
          <p:cNvPr id="121" name="Google Shape;121;p22"/>
          <p:cNvPicPr preferRelativeResize="0"/>
          <p:nvPr/>
        </p:nvPicPr>
        <p:blipFill>
          <a:blip r:embed="rId4">
            <a:alphaModFix/>
          </a:blip>
          <a:stretch>
            <a:fillRect/>
          </a:stretch>
        </p:blipFill>
        <p:spPr>
          <a:xfrm>
            <a:off x="3356825" y="3248100"/>
            <a:ext cx="3300075" cy="158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822350" y="224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for Hindi</a:t>
            </a:r>
            <a:endParaRPr/>
          </a:p>
        </p:txBody>
      </p:sp>
      <p:pic>
        <p:nvPicPr>
          <p:cNvPr id="127" name="Google Shape;127;p23"/>
          <p:cNvPicPr preferRelativeResize="0"/>
          <p:nvPr/>
        </p:nvPicPr>
        <p:blipFill>
          <a:blip r:embed="rId3">
            <a:alphaModFix/>
          </a:blip>
          <a:stretch>
            <a:fillRect/>
          </a:stretch>
        </p:blipFill>
        <p:spPr>
          <a:xfrm>
            <a:off x="3415325" y="102788"/>
            <a:ext cx="4019925" cy="4937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3" name="Google Shape;133;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What we improved :</a:t>
            </a:r>
            <a:r>
              <a:rPr lang="en"/>
              <a:t> </a:t>
            </a:r>
            <a:endParaRPr/>
          </a:p>
          <a:p>
            <a:pPr indent="-334327" lvl="0" marL="457200" rtl="0" algn="l">
              <a:spcBef>
                <a:spcPts val="1200"/>
              </a:spcBef>
              <a:spcAft>
                <a:spcPts val="0"/>
              </a:spcAft>
              <a:buSzPct val="100000"/>
              <a:buChar char="-"/>
            </a:pPr>
            <a:r>
              <a:rPr lang="en"/>
              <a:t>The </a:t>
            </a:r>
            <a:r>
              <a:rPr b="1" lang="en"/>
              <a:t>overall per segment run-time has been brought down</a:t>
            </a:r>
            <a:r>
              <a:rPr lang="en"/>
              <a:t> so that it can be run on smaller GPUs, as the chunks now are at &lt;30 seconds.</a:t>
            </a:r>
            <a:endParaRPr/>
          </a:p>
          <a:p>
            <a:pPr indent="-334327" lvl="0" marL="457200" rtl="0" algn="l">
              <a:spcBef>
                <a:spcPts val="0"/>
              </a:spcBef>
              <a:spcAft>
                <a:spcPts val="0"/>
              </a:spcAft>
              <a:buSzPct val="100000"/>
              <a:buChar char="-"/>
            </a:pPr>
            <a:r>
              <a:rPr lang="en"/>
              <a:t>Better Alignment results than normal Aeneas, as there is a tracking error in longer audios.</a:t>
            </a:r>
            <a:endParaRPr/>
          </a:p>
          <a:p>
            <a:pPr indent="-334327" lvl="0" marL="457200" rtl="0" algn="l">
              <a:spcBef>
                <a:spcPts val="0"/>
              </a:spcBef>
              <a:spcAft>
                <a:spcPts val="0"/>
              </a:spcAft>
              <a:buSzPct val="100000"/>
              <a:buChar char="-"/>
            </a:pPr>
            <a:r>
              <a:rPr lang="en"/>
              <a:t>Better Resolution on sentence level, as Aeneas merges 2-3 sentences in case of longer audios and confuses it </a:t>
            </a:r>
            <a:r>
              <a:rPr lang="en"/>
              <a:t>with</a:t>
            </a:r>
            <a:r>
              <a:rPr lang="en"/>
              <a:t> the synthesized audio from TTS.</a:t>
            </a:r>
            <a:endParaRPr/>
          </a:p>
          <a:p>
            <a:pPr indent="0" lvl="0" marL="0" rtl="0" algn="l">
              <a:spcBef>
                <a:spcPts val="1200"/>
              </a:spcBef>
              <a:spcAft>
                <a:spcPts val="0"/>
              </a:spcAft>
              <a:buNone/>
            </a:pPr>
            <a:r>
              <a:rPr b="1" lang="en"/>
              <a:t>What can be Improvised:</a:t>
            </a:r>
            <a:endParaRPr b="1"/>
          </a:p>
          <a:p>
            <a:pPr indent="-334327" lvl="0" marL="457200" rtl="0" algn="l">
              <a:spcBef>
                <a:spcPts val="1200"/>
              </a:spcBef>
              <a:spcAft>
                <a:spcPts val="0"/>
              </a:spcAft>
              <a:buSzPct val="100000"/>
              <a:buChar char="-"/>
            </a:pPr>
            <a:r>
              <a:rPr lang="en"/>
              <a:t>Aeneas </a:t>
            </a:r>
            <a:r>
              <a:rPr b="1" lang="en"/>
              <a:t>lacks a </a:t>
            </a:r>
            <a:r>
              <a:rPr b="1" lang="en"/>
              <a:t>compatible</a:t>
            </a:r>
            <a:r>
              <a:rPr b="1" lang="en"/>
              <a:t> wrapper for Indian Languages</a:t>
            </a:r>
            <a:r>
              <a:rPr lang="en"/>
              <a:t> and for each language we need to import the corresponding </a:t>
            </a:r>
            <a:r>
              <a:rPr lang="en"/>
              <a:t>compatible option. So a Wrapper which covers all Indian Languages can be better.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4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Demo</a:t>
            </a:r>
            <a:endParaRPr/>
          </a:p>
        </p:txBody>
      </p:sp>
      <p:pic>
        <p:nvPicPr>
          <p:cNvPr id="139" name="Google Shape;139;p25"/>
          <p:cNvPicPr preferRelativeResize="0"/>
          <p:nvPr/>
        </p:nvPicPr>
        <p:blipFill>
          <a:blip r:embed="rId3">
            <a:alphaModFix/>
          </a:blip>
          <a:stretch>
            <a:fillRect/>
          </a:stretch>
        </p:blipFill>
        <p:spPr>
          <a:xfrm>
            <a:off x="1924050" y="1017725"/>
            <a:ext cx="5295900" cy="360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Use</a:t>
            </a:r>
            <a:endParaRPr/>
          </a:p>
        </p:txBody>
      </p:sp>
      <p:sp>
        <p:nvSpPr>
          <p:cNvPr id="145" name="Google Shape;145;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user need to upload 2 files :</a:t>
            </a:r>
            <a:endParaRPr/>
          </a:p>
          <a:p>
            <a:pPr indent="0" lvl="0" marL="0" rtl="0" algn="l">
              <a:spcBef>
                <a:spcPts val="1200"/>
              </a:spcBef>
              <a:spcAft>
                <a:spcPts val="0"/>
              </a:spcAft>
              <a:buNone/>
            </a:pPr>
            <a:r>
              <a:rPr lang="en"/>
              <a:t>	-	An Audio file</a:t>
            </a:r>
            <a:endParaRPr/>
          </a:p>
          <a:p>
            <a:pPr indent="0" lvl="0" marL="0" rtl="0" algn="l">
              <a:spcBef>
                <a:spcPts val="1200"/>
              </a:spcBef>
              <a:spcAft>
                <a:spcPts val="0"/>
              </a:spcAft>
              <a:buNone/>
            </a:pPr>
            <a:r>
              <a:rPr lang="en"/>
              <a:t>	- 	A corresponding text file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Website Outputs the </a:t>
            </a:r>
            <a:endParaRPr/>
          </a:p>
          <a:p>
            <a:pPr indent="0" lvl="0" marL="0" rtl="0" algn="l">
              <a:spcBef>
                <a:spcPts val="1200"/>
              </a:spcBef>
              <a:spcAft>
                <a:spcPts val="1200"/>
              </a:spcAft>
              <a:buNone/>
            </a:pPr>
            <a:r>
              <a:rPr lang="en"/>
              <a:t>transcription into a </a:t>
            </a:r>
            <a:r>
              <a:rPr b="1" lang="en"/>
              <a:t>.json</a:t>
            </a:r>
            <a:r>
              <a:rPr lang="en"/>
              <a:t> file.</a:t>
            </a:r>
            <a:endParaRPr/>
          </a:p>
        </p:txBody>
      </p:sp>
      <p:pic>
        <p:nvPicPr>
          <p:cNvPr id="146" name="Google Shape;146;p26"/>
          <p:cNvPicPr preferRelativeResize="0"/>
          <p:nvPr/>
        </p:nvPicPr>
        <p:blipFill>
          <a:blip r:embed="rId3">
            <a:alphaModFix/>
          </a:blip>
          <a:stretch>
            <a:fillRect/>
          </a:stretch>
        </p:blipFill>
        <p:spPr>
          <a:xfrm>
            <a:off x="4062750" y="1234075"/>
            <a:ext cx="4529225" cy="3334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414025" y="233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Multilanguage Forced Aligner </a:t>
            </a:r>
            <a:endParaRPr/>
          </a:p>
        </p:txBody>
      </p:sp>
      <p:sp>
        <p:nvSpPr>
          <p:cNvPr id="65" name="Google Shape;65;p14"/>
          <p:cNvSpPr txBox="1"/>
          <p:nvPr>
            <p:ph idx="1" type="body"/>
          </p:nvPr>
        </p:nvSpPr>
        <p:spPr>
          <a:xfrm>
            <a:off x="311700" y="1234075"/>
            <a:ext cx="8520600" cy="38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problem statement is to </a:t>
            </a:r>
            <a:r>
              <a:rPr lang="en"/>
              <a:t>develop/Improvise current </a:t>
            </a:r>
            <a:r>
              <a:rPr b="1" lang="en"/>
              <a:t>Open-source</a:t>
            </a:r>
            <a:r>
              <a:rPr lang="en"/>
              <a:t> Solutions for forced aligners to our use case - </a:t>
            </a:r>
            <a:r>
              <a:rPr b="1" lang="en"/>
              <a:t>Indian Languages.</a:t>
            </a:r>
            <a:endParaRPr b="1"/>
          </a:p>
          <a:p>
            <a:pPr indent="0" lvl="0" marL="0" rtl="0" algn="l">
              <a:spcBef>
                <a:spcPts val="1200"/>
              </a:spcBef>
              <a:spcAft>
                <a:spcPts val="0"/>
              </a:spcAft>
              <a:buNone/>
            </a:pPr>
            <a:r>
              <a:rPr b="1" lang="en"/>
              <a:t>What is Aligning ? </a:t>
            </a:r>
            <a:endParaRPr b="1"/>
          </a:p>
          <a:p>
            <a:pPr indent="0" lvl="0" marL="0" rtl="0" algn="l">
              <a:spcBef>
                <a:spcPts val="1200"/>
              </a:spcBef>
              <a:spcAft>
                <a:spcPts val="0"/>
              </a:spcAft>
              <a:buNone/>
            </a:pPr>
            <a:r>
              <a:rPr lang="en" sz="1600"/>
              <a:t>The mapping of audio and text in a time interval, one can relate them to </a:t>
            </a:r>
            <a:r>
              <a:rPr b="1" lang="en" sz="1600"/>
              <a:t>captions/subtitles.</a:t>
            </a:r>
            <a:endParaRPr b="1" sz="1600"/>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66" name="Google Shape;66;p14"/>
          <p:cNvPicPr preferRelativeResize="0"/>
          <p:nvPr/>
        </p:nvPicPr>
        <p:blipFill>
          <a:blip r:embed="rId3">
            <a:alphaModFix/>
          </a:blip>
          <a:stretch>
            <a:fillRect/>
          </a:stretch>
        </p:blipFill>
        <p:spPr>
          <a:xfrm>
            <a:off x="1852613" y="2993563"/>
            <a:ext cx="5438775" cy="151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Aeneas</a:t>
            </a:r>
            <a:endParaRPr/>
          </a:p>
        </p:txBody>
      </p:sp>
      <p:sp>
        <p:nvSpPr>
          <p:cNvPr id="72" name="Google Shape;72;p15"/>
          <p:cNvSpPr txBox="1"/>
          <p:nvPr>
            <p:ph idx="1" type="body"/>
          </p:nvPr>
        </p:nvSpPr>
        <p:spPr>
          <a:xfrm>
            <a:off x="459075" y="1307775"/>
            <a:ext cx="8520600" cy="36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chose to implement Aeneas for our Forced Alignment, and improvise it with our datasets’ audio and text limits.</a:t>
            </a:r>
            <a:endParaRPr/>
          </a:p>
          <a:p>
            <a:pPr indent="0" lvl="0" marL="0" rtl="0" algn="l">
              <a:spcBef>
                <a:spcPts val="1200"/>
              </a:spcBef>
              <a:spcAft>
                <a:spcPts val="1200"/>
              </a:spcAft>
              <a:buNone/>
            </a:pPr>
            <a:r>
              <a:t/>
            </a:r>
            <a:endParaRPr sz="1300"/>
          </a:p>
        </p:txBody>
      </p:sp>
      <p:pic>
        <p:nvPicPr>
          <p:cNvPr id="73" name="Google Shape;73;p15"/>
          <p:cNvPicPr preferRelativeResize="0"/>
          <p:nvPr/>
        </p:nvPicPr>
        <p:blipFill>
          <a:blip r:embed="rId3">
            <a:alphaModFix/>
          </a:blip>
          <a:stretch>
            <a:fillRect/>
          </a:stretch>
        </p:blipFill>
        <p:spPr>
          <a:xfrm>
            <a:off x="1669325" y="2238200"/>
            <a:ext cx="5449476" cy="272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Aeneas Works?</a:t>
            </a:r>
            <a:endParaRPr/>
          </a:p>
        </p:txBody>
      </p:sp>
      <p:sp>
        <p:nvSpPr>
          <p:cNvPr id="79" name="Google Shape;79;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Converts audio to mono channel and marks the intervals of </a:t>
            </a:r>
            <a:r>
              <a:rPr b="1" lang="en" sz="1300"/>
              <a:t>voiced, unvoiced and silence regions</a:t>
            </a:r>
            <a:r>
              <a:rPr lang="en" sz="1300"/>
              <a:t>.</a:t>
            </a:r>
            <a:endParaRPr sz="1300"/>
          </a:p>
          <a:p>
            <a:pPr indent="-311150" lvl="0" marL="457200" rtl="0" algn="l">
              <a:spcBef>
                <a:spcPts val="0"/>
              </a:spcBef>
              <a:spcAft>
                <a:spcPts val="0"/>
              </a:spcAft>
              <a:buSzPts val="1300"/>
              <a:buChar char="-"/>
            </a:pPr>
            <a:r>
              <a:rPr lang="en" sz="1300"/>
              <a:t>Converts text to plain format to allocate fragments timestamps after aligning.</a:t>
            </a:r>
            <a:endParaRPr sz="1300"/>
          </a:p>
          <a:p>
            <a:pPr indent="-311150" lvl="0" marL="457200" rtl="0" algn="l">
              <a:spcBef>
                <a:spcPts val="0"/>
              </a:spcBef>
              <a:spcAft>
                <a:spcPts val="0"/>
              </a:spcAft>
              <a:buSzPts val="1300"/>
              <a:buChar char="-"/>
            </a:pPr>
            <a:r>
              <a:rPr lang="en" sz="1300"/>
              <a:t>Using a </a:t>
            </a:r>
            <a:r>
              <a:rPr b="1" lang="en" sz="1300"/>
              <a:t>TTS model</a:t>
            </a:r>
            <a:r>
              <a:rPr lang="en" sz="1300"/>
              <a:t>, it obtains a Synthesized audio.</a:t>
            </a:r>
            <a:endParaRPr sz="1300"/>
          </a:p>
          <a:p>
            <a:pPr indent="-311150" lvl="0" marL="457200" rtl="0" algn="l">
              <a:spcBef>
                <a:spcPts val="0"/>
              </a:spcBef>
              <a:spcAft>
                <a:spcPts val="0"/>
              </a:spcAft>
              <a:buSzPts val="1300"/>
              <a:buChar char="-"/>
            </a:pPr>
            <a:r>
              <a:rPr lang="en" sz="1300"/>
              <a:t>Both the initial audio (R) and synthesized (S), are then used to obtain </a:t>
            </a:r>
            <a:r>
              <a:rPr b="1" lang="en" sz="1300"/>
              <a:t>MFCC </a:t>
            </a:r>
            <a:r>
              <a:rPr lang="en" sz="1300"/>
              <a:t>matrices for both.</a:t>
            </a:r>
            <a:endParaRPr sz="1300"/>
          </a:p>
          <a:p>
            <a:pPr indent="-311150" lvl="0" marL="457200" rtl="0" algn="l">
              <a:spcBef>
                <a:spcPts val="0"/>
              </a:spcBef>
              <a:spcAft>
                <a:spcPts val="0"/>
              </a:spcAft>
              <a:buSzPts val="1300"/>
              <a:buChar char="-"/>
            </a:pPr>
            <a:r>
              <a:rPr lang="en" sz="1300"/>
              <a:t>Afterwards, it performs a </a:t>
            </a:r>
            <a:r>
              <a:rPr b="1" lang="en" sz="1300"/>
              <a:t>DTW</a:t>
            </a:r>
            <a:r>
              <a:rPr lang="en" sz="1300"/>
              <a:t> (Dynamic time warping) technique to obtain a mapping between R and S.</a:t>
            </a:r>
            <a:endParaRPr sz="1300"/>
          </a:p>
          <a:p>
            <a:pPr indent="-311150" lvl="0" marL="457200" rtl="0" algn="l">
              <a:spcBef>
                <a:spcPts val="0"/>
              </a:spcBef>
              <a:spcAft>
                <a:spcPts val="0"/>
              </a:spcAft>
              <a:buSzPts val="1300"/>
              <a:buChar char="-"/>
            </a:pPr>
            <a:r>
              <a:rPr lang="en" sz="1300"/>
              <a:t>This approach is </a:t>
            </a:r>
            <a:r>
              <a:rPr b="1" lang="en" sz="1300"/>
              <a:t>O(N*M)</a:t>
            </a:r>
            <a:r>
              <a:rPr lang="en" sz="1300"/>
              <a:t>, N and M being the sizes of R and S. </a:t>
            </a:r>
            <a:endParaRPr sz="1300"/>
          </a:p>
          <a:p>
            <a:pPr indent="0" lvl="0" marL="0" rtl="0" algn="l">
              <a:spcBef>
                <a:spcPts val="1200"/>
              </a:spcBef>
              <a:spcAft>
                <a:spcPts val="0"/>
              </a:spcAft>
              <a:buNone/>
            </a:pPr>
            <a:r>
              <a:rPr b="1" lang="en" sz="1600"/>
              <a:t>Key Points :</a:t>
            </a:r>
            <a:r>
              <a:rPr b="1" lang="en" sz="1300"/>
              <a:t> </a:t>
            </a:r>
            <a:endParaRPr b="1" sz="1300"/>
          </a:p>
          <a:p>
            <a:pPr indent="0" lvl="0" marL="0" rtl="0" algn="l">
              <a:spcBef>
                <a:spcPts val="1200"/>
              </a:spcBef>
              <a:spcAft>
                <a:spcPts val="1200"/>
              </a:spcAft>
              <a:buNone/>
            </a:pPr>
            <a:r>
              <a:rPr lang="en" sz="1400"/>
              <a:t>As the approach is of exponential complexity, </a:t>
            </a:r>
            <a:r>
              <a:rPr b="1" lang="en" sz="1400"/>
              <a:t>(M and N being directly proportional to Audio lengths)</a:t>
            </a:r>
            <a:r>
              <a:rPr lang="en" sz="1400"/>
              <a:t>, we need to optimize the way we feed the text data to aeneas and our audio files. It has been found out that Aeneas works best when the audio files are less than</a:t>
            </a:r>
            <a:r>
              <a:rPr b="1" lang="en" sz="1400"/>
              <a:t> 30 seconds</a:t>
            </a:r>
            <a:r>
              <a:rPr lang="en" sz="1400"/>
              <a:t> and delivers good speed even on </a:t>
            </a:r>
            <a:r>
              <a:rPr b="1" lang="en" sz="1400"/>
              <a:t>smaller GPU</a:t>
            </a:r>
            <a:r>
              <a:rPr lang="en" sz="1400"/>
              <a:t>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improvised</a:t>
            </a:r>
            <a:endParaRPr/>
          </a:p>
        </p:txBody>
      </p:sp>
      <p:sp>
        <p:nvSpPr>
          <p:cNvPr id="85" name="Google Shape;85;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As noted that our audio should be in the range of 30 seconds, we needed to work on fragmenting the text. We noted that there is a general </a:t>
            </a:r>
            <a:r>
              <a:rPr lang="en" sz="1500"/>
              <a:t>trend that a person stops speaking for around </a:t>
            </a:r>
            <a:r>
              <a:rPr b="1" lang="en" sz="1500"/>
              <a:t>0.5-3 second </a:t>
            </a:r>
            <a:r>
              <a:rPr lang="en" sz="1500"/>
              <a:t>during a </a:t>
            </a:r>
            <a:r>
              <a:rPr b="1" lang="en" sz="1500"/>
              <a:t>Full-Stop(  . ), and a Comma ( , )</a:t>
            </a:r>
            <a:r>
              <a:rPr lang="en" sz="1500"/>
              <a:t>.</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So, we used this to</a:t>
            </a:r>
            <a:r>
              <a:rPr b="1" lang="en" sz="1500"/>
              <a:t> track silence regions</a:t>
            </a:r>
            <a:r>
              <a:rPr lang="en" sz="1500"/>
              <a:t> in the audio and split the audio up. Another thing to note is that in sentences which are spoken for longer than </a:t>
            </a:r>
            <a:r>
              <a:rPr b="1" lang="en" sz="1500"/>
              <a:t>30 seconds</a:t>
            </a:r>
            <a:r>
              <a:rPr lang="en" sz="1500"/>
              <a:t>, generally have multiple commas in between, so that case is also taken care of .</a:t>
            </a:r>
            <a:endParaRPr sz="1500"/>
          </a:p>
          <a:p>
            <a:pPr indent="0" lvl="0" marL="45720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210975" y="45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View at our Dataset</a:t>
            </a:r>
            <a:endParaRPr/>
          </a:p>
        </p:txBody>
      </p:sp>
      <p:pic>
        <p:nvPicPr>
          <p:cNvPr id="91" name="Google Shape;91;p18"/>
          <p:cNvPicPr preferRelativeResize="0"/>
          <p:nvPr/>
        </p:nvPicPr>
        <p:blipFill>
          <a:blip r:embed="rId3">
            <a:alphaModFix/>
          </a:blip>
          <a:stretch>
            <a:fillRect/>
          </a:stretch>
        </p:blipFill>
        <p:spPr>
          <a:xfrm>
            <a:off x="1366763" y="1065700"/>
            <a:ext cx="6410475" cy="3679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Normal Aeneas</a:t>
            </a:r>
            <a:endParaRPr/>
          </a:p>
        </p:txBody>
      </p:sp>
      <p:sp>
        <p:nvSpPr>
          <p:cNvPr id="97" name="Google Shape;97;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Fails on longer audios.</a:t>
            </a:r>
            <a:endParaRPr/>
          </a:p>
          <a:p>
            <a:pPr indent="0" lvl="0" marL="0" rtl="0" algn="l">
              <a:spcBef>
                <a:spcPts val="1200"/>
              </a:spcBef>
              <a:spcAft>
                <a:spcPts val="0"/>
              </a:spcAft>
              <a:buNone/>
            </a:pPr>
            <a:r>
              <a:rPr lang="en"/>
              <a:t>(&gt;5 minutes)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Longer samples </a:t>
            </a:r>
            <a:endParaRPr/>
          </a:p>
          <a:p>
            <a:pPr indent="0" lvl="0" marL="0" rtl="0" algn="l">
              <a:spcBef>
                <a:spcPts val="1200"/>
              </a:spcBef>
              <a:spcAft>
                <a:spcPts val="0"/>
              </a:spcAft>
              <a:buNone/>
            </a:pPr>
            <a:r>
              <a:rPr lang="en"/>
              <a:t>in transcriptions gives </a:t>
            </a:r>
            <a:endParaRPr/>
          </a:p>
          <a:p>
            <a:pPr indent="0" lvl="0" marL="0" rtl="0" algn="l">
              <a:spcBef>
                <a:spcPts val="1200"/>
              </a:spcBef>
              <a:spcAft>
                <a:spcPts val="1200"/>
              </a:spcAft>
              <a:buNone/>
            </a:pPr>
            <a:r>
              <a:rPr lang="en"/>
              <a:t>poor resolution.</a:t>
            </a:r>
            <a:endParaRPr/>
          </a:p>
        </p:txBody>
      </p:sp>
      <p:pic>
        <p:nvPicPr>
          <p:cNvPr id="98" name="Google Shape;98;p19"/>
          <p:cNvPicPr preferRelativeResize="0"/>
          <p:nvPr/>
        </p:nvPicPr>
        <p:blipFill>
          <a:blip r:embed="rId3">
            <a:alphaModFix/>
          </a:blip>
          <a:stretch>
            <a:fillRect/>
          </a:stretch>
        </p:blipFill>
        <p:spPr>
          <a:xfrm>
            <a:off x="3488763" y="1234075"/>
            <a:ext cx="5343525" cy="1657350"/>
          </a:xfrm>
          <a:prstGeom prst="rect">
            <a:avLst/>
          </a:prstGeom>
          <a:noFill/>
          <a:ln>
            <a:noFill/>
          </a:ln>
        </p:spPr>
      </p:pic>
      <p:pic>
        <p:nvPicPr>
          <p:cNvPr id="99" name="Google Shape;99;p19"/>
          <p:cNvPicPr preferRelativeResize="0"/>
          <p:nvPr/>
        </p:nvPicPr>
        <p:blipFill>
          <a:blip r:embed="rId4">
            <a:alphaModFix/>
          </a:blip>
          <a:stretch>
            <a:fillRect/>
          </a:stretch>
        </p:blipFill>
        <p:spPr>
          <a:xfrm>
            <a:off x="3488776" y="3020950"/>
            <a:ext cx="5343525" cy="207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5" name="Google Shape;105;p20"/>
          <p:cNvSpPr txBox="1"/>
          <p:nvPr>
            <p:ph idx="1" type="body"/>
          </p:nvPr>
        </p:nvSpPr>
        <p:spPr>
          <a:xfrm>
            <a:off x="355900" y="1017725"/>
            <a:ext cx="8520600" cy="333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58"/>
              <a:t>Language - </a:t>
            </a:r>
            <a:r>
              <a:rPr b="1" lang="en" sz="2058"/>
              <a:t>English </a:t>
            </a:r>
            <a:endParaRPr b="1" sz="2058"/>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Input </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Formatted text</a:t>
            </a:r>
            <a:r>
              <a:rPr lang="en"/>
              <a:t> which will be ⇒</a:t>
            </a:r>
            <a:endParaRPr/>
          </a:p>
          <a:p>
            <a:pPr indent="0" lvl="0" marL="0" rtl="0" algn="l">
              <a:spcBef>
                <a:spcPts val="1200"/>
              </a:spcBef>
              <a:spcAft>
                <a:spcPts val="1200"/>
              </a:spcAft>
              <a:buNone/>
            </a:pPr>
            <a:r>
              <a:rPr lang="en"/>
              <a:t>used to split the audio files</a:t>
            </a:r>
            <a:endParaRPr/>
          </a:p>
        </p:txBody>
      </p:sp>
      <p:pic>
        <p:nvPicPr>
          <p:cNvPr id="106" name="Google Shape;106;p20"/>
          <p:cNvPicPr preferRelativeResize="0"/>
          <p:nvPr/>
        </p:nvPicPr>
        <p:blipFill>
          <a:blip r:embed="rId3">
            <a:alphaModFix/>
          </a:blip>
          <a:stretch>
            <a:fillRect/>
          </a:stretch>
        </p:blipFill>
        <p:spPr>
          <a:xfrm>
            <a:off x="3552625" y="3341575"/>
            <a:ext cx="4266599" cy="1566100"/>
          </a:xfrm>
          <a:prstGeom prst="rect">
            <a:avLst/>
          </a:prstGeom>
          <a:noFill/>
          <a:ln>
            <a:noFill/>
          </a:ln>
        </p:spPr>
      </p:pic>
      <p:pic>
        <p:nvPicPr>
          <p:cNvPr descr="Hi &#10;" id="107" name="Google Shape;107;p20"/>
          <p:cNvPicPr preferRelativeResize="0"/>
          <p:nvPr/>
        </p:nvPicPr>
        <p:blipFill>
          <a:blip r:embed="rId4">
            <a:alphaModFix/>
          </a:blip>
          <a:stretch>
            <a:fillRect/>
          </a:stretch>
        </p:blipFill>
        <p:spPr>
          <a:xfrm>
            <a:off x="1715363" y="1476050"/>
            <a:ext cx="7083900" cy="1746300"/>
          </a:xfrm>
          <a:prstGeom prst="wedgeRectCallout">
            <a:avLst>
              <a:gd fmla="val -20227" name="adj1"/>
              <a:gd fmla="val 49877" name="adj2"/>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623400" y="2247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for English</a:t>
            </a:r>
            <a:endParaRPr/>
          </a:p>
        </p:txBody>
      </p:sp>
      <p:pic>
        <p:nvPicPr>
          <p:cNvPr id="113" name="Google Shape;113;p21"/>
          <p:cNvPicPr preferRelativeResize="0"/>
          <p:nvPr/>
        </p:nvPicPr>
        <p:blipFill>
          <a:blip r:embed="rId3">
            <a:alphaModFix/>
          </a:blip>
          <a:stretch>
            <a:fillRect/>
          </a:stretch>
        </p:blipFill>
        <p:spPr>
          <a:xfrm>
            <a:off x="3328825" y="0"/>
            <a:ext cx="4887549" cy="5068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