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cec0b4a6f3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cec0b4a6f3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6f44b5004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6f44b5004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cec0b4a6f3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cec0b4a6f3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cec0b4a6f3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cec0b4a6f3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cec0b4a6f3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cec0b4a6f3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cec0b4a6f3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cec0b4a6f3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cec0b4a6f3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cec0b4a6f3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cec0b4a6f3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cec0b4a6f3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cec0b4a6f3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cec0b4a6f3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cec0b4a6f3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cec0b4a6f3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cec0b4a6f3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cec0b4a6f3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cec0b4a6f3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cec0b4a6f3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www.siasat.com/telangana-hc-intervenes-after-dead-fish-surface-in-durgam-cheruvu-2937600/" TargetMode="External"/><Relationship Id="rId4" Type="http://schemas.openxmlformats.org/officeDocument/2006/relationships/hyperlink" Target="https://economictimes.indiatimes.com/news/india/hyderabads-pictureque-durgam-cheruvu-lake-water-has-antidepressants-painkillers-sewage-and-even-cocaine/articleshow/102504298.cms?from=mdr" TargetMode="External"/><Relationship Id="rId5" Type="http://schemas.openxmlformats.org/officeDocument/2006/relationships/hyperlink" Target="https://avestia.com/NewTech2023_Proceedings/files/paper/ICEPR/ICEPR_147.pdf" TargetMode="External"/><Relationship Id="rId6" Type="http://schemas.openxmlformats.org/officeDocument/2006/relationships/hyperlink" Target="https://timesofindia.indiatimes.com/city/hyderabad/durgam-cheruvu-lake-high-pollution-levels-and-poor-oxygen-levels-says-hc-panel/articleshow/107957072.cms" TargetMode="External"/><Relationship Id="rId7" Type="http://schemas.openxmlformats.org/officeDocument/2006/relationships/hyperlink" Target="https://github.com/MGGR8/Hydro-Informatic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Hydro Informatics </a:t>
            </a:r>
            <a:endParaRPr/>
          </a:p>
        </p:txBody>
      </p:sp>
      <p:sp>
        <p:nvSpPr>
          <p:cNvPr id="68" name="Google Shape;68;p13"/>
          <p:cNvSpPr txBox="1"/>
          <p:nvPr>
            <p:ph idx="1" type="subTitle"/>
          </p:nvPr>
        </p:nvSpPr>
        <p:spPr>
          <a:xfrm>
            <a:off x="390525" y="2824040"/>
            <a:ext cx="8222100" cy="129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Presentation</a:t>
            </a:r>
            <a:endParaRPr sz="2500"/>
          </a:p>
          <a:p>
            <a:pPr indent="0" lvl="0" marL="0" rtl="0" algn="l">
              <a:spcBef>
                <a:spcPts val="0"/>
              </a:spcBef>
              <a:spcAft>
                <a:spcPts val="0"/>
              </a:spcAft>
              <a:buNone/>
            </a:pPr>
            <a:r>
              <a:rPr lang="en" sz="1200"/>
              <a:t>Mitul Garg</a:t>
            </a:r>
            <a:endParaRPr sz="1200"/>
          </a:p>
          <a:p>
            <a:pPr indent="0" lvl="0" marL="0" rtl="0" algn="l">
              <a:spcBef>
                <a:spcPts val="0"/>
              </a:spcBef>
              <a:spcAft>
                <a:spcPts val="0"/>
              </a:spcAft>
              <a:buNone/>
            </a:pPr>
            <a:r>
              <a:rPr lang="en" sz="1200"/>
              <a:t>2020102026</a:t>
            </a:r>
            <a:endParaRPr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How to Improve</a:t>
            </a:r>
            <a:endParaRPr/>
          </a:p>
        </p:txBody>
      </p:sp>
      <p:sp>
        <p:nvSpPr>
          <p:cNvPr id="133" name="Google Shape;133;p22"/>
          <p:cNvSpPr txBox="1"/>
          <p:nvPr>
            <p:ph idx="1" type="body"/>
          </p:nvPr>
        </p:nvSpPr>
        <p:spPr>
          <a:xfrm>
            <a:off x="471900" y="1919075"/>
            <a:ext cx="8222100" cy="27102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
              <a:t>Several measures can be taken to improve the condition of the Lake: </a:t>
            </a:r>
            <a:endParaRPr/>
          </a:p>
          <a:p>
            <a:pPr indent="-325755" lvl="0" marL="457200" rtl="0" algn="l">
              <a:spcBef>
                <a:spcPts val="1200"/>
              </a:spcBef>
              <a:spcAft>
                <a:spcPts val="0"/>
              </a:spcAft>
              <a:buClr>
                <a:schemeClr val="dk2"/>
              </a:buClr>
              <a:buSzPct val="100000"/>
              <a:buChar char="-"/>
            </a:pPr>
            <a:r>
              <a:rPr b="1" lang="en">
                <a:solidFill>
                  <a:schemeClr val="dk2"/>
                </a:solidFill>
              </a:rPr>
              <a:t>Source Control </a:t>
            </a:r>
            <a:endParaRPr b="1">
              <a:solidFill>
                <a:schemeClr val="dk2"/>
              </a:solidFill>
            </a:endParaRPr>
          </a:p>
          <a:p>
            <a:pPr indent="-304165" lvl="1" marL="914400" rtl="0" algn="l">
              <a:spcBef>
                <a:spcPts val="0"/>
              </a:spcBef>
              <a:spcAft>
                <a:spcPts val="0"/>
              </a:spcAft>
              <a:buSzPct val="100000"/>
              <a:buChar char="-"/>
            </a:pPr>
            <a:r>
              <a:rPr lang="en"/>
              <a:t>Putting regulations on the nearby pharmacy and pesticide dealers.</a:t>
            </a:r>
            <a:endParaRPr/>
          </a:p>
          <a:p>
            <a:pPr indent="-304165" lvl="1" marL="914400" rtl="0" algn="l">
              <a:spcBef>
                <a:spcPts val="0"/>
              </a:spcBef>
              <a:spcAft>
                <a:spcPts val="0"/>
              </a:spcAft>
              <a:buSzPct val="100000"/>
              <a:buChar char="-"/>
            </a:pPr>
            <a:r>
              <a:rPr lang="en"/>
              <a:t>Putting regulations on sewage treatment and wastewater management authorities in nearby areas like Madhapur and Jubilee hills.</a:t>
            </a:r>
            <a:endParaRPr/>
          </a:p>
          <a:p>
            <a:pPr indent="-325755" lvl="0" marL="457200" rtl="0" algn="l">
              <a:spcBef>
                <a:spcPts val="0"/>
              </a:spcBef>
              <a:spcAft>
                <a:spcPts val="0"/>
              </a:spcAft>
              <a:buClr>
                <a:schemeClr val="dk2"/>
              </a:buClr>
              <a:buSzPct val="100000"/>
              <a:buChar char="-"/>
            </a:pPr>
            <a:r>
              <a:rPr b="1" lang="en">
                <a:solidFill>
                  <a:schemeClr val="dk2"/>
                </a:solidFill>
              </a:rPr>
              <a:t>Community Engagement </a:t>
            </a:r>
            <a:endParaRPr b="1">
              <a:solidFill>
                <a:schemeClr val="dk2"/>
              </a:solidFill>
            </a:endParaRPr>
          </a:p>
          <a:p>
            <a:pPr indent="-304165" lvl="1" marL="914400" rtl="0" algn="l">
              <a:spcBef>
                <a:spcPts val="0"/>
              </a:spcBef>
              <a:spcAft>
                <a:spcPts val="0"/>
              </a:spcAft>
              <a:buSzPct val="100000"/>
              <a:buChar char="-"/>
            </a:pPr>
            <a:r>
              <a:rPr lang="en"/>
              <a:t>Encouraging people to prevent throwing organic waste, to prevent Eutrophication.</a:t>
            </a:r>
            <a:endParaRPr/>
          </a:p>
          <a:p>
            <a:pPr indent="-304165" lvl="1" marL="914400" rtl="0" algn="l">
              <a:spcBef>
                <a:spcPts val="0"/>
              </a:spcBef>
              <a:spcAft>
                <a:spcPts val="0"/>
              </a:spcAft>
              <a:buSzPct val="100000"/>
              <a:buChar char="-"/>
            </a:pPr>
            <a:r>
              <a:rPr lang="en"/>
              <a:t>At times of Cultural Events, organic waste can be reduced efficiently by following simple measures. </a:t>
            </a:r>
            <a:endParaRPr/>
          </a:p>
          <a:p>
            <a:pPr indent="-304164" lvl="2" marL="1371600" rtl="0" algn="l">
              <a:spcBef>
                <a:spcPts val="0"/>
              </a:spcBef>
              <a:spcAft>
                <a:spcPts val="0"/>
              </a:spcAft>
              <a:buSzPct val="100000"/>
              <a:buChar char="-"/>
            </a:pPr>
            <a:r>
              <a:rPr lang="en"/>
              <a:t>Ex : </a:t>
            </a:r>
            <a:r>
              <a:rPr lang="en"/>
              <a:t>eco-friendly practices such as using clay idols, natural dyes, and biodegradable materials are encouraged at time of Ganesh Chaturthi instead of using POP idols and chemical paints.</a:t>
            </a:r>
            <a:r>
              <a:rPr lang="en"/>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How to Improve</a:t>
            </a:r>
            <a:endParaRPr/>
          </a:p>
        </p:txBody>
      </p:sp>
      <p:sp>
        <p:nvSpPr>
          <p:cNvPr id="139" name="Google Shape;139;p23"/>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solidFill>
                  <a:schemeClr val="dk2"/>
                </a:solidFill>
              </a:rPr>
              <a:t>Sediment Remediation</a:t>
            </a:r>
            <a:r>
              <a:rPr lang="en">
                <a:solidFill>
                  <a:schemeClr val="dk2"/>
                </a:solidFill>
              </a:rPr>
              <a:t> </a:t>
            </a:r>
            <a:endParaRPr/>
          </a:p>
          <a:p>
            <a:pPr indent="-317500" lvl="1" marL="914400" rtl="0" algn="l">
              <a:spcBef>
                <a:spcPts val="0"/>
              </a:spcBef>
              <a:spcAft>
                <a:spcPts val="0"/>
              </a:spcAft>
              <a:buSzPts val="1400"/>
              <a:buChar char="-"/>
            </a:pPr>
            <a:r>
              <a:rPr lang="en"/>
              <a:t> </a:t>
            </a:r>
            <a:r>
              <a:rPr lang="en"/>
              <a:t>Conduct sediment remediation projects to remove accumulated heavy metals from the lake bed. </a:t>
            </a:r>
            <a:endParaRPr/>
          </a:p>
          <a:p>
            <a:pPr indent="-342900" lvl="0" marL="457200" rtl="0" algn="l">
              <a:spcBef>
                <a:spcPts val="0"/>
              </a:spcBef>
              <a:spcAft>
                <a:spcPts val="0"/>
              </a:spcAft>
              <a:buSzPts val="1800"/>
              <a:buChar char="-"/>
            </a:pPr>
            <a:r>
              <a:rPr b="1" lang="en">
                <a:solidFill>
                  <a:schemeClr val="dk2"/>
                </a:solidFill>
              </a:rPr>
              <a:t>Vegetation Management</a:t>
            </a:r>
            <a:endParaRPr b="1">
              <a:solidFill>
                <a:schemeClr val="dk2"/>
              </a:solidFill>
            </a:endParaRPr>
          </a:p>
          <a:p>
            <a:pPr indent="-317500" lvl="1" marL="914400" rtl="0" algn="l">
              <a:spcBef>
                <a:spcPts val="0"/>
              </a:spcBef>
              <a:spcAft>
                <a:spcPts val="0"/>
              </a:spcAft>
              <a:buSzPts val="1400"/>
              <a:buChar char="-"/>
            </a:pPr>
            <a:r>
              <a:rPr lang="en"/>
              <a:t>Plant aquatic vegetation such as water hyacinths, duckweed, or water lilies, which can absorb heavy metals from the water through a process called phytoremediation.	</a:t>
            </a:r>
            <a:endParaRPr/>
          </a:p>
          <a:p>
            <a:pPr indent="-342900" lvl="0" marL="457200" rtl="0" algn="l">
              <a:spcBef>
                <a:spcPts val="0"/>
              </a:spcBef>
              <a:spcAft>
                <a:spcPts val="0"/>
              </a:spcAft>
              <a:buClr>
                <a:schemeClr val="dk2"/>
              </a:buClr>
              <a:buSzPts val="1800"/>
              <a:buChar char="-"/>
            </a:pPr>
            <a:r>
              <a:rPr b="1" lang="en">
                <a:solidFill>
                  <a:schemeClr val="dk2"/>
                </a:solidFill>
              </a:rPr>
              <a:t>Frequent Monitoring</a:t>
            </a:r>
            <a:endParaRPr b="1">
              <a:solidFill>
                <a:schemeClr val="dk2"/>
              </a:solidFill>
            </a:endParaRPr>
          </a:p>
          <a:p>
            <a:pPr indent="-317500" lvl="1" marL="914400" rtl="0" algn="l">
              <a:spcBef>
                <a:spcPts val="0"/>
              </a:spcBef>
              <a:spcAft>
                <a:spcPts val="0"/>
              </a:spcAft>
              <a:buSzPts val="1400"/>
              <a:buChar char="-"/>
            </a:pPr>
            <a:r>
              <a:rPr lang="en"/>
              <a:t>Use data from monitoring programs to track progress, identify emerging pollution sources, and adjust management strategies as needed.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References </a:t>
            </a:r>
            <a:endParaRPr/>
          </a:p>
        </p:txBody>
      </p:sp>
      <p:sp>
        <p:nvSpPr>
          <p:cNvPr id="145" name="Google Shape;145;p24"/>
          <p:cNvSpPr txBox="1"/>
          <p:nvPr>
            <p:ph idx="1" type="body"/>
          </p:nvPr>
        </p:nvSpPr>
        <p:spPr>
          <a:xfrm>
            <a:off x="471900" y="1919075"/>
            <a:ext cx="8222100" cy="2710200"/>
          </a:xfrm>
          <a:prstGeom prst="rect">
            <a:avLst/>
          </a:prstGeom>
        </p:spPr>
        <p:txBody>
          <a:bodyPr anchorCtr="0" anchor="ctr" bIns="91425" lIns="91425" spcFirstLastPara="1" rIns="91425" wrap="square" tIns="91425">
            <a:normAutofit/>
          </a:bodyPr>
          <a:lstStyle/>
          <a:p>
            <a:pPr indent="-304800" lvl="0" marL="457200" rtl="0" algn="l">
              <a:spcBef>
                <a:spcPts val="0"/>
              </a:spcBef>
              <a:spcAft>
                <a:spcPts val="0"/>
              </a:spcAft>
              <a:buSzPts val="1200"/>
              <a:buAutoNum type="arabicPeriod"/>
            </a:pPr>
            <a:r>
              <a:rPr lang="en" sz="1200" u="sng">
                <a:solidFill>
                  <a:schemeClr val="hlink"/>
                </a:solidFill>
                <a:hlinkClick r:id="rId3"/>
              </a:rPr>
              <a:t>https://www.siasat.com/telangana-hc-intervenes-after-dead-fish-surface-in-durgam-cheruvu-2937600/</a:t>
            </a:r>
            <a:endParaRPr sz="1200"/>
          </a:p>
          <a:p>
            <a:pPr indent="-304800" lvl="0" marL="457200" rtl="0" algn="l">
              <a:spcBef>
                <a:spcPts val="0"/>
              </a:spcBef>
              <a:spcAft>
                <a:spcPts val="0"/>
              </a:spcAft>
              <a:buSzPts val="1200"/>
              <a:buAutoNum type="arabicPeriod"/>
            </a:pPr>
            <a:r>
              <a:rPr lang="en" sz="1200" u="sng">
                <a:solidFill>
                  <a:schemeClr val="hlink"/>
                </a:solidFill>
                <a:hlinkClick r:id="rId4"/>
              </a:rPr>
              <a:t>https://economictimes.indiatimes.com/news/india/hyderabads-pictureque-durgam-cheruvu-lake-water-has-antidepressants-painkillers-sewage-and-even-cocaine/articleshow/102504298.cms?from=mdr</a:t>
            </a:r>
            <a:endParaRPr sz="1200"/>
          </a:p>
          <a:p>
            <a:pPr indent="-304800" lvl="0" marL="457200" rtl="0" algn="l">
              <a:spcBef>
                <a:spcPts val="0"/>
              </a:spcBef>
              <a:spcAft>
                <a:spcPts val="0"/>
              </a:spcAft>
              <a:buSzPts val="1200"/>
              <a:buAutoNum type="arabicPeriod"/>
            </a:pPr>
            <a:r>
              <a:rPr lang="en" sz="1200" u="sng">
                <a:solidFill>
                  <a:schemeClr val="hlink"/>
                </a:solidFill>
                <a:hlinkClick r:id="rId5"/>
              </a:rPr>
              <a:t>https://avestia.com/NewTech2023_Proceedings/files/paper/ICEPR/ICEPR_147.pdf</a:t>
            </a:r>
            <a:endParaRPr sz="1200"/>
          </a:p>
          <a:p>
            <a:pPr indent="-304800" lvl="0" marL="457200" rtl="0" algn="l">
              <a:spcBef>
                <a:spcPts val="0"/>
              </a:spcBef>
              <a:spcAft>
                <a:spcPts val="0"/>
              </a:spcAft>
              <a:buSzPts val="1200"/>
              <a:buAutoNum type="arabicPeriod"/>
            </a:pPr>
            <a:r>
              <a:rPr lang="en" sz="1200" u="sng">
                <a:solidFill>
                  <a:schemeClr val="hlink"/>
                </a:solidFill>
                <a:hlinkClick r:id="rId6"/>
              </a:rPr>
              <a:t>https://timesofindia.indiatimes.com/city/hyderabad/durgam-cheruvu-lake-high-pollution-levels-and-poor-oxygen-levels-says-hc-panel/articleshow/107957072.cms</a:t>
            </a:r>
            <a:endParaRPr sz="1200"/>
          </a:p>
          <a:p>
            <a:pPr indent="0" lvl="0" marL="0" rtl="0" algn="l">
              <a:spcBef>
                <a:spcPts val="1200"/>
              </a:spcBef>
              <a:spcAft>
                <a:spcPts val="1200"/>
              </a:spcAft>
              <a:buNone/>
            </a:pPr>
            <a:r>
              <a:rPr lang="en" sz="1200"/>
              <a:t>Code for Analysis : </a:t>
            </a:r>
            <a:br>
              <a:rPr lang="en" sz="1200"/>
            </a:br>
            <a:r>
              <a:rPr lang="en" sz="1200"/>
              <a:t>- Github link : </a:t>
            </a:r>
            <a:r>
              <a:rPr lang="en" sz="1200" u="sng">
                <a:solidFill>
                  <a:schemeClr val="hlink"/>
                </a:solidFill>
                <a:hlinkClick r:id="rId7"/>
              </a:rPr>
              <a:t>https://github.com/MGGR8/Hydro-Informatics</a:t>
            </a:r>
            <a:endParaRPr sz="1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241075" y="48850"/>
            <a:ext cx="4045200" cy="3580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t>Water related problems in Hyderabad</a:t>
            </a:r>
            <a:endParaRPr b="1"/>
          </a:p>
        </p:txBody>
      </p:sp>
      <p:sp>
        <p:nvSpPr>
          <p:cNvPr id="74" name="Google Shape;74;p14"/>
          <p:cNvSpPr txBox="1"/>
          <p:nvPr>
            <p:ph idx="2" type="body"/>
          </p:nvPr>
        </p:nvSpPr>
        <p:spPr>
          <a:xfrm>
            <a:off x="5125000" y="431325"/>
            <a:ext cx="3837000" cy="20673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
              <a:t>We choose the Lake - </a:t>
            </a:r>
            <a:r>
              <a:rPr b="1" lang="en"/>
              <a:t>Durgam Cheruvu</a:t>
            </a:r>
            <a:r>
              <a:rPr lang="en"/>
              <a:t> for analysis.</a:t>
            </a:r>
            <a:endParaRPr/>
          </a:p>
        </p:txBody>
      </p:sp>
      <p:pic>
        <p:nvPicPr>
          <p:cNvPr id="75" name="Google Shape;75;p14"/>
          <p:cNvPicPr preferRelativeResize="0"/>
          <p:nvPr/>
        </p:nvPicPr>
        <p:blipFill>
          <a:blip r:embed="rId3">
            <a:alphaModFix/>
          </a:blip>
          <a:stretch>
            <a:fillRect/>
          </a:stretch>
        </p:blipFill>
        <p:spPr>
          <a:xfrm>
            <a:off x="4572000" y="2443950"/>
            <a:ext cx="4572000" cy="269955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265500" y="101950"/>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Introduction</a:t>
            </a:r>
            <a:endParaRPr/>
          </a:p>
        </p:txBody>
      </p:sp>
      <p:sp>
        <p:nvSpPr>
          <p:cNvPr id="81" name="Google Shape;81;p15"/>
          <p:cNvSpPr txBox="1"/>
          <p:nvPr>
            <p:ph idx="1" type="subTitle"/>
          </p:nvPr>
        </p:nvSpPr>
        <p:spPr>
          <a:xfrm>
            <a:off x="265500" y="2096997"/>
            <a:ext cx="4045200" cy="2322300"/>
          </a:xfrm>
          <a:prstGeom prst="rect">
            <a:avLst/>
          </a:prstGeom>
        </p:spPr>
        <p:txBody>
          <a:bodyPr anchorCtr="0" anchor="t" bIns="91425" lIns="91425" spcFirstLastPara="1" rIns="91425" wrap="square" tIns="91425">
            <a:normAutofit fontScale="55000" lnSpcReduction="10000"/>
          </a:bodyPr>
          <a:lstStyle/>
          <a:p>
            <a:pPr indent="0" lvl="0" marL="0" rtl="0" algn="l">
              <a:spcBef>
                <a:spcPts val="0"/>
              </a:spcBef>
              <a:spcAft>
                <a:spcPts val="0"/>
              </a:spcAft>
              <a:buNone/>
            </a:pPr>
            <a:r>
              <a:rPr b="1" lang="en" sz="3117"/>
              <a:t>Historical Overview:</a:t>
            </a:r>
            <a:endParaRPr b="1" sz="3117"/>
          </a:p>
          <a:p>
            <a:pPr indent="0" lvl="0" marL="0" rtl="0" algn="l">
              <a:spcBef>
                <a:spcPts val="0"/>
              </a:spcBef>
              <a:spcAft>
                <a:spcPts val="0"/>
              </a:spcAft>
              <a:buNone/>
            </a:pPr>
            <a:r>
              <a:rPr lang="en"/>
              <a:t>Durgam Cheruvu has a rich historical and cultural significance dating back several centuries. </a:t>
            </a:r>
            <a:endParaRPr/>
          </a:p>
          <a:p>
            <a:pPr indent="0" lvl="0" marL="0" rtl="0" algn="l">
              <a:spcBef>
                <a:spcPts val="0"/>
              </a:spcBef>
              <a:spcAft>
                <a:spcPts val="0"/>
              </a:spcAft>
              <a:buNone/>
            </a:pPr>
            <a:r>
              <a:rPr lang="en"/>
              <a:t>The name "</a:t>
            </a:r>
            <a:r>
              <a:rPr b="1" lang="en"/>
              <a:t>Durgam Cheruvu</a:t>
            </a:r>
            <a:r>
              <a:rPr lang="en"/>
              <a:t>" translates to "</a:t>
            </a:r>
            <a:r>
              <a:rPr b="1" lang="en"/>
              <a:t>Secret Lake</a:t>
            </a:r>
            <a:r>
              <a:rPr lang="en"/>
              <a:t>" in Telugu, reflecting its secluded and hidden location.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sz="3060"/>
              <a:t>Current Status:</a:t>
            </a:r>
            <a:br>
              <a:rPr b="1" lang="en" sz="3060"/>
            </a:br>
            <a:r>
              <a:rPr lang="en" sz="2350"/>
              <a:t>The Telangana government has undertaken beautification projects around the lake, including the construction of walking trails, viewing decks, and landscaped gardens.</a:t>
            </a:r>
            <a:endParaRPr/>
          </a:p>
        </p:txBody>
      </p:sp>
      <p:sp>
        <p:nvSpPr>
          <p:cNvPr id="82" name="Google Shape;82;p15"/>
          <p:cNvSpPr txBox="1"/>
          <p:nvPr>
            <p:ph idx="2" type="body"/>
          </p:nvPr>
        </p:nvSpPr>
        <p:spPr>
          <a:xfrm>
            <a:off x="4939500" y="10195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a:t>Emerging Problems : </a:t>
            </a:r>
            <a:endParaRPr b="1"/>
          </a:p>
          <a:p>
            <a:pPr indent="0" lvl="0" marL="0" rtl="0" algn="l">
              <a:spcBef>
                <a:spcPts val="1200"/>
              </a:spcBef>
              <a:spcAft>
                <a:spcPts val="0"/>
              </a:spcAft>
              <a:buNone/>
            </a:pPr>
            <a:r>
              <a:rPr lang="en"/>
              <a:t>Surveys found that Durgam Cheruvu lake water has antidepressants, painkillers, sewage ,cocaine and heavy metals. Leading to unsafe and polluted water condition in the nearby area. Lots of Dead fish found in the lake. </a:t>
            </a:r>
            <a:endParaRPr/>
          </a:p>
          <a:p>
            <a:pPr indent="0" lvl="0" marL="0" rtl="0" algn="l">
              <a:spcBef>
                <a:spcPts val="1200"/>
              </a:spcBef>
              <a:spcAft>
                <a:spcPts val="1200"/>
              </a:spcAft>
              <a:buNone/>
            </a:pPr>
            <a:r>
              <a:t/>
            </a:r>
            <a:endParaRPr/>
          </a:p>
        </p:txBody>
      </p:sp>
      <p:pic>
        <p:nvPicPr>
          <p:cNvPr id="83" name="Google Shape;83;p15"/>
          <p:cNvPicPr preferRelativeResize="0"/>
          <p:nvPr/>
        </p:nvPicPr>
        <p:blipFill>
          <a:blip r:embed="rId3">
            <a:alphaModFix/>
          </a:blip>
          <a:stretch>
            <a:fillRect/>
          </a:stretch>
        </p:blipFill>
        <p:spPr>
          <a:xfrm>
            <a:off x="4572007" y="3337450"/>
            <a:ext cx="4571994" cy="1806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Analysis of Pollution levels</a:t>
            </a:r>
            <a:endParaRPr/>
          </a:p>
        </p:txBody>
      </p:sp>
      <p:sp>
        <p:nvSpPr>
          <p:cNvPr id="89" name="Google Shape;89;p16"/>
          <p:cNvSpPr txBox="1"/>
          <p:nvPr>
            <p:ph idx="1" type="body"/>
          </p:nvPr>
        </p:nvSpPr>
        <p:spPr>
          <a:xfrm>
            <a:off x="471900" y="1919075"/>
            <a:ext cx="3999900" cy="2710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Samples from the lake were collected in March 2023 using a boat at a depth of 30 cm, from 3 sites and the study was performed.</a:t>
            </a:r>
            <a:endParaRPr/>
          </a:p>
          <a:p>
            <a:pPr indent="0" lvl="0" marL="0" rtl="0" algn="l">
              <a:spcBef>
                <a:spcPts val="1200"/>
              </a:spcBef>
              <a:spcAft>
                <a:spcPts val="1200"/>
              </a:spcAft>
              <a:buNone/>
            </a:pPr>
            <a:r>
              <a:rPr lang="en"/>
              <a:t>A total of about 183 compounds were identified in the three sampling sites of the lake. These compounds were categorized as </a:t>
            </a:r>
            <a:r>
              <a:rPr b="1" lang="en"/>
              <a:t>pharmaceuticals, metabolites, herbicides, fungicides, insecticides, pesticides, hormones and steroids, personal care products (primarily UV filters), plasticizers, cyanotoxins, and heavy metals like Lead, Arsenic etc.</a:t>
            </a:r>
            <a:endParaRPr b="1"/>
          </a:p>
        </p:txBody>
      </p:sp>
      <p:pic>
        <p:nvPicPr>
          <p:cNvPr id="90" name="Google Shape;90;p16"/>
          <p:cNvPicPr preferRelativeResize="0"/>
          <p:nvPr/>
        </p:nvPicPr>
        <p:blipFill>
          <a:blip r:embed="rId3">
            <a:alphaModFix/>
          </a:blip>
          <a:stretch>
            <a:fillRect/>
          </a:stretch>
        </p:blipFill>
        <p:spPr>
          <a:xfrm>
            <a:off x="5007825" y="1853975"/>
            <a:ext cx="3686175" cy="3035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Major Reasons </a:t>
            </a:r>
            <a:endParaRPr/>
          </a:p>
        </p:txBody>
      </p:sp>
      <p:sp>
        <p:nvSpPr>
          <p:cNvPr id="96" name="Google Shape;96;p17"/>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Untreated sewage and wastewater</a:t>
            </a:r>
            <a:endParaRPr/>
          </a:p>
          <a:p>
            <a:pPr indent="-342900" lvl="0" marL="457200" rtl="0" algn="l">
              <a:spcBef>
                <a:spcPts val="0"/>
              </a:spcBef>
              <a:spcAft>
                <a:spcPts val="0"/>
              </a:spcAft>
              <a:buSzPts val="1800"/>
              <a:buChar char="-"/>
            </a:pPr>
            <a:r>
              <a:rPr lang="en"/>
              <a:t>Encroachment and Urbanization</a:t>
            </a:r>
            <a:endParaRPr/>
          </a:p>
          <a:p>
            <a:pPr indent="-342900" lvl="0" marL="457200" rtl="0" algn="l">
              <a:spcBef>
                <a:spcPts val="0"/>
              </a:spcBef>
              <a:spcAft>
                <a:spcPts val="0"/>
              </a:spcAft>
              <a:buSzPts val="1800"/>
              <a:buChar char="-"/>
            </a:pPr>
            <a:r>
              <a:rPr lang="en"/>
              <a:t>Sedimentation of waste at times of cultural practices : </a:t>
            </a:r>
            <a:endParaRPr/>
          </a:p>
          <a:p>
            <a:pPr indent="-317500" lvl="1" marL="914400" rtl="0" algn="l">
              <a:spcBef>
                <a:spcPts val="0"/>
              </a:spcBef>
              <a:spcAft>
                <a:spcPts val="0"/>
              </a:spcAft>
              <a:buSzPts val="1400"/>
              <a:buChar char="-"/>
            </a:pPr>
            <a:r>
              <a:rPr lang="en"/>
              <a:t>Immersion of Ganesha Idols</a:t>
            </a:r>
            <a:endParaRPr/>
          </a:p>
          <a:p>
            <a:pPr indent="-317500" lvl="1" marL="914400" rtl="0" algn="l">
              <a:spcBef>
                <a:spcPts val="0"/>
              </a:spcBef>
              <a:spcAft>
                <a:spcPts val="0"/>
              </a:spcAft>
              <a:buSzPts val="1400"/>
              <a:buChar char="-"/>
            </a:pPr>
            <a:r>
              <a:rPr lang="en"/>
              <a:t>Flowers and Clay waste</a:t>
            </a:r>
            <a:endParaRPr/>
          </a:p>
          <a:p>
            <a:pPr indent="-317500" lvl="1" marL="914400" rtl="0" algn="l">
              <a:spcBef>
                <a:spcPts val="0"/>
              </a:spcBef>
              <a:spcAft>
                <a:spcPts val="0"/>
              </a:spcAft>
              <a:buSzPts val="1400"/>
              <a:buChar char="-"/>
            </a:pPr>
            <a:r>
              <a:rPr lang="en"/>
              <a:t>POP deposits </a:t>
            </a:r>
            <a:endParaRPr/>
          </a:p>
          <a:p>
            <a:pPr indent="-342900" lvl="0" marL="457200" rtl="0" algn="l">
              <a:spcBef>
                <a:spcPts val="0"/>
              </a:spcBef>
              <a:spcAft>
                <a:spcPts val="0"/>
              </a:spcAft>
              <a:buSzPts val="1800"/>
              <a:buChar char="-"/>
            </a:pPr>
            <a:r>
              <a:rPr lang="en"/>
              <a:t>Littering and Contamination </a:t>
            </a:r>
            <a:endParaRPr/>
          </a:p>
          <a:p>
            <a:pPr indent="-342900" lvl="0" marL="457200" rtl="0" algn="l">
              <a:spcBef>
                <a:spcPts val="0"/>
              </a:spcBef>
              <a:spcAft>
                <a:spcPts val="0"/>
              </a:spcAft>
              <a:buSzPts val="1800"/>
              <a:buChar char="-"/>
            </a:pPr>
            <a:r>
              <a:rPr lang="en"/>
              <a:t>Eutrophication</a:t>
            </a:r>
            <a:endParaRPr/>
          </a:p>
          <a:p>
            <a:pPr indent="-317500" lvl="1" marL="914400" rtl="0" algn="l">
              <a:spcBef>
                <a:spcPts val="0"/>
              </a:spcBef>
              <a:spcAft>
                <a:spcPts val="0"/>
              </a:spcAft>
              <a:buSzPts val="1400"/>
              <a:buChar char="-"/>
            </a:pPr>
            <a:r>
              <a:rPr lang="en"/>
              <a:t>High levels of Cyanotoxins like Microcystin-LR and Anatoxin-a were reported in the survey.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Analysis Done</a:t>
            </a:r>
            <a:endParaRPr/>
          </a:p>
        </p:txBody>
      </p:sp>
      <p:sp>
        <p:nvSpPr>
          <p:cNvPr id="102" name="Google Shape;102;p18"/>
          <p:cNvSpPr txBox="1"/>
          <p:nvPr>
            <p:ph idx="1" type="body"/>
          </p:nvPr>
        </p:nvSpPr>
        <p:spPr>
          <a:xfrm>
            <a:off x="170775" y="1813275"/>
            <a:ext cx="5070300" cy="314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 tried  to find a correlation between the three sites for which we get the </a:t>
            </a:r>
            <a:r>
              <a:rPr lang="en"/>
              <a:t>following</a:t>
            </a:r>
            <a:r>
              <a:rPr lang="en"/>
              <a:t> results -&gt; </a:t>
            </a:r>
            <a:endParaRPr/>
          </a:p>
          <a:p>
            <a:pPr indent="0" lvl="0" marL="0" rtl="0" algn="l">
              <a:spcBef>
                <a:spcPts val="1200"/>
              </a:spcBef>
              <a:spcAft>
                <a:spcPts val="0"/>
              </a:spcAft>
              <a:buNone/>
            </a:pPr>
            <a:r>
              <a:rPr lang="en"/>
              <a:t>Sites A and C had a better correlation, while site B and site C were weakly related.</a:t>
            </a:r>
            <a:endParaRPr/>
          </a:p>
          <a:p>
            <a:pPr indent="0" lvl="0" marL="0" rtl="0" algn="l">
              <a:spcBef>
                <a:spcPts val="1200"/>
              </a:spcBef>
              <a:spcAft>
                <a:spcPts val="1200"/>
              </a:spcAft>
              <a:buNone/>
            </a:pPr>
            <a:r>
              <a:rPr lang="en"/>
              <a:t>The site wise different levels indicate waste movement throughout the lake.</a:t>
            </a:r>
            <a:endParaRPr/>
          </a:p>
        </p:txBody>
      </p:sp>
      <p:pic>
        <p:nvPicPr>
          <p:cNvPr id="103" name="Google Shape;103;p18"/>
          <p:cNvPicPr preferRelativeResize="0"/>
          <p:nvPr/>
        </p:nvPicPr>
        <p:blipFill>
          <a:blip r:embed="rId3">
            <a:alphaModFix/>
          </a:blip>
          <a:stretch>
            <a:fillRect/>
          </a:stretch>
        </p:blipFill>
        <p:spPr>
          <a:xfrm>
            <a:off x="5241075" y="1705100"/>
            <a:ext cx="3902925" cy="1228725"/>
          </a:xfrm>
          <a:prstGeom prst="rect">
            <a:avLst/>
          </a:prstGeom>
          <a:noFill/>
          <a:ln>
            <a:noFill/>
          </a:ln>
        </p:spPr>
      </p:pic>
      <p:pic>
        <p:nvPicPr>
          <p:cNvPr id="104" name="Google Shape;104;p18"/>
          <p:cNvPicPr preferRelativeResize="0"/>
          <p:nvPr/>
        </p:nvPicPr>
        <p:blipFill>
          <a:blip r:embed="rId4">
            <a:alphaModFix/>
          </a:blip>
          <a:stretch>
            <a:fillRect/>
          </a:stretch>
        </p:blipFill>
        <p:spPr>
          <a:xfrm>
            <a:off x="5241075" y="2933825"/>
            <a:ext cx="3902925" cy="2209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Analysis Done</a:t>
            </a:r>
            <a:endParaRPr/>
          </a:p>
        </p:txBody>
      </p:sp>
      <p:sp>
        <p:nvSpPr>
          <p:cNvPr id="110" name="Google Shape;110;p19"/>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then analyse the different compounds we found in the lake and try to devise some analysis from it : </a:t>
            </a:r>
            <a:endParaRPr/>
          </a:p>
          <a:p>
            <a:pPr indent="-317500" lvl="0" marL="457200" rtl="0" algn="l">
              <a:spcBef>
                <a:spcPts val="1200"/>
              </a:spcBef>
              <a:spcAft>
                <a:spcPts val="0"/>
              </a:spcAft>
              <a:buSzPts val="1400"/>
              <a:buChar char="-"/>
            </a:pPr>
            <a:r>
              <a:rPr lang="en"/>
              <a:t>Nefazodone was detected only at sites B and C. This drug is used to treat severe depressive disorders, aggressive behavior, anxiety, and panic disorders.</a:t>
            </a:r>
            <a:endParaRPr/>
          </a:p>
          <a:p>
            <a:pPr indent="-317500" lvl="0" marL="457200" rtl="0" algn="l">
              <a:spcBef>
                <a:spcPts val="0"/>
              </a:spcBef>
              <a:spcAft>
                <a:spcPts val="0"/>
              </a:spcAft>
              <a:buSzPts val="1400"/>
              <a:buChar char="-"/>
            </a:pPr>
            <a:r>
              <a:rPr lang="en"/>
              <a:t>This shows that nearby </a:t>
            </a:r>
            <a:r>
              <a:rPr b="1" lang="en"/>
              <a:t>pharma companies </a:t>
            </a:r>
            <a:r>
              <a:rPr lang="en"/>
              <a:t>dump the waste into the lake.</a:t>
            </a:r>
            <a:endParaRPr/>
          </a:p>
        </p:txBody>
      </p:sp>
      <p:pic>
        <p:nvPicPr>
          <p:cNvPr id="111" name="Google Shape;111;p19"/>
          <p:cNvPicPr preferRelativeResize="0"/>
          <p:nvPr/>
        </p:nvPicPr>
        <p:blipFill>
          <a:blip r:embed="rId3">
            <a:alphaModFix/>
          </a:blip>
          <a:stretch>
            <a:fillRect/>
          </a:stretch>
        </p:blipFill>
        <p:spPr>
          <a:xfrm>
            <a:off x="5105450" y="1919075"/>
            <a:ext cx="3588544" cy="27101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Analysis Done </a:t>
            </a:r>
            <a:endParaRPr/>
          </a:p>
        </p:txBody>
      </p:sp>
      <p:sp>
        <p:nvSpPr>
          <p:cNvPr id="117" name="Google Shape;117;p20"/>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Sulfaquinoxaline, a veterinary drug given to cattle and sheep; Clarithromycin-N-oxides, a urinary metabolite of antibiotics; and Temazepam, commonly used to treat severe insomnia were detected only at sites B and C.</a:t>
            </a:r>
            <a:endParaRPr/>
          </a:p>
          <a:p>
            <a:pPr indent="-317500" lvl="0" marL="457200" rtl="0" algn="l">
              <a:spcBef>
                <a:spcPts val="0"/>
              </a:spcBef>
              <a:spcAft>
                <a:spcPts val="0"/>
              </a:spcAft>
              <a:buSzPts val="1400"/>
              <a:buChar char="-"/>
            </a:pPr>
            <a:r>
              <a:rPr lang="en"/>
              <a:t>This shows </a:t>
            </a:r>
            <a:r>
              <a:rPr b="1" lang="en"/>
              <a:t>wastewater discharge</a:t>
            </a:r>
            <a:r>
              <a:rPr lang="en"/>
              <a:t> at these locations. </a:t>
            </a:r>
            <a:endParaRPr/>
          </a:p>
        </p:txBody>
      </p:sp>
      <p:sp>
        <p:nvSpPr>
          <p:cNvPr id="118" name="Google Shape;118;p20"/>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9" name="Google Shape;119;p20"/>
          <p:cNvPicPr preferRelativeResize="0"/>
          <p:nvPr/>
        </p:nvPicPr>
        <p:blipFill>
          <a:blip r:embed="rId3">
            <a:alphaModFix/>
          </a:blip>
          <a:stretch>
            <a:fillRect/>
          </a:stretch>
        </p:blipFill>
        <p:spPr>
          <a:xfrm>
            <a:off x="4716145" y="1919075"/>
            <a:ext cx="3956101" cy="29461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460950" y="529000"/>
            <a:ext cx="8222100" cy="1197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Analysis Done </a:t>
            </a:r>
            <a:endParaRPr/>
          </a:p>
          <a:p>
            <a:pPr indent="0" lvl="0" marL="0" rtl="0" algn="l">
              <a:spcBef>
                <a:spcPts val="0"/>
              </a:spcBef>
              <a:spcAft>
                <a:spcPts val="0"/>
              </a:spcAft>
              <a:buNone/>
            </a:pPr>
            <a:r>
              <a:t/>
            </a:r>
            <a:endParaRPr/>
          </a:p>
        </p:txBody>
      </p:sp>
      <p:sp>
        <p:nvSpPr>
          <p:cNvPr id="125" name="Google Shape;125;p21"/>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Reasons </a:t>
            </a:r>
            <a:r>
              <a:rPr lang="en"/>
              <a:t>for such observations :</a:t>
            </a:r>
            <a:endParaRPr/>
          </a:p>
          <a:p>
            <a:pPr indent="-317500" lvl="0" marL="457200" rtl="0" algn="l">
              <a:spcBef>
                <a:spcPts val="1200"/>
              </a:spcBef>
              <a:spcAft>
                <a:spcPts val="0"/>
              </a:spcAft>
              <a:buSzPts val="1400"/>
              <a:buChar char="-"/>
            </a:pPr>
            <a:r>
              <a:rPr lang="en"/>
              <a:t> The lake had been surrounded by pharma companies and pesticide dealers.</a:t>
            </a:r>
            <a:endParaRPr/>
          </a:p>
          <a:p>
            <a:pPr indent="-317500" lvl="0" marL="457200" rtl="0" algn="l">
              <a:spcBef>
                <a:spcPts val="0"/>
              </a:spcBef>
              <a:spcAft>
                <a:spcPts val="0"/>
              </a:spcAft>
              <a:buSzPts val="1400"/>
              <a:buChar char="-"/>
            </a:pPr>
            <a:r>
              <a:rPr lang="en"/>
              <a:t>The presence of urinary metabolites is a sign that the discharge of domestic wastewater discharge into the lakes is from nearby areas of Madhapur and Jubilee Hills.</a:t>
            </a:r>
            <a:endParaRPr/>
          </a:p>
          <a:p>
            <a:pPr indent="-317500" lvl="0" marL="457200" rtl="0" algn="l">
              <a:spcBef>
                <a:spcPts val="0"/>
              </a:spcBef>
              <a:spcAft>
                <a:spcPts val="0"/>
              </a:spcAft>
              <a:buSzPts val="1400"/>
              <a:buChar char="-"/>
            </a:pPr>
            <a:r>
              <a:rPr lang="en"/>
              <a:t>High levels of </a:t>
            </a:r>
            <a:r>
              <a:rPr b="1" lang="en"/>
              <a:t>Eutrophication</a:t>
            </a:r>
            <a:r>
              <a:rPr lang="en"/>
              <a:t>. </a:t>
            </a:r>
            <a:endParaRPr/>
          </a:p>
        </p:txBody>
      </p:sp>
      <p:sp>
        <p:nvSpPr>
          <p:cNvPr id="126" name="Google Shape;126;p21"/>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7" name="Google Shape;127;p21"/>
          <p:cNvPicPr preferRelativeResize="0"/>
          <p:nvPr/>
        </p:nvPicPr>
        <p:blipFill>
          <a:blip r:embed="rId3">
            <a:alphaModFix/>
          </a:blip>
          <a:stretch>
            <a:fillRect/>
          </a:stretch>
        </p:blipFill>
        <p:spPr>
          <a:xfrm>
            <a:off x="4508250" y="1952875"/>
            <a:ext cx="4435901" cy="2642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