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7D114-D5AF-4152-B56D-34E3DF8C7D68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18076-71B5-48BD-86E9-A5AD4F23C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4A6B-DE1F-4DB8-ADC3-3F3DE6BFE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ACAA1-36DA-4943-802E-8C05E74DB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449D-A077-4015-B042-73701AE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02919-5B88-4C10-B88C-7E8448E5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97F5-5F00-422F-B478-136DFC38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8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8F2F-9F01-42EA-A5EF-4D5A3FB4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48575-B249-4147-B96A-DF96B20A1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610BD-0FA8-4B07-BA81-E13A649F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1251E-056B-486C-A7BC-20075B2D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BB43-DB32-45A1-96EF-15C3793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5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80743-1496-429C-8744-EC04467DE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2DC9-B130-4BB5-8978-DBAED7A54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C443-FDBB-40A9-ABD5-BC71C504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1109-905A-4197-A9A2-EF0EE80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FC22D-50E3-468D-B581-4C49EB17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2B1-A545-4B64-B87E-490D6027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6A69-3ABE-4753-9756-17746A52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A27D3-010B-4A3B-9925-3DC39589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8B11-9D8F-4B63-934E-375E28E6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A508-0272-4E85-BC00-446A0AFD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8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47DF-AEA3-4287-968B-D7CAF8F6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45951-5A8B-4857-92B8-35146F39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58680-3287-4C9E-A6C2-83C2B7EA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1569-CB37-4076-B267-F71736E6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F9D8-CF64-48E3-9B54-BE3EB071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2C7E-C9F5-4E1C-B9E2-8BAD109A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657B-90FD-48D9-BD35-004F04D2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6429D-5937-4671-A54D-759B49E19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DA9EC-C816-4280-ADCC-0D4DADED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12663-5E13-4E17-8D04-5BF06ADB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F65DE-4866-4BE8-B6B4-13193263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2FCD-249D-43F2-9FE3-C5F614B8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FF3A0-4498-4F7E-8B4C-484CDB1EF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B8119-FE55-4FA4-A6E6-98B72E699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954B6-08E4-4E66-836C-39AD3EFB5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3EDA7-31E2-47F4-B2D5-3540D8E98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78A52-4A8B-486B-B979-68DDC5A9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EBEA5-93FD-4A82-968B-95A3E6A8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84CC7-27BE-4511-ADC0-EE20D2DB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76CC-85B7-4A7E-B9D8-BF272F96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A2C35-7440-4375-B007-EF586368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595D-02A8-4442-9FE1-DEAB3BB6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EF730-7F0A-4E3A-A640-EE8A80EB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1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D2681-EB60-4C0B-998C-633360AA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7AD8B-B072-42B6-9B57-D138A3C8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10304-4651-4A1F-9460-68237E9C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6238-E537-4233-B539-469AE02A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EAAD-F5C0-48CC-A135-E861372D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E354-17E9-4B67-86D2-6D6DBEAAF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62D59-243D-4F8C-91A2-78D5559A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0BF73-AE7E-4C81-8A0A-8B63C025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FA91-8FFC-4B49-8005-42D13905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BDDE-72B5-4320-B524-0363E5E7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FC931-CB34-45E5-B774-6FDD50CDF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7DF77-D43A-4F98-99AB-CC6BB38D9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4D82-7251-4845-8BAC-F8FB8696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3071-D505-4E60-9603-8940AAB9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910FF-0D9E-4F9F-B8CD-096F1B46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3D0A1-7B55-4735-94B5-3F1397FA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642E-9847-446D-B50B-9EB6FBDF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14FC-A6AF-414F-80EE-693894640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1657A-DF61-41B3-BBE0-C27FDE1710B4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37176-B72C-485B-8645-F5EA48DA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9B60-C7F8-4CB6-8C35-52060E662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1C340-B20A-4DDF-8FEE-56BAA8E6B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H-LMIC/PDS_public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C26EC3-D61D-4CB2-B9E9-159D82C8B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User-friendly Procedural</a:t>
            </a:r>
            <a:r>
              <a:rPr lang="ko-KR" altLang="en-US" dirty="0"/>
              <a:t> </a:t>
            </a:r>
            <a:r>
              <a:rPr lang="en-US" altLang="ko-KR" dirty="0"/>
              <a:t>Decision</a:t>
            </a:r>
            <a:r>
              <a:rPr lang="ko-KR" altLang="en-US" dirty="0"/>
              <a:t> </a:t>
            </a:r>
            <a:r>
              <a:rPr lang="en-US" altLang="ko-KR" dirty="0"/>
              <a:t>Support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223BB8-F3AC-4ECE-8FAA-D6C6D2A8D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Synho Do, PhD</a:t>
            </a:r>
          </a:p>
          <a:p>
            <a:r>
              <a:rPr lang="en-US" dirty="0"/>
              <a:t>Laboratory of Medical Imaging and Computation</a:t>
            </a:r>
          </a:p>
          <a:p>
            <a:r>
              <a:rPr lang="en-US" dirty="0"/>
              <a:t>Massachusetts General Hospital</a:t>
            </a:r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537389F-7D95-4464-90C4-447FAD33F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66" y="5257401"/>
            <a:ext cx="4410667" cy="9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1A65-E64D-4BB5-B811-FC614C75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PrOE</a:t>
            </a:r>
            <a:r>
              <a:rPr lang="en-US" dirty="0"/>
              <a:t> System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2A290C-072F-4256-8354-D3B3BAEE2C42}"/>
              </a:ext>
            </a:extLst>
          </p:cNvPr>
          <p:cNvSpPr/>
          <p:nvPr/>
        </p:nvSpPr>
        <p:spPr>
          <a:xfrm>
            <a:off x="1202466" y="2960648"/>
            <a:ext cx="1405054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 Health Record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27538CF-368C-4B97-9E21-75E283E97F62}"/>
              </a:ext>
            </a:extLst>
          </p:cNvPr>
          <p:cNvSpPr/>
          <p:nvPr/>
        </p:nvSpPr>
        <p:spPr>
          <a:xfrm>
            <a:off x="2709738" y="3194824"/>
            <a:ext cx="1981201" cy="50180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Manual Review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BB4322-ED68-4A70-A2C4-859EBF59A751}"/>
              </a:ext>
            </a:extLst>
          </p:cNvPr>
          <p:cNvSpPr/>
          <p:nvPr/>
        </p:nvSpPr>
        <p:spPr>
          <a:xfrm>
            <a:off x="6607089" y="3194824"/>
            <a:ext cx="1795346" cy="50180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 Diagram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7301F7-7617-4D04-9963-362E031A7B0C}"/>
              </a:ext>
            </a:extLst>
          </p:cNvPr>
          <p:cNvSpPr/>
          <p:nvPr/>
        </p:nvSpPr>
        <p:spPr>
          <a:xfrm>
            <a:off x="4793157" y="2822186"/>
            <a:ext cx="1672689" cy="12470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Manually Entered Answers for Questionnaire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3D199E-127F-4D92-9CBE-6C8A91377EE9}"/>
              </a:ext>
            </a:extLst>
          </p:cNvPr>
          <p:cNvSpPr/>
          <p:nvPr/>
        </p:nvSpPr>
        <p:spPr>
          <a:xfrm>
            <a:off x="8471215" y="3042425"/>
            <a:ext cx="2016502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DC71BF-8043-4345-AA3A-5554EA93A413}"/>
              </a:ext>
            </a:extLst>
          </p:cNvPr>
          <p:cNvSpPr/>
          <p:nvPr/>
        </p:nvSpPr>
        <p:spPr>
          <a:xfrm>
            <a:off x="6724185" y="5642517"/>
            <a:ext cx="1795346" cy="30108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9614D0-267A-4305-B8FB-8731F6FF08F3}"/>
              </a:ext>
            </a:extLst>
          </p:cNvPr>
          <p:cNvSpPr/>
          <p:nvPr/>
        </p:nvSpPr>
        <p:spPr>
          <a:xfrm>
            <a:off x="8759274" y="5642517"/>
            <a:ext cx="2124316" cy="3010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Automated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9D659-30D8-4175-BD30-4DAE904E3351}"/>
              </a:ext>
            </a:extLst>
          </p:cNvPr>
          <p:cNvSpPr txBox="1"/>
          <p:nvPr/>
        </p:nvSpPr>
        <p:spPr>
          <a:xfrm>
            <a:off x="2810107" y="3696628"/>
            <a:ext cx="1561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2-15 clicks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6FBE-C10A-4D80-B2B8-A9EC0F9FAA00}"/>
              </a:ext>
            </a:extLst>
          </p:cNvPr>
          <p:cNvSpPr txBox="1"/>
          <p:nvPr/>
        </p:nvSpPr>
        <p:spPr>
          <a:xfrm>
            <a:off x="838200" y="4487594"/>
            <a:ext cx="96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decision compliant with the automatically generated recommendation is exempt from prior authorization for the procedure</a:t>
            </a:r>
          </a:p>
        </p:txBody>
      </p:sp>
    </p:spTree>
    <p:extLst>
      <p:ext uri="{BB962C8B-B14F-4D97-AF65-F5344CB8AC3E}">
        <p14:creationId xmlns:p14="http://schemas.microsoft.com/office/powerpoint/2010/main" val="122667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054D-C453-42FE-833A-1C675A03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a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176D-8E94-4E34-8852-051D10A4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to click multiple time to go through an evaluation adds burden</a:t>
            </a:r>
          </a:p>
          <a:p>
            <a:r>
              <a:rPr lang="en-US" dirty="0"/>
              <a:t>Current prepopulated fields are not accurate</a:t>
            </a:r>
          </a:p>
          <a:p>
            <a:endParaRPr lang="en-US" dirty="0"/>
          </a:p>
          <a:p>
            <a:r>
              <a:rPr lang="en-US" dirty="0"/>
              <a:t>Natural Language Processing and Artificial Intelligence can be leveraged to make the system easier to use and faster to complete</a:t>
            </a:r>
          </a:p>
        </p:txBody>
      </p:sp>
    </p:spTree>
    <p:extLst>
      <p:ext uri="{BB962C8B-B14F-4D97-AF65-F5344CB8AC3E}">
        <p14:creationId xmlns:p14="http://schemas.microsoft.com/office/powerpoint/2010/main" val="229280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E7346-4ECA-4C0F-9D56-2E9EA67F7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57" y="637523"/>
            <a:ext cx="3608896" cy="1690993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Laboratory of Medical Imaging and Computation</a:t>
            </a:r>
            <a:endParaRPr lang="en-US" sz="3600" dirty="0">
              <a:solidFill>
                <a:srgbClr val="FFFFFF"/>
              </a:solidFill>
            </a:endParaRPr>
          </a:p>
        </p:txBody>
      </p:sp>
      <p:pic>
        <p:nvPicPr>
          <p:cNvPr id="14" name="Picture 13" descr="Image result for sehyo yune">
            <a:extLst>
              <a:ext uri="{FF2B5EF4-FFF2-40B4-BE49-F238E27FC236}">
                <a16:creationId xmlns:a16="http://schemas.microsoft.com/office/drawing/2014/main" id="{19BAA08A-6FFD-49C5-AB48-26A72928B7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21997" b="15586"/>
          <a:stretch/>
        </p:blipFill>
        <p:spPr bwMode="auto">
          <a:xfrm>
            <a:off x="7073223" y="321732"/>
            <a:ext cx="1379835" cy="1898885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A person standing in front of a window&#10;&#10;Description generated with high confidence">
            <a:extLst>
              <a:ext uri="{FF2B5EF4-FFF2-40B4-BE49-F238E27FC236}">
                <a16:creationId xmlns:a16="http://schemas.microsoft.com/office/drawing/2014/main" id="{A7EEFD78-8130-4E49-B618-194265A4D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8" t="4309" r="18094" b="20979"/>
          <a:stretch/>
        </p:blipFill>
        <p:spPr>
          <a:xfrm>
            <a:off x="8570298" y="321733"/>
            <a:ext cx="1382577" cy="1898884"/>
          </a:xfrm>
          <a:prstGeom prst="rect">
            <a:avLst/>
          </a:prstGeom>
        </p:spPr>
      </p:pic>
      <p:pic>
        <p:nvPicPr>
          <p:cNvPr id="12" name="Picture 11" descr="A group of people posing for the camera&#10;&#10;Description generated with very high confidence">
            <a:extLst>
              <a:ext uri="{FF2B5EF4-FFF2-40B4-BE49-F238E27FC236}">
                <a16:creationId xmlns:a16="http://schemas.microsoft.com/office/drawing/2014/main" id="{7675BD11-B8C9-4583-954F-F64F1ACDD5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5" t="6248" r="10959" b="4493"/>
          <a:stretch/>
        </p:blipFill>
        <p:spPr>
          <a:xfrm>
            <a:off x="5336184" y="2443077"/>
            <a:ext cx="1619799" cy="20026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10DC-4534-437E-AB43-C4FCA5CD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56" y="2474260"/>
            <a:ext cx="3607930" cy="3677158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Director:</a:t>
            </a:r>
          </a:p>
          <a:p>
            <a:pPr marL="0" indent="0">
              <a:buNone/>
            </a:pPr>
            <a:r>
              <a:rPr lang="en-US" sz="2000" dirty="0"/>
              <a:t>  Synho Do, PhD</a:t>
            </a:r>
          </a:p>
          <a:p>
            <a:pPr marL="0" indent="0">
              <a:buNone/>
            </a:pPr>
            <a:r>
              <a:rPr lang="en-US" sz="2000" b="1" dirty="0"/>
              <a:t>Research Fellows:</a:t>
            </a:r>
          </a:p>
          <a:p>
            <a:pPr marL="0" indent="0">
              <a:buNone/>
            </a:pPr>
            <a:r>
              <a:rPr lang="en-US" sz="2000" dirty="0"/>
              <a:t>  Jinserk Baik, PhD</a:t>
            </a:r>
          </a:p>
          <a:p>
            <a:pPr marL="0" indent="0">
              <a:buNone/>
            </a:pPr>
            <a:r>
              <a:rPr lang="en-US" sz="2000" dirty="0"/>
              <a:t>  Myeongchan Kim, MD</a:t>
            </a:r>
          </a:p>
          <a:p>
            <a:pPr marL="0" indent="0">
              <a:buNone/>
            </a:pPr>
            <a:r>
              <a:rPr lang="en-US" sz="2000" dirty="0"/>
              <a:t>  Sehyo Yune, MD, MPH, MBA</a:t>
            </a:r>
          </a:p>
          <a:p>
            <a:pPr marL="0" indent="0">
              <a:buNone/>
            </a:pPr>
            <a:r>
              <a:rPr lang="en-US" sz="2000" b="1" dirty="0"/>
              <a:t>Research Assistants:</a:t>
            </a:r>
          </a:p>
          <a:p>
            <a:pPr marL="0" indent="0">
              <a:buNone/>
            </a:pPr>
            <a:r>
              <a:rPr lang="en-US" sz="2000" dirty="0"/>
              <a:t>  Allison Welton</a:t>
            </a:r>
          </a:p>
          <a:p>
            <a:pPr marL="0" indent="0">
              <a:buNone/>
            </a:pPr>
            <a:r>
              <a:rPr lang="en-US" sz="2000" dirty="0"/>
              <a:t>  Lucy Liu, MPH</a:t>
            </a:r>
          </a:p>
          <a:p>
            <a:pPr marL="0" indent="0">
              <a:buNone/>
            </a:pPr>
            <a:r>
              <a:rPr lang="en-US" sz="2000" dirty="0"/>
              <a:t>  Poornima Ramaraj</a:t>
            </a:r>
          </a:p>
        </p:txBody>
      </p:sp>
      <p:pic>
        <p:nvPicPr>
          <p:cNvPr id="11" name="Picture 10" descr="A person holding a sign posing for the camera&#10;&#10;Description generated with very high confidence">
            <a:extLst>
              <a:ext uri="{FF2B5EF4-FFF2-40B4-BE49-F238E27FC236}">
                <a16:creationId xmlns:a16="http://schemas.microsoft.com/office/drawing/2014/main" id="{AAB755A4-E15E-4A8F-AAFE-8C3E6AB9E1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9" t="-547" r="21126" b="40094"/>
          <a:stretch/>
        </p:blipFill>
        <p:spPr>
          <a:xfrm>
            <a:off x="5336184" y="338574"/>
            <a:ext cx="1619799" cy="1882043"/>
          </a:xfrm>
          <a:prstGeom prst="rect">
            <a:avLst/>
          </a:prstGeom>
        </p:spPr>
      </p:pic>
      <p:pic>
        <p:nvPicPr>
          <p:cNvPr id="16" name="Picture 2" descr="Image result for synho do">
            <a:extLst>
              <a:ext uri="{FF2B5EF4-FFF2-40B4-BE49-F238E27FC236}">
                <a16:creationId xmlns:a16="http://schemas.microsoft.com/office/drawing/2014/main" id="{9F8DEA56-8C31-4B88-94DA-5A1A89E41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444" b="10698"/>
          <a:stretch/>
        </p:blipFill>
        <p:spPr bwMode="auto">
          <a:xfrm>
            <a:off x="7073223" y="2439833"/>
            <a:ext cx="4496709" cy="407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3BF92487-CFF1-4F78-8BF6-8E99D56F66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7" t="1240" r="13883" b="24322"/>
          <a:stretch/>
        </p:blipFill>
        <p:spPr>
          <a:xfrm>
            <a:off x="5336184" y="4668148"/>
            <a:ext cx="1619799" cy="1846186"/>
          </a:xfrm>
          <a:prstGeom prst="rect">
            <a:avLst/>
          </a:prstGeom>
        </p:spPr>
      </p:pic>
      <p:pic>
        <p:nvPicPr>
          <p:cNvPr id="19" name="Picture 6" descr="Image result for jinserk baik">
            <a:extLst>
              <a:ext uri="{FF2B5EF4-FFF2-40B4-BE49-F238E27FC236}">
                <a16:creationId xmlns:a16="http://schemas.microsoft.com/office/drawing/2014/main" id="{4841528C-D01C-4C1F-906E-BF962D35F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2" t="-282" r="8817" b="282"/>
          <a:stretch/>
        </p:blipFill>
        <p:spPr bwMode="auto">
          <a:xfrm>
            <a:off x="10070115" y="321732"/>
            <a:ext cx="149981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2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1A65-E64D-4BB5-B811-FC614C75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System in Development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29C496-6B0A-4980-8AA5-FB180E0C03F5}"/>
              </a:ext>
            </a:extLst>
          </p:cNvPr>
          <p:cNvSpPr/>
          <p:nvPr/>
        </p:nvSpPr>
        <p:spPr>
          <a:xfrm>
            <a:off x="838200" y="2029522"/>
            <a:ext cx="1405054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 Data Warehouse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6B3AC63-4EA4-4E5F-850F-997F353C72B0}"/>
              </a:ext>
            </a:extLst>
          </p:cNvPr>
          <p:cNvSpPr/>
          <p:nvPr/>
        </p:nvSpPr>
        <p:spPr>
          <a:xfrm>
            <a:off x="2364058" y="2263698"/>
            <a:ext cx="1683834" cy="50180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2A290C-072F-4256-8354-D3B3BAEE2C42}"/>
              </a:ext>
            </a:extLst>
          </p:cNvPr>
          <p:cNvSpPr/>
          <p:nvPr/>
        </p:nvSpPr>
        <p:spPr>
          <a:xfrm>
            <a:off x="4150111" y="2029522"/>
            <a:ext cx="1405054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Electronic Health Record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27538CF-368C-4B97-9E21-75E283E97F62}"/>
              </a:ext>
            </a:extLst>
          </p:cNvPr>
          <p:cNvSpPr/>
          <p:nvPr/>
        </p:nvSpPr>
        <p:spPr>
          <a:xfrm>
            <a:off x="5657383" y="2263698"/>
            <a:ext cx="1981201" cy="50180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E15227-9BF5-40EB-96F4-83F1A0B5F5E5}"/>
              </a:ext>
            </a:extLst>
          </p:cNvPr>
          <p:cNvSpPr/>
          <p:nvPr/>
        </p:nvSpPr>
        <p:spPr>
          <a:xfrm>
            <a:off x="7740802" y="2048107"/>
            <a:ext cx="1405054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Features (keywords)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BB4322-ED68-4A70-A2C4-859EBF59A751}"/>
              </a:ext>
            </a:extLst>
          </p:cNvPr>
          <p:cNvSpPr/>
          <p:nvPr/>
        </p:nvSpPr>
        <p:spPr>
          <a:xfrm>
            <a:off x="9248074" y="2263698"/>
            <a:ext cx="1393903" cy="50180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F5BE887-5A5A-417F-9219-A525C96A4875}"/>
              </a:ext>
            </a:extLst>
          </p:cNvPr>
          <p:cNvSpPr/>
          <p:nvPr/>
        </p:nvSpPr>
        <p:spPr>
          <a:xfrm rot="5400000">
            <a:off x="9864471" y="2641619"/>
            <a:ext cx="1296677" cy="54083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C92DC2-752E-4A66-B44D-B0D3D5CA1339}"/>
              </a:ext>
            </a:extLst>
          </p:cNvPr>
          <p:cNvSpPr/>
          <p:nvPr/>
        </p:nvSpPr>
        <p:spPr>
          <a:xfrm>
            <a:off x="9656947" y="3648308"/>
            <a:ext cx="1672689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Predicted Answers for Questionnaire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FBF9B934-F0A4-4927-999A-7676F1C80F4B}"/>
              </a:ext>
            </a:extLst>
          </p:cNvPr>
          <p:cNvSpPr/>
          <p:nvPr/>
        </p:nvSpPr>
        <p:spPr>
          <a:xfrm>
            <a:off x="7889477" y="3882484"/>
            <a:ext cx="1672689" cy="501804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7301F7-7617-4D04-9963-362E031A7B0C}"/>
              </a:ext>
            </a:extLst>
          </p:cNvPr>
          <p:cNvSpPr/>
          <p:nvPr/>
        </p:nvSpPr>
        <p:spPr>
          <a:xfrm>
            <a:off x="6122007" y="3650167"/>
            <a:ext cx="1672689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Confirmed Answers for Questionnaire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06F3B6E-2497-4120-92FD-104195679653}"/>
              </a:ext>
            </a:extLst>
          </p:cNvPr>
          <p:cNvSpPr/>
          <p:nvPr/>
        </p:nvSpPr>
        <p:spPr>
          <a:xfrm>
            <a:off x="4354537" y="3882484"/>
            <a:ext cx="1672689" cy="501804"/>
          </a:xfrm>
          <a:prstGeom prst="lef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Logic Diagram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F3D199E-127F-4D92-9CBE-6C8A91377EE9}"/>
              </a:ext>
            </a:extLst>
          </p:cNvPr>
          <p:cNvSpPr/>
          <p:nvPr/>
        </p:nvSpPr>
        <p:spPr>
          <a:xfrm>
            <a:off x="2243255" y="3648308"/>
            <a:ext cx="2016502" cy="9701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DC71BF-8043-4345-AA3A-5554EA93A413}"/>
              </a:ext>
            </a:extLst>
          </p:cNvPr>
          <p:cNvSpPr/>
          <p:nvPr/>
        </p:nvSpPr>
        <p:spPr>
          <a:xfrm>
            <a:off x="6724185" y="5642517"/>
            <a:ext cx="1795346" cy="30108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Process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9614D0-267A-4305-B8FB-8731F6FF08F3}"/>
              </a:ext>
            </a:extLst>
          </p:cNvPr>
          <p:cNvSpPr/>
          <p:nvPr/>
        </p:nvSpPr>
        <p:spPr>
          <a:xfrm>
            <a:off x="8759274" y="5642517"/>
            <a:ext cx="2124316" cy="30108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Automated 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510771-A89A-4664-824C-1A8AFD697006}"/>
              </a:ext>
            </a:extLst>
          </p:cNvPr>
          <p:cNvSpPr txBox="1"/>
          <p:nvPr/>
        </p:nvSpPr>
        <p:spPr>
          <a:xfrm>
            <a:off x="8000995" y="4314942"/>
            <a:ext cx="1561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75% reduced number of clicks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398F2-890F-4689-848A-A74421129B70}"/>
              </a:ext>
            </a:extLst>
          </p:cNvPr>
          <p:cNvSpPr txBox="1"/>
          <p:nvPr/>
        </p:nvSpPr>
        <p:spPr>
          <a:xfrm>
            <a:off x="9732223" y="4607270"/>
            <a:ext cx="1561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75% accuracy to predict indication for cervical fusion</a:t>
            </a:r>
          </a:p>
        </p:txBody>
      </p:sp>
    </p:spTree>
    <p:extLst>
      <p:ext uri="{BB962C8B-B14F-4D97-AF65-F5344CB8AC3E}">
        <p14:creationId xmlns:p14="http://schemas.microsoft.com/office/powerpoint/2010/main" val="365174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9F6102A-5545-48EB-95F7-A590AD4C9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3038E0-39C4-4241-83BB-14F37E1E3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Check out our work on GitHub!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https://github.com/MGH-LMIC/PDS_public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208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Theme</vt:lpstr>
      <vt:lpstr>User-friendly Procedural Decision Support System</vt:lpstr>
      <vt:lpstr>Current PrOE System</vt:lpstr>
      <vt:lpstr>The Need for a New System</vt:lpstr>
      <vt:lpstr>Laboratory of Medical Imaging and Computation</vt:lpstr>
      <vt:lpstr>New System in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User-friendly Procedural Decision Support System</dc:title>
  <dc:creator>Sehyo Yune</dc:creator>
  <cp:lastModifiedBy>Yune, Sehyo</cp:lastModifiedBy>
  <cp:revision>8</cp:revision>
  <dcterms:created xsi:type="dcterms:W3CDTF">2019-04-26T17:53:25Z</dcterms:created>
  <dcterms:modified xsi:type="dcterms:W3CDTF">2019-04-26T18:09:34Z</dcterms:modified>
</cp:coreProperties>
</file>