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256" r:id="rId3"/>
    <p:sldId id="262" r:id="rId4"/>
    <p:sldId id="274" r:id="rId5"/>
    <p:sldId id="307" r:id="rId6"/>
    <p:sldId id="308" r:id="rId7"/>
    <p:sldId id="309" r:id="rId8"/>
    <p:sldId id="275" r:id="rId9"/>
    <p:sldId id="276" r:id="rId10"/>
    <p:sldId id="277" r:id="rId11"/>
    <p:sldId id="278" r:id="rId12"/>
    <p:sldId id="279" r:id="rId13"/>
    <p:sldId id="288" r:id="rId14"/>
    <p:sldId id="284" r:id="rId15"/>
    <p:sldId id="280" r:id="rId16"/>
    <p:sldId id="287" r:id="rId17"/>
    <p:sldId id="296" r:id="rId18"/>
    <p:sldId id="281" r:id="rId19"/>
    <p:sldId id="290" r:id="rId20"/>
    <p:sldId id="291" r:id="rId21"/>
    <p:sldId id="292" r:id="rId22"/>
    <p:sldId id="293" r:id="rId23"/>
    <p:sldId id="282" r:id="rId24"/>
    <p:sldId id="289" r:id="rId25"/>
    <p:sldId id="294" r:id="rId26"/>
    <p:sldId id="286" r:id="rId27"/>
    <p:sldId id="295" r:id="rId28"/>
    <p:sldId id="285" r:id="rId29"/>
    <p:sldId id="297" r:id="rId30"/>
    <p:sldId id="298" r:id="rId31"/>
    <p:sldId id="299" r:id="rId32"/>
    <p:sldId id="300" r:id="rId33"/>
    <p:sldId id="301" r:id="rId34"/>
    <p:sldId id="310" r:id="rId35"/>
    <p:sldId id="312" r:id="rId36"/>
    <p:sldId id="314" r:id="rId37"/>
    <p:sldId id="313" r:id="rId38"/>
    <p:sldId id="315" r:id="rId39"/>
    <p:sldId id="316" r:id="rId40"/>
    <p:sldId id="317" r:id="rId41"/>
    <p:sldId id="305" r:id="rId42"/>
    <p:sldId id="304" r:id="rId43"/>
    <p:sldId id="306" r:id="rId44"/>
    <p:sldId id="303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06" d="100"/>
          <a:sy n="106" d="100"/>
        </p:scale>
        <p:origin x="144" y="20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11/12/2018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371602"/>
            <a:ext cx="10462075" cy="1927225"/>
          </a:xfrm>
        </p:spPr>
        <p:txBody>
          <a:bodyPr anchor="b">
            <a:noAutofit/>
          </a:bodyPr>
          <a:lstStyle>
            <a:lvl1pPr>
              <a:defRPr sz="5398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162" y="3505200"/>
            <a:ext cx="853217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162" y="3398520"/>
            <a:ext cx="104620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4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600"/>
            <a:ext cx="2742486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609600"/>
            <a:ext cx="802431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2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228600"/>
            <a:ext cx="103605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162" y="1676400"/>
            <a:ext cx="5078677" cy="4567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76400"/>
            <a:ext cx="5078677" cy="4567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0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2362201"/>
            <a:ext cx="10360501" cy="2200275"/>
          </a:xfrm>
        </p:spPr>
        <p:txBody>
          <a:bodyPr anchor="b">
            <a:normAutofit/>
          </a:bodyPr>
          <a:lstStyle>
            <a:lvl1pPr algn="l">
              <a:defRPr sz="4799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626866"/>
            <a:ext cx="10360501" cy="1500187"/>
          </a:xfrm>
        </p:spPr>
        <p:txBody>
          <a:bodyPr anchor="t">
            <a:normAutofit/>
          </a:bodyPr>
          <a:lstStyle>
            <a:lvl1pPr marL="0" indent="0">
              <a:buNone/>
              <a:defRPr sz="2399">
                <a:solidFill>
                  <a:schemeClr val="tx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106" y="4599432"/>
            <a:ext cx="104620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98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73352"/>
            <a:ext cx="5383398" cy="4718304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73352"/>
            <a:ext cx="5383398" cy="4718304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8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76400"/>
            <a:ext cx="524119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438400"/>
            <a:ext cx="5241195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676400"/>
            <a:ext cx="524119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999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438400"/>
            <a:ext cx="5241195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0361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16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2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92080"/>
            <a:ext cx="2852185" cy="1261872"/>
          </a:xfrm>
        </p:spPr>
        <p:txBody>
          <a:bodyPr anchor="b">
            <a:no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368" y="792080"/>
            <a:ext cx="7618016" cy="557784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2130554"/>
            <a:ext cx="2852185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1188" y="3579943"/>
            <a:ext cx="5577840" cy="21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6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92480"/>
            <a:ext cx="2856163" cy="126492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487" y="838201"/>
            <a:ext cx="787047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133600"/>
            <a:ext cx="2852185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7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888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33400"/>
            <a:ext cx="1096994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0"/>
            <a:ext cx="10969943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88825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18288"/>
            <a:ext cx="3859795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0810" y="18288"/>
            <a:ext cx="548497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7354" y="18288"/>
            <a:ext cx="142203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4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spcBef>
          <a:spcPct val="0"/>
        </a:spcBef>
        <a:buNone/>
        <a:defRPr sz="3999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363" indent="-137119" algn="l" defTabSz="914126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189" indent="-182825" algn="l" defTabSz="91412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014" indent="-182825" algn="l" defTabSz="91412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6839" indent="-182825" algn="l" defTabSz="91412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19664" indent="-182825" algn="l" defTabSz="91412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ro.arcgis.com/en/pro-app/arcpy/geoprocessing_and_python/defining-parameter-data-types-in-a-python-toolbox.htm" TargetMode="External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ro.arcgis.com/en/pro-app/arcpy/classes/schema.htm" TargetMode="External"/><Relationship Id="rId2" Type="http://schemas.openxmlformats.org/officeDocument/2006/relationships/hyperlink" Target="http://pro.arcgis.com/en/pro-app/tool-reference/environment-settings/what-is-a-geoprocessing-environmen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.arcgis.com/en/pro-app/arcpy/classes/filter.ht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Arcpy</a:t>
            </a:r>
            <a:r>
              <a:rPr lang="en-US" dirty="0" smtClean="0"/>
              <a:t> Toolbox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oolbox.pyt - Notepad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1" y="380999"/>
            <a:ext cx="7467599" cy="626129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4611" y="762000"/>
            <a:ext cx="3276601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</a:t>
            </a:r>
          </a:p>
          <a:p>
            <a:pPr lvl="1"/>
            <a:r>
              <a:rPr lang="en-US" dirty="0" smtClean="0"/>
              <a:t>Initiates the class</a:t>
            </a:r>
          </a:p>
          <a:p>
            <a:r>
              <a:rPr lang="en-US" dirty="0" err="1" smtClean="0"/>
              <a:t>getParameterInfo</a:t>
            </a:r>
            <a:endParaRPr lang="en-US" dirty="0" smtClean="0"/>
          </a:p>
          <a:p>
            <a:pPr lvl="1"/>
            <a:r>
              <a:rPr lang="en-US" dirty="0" smtClean="0"/>
              <a:t>Define the number of parameters and type</a:t>
            </a:r>
          </a:p>
          <a:p>
            <a:r>
              <a:rPr lang="en-US" dirty="0" err="1" smtClean="0"/>
              <a:t>isLicensed</a:t>
            </a:r>
            <a:endParaRPr lang="en-US" dirty="0" smtClean="0"/>
          </a:p>
          <a:p>
            <a:pPr lvl="1"/>
            <a:r>
              <a:rPr lang="en-US" dirty="0" smtClean="0"/>
              <a:t>Ignore</a:t>
            </a:r>
          </a:p>
          <a:p>
            <a:r>
              <a:rPr lang="en-US" dirty="0" err="1" smtClean="0"/>
              <a:t>updateParameters</a:t>
            </a:r>
            <a:endParaRPr lang="en-US" dirty="0" smtClean="0"/>
          </a:p>
          <a:p>
            <a:pPr lvl="1"/>
            <a:r>
              <a:rPr lang="en-US" dirty="0" smtClean="0"/>
              <a:t>Validate the parameter input</a:t>
            </a:r>
          </a:p>
          <a:p>
            <a:r>
              <a:rPr lang="en-US" dirty="0" err="1" smtClean="0"/>
              <a:t>updateMessages</a:t>
            </a:r>
            <a:endParaRPr lang="en-US" dirty="0" smtClean="0"/>
          </a:p>
          <a:p>
            <a:pPr lvl="1"/>
            <a:r>
              <a:rPr lang="en-US" dirty="0" smtClean="0"/>
              <a:t>Responses sent to the user to verify values are ok</a:t>
            </a:r>
          </a:p>
          <a:p>
            <a:r>
              <a:rPr lang="en-US" dirty="0" smtClean="0"/>
              <a:t>execute</a:t>
            </a:r>
          </a:p>
          <a:p>
            <a:pPr lvl="1"/>
            <a:r>
              <a:rPr lang="en-US" dirty="0" smtClean="0"/>
              <a:t>Run the code you have written, 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7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 </a:t>
            </a:r>
            <a:r>
              <a:rPr lang="en-US" dirty="0" err="1" smtClean="0"/>
              <a:t>ArcPY</a:t>
            </a:r>
            <a:r>
              <a:rPr lang="en-US" dirty="0" smtClean="0"/>
              <a:t> parameter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863144"/>
            <a:ext cx="5854784" cy="43434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of these parameters have defaults</a:t>
            </a:r>
          </a:p>
          <a:p>
            <a:endParaRPr lang="en-US" dirty="0"/>
          </a:p>
          <a:p>
            <a:r>
              <a:rPr lang="en-US" dirty="0" err="1" smtClean="0"/>
              <a:t>displayName</a:t>
            </a:r>
            <a:r>
              <a:rPr lang="en-US" dirty="0" smtClean="0"/>
              <a:t> = provide a useful name</a:t>
            </a:r>
          </a:p>
          <a:p>
            <a:r>
              <a:rPr lang="en-US" dirty="0" smtClean="0"/>
              <a:t>name = unique name</a:t>
            </a:r>
          </a:p>
          <a:p>
            <a:r>
              <a:rPr lang="en-US" dirty="0"/>
              <a:t>Datatype = Type of user input.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pro.arcgis.com/en/pro-app/arcpy/geoprocessing_and_python/defining-parameter-data-types-in-a-python-toolbox.htm</a:t>
            </a:r>
            <a:endParaRPr lang="en-US" dirty="0" smtClean="0"/>
          </a:p>
          <a:p>
            <a:r>
              <a:rPr lang="en-US" dirty="0" err="1" smtClean="0"/>
              <a:t>parameterType</a:t>
            </a:r>
            <a:r>
              <a:rPr lang="en-US" dirty="0" smtClean="0"/>
              <a:t>=“Required”/”Optional”</a:t>
            </a:r>
          </a:p>
          <a:p>
            <a:r>
              <a:rPr lang="en-US" dirty="0" smtClean="0"/>
              <a:t>direction= </a:t>
            </a:r>
            <a:r>
              <a:rPr lang="en-US" dirty="0" err="1"/>
              <a:t>I</a:t>
            </a:r>
            <a:r>
              <a:rPr lang="en-US" dirty="0" err="1" smtClean="0"/>
              <a:t>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parameter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getParameterInfo</a:t>
            </a:r>
            <a:r>
              <a:rPr lang="en-US" dirty="0"/>
              <a:t>(self</a:t>
            </a:r>
            <a:r>
              <a:rPr lang="en-US" dirty="0" smtClean="0"/>
              <a:t>):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param1</a:t>
            </a:r>
            <a:r>
              <a:rPr lang="en-US" dirty="0"/>
              <a:t>= </a:t>
            </a:r>
            <a:r>
              <a:rPr lang="en-US" dirty="0" err="1"/>
              <a:t>arcpy.Parameter</a:t>
            </a:r>
            <a:r>
              <a:rPr lang="en-US" dirty="0"/>
              <a:t>(</a:t>
            </a:r>
            <a:r>
              <a:rPr lang="en-US" dirty="0" err="1"/>
              <a:t>displayName</a:t>
            </a:r>
            <a:r>
              <a:rPr lang="en-US" dirty="0"/>
              <a:t>="Input Features", name="</a:t>
            </a:r>
            <a:r>
              <a:rPr lang="en-US" dirty="0" err="1"/>
              <a:t>indataset</a:t>
            </a:r>
            <a:r>
              <a:rPr lang="en-US" dirty="0"/>
              <a:t>", datatype="</a:t>
            </a:r>
            <a:r>
              <a:rPr lang="en-US" dirty="0" err="1"/>
              <a:t>DEFeatureClass</a:t>
            </a:r>
            <a:r>
              <a:rPr lang="en-US" dirty="0"/>
              <a:t>", </a:t>
            </a:r>
            <a:r>
              <a:rPr lang="en-US" dirty="0" err="1"/>
              <a:t>parameterType</a:t>
            </a:r>
            <a:r>
              <a:rPr lang="en-US" dirty="0"/>
              <a:t>="Required", direction="Input</a:t>
            </a:r>
            <a:r>
              <a:rPr lang="en-US" dirty="0" smtClean="0"/>
              <a:t>")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#Return a list!! That is what </a:t>
            </a:r>
            <a:r>
              <a:rPr lang="en-US" dirty="0" err="1" smtClean="0"/>
              <a:t>Arcpy</a:t>
            </a:r>
            <a:r>
              <a:rPr lang="en-US" dirty="0" smtClean="0"/>
              <a:t> UI is </a:t>
            </a:r>
            <a:r>
              <a:rPr lang="en-US" dirty="0" err="1" smtClean="0"/>
              <a:t>exepcting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r</a:t>
            </a:r>
            <a:r>
              <a:rPr lang="en-US" dirty="0" smtClean="0"/>
              <a:t>eturn[param1]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0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411586"/>
              </p:ext>
            </p:extLst>
          </p:nvPr>
        </p:nvGraphicFramePr>
        <p:xfrm>
          <a:off x="1141412" y="350520"/>
          <a:ext cx="9753600" cy="6507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699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Property name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Read/Write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Value(s)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Description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Read-only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String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parameter name.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direction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Read-only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String: "Input", "Output"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Input/Output</a:t>
                      </a:r>
                      <a:r>
                        <a:rPr lang="en-US" sz="1000" dirty="0">
                          <a:effectLst/>
                        </a:rPr>
                        <a:t> direction of the parameter.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datatype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Read-only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String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For a list of parameter data types, 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parameterType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Read-only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String: "Required", "Optional", "Derived"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parameter type.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parameterDependencies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Read/write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Python List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 list of indexes of each dependent parameter.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Read/write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Value object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value of the parameter.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defaultEnvironmentName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Read-only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String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default </a:t>
                      </a:r>
                      <a:r>
                        <a:rPr lang="en-US" sz="1000" u="none" strike="noStrike" dirty="0">
                          <a:solidFill>
                            <a:srgbClr val="007AC2"/>
                          </a:solidFill>
                          <a:effectLst/>
                          <a:hlinkClick r:id="rId2"/>
                        </a:rPr>
                        <a:t>environment</a:t>
                      </a:r>
                      <a:r>
                        <a:rPr lang="en-US" sz="1000" dirty="0">
                          <a:effectLst/>
                        </a:rPr>
                        <a:t> setting.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enabled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Read/write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Boolean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False if the parameter is unavailable.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altered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Read-only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Boolean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True if the user has modified the value.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410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hasBeenValidated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Read-only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Boolean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True if the internal validation routine has checked the parameter.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category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Read/write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String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The category of the parameter.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schema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Read-only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07AC2"/>
                          </a:solidFill>
                          <a:effectLst/>
                          <a:hlinkClick r:id="rId3"/>
                        </a:rPr>
                        <a:t>Schema</a:t>
                      </a:r>
                      <a:r>
                        <a:rPr lang="en-US" sz="1050">
                          <a:effectLst/>
                        </a:rPr>
                        <a:t> object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The schema of the output dataset.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filter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Read-only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 u="none" strike="noStrike">
                          <a:solidFill>
                            <a:srgbClr val="007AC2"/>
                          </a:solidFill>
                          <a:effectLst/>
                          <a:hlinkClick r:id="rId4"/>
                        </a:rPr>
                        <a:t>Filter</a:t>
                      </a:r>
                      <a:r>
                        <a:rPr lang="en-US" sz="1050">
                          <a:effectLst/>
                        </a:rPr>
                        <a:t> object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The filter to apply to values in the parameter.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18410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symbology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Read/write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String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The path to a layer file (</a:t>
                      </a:r>
                      <a:r>
                        <a:rPr lang="en-US" sz="1000" b="1">
                          <a:effectLst/>
                          <a:latin typeface="Consolas" panose="020B0609020204030204" pitchFamily="49" charset="0"/>
                        </a:rPr>
                        <a:t>.lyrx</a:t>
                      </a:r>
                      <a:r>
                        <a:rPr lang="en-US" sz="1000">
                          <a:effectLst/>
                        </a:rPr>
                        <a:t>) used for drawing the output.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  <a:latin typeface="Consolas" panose="020B0609020204030204" pitchFamily="49" charset="0"/>
                        </a:rPr>
                        <a:t>message</a:t>
                      </a:r>
                      <a:endParaRPr lang="en-US" sz="105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Read-only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String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message to be displayed to the user. 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36612" y="-304800"/>
            <a:ext cx="10969943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Parameter object methods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026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Arcpy</a:t>
            </a:r>
            <a:r>
              <a:rPr lang="en-US" dirty="0" smtClean="0"/>
              <a:t> Field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http://pro.arcgis.com/en/pro-app/arcpy/geoprocessing_and_python/defining-parameter-data-types-in-a-python-toolbox.htm</a:t>
            </a:r>
          </a:p>
        </p:txBody>
      </p:sp>
    </p:spTree>
    <p:extLst>
      <p:ext uri="{BB962C8B-B14F-4D97-AF65-F5344CB8AC3E}">
        <p14:creationId xmlns:p14="http://schemas.microsoft.com/office/powerpoint/2010/main" val="395132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second parameter</a:t>
            </a:r>
          </a:p>
          <a:p>
            <a:endParaRPr lang="en-US" dirty="0" smtClean="0"/>
          </a:p>
          <a:p>
            <a:r>
              <a:rPr lang="en-US" dirty="0" smtClean="0"/>
              <a:t>Display Name = Buffer Distance</a:t>
            </a:r>
            <a:endParaRPr lang="en-US" dirty="0"/>
          </a:p>
          <a:p>
            <a:r>
              <a:rPr lang="en-US" dirty="0" smtClean="0"/>
              <a:t>Name = distance</a:t>
            </a:r>
          </a:p>
          <a:p>
            <a:r>
              <a:rPr lang="en-US" dirty="0" smtClean="0"/>
              <a:t>Field type = </a:t>
            </a:r>
            <a:r>
              <a:rPr lang="en-US" dirty="0" err="1" smtClean="0"/>
              <a:t>GPLong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ESRI’s Tool User Interface (UI)</a:t>
            </a:r>
            <a:endParaRPr lang="en-US" dirty="0"/>
          </a:p>
        </p:txBody>
      </p:sp>
      <p:pic>
        <p:nvPicPr>
          <p:cNvPr id="4" name="Content Placeholder 3" descr="David Haynes Tool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775" y="2042834"/>
            <a:ext cx="7697274" cy="3991532"/>
          </a:xfrm>
        </p:spPr>
      </p:pic>
    </p:spTree>
    <p:extLst>
      <p:ext uri="{BB962C8B-B14F-4D97-AF65-F5344CB8AC3E}">
        <p14:creationId xmlns:p14="http://schemas.microsoft.com/office/powerpoint/2010/main" val="422304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updateMessages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1752600"/>
            <a:ext cx="7696200" cy="38100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def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updateMessages</a:t>
            </a:r>
            <a:r>
              <a:rPr lang="en-US" sz="1400" dirty="0">
                <a:latin typeface="Consolas" panose="020B0609020204030204" pitchFamily="49" charset="0"/>
              </a:rPr>
              <a:t>(self, parameters):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"""Modify the messages created by internal validation for each tool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parameter.  This method is called after internal validation."""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parameters[1].value in range(100):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arcpy.AddMessage</a:t>
            </a:r>
            <a:r>
              <a:rPr lang="en-US" sz="1400" dirty="0">
                <a:latin typeface="Consolas" panose="020B0609020204030204" pitchFamily="49" charset="0"/>
              </a:rPr>
              <a:t>("Value is good")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else: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parameters[1].</a:t>
            </a:r>
            <a:r>
              <a:rPr lang="en-US" sz="1400" dirty="0" err="1">
                <a:latin typeface="Consolas" panose="020B0609020204030204" pitchFamily="49" charset="0"/>
              </a:rPr>
              <a:t>setErrorMessage</a:t>
            </a:r>
            <a:r>
              <a:rPr lang="en-US" sz="1400" dirty="0">
                <a:latin typeface="Consolas" panose="020B0609020204030204" pitchFamily="49" charset="0"/>
              </a:rPr>
              <a:t>("Out of range")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</a:t>
            </a:r>
          </a:p>
        </p:txBody>
      </p:sp>
      <p:pic>
        <p:nvPicPr>
          <p:cNvPr id="4" name="Picture 3" descr="David Haynes Too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2895600"/>
            <a:ext cx="4522154" cy="234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4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the Buffer process to execute method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2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execute(self, parameters, messages):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"""The source code of the tool."""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#</a:t>
            </a:r>
            <a:r>
              <a:rPr lang="en-US" dirty="0" err="1">
                <a:latin typeface="Consolas" panose="020B0609020204030204" pitchFamily="49" charset="0"/>
              </a:rPr>
              <a:t>arcpy.AddMessage</a:t>
            </a:r>
            <a:r>
              <a:rPr lang="en-US" dirty="0">
                <a:latin typeface="Consolas" panose="020B0609020204030204" pitchFamily="49" charset="0"/>
              </a:rPr>
              <a:t>(parameters)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inputFeatures</a:t>
            </a:r>
            <a:r>
              <a:rPr lang="en-US" dirty="0" smtClean="0">
                <a:latin typeface="Consolas" panose="020B0609020204030204" pitchFamily="49" charset="0"/>
              </a:rPr>
              <a:t> = parameters[0].</a:t>
            </a:r>
            <a:r>
              <a:rPr lang="en-US" dirty="0" err="1" smtClean="0">
                <a:latin typeface="Consolas" panose="020B0609020204030204" pitchFamily="49" charset="0"/>
              </a:rPr>
              <a:t>valueAsText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distance </a:t>
            </a:r>
            <a:r>
              <a:rPr lang="en-US" dirty="0">
                <a:latin typeface="Consolas" panose="020B0609020204030204" pitchFamily="49" charset="0"/>
              </a:rPr>
              <a:t>= parameters[1].</a:t>
            </a:r>
            <a:r>
              <a:rPr lang="en-US" dirty="0" err="1">
                <a:latin typeface="Consolas" panose="020B0609020204030204" pitchFamily="49" charset="0"/>
              </a:rPr>
              <a:t>valueAsText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distance = "%s Feet" % (distance)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arcpy.AddMessage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inputFeatures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arcpy.Buffer_analysis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inputFeatures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r”c</a:t>
            </a:r>
            <a:r>
              <a:rPr lang="en-US" dirty="0" smtClean="0">
                <a:latin typeface="Consolas" panose="020B0609020204030204" pitchFamily="49" charset="0"/>
              </a:rPr>
              <a:t>:\work\</a:t>
            </a:r>
            <a:r>
              <a:rPr lang="en-US" dirty="0" err="1" smtClean="0">
                <a:latin typeface="Consolas" panose="020B0609020204030204" pitchFamily="49" charset="0"/>
              </a:rPr>
              <a:t>test.shp</a:t>
            </a:r>
            <a:r>
              <a:rPr lang="en-US" dirty="0" smtClean="0">
                <a:latin typeface="Consolas" panose="020B0609020204030204" pitchFamily="49" charset="0"/>
              </a:rPr>
              <a:t>”, </a:t>
            </a:r>
            <a:r>
              <a:rPr lang="en-US" dirty="0">
                <a:latin typeface="Consolas" panose="020B0609020204030204" pitchFamily="49" charset="0"/>
              </a:rPr>
              <a:t>distance, "FULL", "ROUND", "LIST")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5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your tool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 Alone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graphic user interface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ESRI Toolbox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ESRI graphic user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third parameter</a:t>
            </a:r>
          </a:p>
          <a:p>
            <a:r>
              <a:rPr lang="en-US" dirty="0" smtClean="0"/>
              <a:t>Fix the execution function so you that the script works end to end</a:t>
            </a:r>
          </a:p>
          <a:p>
            <a:r>
              <a:rPr lang="en-US" dirty="0"/>
              <a:t>param3= </a:t>
            </a:r>
            <a:r>
              <a:rPr lang="en-US" dirty="0" err="1"/>
              <a:t>arcpy.Parameter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displayName</a:t>
            </a:r>
            <a:r>
              <a:rPr lang="en-US" dirty="0"/>
              <a:t>="Out Features", </a:t>
            </a:r>
            <a:endParaRPr lang="en-US" dirty="0" smtClean="0"/>
          </a:p>
          <a:p>
            <a:pPr lvl="1"/>
            <a:r>
              <a:rPr lang="en-US" dirty="0" smtClean="0"/>
              <a:t>name</a:t>
            </a:r>
            <a:r>
              <a:rPr lang="en-US" dirty="0"/>
              <a:t>="</a:t>
            </a:r>
            <a:r>
              <a:rPr lang="en-US" dirty="0" err="1"/>
              <a:t>outdataset</a:t>
            </a:r>
            <a:r>
              <a:rPr lang="en-US" dirty="0"/>
              <a:t>", </a:t>
            </a:r>
            <a:endParaRPr lang="en-US" dirty="0" smtClean="0"/>
          </a:p>
          <a:p>
            <a:pPr lvl="1"/>
            <a:r>
              <a:rPr lang="en-US" dirty="0" smtClean="0"/>
              <a:t>datatype</a:t>
            </a:r>
            <a:r>
              <a:rPr lang="en-US" dirty="0"/>
              <a:t>="</a:t>
            </a:r>
            <a:r>
              <a:rPr lang="en-US" dirty="0" err="1"/>
              <a:t>DEFeatureClass</a:t>
            </a:r>
            <a:r>
              <a:rPr lang="en-US" dirty="0" smtClean="0"/>
              <a:t>",</a:t>
            </a:r>
          </a:p>
          <a:p>
            <a:pPr lvl="1"/>
            <a:r>
              <a:rPr lang="en-US" dirty="0" err="1" smtClean="0"/>
              <a:t>parameterType</a:t>
            </a:r>
            <a:r>
              <a:rPr lang="en-US" dirty="0"/>
              <a:t>="Required", </a:t>
            </a:r>
            <a:endParaRPr lang="en-US" dirty="0" smtClean="0"/>
          </a:p>
          <a:p>
            <a:pPr lvl="1"/>
            <a:r>
              <a:rPr lang="en-US" dirty="0" smtClean="0"/>
              <a:t>direction</a:t>
            </a:r>
            <a:r>
              <a:rPr lang="en-US" dirty="0"/>
              <a:t>="Output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7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buffer tool works on any provided shapefile.</a:t>
            </a:r>
          </a:p>
          <a:p>
            <a:r>
              <a:rPr lang="en-US" dirty="0" smtClean="0"/>
              <a:t>However, we want this to only work on point feature classes. We want to provide an error message to our user if they don’t have give a point feature class.</a:t>
            </a:r>
          </a:p>
          <a:p>
            <a:r>
              <a:rPr lang="en-US" dirty="0" smtClean="0"/>
              <a:t>To do this we will use the </a:t>
            </a:r>
            <a:r>
              <a:rPr lang="en-US" dirty="0" err="1" smtClean="0"/>
              <a:t>arcpy.Describe</a:t>
            </a:r>
            <a:r>
              <a:rPr lang="en-US" dirty="0" smtClean="0"/>
              <a:t> method and the Tool </a:t>
            </a:r>
            <a:r>
              <a:rPr lang="en-US" dirty="0" err="1" smtClean="0"/>
              <a:t>updateParameters</a:t>
            </a:r>
            <a:r>
              <a:rPr lang="en-US" dirty="0" smtClean="0"/>
              <a:t> and </a:t>
            </a:r>
            <a:r>
              <a:rPr lang="en-US" dirty="0" err="1" smtClean="0"/>
              <a:t>updateMessages</a:t>
            </a:r>
            <a:r>
              <a:rPr lang="en-US" dirty="0" smtClean="0"/>
              <a:t> functions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0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updateParameters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 </a:t>
            </a:r>
            <a:r>
              <a:rPr lang="en-US" sz="1800" dirty="0" err="1">
                <a:latin typeface="Consolas" panose="020B0609020204030204" pitchFamily="49" charset="0"/>
              </a:rPr>
              <a:t>def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updateParameters</a:t>
            </a:r>
            <a:r>
              <a:rPr lang="en-US" sz="1800" dirty="0">
                <a:latin typeface="Consolas" panose="020B0609020204030204" pitchFamily="49" charset="0"/>
              </a:rPr>
              <a:t>(self, parameters):</a:t>
            </a:r>
          </a:p>
          <a:p>
            <a:pPr marL="4572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</a:rPr>
              <a:t>"""Modify the values and properties of parameters before </a:t>
            </a:r>
            <a:r>
              <a:rPr lang="en-US" sz="1800" dirty="0" err="1" smtClean="0">
                <a:latin typeface="Consolas" panose="020B0609020204030204" pitchFamily="49" charset="0"/>
              </a:rPr>
              <a:t>internalvalidation</a:t>
            </a:r>
            <a:r>
              <a:rPr lang="en-US" sz="1800" dirty="0" smtClean="0">
                <a:latin typeface="Consolas" panose="020B0609020204030204" pitchFamily="49" charset="0"/>
              </a:rPr>
              <a:t> is performed.  This method is called whenever a parameter has been changed."""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if </a:t>
            </a:r>
            <a:r>
              <a:rPr lang="en-US" sz="1800" dirty="0" err="1">
                <a:latin typeface="Consolas" panose="020B0609020204030204" pitchFamily="49" charset="0"/>
              </a:rPr>
              <a:t>arcpy.Describe</a:t>
            </a:r>
            <a:r>
              <a:rPr lang="en-US" sz="1800" dirty="0">
                <a:latin typeface="Consolas" panose="020B0609020204030204" pitchFamily="49" charset="0"/>
              </a:rPr>
              <a:t>(parameters[0].value).</a:t>
            </a:r>
            <a:r>
              <a:rPr lang="en-US" sz="1800" dirty="0" err="1">
                <a:latin typeface="Consolas" panose="020B0609020204030204" pitchFamily="49" charset="0"/>
              </a:rPr>
              <a:t>shapeType</a:t>
            </a:r>
            <a:r>
              <a:rPr lang="en-US" sz="1800" dirty="0">
                <a:latin typeface="Consolas" panose="020B0609020204030204" pitchFamily="49" charset="0"/>
              </a:rPr>
              <a:t> != "Point":</a:t>
            </a:r>
          </a:p>
          <a:p>
            <a:pPr marL="4572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parameters[0].</a:t>
            </a:r>
            <a:r>
              <a:rPr lang="en-US" sz="1800" dirty="0" err="1">
                <a:latin typeface="Consolas" panose="020B0609020204030204" pitchFamily="49" charset="0"/>
              </a:rPr>
              <a:t>setErrorMessage</a:t>
            </a:r>
            <a:r>
              <a:rPr lang="en-US" sz="1800" dirty="0">
                <a:latin typeface="Consolas" panose="020B0609020204030204" pitchFamily="49" charset="0"/>
              </a:rPr>
              <a:t>("Only Point</a:t>
            </a:r>
            <a:r>
              <a:rPr lang="en-US" sz="1800" dirty="0" smtClean="0">
                <a:latin typeface="Consolas" panose="020B0609020204030204" pitchFamily="49" charset="0"/>
              </a:rPr>
              <a:t>")</a:t>
            </a:r>
          </a:p>
          <a:p>
            <a:pPr marL="4572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71258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fourth parameter that will use a drop down list of provided distance measurements. Such as Feet, Meters, Kilometers..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param4= </a:t>
            </a:r>
            <a:r>
              <a:rPr lang="en-US" dirty="0" err="1"/>
              <a:t>arcpy.Parameter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displayName</a:t>
            </a:r>
            <a:r>
              <a:rPr lang="en-US" dirty="0"/>
              <a:t>="Distance Measurement", </a:t>
            </a:r>
            <a:endParaRPr lang="en-US" dirty="0" smtClean="0"/>
          </a:p>
          <a:p>
            <a:pPr lvl="1"/>
            <a:r>
              <a:rPr lang="en-US" dirty="0" smtClean="0"/>
              <a:t>name</a:t>
            </a:r>
            <a:r>
              <a:rPr lang="en-US" dirty="0"/>
              <a:t>="unit", </a:t>
            </a:r>
            <a:endParaRPr lang="en-US" dirty="0" smtClean="0"/>
          </a:p>
          <a:p>
            <a:pPr lvl="1"/>
            <a:r>
              <a:rPr lang="en-US" dirty="0" smtClean="0"/>
              <a:t>datatype</a:t>
            </a:r>
            <a:r>
              <a:rPr lang="en-US" dirty="0"/>
              <a:t>="</a:t>
            </a:r>
            <a:r>
              <a:rPr lang="en-US" dirty="0" err="1"/>
              <a:t>GPString</a:t>
            </a:r>
            <a:r>
              <a:rPr lang="en-US" dirty="0"/>
              <a:t>", </a:t>
            </a:r>
            <a:endParaRPr lang="en-US" dirty="0" smtClean="0"/>
          </a:p>
          <a:p>
            <a:pPr lvl="1"/>
            <a:r>
              <a:rPr lang="en-US" dirty="0" err="1" smtClean="0"/>
              <a:t>parameterType</a:t>
            </a:r>
            <a:r>
              <a:rPr lang="en-US" dirty="0"/>
              <a:t>="Required", </a:t>
            </a:r>
            <a:endParaRPr lang="en-US" dirty="0" smtClean="0"/>
          </a:p>
          <a:p>
            <a:pPr lvl="1"/>
            <a:r>
              <a:rPr lang="en-US" dirty="0" smtClean="0"/>
              <a:t>direction</a:t>
            </a:r>
            <a:r>
              <a:rPr lang="en-US" dirty="0"/>
              <a:t>="Input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5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 the </a:t>
            </a:r>
            <a:r>
              <a:rPr lang="en-US" dirty="0" err="1" smtClean="0"/>
              <a:t>getParameterInfo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900" dirty="0" err="1" smtClean="0">
                <a:latin typeface="Consolas" panose="020B0609020204030204" pitchFamily="49" charset="0"/>
              </a:rPr>
              <a:t>def</a:t>
            </a:r>
            <a:r>
              <a:rPr lang="en-US" sz="1900" dirty="0" smtClean="0">
                <a:latin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</a:rPr>
              <a:t>getParameterInfo</a:t>
            </a:r>
            <a:r>
              <a:rPr lang="en-US" sz="1900" dirty="0">
                <a:latin typeface="Consolas" panose="020B0609020204030204" pitchFamily="49" charset="0"/>
              </a:rPr>
              <a:t>(self</a:t>
            </a:r>
            <a:r>
              <a:rPr lang="en-US" sz="1900" dirty="0" smtClean="0">
                <a:latin typeface="Consolas" panose="020B0609020204030204" pitchFamily="49" charset="0"/>
              </a:rPr>
              <a:t>):</a:t>
            </a:r>
          </a:p>
          <a:p>
            <a:pPr marL="4572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latin typeface="Consolas" panose="020B0609020204030204" pitchFamily="49" charset="0"/>
              </a:rPr>
              <a:t>param1 </a:t>
            </a:r>
            <a:r>
              <a:rPr lang="en-US" sz="1900" dirty="0">
                <a:latin typeface="Consolas" panose="020B0609020204030204" pitchFamily="49" charset="0"/>
              </a:rPr>
              <a:t>=  </a:t>
            </a:r>
            <a:r>
              <a:rPr lang="en-US" sz="1900" dirty="0" err="1" smtClean="0">
                <a:latin typeface="Consolas" panose="020B0609020204030204" pitchFamily="49" charset="0"/>
              </a:rPr>
              <a:t>arcpy.Parameter</a:t>
            </a:r>
            <a:r>
              <a:rPr lang="en-US" sz="1900" dirty="0" smtClean="0">
                <a:latin typeface="Consolas" panose="020B06090202040302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latin typeface="Consolas" panose="020B0609020204030204" pitchFamily="49" charset="0"/>
              </a:rPr>
              <a:t>param2 </a:t>
            </a:r>
            <a:r>
              <a:rPr lang="en-US" sz="1900" dirty="0">
                <a:latin typeface="Consolas" panose="020B0609020204030204" pitchFamily="49" charset="0"/>
              </a:rPr>
              <a:t>=  </a:t>
            </a:r>
            <a:r>
              <a:rPr lang="en-US" sz="1900" dirty="0" err="1">
                <a:latin typeface="Consolas" panose="020B0609020204030204" pitchFamily="49" charset="0"/>
              </a:rPr>
              <a:t>arcpy.Parameter</a:t>
            </a:r>
            <a:r>
              <a:rPr lang="en-US" sz="1900" dirty="0" smtClean="0">
                <a:latin typeface="Consolas" panose="020B06090202040302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latin typeface="Consolas" panose="020B0609020204030204" pitchFamily="49" charset="0"/>
              </a:rPr>
              <a:t>param3 </a:t>
            </a:r>
            <a:r>
              <a:rPr lang="en-US" sz="1900" dirty="0">
                <a:latin typeface="Consolas" panose="020B0609020204030204" pitchFamily="49" charset="0"/>
              </a:rPr>
              <a:t>=  </a:t>
            </a:r>
            <a:r>
              <a:rPr lang="en-US" sz="1900" dirty="0" err="1">
                <a:latin typeface="Consolas" panose="020B0609020204030204" pitchFamily="49" charset="0"/>
              </a:rPr>
              <a:t>arcpy.Parameter</a:t>
            </a:r>
            <a:r>
              <a:rPr lang="en-US" sz="1900" dirty="0" smtClean="0">
                <a:latin typeface="Consolas" panose="020B06090202040302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latin typeface="Consolas" panose="020B0609020204030204" pitchFamily="49" charset="0"/>
              </a:rPr>
              <a:t>param4 </a:t>
            </a:r>
            <a:r>
              <a:rPr lang="en-US" sz="1900" dirty="0">
                <a:latin typeface="Consolas" panose="020B0609020204030204" pitchFamily="49" charset="0"/>
              </a:rPr>
              <a:t>=  </a:t>
            </a:r>
            <a:r>
              <a:rPr lang="en-US" sz="1900" dirty="0" err="1">
                <a:latin typeface="Consolas" panose="020B0609020204030204" pitchFamily="49" charset="0"/>
              </a:rPr>
              <a:t>arcpy.Parameter</a:t>
            </a:r>
            <a:r>
              <a:rPr lang="en-US" sz="1900" dirty="0">
                <a:latin typeface="Consolas" panose="020B0609020204030204" pitchFamily="49" charset="0"/>
              </a:rPr>
              <a:t>()</a:t>
            </a:r>
            <a:endParaRPr lang="en-US" sz="1900" dirty="0" smtClean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param4.filter.type = "Value List"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latin typeface="Consolas" panose="020B0609020204030204" pitchFamily="49" charset="0"/>
              </a:rPr>
              <a:t>param4.filter.list </a:t>
            </a:r>
            <a:r>
              <a:rPr lang="en-US" sz="1900" dirty="0">
                <a:latin typeface="Consolas" panose="020B0609020204030204" pitchFamily="49" charset="0"/>
              </a:rPr>
              <a:t>= ["Feet", "Meter"]</a:t>
            </a:r>
          </a:p>
          <a:p>
            <a:pPr marL="274320" lvl="1" indent="0"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latin typeface="Consolas" panose="020B0609020204030204" pitchFamily="49" charset="0"/>
              </a:rPr>
              <a:t>#</a:t>
            </a:r>
            <a:r>
              <a:rPr lang="en-US" sz="1900" dirty="0">
                <a:latin typeface="Consolas" panose="020B0609020204030204" pitchFamily="49" charset="0"/>
              </a:rPr>
              <a:t>Must return a List object 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latin typeface="Consolas" panose="020B0609020204030204" pitchFamily="49" charset="0"/>
              </a:rPr>
              <a:t>#</a:t>
            </a:r>
            <a:r>
              <a:rPr lang="en-US" sz="1900" dirty="0">
                <a:latin typeface="Consolas" panose="020B0609020204030204" pitchFamily="49" charset="0"/>
              </a:rPr>
              <a:t>The order of the returned list affects the order of the boxes as they are displayed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latin typeface="Consolas" panose="020B0609020204030204" pitchFamily="49" charset="0"/>
              </a:rPr>
              <a:t>return[param1</a:t>
            </a:r>
            <a:r>
              <a:rPr lang="en-US" sz="1900" dirty="0">
                <a:latin typeface="Consolas" panose="020B0609020204030204" pitchFamily="49" charset="0"/>
              </a:rPr>
              <a:t>, param2, param4, param3 ]</a:t>
            </a:r>
          </a:p>
        </p:txBody>
      </p:sp>
    </p:spTree>
    <p:extLst>
      <p:ext uri="{BB962C8B-B14F-4D97-AF65-F5344CB8AC3E}">
        <p14:creationId xmlns:p14="http://schemas.microsoft.com/office/powerpoint/2010/main" val="31901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Execute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distance_with_unit</a:t>
            </a:r>
            <a:r>
              <a:rPr lang="en-US" sz="1800" dirty="0">
                <a:latin typeface="Consolas" panose="020B0609020204030204" pitchFamily="49" charset="0"/>
              </a:rPr>
              <a:t> = "%s %s" % (parameters[1].</a:t>
            </a:r>
            <a:r>
              <a:rPr lang="en-US" sz="1800" dirty="0" err="1">
                <a:latin typeface="Consolas" panose="020B0609020204030204" pitchFamily="49" charset="0"/>
              </a:rPr>
              <a:t>valueAsText</a:t>
            </a:r>
            <a:r>
              <a:rPr lang="en-US" sz="1800" dirty="0">
                <a:latin typeface="Consolas" panose="020B0609020204030204" pitchFamily="49" charset="0"/>
              </a:rPr>
              <a:t>, parameters[2].</a:t>
            </a:r>
            <a:r>
              <a:rPr lang="en-US" sz="1800" dirty="0" err="1">
                <a:latin typeface="Consolas" panose="020B0609020204030204" pitchFamily="49" charset="0"/>
              </a:rPr>
              <a:t>valueAsText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arcpy.AddMessage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distance_with_unit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arcpy.Buffer_analysis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inputFeatures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outputFeatures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distance_with_unit</a:t>
            </a:r>
            <a:r>
              <a:rPr lang="en-US" sz="1800" dirty="0">
                <a:latin typeface="Consolas" panose="020B0609020204030204" pitchFamily="49" charset="0"/>
              </a:rPr>
              <a:t>, "FULL", "ROUND", "LIST")</a:t>
            </a:r>
          </a:p>
        </p:txBody>
      </p:sp>
    </p:spTree>
    <p:extLst>
      <p:ext uri="{BB962C8B-B14F-4D97-AF65-F5344CB8AC3E}">
        <p14:creationId xmlns:p14="http://schemas.microsoft.com/office/powerpoint/2010/main" val="33978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</a:t>
            </a:r>
            <a:r>
              <a:rPr lang="en-US" dirty="0" err="1" smtClean="0"/>
              <a:t>ArcToolBox</a:t>
            </a:r>
            <a:endParaRPr lang="en-US" dirty="0"/>
          </a:p>
        </p:txBody>
      </p:sp>
      <p:pic>
        <p:nvPicPr>
          <p:cNvPr id="4" name="Content Placeholder 3" descr="David Haynes Tool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1" y="1905000"/>
            <a:ext cx="8963593" cy="4648200"/>
          </a:xfrm>
        </p:spPr>
      </p:pic>
    </p:spTree>
    <p:extLst>
      <p:ext uri="{BB962C8B-B14F-4D97-AF65-F5344CB8AC3E}">
        <p14:creationId xmlns:p14="http://schemas.microsoft.com/office/powerpoint/2010/main" val="63138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Buffering</a:t>
            </a:r>
            <a:endParaRPr lang="en-US" dirty="0"/>
          </a:p>
        </p:txBody>
      </p:sp>
      <p:pic>
        <p:nvPicPr>
          <p:cNvPr id="4" name="Content Placeholder 3" descr="David Haynes Tool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2133600"/>
            <a:ext cx="7934984" cy="4114800"/>
          </a:xfrm>
        </p:spPr>
      </p:pic>
    </p:spTree>
    <p:extLst>
      <p:ext uri="{BB962C8B-B14F-4D97-AF65-F5344CB8AC3E}">
        <p14:creationId xmlns:p14="http://schemas.microsoft.com/office/powerpoint/2010/main" val="186783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your tool to Arc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48550"/>
          <a:stretch/>
        </p:blipFill>
        <p:spPr>
          <a:xfrm>
            <a:off x="1205140" y="1828800"/>
            <a:ext cx="4267200" cy="466305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Go the main toolbar</a:t>
            </a:r>
          </a:p>
          <a:p>
            <a:r>
              <a:rPr lang="en-US" dirty="0" smtClean="0"/>
              <a:t>Go to customize </a:t>
            </a:r>
            <a:r>
              <a:rPr lang="en-US" dirty="0" smtClean="0">
                <a:sym typeface="Wingdings" panose="05000000000000000000" pitchFamily="2" charset="2"/>
              </a:rPr>
              <a:t> customize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9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83137"/>
            <a:ext cx="9753600" cy="868361"/>
          </a:xfrm>
        </p:spPr>
        <p:txBody>
          <a:bodyPr/>
          <a:lstStyle/>
          <a:p>
            <a:r>
              <a:rPr lang="en-US" dirty="0" smtClean="0"/>
              <a:t>Find the </a:t>
            </a:r>
            <a:r>
              <a:rPr lang="en-US" dirty="0" err="1" smtClean="0"/>
              <a:t>GeoProcessing</a:t>
            </a:r>
            <a:r>
              <a:rPr lang="en-US" dirty="0" smtClean="0"/>
              <a:t> Tools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7962" t="22433" r="52159" b="28854"/>
          <a:stretch/>
        </p:blipFill>
        <p:spPr>
          <a:xfrm>
            <a:off x="989012" y="2362200"/>
            <a:ext cx="4572000" cy="4191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8477" t="23374" r="51686" b="28052"/>
          <a:stretch/>
        </p:blipFill>
        <p:spPr>
          <a:xfrm>
            <a:off x="6246812" y="2425336"/>
            <a:ext cx="4495800" cy="411480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98612" y="2667000"/>
            <a:ext cx="990600" cy="45720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6246812" y="4800600"/>
            <a:ext cx="2057400" cy="45720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6223453" y="4800600"/>
            <a:ext cx="2057400" cy="45720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/>
          <p:cNvSpPr/>
          <p:nvPr/>
        </p:nvSpPr>
        <p:spPr>
          <a:xfrm>
            <a:off x="6851649" y="5600335"/>
            <a:ext cx="1524000" cy="46083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989012" y="1605070"/>
            <a:ext cx="4343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Click on the “Commands” tab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23012" y="1605070"/>
            <a:ext cx="4343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Scroll to “Geoprocessing” </a:t>
            </a:r>
            <a:r>
              <a:rPr lang="en-US" sz="2400" dirty="0" smtClean="0">
                <a:sym typeface="Wingdings" panose="05000000000000000000" pitchFamily="2" charset="2"/>
              </a:rPr>
              <a:t> Add 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2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Python Toolbox - ArcGIS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1787" b="8262"/>
          <a:stretch/>
        </p:blipFill>
        <p:spPr>
          <a:xfrm>
            <a:off x="1065212" y="1828800"/>
            <a:ext cx="4419600" cy="472798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ArcCatalog</a:t>
            </a:r>
            <a:endParaRPr lang="en-US" dirty="0" smtClean="0"/>
          </a:p>
          <a:p>
            <a:r>
              <a:rPr lang="en-US" dirty="0" smtClean="0"/>
              <a:t>Right-Click on the Toolbox</a:t>
            </a:r>
          </a:p>
          <a:p>
            <a:r>
              <a:rPr lang="en-US" dirty="0" smtClean="0"/>
              <a:t>New Python </a:t>
            </a:r>
            <a:r>
              <a:rPr lang="en-US" dirty="0" err="1" smtClean="0"/>
              <a:t>ToolBox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8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407" y="581115"/>
            <a:ext cx="10969943" cy="990600"/>
          </a:xfrm>
        </p:spPr>
        <p:txBody>
          <a:bodyPr/>
          <a:lstStyle/>
          <a:p>
            <a:r>
              <a:rPr lang="en-US" dirty="0" smtClean="0"/>
              <a:t>Load your Python Tool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5541" t="25033" r="49071" b="29648"/>
          <a:stretch/>
        </p:blipFill>
        <p:spPr>
          <a:xfrm>
            <a:off x="989012" y="2518961"/>
            <a:ext cx="4127499" cy="297179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5099" t="25033" r="48098" b="32167"/>
          <a:stretch/>
        </p:blipFill>
        <p:spPr>
          <a:xfrm>
            <a:off x="6441168" y="2714901"/>
            <a:ext cx="4245430" cy="27758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8395" y="2076086"/>
            <a:ext cx="4343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Click on the Toolboxes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475413" y="1862888"/>
            <a:ext cx="4343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Navigate till you find your python script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989012" y="3200400"/>
            <a:ext cx="685800" cy="276693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659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button to your menu bar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8371" t="22515" r="51903" b="27131"/>
          <a:stretch/>
        </p:blipFill>
        <p:spPr>
          <a:xfrm>
            <a:off x="958394" y="2620018"/>
            <a:ext cx="3916817" cy="37303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8393" y="1840907"/>
            <a:ext cx="4343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Click and drag your tool to the main menu bar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573901" y="3596836"/>
            <a:ext cx="2301309" cy="44176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 rotWithShape="1">
          <a:blip r:embed="rId3"/>
          <a:srcRect r="33232" b="5264"/>
          <a:stretch/>
        </p:blipFill>
        <p:spPr>
          <a:xfrm>
            <a:off x="5388429" y="1840907"/>
            <a:ext cx="5811383" cy="463596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4875210" y="2438400"/>
            <a:ext cx="3124202" cy="11584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0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Your Tool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232" b="5264"/>
          <a:stretch/>
        </p:blipFill>
        <p:spPr>
          <a:xfrm>
            <a:off x="1598612" y="1752599"/>
            <a:ext cx="6629400" cy="52885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418012" y="2057400"/>
            <a:ext cx="825500" cy="38100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481" y="1371601"/>
            <a:ext cx="190499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0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ArcPro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8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ArcPro</a:t>
            </a:r>
            <a:r>
              <a:rPr lang="en-US" dirty="0" smtClean="0"/>
              <a:t> supports all of the functionality of your scripts but requires you to build them in another program and then import.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1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ArcPro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0929" r="25635" b="49581"/>
          <a:stretch/>
        </p:blipFill>
        <p:spPr>
          <a:xfrm>
            <a:off x="609441" y="1683291"/>
            <a:ext cx="6170771" cy="3733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2612" y="1673352"/>
            <a:ext cx="4646772" cy="4718304"/>
          </a:xfrm>
        </p:spPr>
        <p:txBody>
          <a:bodyPr/>
          <a:lstStyle/>
          <a:p>
            <a:r>
              <a:rPr lang="en-US" dirty="0" smtClean="0"/>
              <a:t>Select the Project Tab</a:t>
            </a:r>
          </a:p>
          <a:p>
            <a:r>
              <a:rPr lang="en-US" dirty="0" smtClean="0"/>
              <a:t>Right click to create a new script</a:t>
            </a:r>
          </a:p>
        </p:txBody>
      </p:sp>
      <p:sp>
        <p:nvSpPr>
          <p:cNvPr id="6" name="Oval 5"/>
          <p:cNvSpPr/>
          <p:nvPr/>
        </p:nvSpPr>
        <p:spPr>
          <a:xfrm>
            <a:off x="2132012" y="2590800"/>
            <a:ext cx="11430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0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the script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609" y="1524497"/>
            <a:ext cx="10443607" cy="52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Access your Script Double-click on Toolbox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441" y="2755899"/>
            <a:ext cx="5383398" cy="255238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5985" y="2710803"/>
            <a:ext cx="5383398" cy="264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9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716502"/>
            <a:ext cx="5383213" cy="263149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Choose a name for your tool</a:t>
            </a:r>
          </a:p>
          <a:p>
            <a:pPr lvl="1"/>
            <a:r>
              <a:rPr lang="en-US" dirty="0" smtClean="0"/>
              <a:t>No spaces</a:t>
            </a:r>
          </a:p>
          <a:p>
            <a:r>
              <a:rPr lang="en-US" dirty="0" smtClean="0"/>
              <a:t>Label is a whatever you want</a:t>
            </a:r>
          </a:p>
          <a:p>
            <a:r>
              <a:rPr lang="en-US" dirty="0" smtClean="0"/>
              <a:t>Script file is needed, find an existing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7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Definition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669582"/>
            <a:ext cx="5383213" cy="272533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You can enter in the names of the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ArcPro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0929" r="25635" b="49581"/>
          <a:stretch/>
        </p:blipFill>
        <p:spPr>
          <a:xfrm>
            <a:off x="609441" y="1683291"/>
            <a:ext cx="6170771" cy="3733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2612" y="1673352"/>
            <a:ext cx="4646772" cy="4718304"/>
          </a:xfrm>
        </p:spPr>
        <p:txBody>
          <a:bodyPr/>
          <a:lstStyle/>
          <a:p>
            <a:r>
              <a:rPr lang="en-US" dirty="0" smtClean="0"/>
              <a:t>Select the Project Tab</a:t>
            </a:r>
          </a:p>
          <a:p>
            <a:r>
              <a:rPr lang="en-US" dirty="0" smtClean="0"/>
              <a:t>Right click to create a new script</a:t>
            </a:r>
          </a:p>
        </p:txBody>
      </p:sp>
      <p:sp>
        <p:nvSpPr>
          <p:cNvPr id="6" name="Oval 5"/>
          <p:cNvSpPr/>
          <p:nvPr/>
        </p:nvSpPr>
        <p:spPr>
          <a:xfrm>
            <a:off x="2132012" y="2590800"/>
            <a:ext cx="11430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5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8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def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argument_parser</a:t>
            </a:r>
            <a:r>
              <a:rPr lang="en-US" sz="1200" dirty="0">
                <a:latin typeface="Consolas" panose="020B0609020204030204" pitchFamily="49" charset="0"/>
              </a:rPr>
              <a:t>():</a:t>
            </a:r>
          </a:p>
          <a:p>
            <a:pPr marL="4572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"""   </a:t>
            </a:r>
            <a:r>
              <a:rPr lang="en-US" sz="1200" dirty="0">
                <a:latin typeface="Consolas" panose="020B0609020204030204" pitchFamily="49" charset="0"/>
              </a:rPr>
              <a:t>return </a:t>
            </a:r>
            <a:r>
              <a:rPr lang="en-US" sz="1200" dirty="0" smtClean="0">
                <a:latin typeface="Consolas" panose="020B0609020204030204" pitchFamily="49" charset="0"/>
              </a:rPr>
              <a:t>arguments   </a:t>
            </a:r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pPr marL="4572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import </a:t>
            </a:r>
            <a:r>
              <a:rPr lang="en-US" sz="1200" dirty="0" err="1">
                <a:latin typeface="Consolas" panose="020B0609020204030204" pitchFamily="49" charset="0"/>
              </a:rPr>
              <a:t>argparse</a:t>
            </a:r>
            <a:endParaRPr lang="en-US" sz="12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parser = </a:t>
            </a:r>
            <a:r>
              <a:rPr lang="en-US" sz="1200" dirty="0" err="1">
                <a:latin typeface="Consolas" panose="020B0609020204030204" pitchFamily="49" charset="0"/>
              </a:rPr>
              <a:t>argparse.ArgumentParser</a:t>
            </a:r>
            <a:r>
              <a:rPr lang="en-US" sz="1200" dirty="0">
                <a:latin typeface="Consolas" panose="020B0609020204030204" pitchFamily="49" charset="0"/>
              </a:rPr>
              <a:t>(description= "A function for buffering shapefiles")    </a:t>
            </a:r>
          </a:p>
          <a:p>
            <a:pPr marL="4572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parser.add_argument</a:t>
            </a:r>
            <a:r>
              <a:rPr lang="en-US" sz="1200" dirty="0">
                <a:latin typeface="Consolas" panose="020B0609020204030204" pitchFamily="49" charset="0"/>
              </a:rPr>
              <a:t>("--</a:t>
            </a:r>
            <a:r>
              <a:rPr lang="en-US" sz="1200" dirty="0" err="1">
                <a:latin typeface="Consolas" panose="020B0609020204030204" pitchFamily="49" charset="0"/>
              </a:rPr>
              <a:t>infile</a:t>
            </a:r>
            <a:r>
              <a:rPr lang="en-US" sz="1200" dirty="0">
                <a:latin typeface="Consolas" panose="020B0609020204030204" pitchFamily="49" charset="0"/>
              </a:rPr>
              <a:t>", required =True, help="The full path for the </a:t>
            </a:r>
            <a:r>
              <a:rPr lang="en-US" sz="1200" dirty="0" err="1">
                <a:latin typeface="Consolas" panose="020B0609020204030204" pitchFamily="49" charset="0"/>
              </a:rPr>
              <a:t>infile</a:t>
            </a:r>
            <a:r>
              <a:rPr lang="en-US" sz="1200" dirty="0">
                <a:latin typeface="Consolas" panose="020B0609020204030204" pitchFamily="49" charset="0"/>
              </a:rPr>
              <a:t>", </a:t>
            </a:r>
            <a:r>
              <a:rPr lang="en-US" sz="1200" dirty="0" err="1">
                <a:latin typeface="Consolas" panose="020B0609020204030204" pitchFamily="49" charset="0"/>
              </a:rPr>
              <a:t>dest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 err="1">
                <a:latin typeface="Consolas" panose="020B0609020204030204" pitchFamily="49" charset="0"/>
              </a:rPr>
              <a:t>infile</a:t>
            </a:r>
            <a:r>
              <a:rPr lang="en-US" sz="1200" dirty="0">
                <a:latin typeface="Consolas" panose="020B0609020204030204" pitchFamily="49" charset="0"/>
              </a:rPr>
              <a:t>")    </a:t>
            </a:r>
          </a:p>
          <a:p>
            <a:pPr marL="4572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parser.add_argument</a:t>
            </a:r>
            <a:r>
              <a:rPr lang="en-US" sz="1200" dirty="0">
                <a:latin typeface="Consolas" panose="020B0609020204030204" pitchFamily="49" charset="0"/>
              </a:rPr>
              <a:t>("--distance", required =True, help="Buffer distance in units", </a:t>
            </a:r>
            <a:r>
              <a:rPr lang="en-US" sz="1200" dirty="0" err="1">
                <a:latin typeface="Consolas" panose="020B0609020204030204" pitchFamily="49" charset="0"/>
              </a:rPr>
              <a:t>dest</a:t>
            </a:r>
            <a:r>
              <a:rPr lang="en-US" sz="1200" dirty="0">
                <a:latin typeface="Consolas" panose="020B0609020204030204" pitchFamily="49" charset="0"/>
              </a:rPr>
              <a:t>="distance")    </a:t>
            </a:r>
          </a:p>
          <a:p>
            <a:pPr marL="4572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parser.add_argument</a:t>
            </a:r>
            <a:r>
              <a:rPr lang="en-US" sz="1200" dirty="0">
                <a:latin typeface="Consolas" panose="020B0609020204030204" pitchFamily="49" charset="0"/>
              </a:rPr>
              <a:t>("--units", required =True, help="Distance unit", </a:t>
            </a:r>
            <a:r>
              <a:rPr lang="en-US" sz="1200" dirty="0" err="1">
                <a:latin typeface="Consolas" panose="020B0609020204030204" pitchFamily="49" charset="0"/>
              </a:rPr>
              <a:t>dest</a:t>
            </a:r>
            <a:r>
              <a:rPr lang="en-US" sz="1200" dirty="0">
                <a:latin typeface="Consolas" panose="020B0609020204030204" pitchFamily="49" charset="0"/>
              </a:rPr>
              <a:t>="units")    </a:t>
            </a:r>
          </a:p>
          <a:p>
            <a:pPr marL="4572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parser.add_argument</a:t>
            </a:r>
            <a:r>
              <a:rPr lang="en-US" sz="1200" dirty="0">
                <a:latin typeface="Consolas" panose="020B0609020204030204" pitchFamily="49" charset="0"/>
              </a:rPr>
              <a:t>("--</a:t>
            </a:r>
            <a:r>
              <a:rPr lang="en-US" sz="1200" dirty="0" err="1">
                <a:latin typeface="Consolas" panose="020B0609020204030204" pitchFamily="49" charset="0"/>
              </a:rPr>
              <a:t>outfile</a:t>
            </a:r>
            <a:r>
              <a:rPr lang="en-US" sz="1200" dirty="0">
                <a:latin typeface="Consolas" panose="020B0609020204030204" pitchFamily="49" charset="0"/>
              </a:rPr>
              <a:t>", required =True, help="The full path for the </a:t>
            </a:r>
            <a:r>
              <a:rPr lang="en-US" sz="1200" dirty="0" err="1">
                <a:latin typeface="Consolas" panose="020B0609020204030204" pitchFamily="49" charset="0"/>
              </a:rPr>
              <a:t>outfile</a:t>
            </a:r>
            <a:r>
              <a:rPr lang="en-US" sz="1200" dirty="0">
                <a:latin typeface="Consolas" panose="020B0609020204030204" pitchFamily="49" charset="0"/>
              </a:rPr>
              <a:t>", </a:t>
            </a:r>
            <a:r>
              <a:rPr lang="en-US" sz="1200" dirty="0" err="1">
                <a:latin typeface="Consolas" panose="020B0609020204030204" pitchFamily="49" charset="0"/>
              </a:rPr>
              <a:t>dest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 err="1">
                <a:latin typeface="Consolas" panose="020B0609020204030204" pitchFamily="49" charset="0"/>
              </a:rPr>
              <a:t>outfile</a:t>
            </a:r>
            <a:r>
              <a:rPr lang="en-US" sz="1200" dirty="0">
                <a:latin typeface="Consolas" panose="020B0609020204030204" pitchFamily="49" charset="0"/>
              </a:rPr>
              <a:t>")</a:t>
            </a:r>
          </a:p>
          <a:p>
            <a:pPr marL="4572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endParaRPr lang="en-US" sz="12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return parser</a:t>
            </a:r>
          </a:p>
        </p:txBody>
      </p:sp>
    </p:spTree>
    <p:extLst>
      <p:ext uri="{BB962C8B-B14F-4D97-AF65-F5344CB8AC3E}">
        <p14:creationId xmlns:p14="http://schemas.microsoft.com/office/powerpoint/2010/main" val="19681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</a:rPr>
              <a:t>inShapefile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, units, </a:t>
            </a:r>
            <a:r>
              <a:rPr lang="en-US" dirty="0" err="1">
                <a:latin typeface="Consolas" panose="020B0609020204030204" pitchFamily="49" charset="0"/>
              </a:rPr>
              <a:t>outShapefile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import </a:t>
            </a:r>
            <a:r>
              <a:rPr lang="en-US" dirty="0" err="1">
                <a:latin typeface="Consolas" panose="020B0609020204030204" pitchFamily="49" charset="0"/>
              </a:rPr>
              <a:t>arcpy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distance_with_unit</a:t>
            </a:r>
            <a:r>
              <a:rPr lang="en-US" dirty="0">
                <a:latin typeface="Consolas" panose="020B0609020204030204" pitchFamily="49" charset="0"/>
              </a:rPr>
              <a:t> = "%s %s" % (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, units)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arcpy.Buffer_analysis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inShapefile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outShapefile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distance_with_unit</a:t>
            </a:r>
            <a:r>
              <a:rPr lang="en-US" dirty="0">
                <a:latin typeface="Consolas" panose="020B0609020204030204" pitchFamily="49" charset="0"/>
              </a:rPr>
              <a:t>, "FULL", "ROUND", "LIST")</a:t>
            </a:r>
          </a:p>
          <a:p>
            <a:pPr marL="4572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if __name__ == '__main__':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argument_parser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parse_args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    main(</a:t>
            </a:r>
            <a:r>
              <a:rPr lang="en-US" dirty="0" err="1">
                <a:latin typeface="Consolas" panose="020B0609020204030204" pitchFamily="49" charset="0"/>
              </a:rPr>
              <a:t>args.infile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args.distance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args.units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args.outfile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50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c:\Python27\ArcGIS10.5&gt;python buffer.py </a:t>
            </a:r>
            <a:endParaRPr lang="en-US" dirty="0" smtClean="0"/>
          </a:p>
          <a:p>
            <a:pPr lvl="1"/>
            <a:r>
              <a:rPr lang="en-US" dirty="0" smtClean="0"/>
              <a:t>--</a:t>
            </a:r>
            <a:r>
              <a:rPr lang="en-US" dirty="0" err="1"/>
              <a:t>infile</a:t>
            </a:r>
            <a:r>
              <a:rPr lang="en-US" dirty="0"/>
              <a:t> c:\</a:t>
            </a:r>
            <a:r>
              <a:rPr lang="en-US" dirty="0" smtClean="0"/>
              <a:t>work\boundaries_1840_IPUMS_MX_HSLAD_2005_2010.shp</a:t>
            </a:r>
          </a:p>
          <a:p>
            <a:pPr lvl="1"/>
            <a:r>
              <a:rPr lang="en-US" dirty="0" smtClean="0"/>
              <a:t>--</a:t>
            </a:r>
            <a:r>
              <a:rPr lang="en-US" dirty="0"/>
              <a:t>distance 50 </a:t>
            </a:r>
            <a:endParaRPr lang="en-US" dirty="0" smtClean="0"/>
          </a:p>
          <a:p>
            <a:pPr lvl="1"/>
            <a:r>
              <a:rPr lang="en-US" dirty="0" smtClean="0"/>
              <a:t>--</a:t>
            </a:r>
            <a:r>
              <a:rPr lang="en-US" dirty="0"/>
              <a:t>units Meters </a:t>
            </a:r>
            <a:endParaRPr lang="en-US" dirty="0" smtClean="0"/>
          </a:p>
          <a:p>
            <a:pPr lvl="1"/>
            <a:r>
              <a:rPr lang="en-US" dirty="0" smtClean="0"/>
              <a:t>--</a:t>
            </a:r>
            <a:r>
              <a:rPr lang="en-US" dirty="0" err="1"/>
              <a:t>outfile</a:t>
            </a:r>
            <a:r>
              <a:rPr lang="en-US" dirty="0"/>
              <a:t> c:\work\testing5.shp</a:t>
            </a:r>
          </a:p>
        </p:txBody>
      </p:sp>
    </p:spTree>
    <p:extLst>
      <p:ext uri="{BB962C8B-B14F-4D97-AF65-F5344CB8AC3E}">
        <p14:creationId xmlns:p14="http://schemas.microsoft.com/office/powerpoint/2010/main" val="272078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ArcPro</a:t>
            </a:r>
            <a:r>
              <a:rPr lang="en-US" dirty="0" smtClean="0"/>
              <a:t> – Importing old Toolboxes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2612" y="1673352"/>
            <a:ext cx="4646772" cy="4718304"/>
          </a:xfrm>
        </p:spPr>
        <p:txBody>
          <a:bodyPr/>
          <a:lstStyle/>
          <a:p>
            <a:r>
              <a:rPr lang="en-US" dirty="0" smtClean="0"/>
              <a:t>Click on the Insert Tab</a:t>
            </a:r>
          </a:p>
          <a:p>
            <a:r>
              <a:rPr lang="en-US" dirty="0" smtClean="0"/>
              <a:t>Click the Toolbox</a:t>
            </a:r>
          </a:p>
          <a:p>
            <a:pPr lvl="1"/>
            <a:r>
              <a:rPr lang="en-US" dirty="0" smtClean="0"/>
              <a:t>Add Toolbox will let you import an existing toolbox</a:t>
            </a:r>
          </a:p>
          <a:p>
            <a:pPr lvl="1"/>
            <a:r>
              <a:rPr lang="en-US" dirty="0" smtClean="0"/>
              <a:t>New Toolbox creates a new </a:t>
            </a:r>
            <a:r>
              <a:rPr lang="en-US" dirty="0" err="1" smtClean="0"/>
              <a:t>ArcPro</a:t>
            </a:r>
            <a:r>
              <a:rPr lang="en-US" dirty="0" smtClean="0"/>
              <a:t> Toolbox</a:t>
            </a:r>
          </a:p>
          <a:p>
            <a:pPr lvl="1"/>
            <a:r>
              <a:rPr lang="en-US" dirty="0" smtClean="0"/>
              <a:t>New Python Toolbox creates a new ArcMap Toolbox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9514" r="33500" b="64679"/>
          <a:stretch/>
        </p:blipFill>
        <p:spPr>
          <a:xfrm>
            <a:off x="626903" y="1673352"/>
            <a:ext cx="6259397" cy="36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ArcToolbox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0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096962"/>
          </a:xfrm>
        </p:spPr>
        <p:txBody>
          <a:bodyPr>
            <a:normAutofit/>
          </a:bodyPr>
          <a:lstStyle/>
          <a:p>
            <a:r>
              <a:rPr lang="en-US" dirty="0" smtClean="0"/>
              <a:t>Modify the metadata of your Tool - ArcMap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82" t="17543" r="35205" b="15790"/>
          <a:stretch/>
        </p:blipFill>
        <p:spPr>
          <a:xfrm>
            <a:off x="2513012" y="1600200"/>
            <a:ext cx="5791200" cy="51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4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ArcToolBox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72825" b="31356"/>
          <a:stretch/>
        </p:blipFill>
        <p:spPr>
          <a:xfrm>
            <a:off x="1217614" y="1828800"/>
            <a:ext cx="3276598" cy="465339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Right-click on your toolbox</a:t>
            </a:r>
          </a:p>
          <a:p>
            <a:r>
              <a:rPr lang="en-US" dirty="0" smtClean="0"/>
              <a:t>Click Edit to see your code</a:t>
            </a:r>
          </a:p>
          <a:p>
            <a:endParaRPr lang="en-US" dirty="0"/>
          </a:p>
        </p:txBody>
      </p:sp>
      <p:pic>
        <p:nvPicPr>
          <p:cNvPr id="7" name="Picture 6" descr="Toolbox.pyt - Notepa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07" y="2819400"/>
            <a:ext cx="4624077" cy="38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7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Toolbox.pyt - Notepad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75442"/>
            <a:ext cx="5383213" cy="4513616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Two Classes</a:t>
            </a:r>
          </a:p>
          <a:p>
            <a:pPr lvl="1"/>
            <a:r>
              <a:rPr lang="en-US" dirty="0" err="1" smtClean="0"/>
              <a:t>ToolBox</a:t>
            </a:r>
            <a:r>
              <a:rPr lang="en-US" dirty="0" smtClean="0"/>
              <a:t> Class, which can have more than 1 tool</a:t>
            </a:r>
          </a:p>
          <a:p>
            <a:pPr lvl="1"/>
            <a:r>
              <a:rPr lang="en-US" dirty="0" smtClean="0"/>
              <a:t>Tool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ring2017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ring2017" id="{66A5C40C-B44A-4CE2-A7E4-C1BF99F58C89}" vid="{700C9AA0-CCB1-436C-8BF7-E5E3F9A427D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6EE188-8C78-4767-B50A-130BE28738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Spring2017</Template>
  <TotalTime>0</TotalTime>
  <Words>1278</Words>
  <Application>Microsoft Office PowerPoint</Application>
  <PresentationFormat>Custom</PresentationFormat>
  <Paragraphs>251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Century Gothic</vt:lpstr>
      <vt:lpstr>Consolas</vt:lpstr>
      <vt:lpstr>Wingdings</vt:lpstr>
      <vt:lpstr>Spring2017</vt:lpstr>
      <vt:lpstr>Arcpy Toolbox</vt:lpstr>
      <vt:lpstr>Choose your tool</vt:lpstr>
      <vt:lpstr>Create a new Python Toolbox - ArcGIS</vt:lpstr>
      <vt:lpstr>ArcPro</vt:lpstr>
      <vt:lpstr>ArcPro – Importing old Toolboxes</vt:lpstr>
      <vt:lpstr>ArcMAP</vt:lpstr>
      <vt:lpstr>Modify the metadata of your Tool - ArcMap</vt:lpstr>
      <vt:lpstr>ArcToolBox</vt:lpstr>
      <vt:lpstr>PowerPoint Presentation</vt:lpstr>
      <vt:lpstr>PowerPoint Presentation</vt:lpstr>
      <vt:lpstr>Add an ArcPY parameter</vt:lpstr>
      <vt:lpstr>Code it</vt:lpstr>
      <vt:lpstr>Parameter object methods</vt:lpstr>
      <vt:lpstr>Arcpy Field Types</vt:lpstr>
      <vt:lpstr>Code it</vt:lpstr>
      <vt:lpstr>ESRI’s Tool User Interface (UI)</vt:lpstr>
      <vt:lpstr>updateMessages</vt:lpstr>
      <vt:lpstr>Code it</vt:lpstr>
      <vt:lpstr>PowerPoint Presentation</vt:lpstr>
      <vt:lpstr>Code it</vt:lpstr>
      <vt:lpstr>Buffer Tool</vt:lpstr>
      <vt:lpstr>updateParameters</vt:lpstr>
      <vt:lpstr>Code it</vt:lpstr>
      <vt:lpstr>Modify the getParameterInfo() </vt:lpstr>
      <vt:lpstr>Modify the Execute Function</vt:lpstr>
      <vt:lpstr>Completed ArcToolBox</vt:lpstr>
      <vt:lpstr>Automated Buffering</vt:lpstr>
      <vt:lpstr>Adding your tool to Arc</vt:lpstr>
      <vt:lpstr>Find the GeoProcessing Tools</vt:lpstr>
      <vt:lpstr>Load your Python Tool</vt:lpstr>
      <vt:lpstr>Add the button to your menu bar</vt:lpstr>
      <vt:lpstr>Run Your Tool</vt:lpstr>
      <vt:lpstr>ArcPro </vt:lpstr>
      <vt:lpstr>ArcPro</vt:lpstr>
      <vt:lpstr>ArcPro</vt:lpstr>
      <vt:lpstr>Setup the script</vt:lpstr>
      <vt:lpstr>To Access your Script Double-click on Toolbox</vt:lpstr>
      <vt:lpstr>General</vt:lpstr>
      <vt:lpstr>Parameter Definition</vt:lpstr>
      <vt:lpstr>Command Line tool</vt:lpstr>
      <vt:lpstr>Argument parser</vt:lpstr>
      <vt:lpstr>PowerPoint Presentation</vt:lpstr>
      <vt:lpstr>Command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2017-03-28T01:45:47Z</dcterms:created>
  <dcterms:modified xsi:type="dcterms:W3CDTF">2018-11-12T22:54:06Z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TC028048799991</vt:lpwstr>
  </property>
</Properties>
</file>