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1" r:id="rId7"/>
    <p:sldId id="277" r:id="rId8"/>
    <p:sldId id="269" r:id="rId9"/>
    <p:sldId id="262" r:id="rId10"/>
    <p:sldId id="263" r:id="rId11"/>
    <p:sldId id="264" r:id="rId12"/>
    <p:sldId id="265" r:id="rId13"/>
    <p:sldId id="270" r:id="rId14"/>
    <p:sldId id="271" r:id="rId15"/>
    <p:sldId id="275" r:id="rId16"/>
    <p:sldId id="272" r:id="rId17"/>
    <p:sldId id="276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A9726-1CF4-47B9-91D4-3C2C0F4BC543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5F06-D5A7-4A8C-9174-6FEB6A6C0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B2D208-DC4C-4742-90BE-252D2C655F9D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pass: (empty blocks are illegal in python, does nothing, placeholder for future code)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3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7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9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A422D2-7264-4833-B94B-F441C1E1391B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A9CE790-699C-4C45-9B69-31D1E136E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 Oriented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648200" y="4800600"/>
            <a:ext cx="4114800" cy="1828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>
                <a:solidFill>
                  <a:srgbClr val="FF0066"/>
                </a:solidFill>
                <a:latin typeface="Consolas" pitchFamily="49" charset="0"/>
              </a:rPr>
              <a:t>Point at (0.00,0.00)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>
                <a:solidFill>
                  <a:srgbClr val="FF0066"/>
                </a:solidFill>
                <a:latin typeface="Consolas" pitchFamily="49" charset="0"/>
              </a:rPr>
              <a:t>Point at (100.00,0.00)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>
                <a:solidFill>
                  <a:srgbClr val="FF0066"/>
                </a:solidFill>
                <a:latin typeface="Consolas" pitchFamily="49" charset="0"/>
              </a:rPr>
              <a:t>Point at (200.00,300.00)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>
                <a:solidFill>
                  <a:srgbClr val="FF0066"/>
                </a:solidFill>
                <a:latin typeface="Consolas" pitchFamily="49" charset="0"/>
              </a:rPr>
              <a:t>Point at (0.00,400.00)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763000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nsolas" pitchFamily="49" charset="0"/>
              </a:rPr>
              <a:t>Initialization with coordinates, optional arguments (default values)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altLang="en-US" dirty="0" smtClean="0">
                <a:solidFill>
                  <a:srgbClr val="0000FF"/>
                </a:solidFill>
                <a:latin typeface="Consolas" pitchFamily="49" charset="0"/>
              </a:rPr>
              <a:t>Point():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def __init__(self,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0,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0):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def __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__(self):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	 return "Point at (" +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) + "," +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) + ")"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#---------- invocation ----------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pointTwo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Point(100)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pointThree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Point(200,300)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pointFour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Point(y = 400)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Defining A Class Method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572000" y="3352800"/>
            <a:ext cx="1676400" cy="381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3048000"/>
            <a:ext cx="152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Customized __</a:t>
            </a:r>
            <a:r>
              <a:rPr lang="en-US" dirty="0" err="1" smtClean="0"/>
              <a:t>str</a:t>
            </a:r>
            <a:r>
              <a:rPr lang="en-US" dirty="0" smtClean="0"/>
              <a:t>__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562600" y="2590800"/>
            <a:ext cx="1143000" cy="183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2286000"/>
            <a:ext cx="2133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 values at initiation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 autoUpdateAnimBg="0"/>
      <p:bldP spid="1146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Compare Functions to Class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class Point():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__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init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__(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self,x,y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#Assigning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the x and y values to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the object</a:t>
            </a:r>
            <a:endParaRPr lang="en-US" altLang="en-US" sz="1600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=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= y</a:t>
            </a:r>
          </a:p>
          <a:p>
            <a:pPr>
              <a:lnSpc>
                <a:spcPct val="90000"/>
              </a:lnSpc>
              <a:buNone/>
            </a:pPr>
            <a:endParaRPr lang="en-US" altLang="en-US" sz="1600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__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__(self,):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outString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= "Point location is %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s,%s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" % (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        return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outString</a:t>
            </a: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printPoint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x,y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print("Point location is %s, %s” % (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x,y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1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61350" cy="1039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Functions v Class-methods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478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A function as a method in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The </a:t>
            </a:r>
            <a:r>
              <a:rPr lang="en-US" altLang="en-US" sz="2800" b="1" dirty="0" smtClean="0">
                <a:latin typeface="Consolas" pitchFamily="49" charset="0"/>
              </a:rPr>
              <a:t>dot notation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Point():</a:t>
            </a: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 def __init__(self,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x_in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= 0,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y_in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= 0,):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	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x_in</a:t>
            </a: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	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y_in</a:t>
            </a: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__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__(self):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	return "Point at (%.2f,%.2f)" %(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printPoint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	print "Point name: ", self.name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	print self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#---------- invocation 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pointOne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 = Point(200,300)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pointOne.printPoint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itchFamily="49" charset="0"/>
              </a:rPr>
              <a:t>pointTwo.printPoint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Consolas" pitchFamily="49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181600" y="5334000"/>
            <a:ext cx="3124200" cy="1371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Point name:  None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Point at (200.00,300.00)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 dirty="0">
              <a:solidFill>
                <a:srgbClr val="FF0066"/>
              </a:solidFill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Point name:  San Diego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Point at (0.00,0.00)</a:t>
            </a:r>
          </a:p>
        </p:txBody>
      </p:sp>
    </p:spTree>
    <p:extLst>
      <p:ext uri="{BB962C8B-B14F-4D97-AF65-F5344CB8AC3E}">
        <p14:creationId xmlns:p14="http://schemas.microsoft.com/office/powerpoint/2010/main" val="8157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basic elements of a GIS</a:t>
            </a:r>
          </a:p>
          <a:p>
            <a:r>
              <a:rPr lang="en-US" dirty="0" smtClean="0"/>
              <a:t>Points</a:t>
            </a:r>
          </a:p>
          <a:p>
            <a:r>
              <a:rPr lang="en-US" dirty="0" smtClean="0"/>
              <a:t>Lines</a:t>
            </a:r>
          </a:p>
          <a:p>
            <a:r>
              <a:rPr lang="en-US" dirty="0" smtClean="0"/>
              <a:t>Polygons</a:t>
            </a:r>
          </a:p>
          <a:p>
            <a:r>
              <a:rPr lang="en-US" dirty="0" smtClean="0"/>
              <a:t>Rasters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Point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class name</a:t>
            </a:r>
          </a:p>
          <a:p>
            <a:r>
              <a:rPr lang="en-US" dirty="0" smtClean="0"/>
              <a:t>How should it be initialized</a:t>
            </a:r>
          </a:p>
          <a:p>
            <a:pPr lvl="1"/>
            <a:r>
              <a:rPr lang="en-US" dirty="0" smtClean="0"/>
              <a:t># of points?</a:t>
            </a:r>
          </a:p>
          <a:p>
            <a:pPr lvl="1"/>
            <a:r>
              <a:rPr lang="en-US" dirty="0" smtClean="0"/>
              <a:t>Add name attribute (optional)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6443" t="13242" r="64592" b="79603"/>
          <a:stretch>
            <a:fillRect/>
          </a:stretch>
        </p:blipFill>
        <p:spPr bwMode="auto">
          <a:xfrm>
            <a:off x="838200" y="4038600"/>
            <a:ext cx="690995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Points make a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1719071"/>
            <a:ext cx="8001000" cy="22433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a new class “Line” that is made up of class point.</a:t>
            </a:r>
          </a:p>
          <a:p>
            <a:r>
              <a:rPr lang="en-US" dirty="0" smtClean="0"/>
              <a:t>Use inheritance to assign the methods of point to line.</a:t>
            </a:r>
          </a:p>
          <a:p>
            <a:r>
              <a:rPr lang="en-US" dirty="0" smtClean="0"/>
              <a:t>Add a method to determine the length of the 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Line (</a:t>
            </a:r>
            <a:r>
              <a:rPr lang="en-US" dirty="0" err="1" smtClean="0"/>
              <a:t>SuperClass</a:t>
            </a:r>
            <a:r>
              <a:rPr lang="en-US" dirty="0" smtClean="0"/>
              <a:t> of point)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739" t="26117" r="60629" b="52998"/>
          <a:stretch>
            <a:fillRect/>
          </a:stretch>
        </p:blipFill>
        <p:spPr bwMode="auto">
          <a:xfrm>
            <a:off x="685800" y="2133600"/>
            <a:ext cx="762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lines make a Polygon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719071"/>
            <a:ext cx="7924800" cy="2395729"/>
          </a:xfrm>
        </p:spPr>
        <p:txBody>
          <a:bodyPr/>
          <a:lstStyle/>
          <a:p>
            <a:r>
              <a:rPr lang="en-US" dirty="0" smtClean="0"/>
              <a:t>Create a new class called polygon, that requires 3 line parameters.</a:t>
            </a:r>
          </a:p>
          <a:p>
            <a:r>
              <a:rPr lang="en-US" dirty="0" smtClean="0"/>
              <a:t>The polygon should know how long each of its sides 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polygon Inherits from Line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888" t="48307" r="69602" b="39945"/>
          <a:stretch>
            <a:fillRect/>
          </a:stretch>
        </p:blipFill>
        <p:spPr bwMode="auto">
          <a:xfrm>
            <a:off x="533400" y="2590800"/>
            <a:ext cx="8051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Polygon’s Area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739" t="60055" r="50839" b="17755"/>
          <a:stretch>
            <a:fillRect/>
          </a:stretch>
        </p:blipFill>
        <p:spPr bwMode="auto">
          <a:xfrm>
            <a:off x="228600" y="2743200"/>
            <a:ext cx="83909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Object Orientated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Code composed of self-contained programs, </a:t>
            </a:r>
            <a:r>
              <a:rPr lang="en-US" altLang="en-US" sz="2800" dirty="0" smtClean="0">
                <a:solidFill>
                  <a:srgbClr val="0000FF"/>
                </a:solidFill>
                <a:latin typeface="Consolas" pitchFamily="49" charset="0"/>
              </a:rPr>
              <a:t>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Objects represent entities/concepts (e.g. parcel lot, census tract, resident, watershed, weather)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Objects have structured body (i.e., </a:t>
            </a:r>
            <a:r>
              <a:rPr lang="en-US" altLang="en-US" sz="2800" dirty="0" smtClean="0">
                <a:solidFill>
                  <a:srgbClr val="0000FF"/>
                </a:solidFill>
                <a:latin typeface="Consolas" pitchFamily="49" charset="0"/>
              </a:rPr>
              <a:t>attributes</a:t>
            </a:r>
            <a:r>
              <a:rPr lang="en-US" altLang="en-US" sz="2800" dirty="0" smtClean="0">
                <a:latin typeface="Consolas" pitchFamily="49" charset="0"/>
              </a:rPr>
              <a:t>); perform actions through functions--</a:t>
            </a:r>
            <a:r>
              <a:rPr lang="en-US" altLang="en-US" sz="2800" dirty="0" smtClean="0">
                <a:solidFill>
                  <a:srgbClr val="0000FF"/>
                </a:solidFill>
                <a:latin typeface="Consolas" pitchFamily="49" charset="0"/>
              </a:rPr>
              <a:t>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nsolas" pitchFamily="49" charset="0"/>
              </a:rPr>
              <a:t>Functionality built bottom-up; objects as building blocks with interrelationships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40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The chicken and the egg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onsolas" pitchFamily="49" charset="0"/>
              </a:rPr>
              <a:t>To create an object, we need a </a:t>
            </a:r>
            <a:r>
              <a:rPr lang="en-US" altLang="en-US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</a:p>
          <a:p>
            <a:pPr eaLnBrk="1" hangingPunct="1"/>
            <a:r>
              <a:rPr lang="en-US" altLang="en-US" dirty="0" smtClean="0">
                <a:latin typeface="Consolas" pitchFamily="49" charset="0"/>
              </a:rPr>
              <a:t>A class is an </a:t>
            </a:r>
            <a:r>
              <a:rPr lang="en-US" altLang="en-US" b="1" dirty="0" smtClean="0">
                <a:solidFill>
                  <a:srgbClr val="FF0066"/>
                </a:solidFill>
                <a:latin typeface="Consolas" pitchFamily="49" charset="0"/>
              </a:rPr>
              <a:t>object template </a:t>
            </a:r>
            <a:r>
              <a:rPr lang="en-US" altLang="en-US" dirty="0" smtClean="0">
                <a:latin typeface="Consolas" pitchFamily="49" charset="0"/>
              </a:rPr>
              <a:t>(aka blueprint, specification)</a:t>
            </a:r>
          </a:p>
          <a:p>
            <a:pPr eaLnBrk="1" hangingPunct="1"/>
            <a:r>
              <a:rPr lang="en-US" altLang="en-US" dirty="0" smtClean="0">
                <a:latin typeface="Consolas" pitchFamily="49" charset="0"/>
              </a:rPr>
              <a:t>To create an object:</a:t>
            </a:r>
          </a:p>
          <a:p>
            <a:pPr lvl="1" eaLnBrk="1" hangingPunct="1"/>
            <a:r>
              <a:rPr lang="en-US" altLang="en-US" dirty="0" smtClean="0">
                <a:solidFill>
                  <a:srgbClr val="0000FF"/>
                </a:solidFill>
                <a:latin typeface="Consolas" pitchFamily="49" charset="0"/>
              </a:rPr>
              <a:t>instantiate </a:t>
            </a:r>
            <a:r>
              <a:rPr lang="en-US" altLang="en-US" dirty="0" smtClean="0">
                <a:latin typeface="Consolas" pitchFamily="49" charset="0"/>
              </a:rPr>
              <a:t>the class (i.e., call the ‘constructor’ function)</a:t>
            </a:r>
          </a:p>
          <a:p>
            <a:pPr lvl="1" eaLnBrk="1" hangingPunct="1"/>
            <a:r>
              <a:rPr lang="en-US" altLang="en-US" dirty="0" smtClean="0">
                <a:latin typeface="Consolas" pitchFamily="49" charset="0"/>
              </a:rPr>
              <a:t>fill data into attribute slots (parameters of the constructor)</a:t>
            </a:r>
          </a:p>
          <a:p>
            <a:pPr lvl="1" eaLnBrk="1" hangingPunct="1"/>
            <a:r>
              <a:rPr lang="en-US" altLang="en-US" dirty="0" smtClean="0">
                <a:latin typeface="Consolas" pitchFamily="49" charset="0"/>
              </a:rPr>
              <a:t>assign returned object to a variable</a:t>
            </a:r>
          </a:p>
          <a:p>
            <a:pPr eaLnBrk="1" hangingPunct="1"/>
            <a:r>
              <a:rPr lang="en-US" altLang="en-US" dirty="0" smtClean="0">
                <a:latin typeface="Consolas" pitchFamily="49" charset="0"/>
              </a:rPr>
              <a:t>Invoke (i.e., use) object</a:t>
            </a:r>
          </a:p>
        </p:txBody>
      </p:sp>
    </p:spTree>
    <p:extLst>
      <p:ext uri="{BB962C8B-B14F-4D97-AF65-F5344CB8AC3E}">
        <p14:creationId xmlns:p14="http://schemas.microsoft.com/office/powerpoint/2010/main" val="18282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3877"/>
            <a:ext cx="8261350" cy="8874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Objects and classes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2800" y="1039812"/>
            <a:ext cx="2667000" cy="3608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b="1" dirty="0" err="1">
                <a:latin typeface="Consolas" pitchFamily="49" charset="0"/>
              </a:rPr>
              <a:t>Class:Dog</a:t>
            </a:r>
            <a:endParaRPr lang="en-US" sz="2200" b="1" dirty="0">
              <a:latin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</a:rPr>
              <a:t>-------------------</a:t>
            </a:r>
          </a:p>
          <a:p>
            <a:pPr>
              <a:defRPr/>
            </a:pPr>
            <a:r>
              <a:rPr lang="en-US" u="sng" dirty="0">
                <a:latin typeface="Consolas" pitchFamily="49" charset="0"/>
              </a:rPr>
              <a:t>Attributes</a:t>
            </a:r>
            <a:r>
              <a:rPr lang="en-US" dirty="0">
                <a:latin typeface="Consolas" pitchFamily="49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name</a:t>
            </a:r>
          </a:p>
          <a:p>
            <a:pPr lvl="1">
              <a:defRPr/>
            </a:pPr>
            <a:r>
              <a:rPr lang="en-US" dirty="0" smtClean="0">
                <a:latin typeface="Consolas" pitchFamily="49" charset="0"/>
              </a:rPr>
              <a:t>breed</a:t>
            </a:r>
            <a:endParaRPr lang="en-US" dirty="0">
              <a:latin typeface="Consolas" pitchFamily="49" charset="0"/>
            </a:endParaRP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age</a:t>
            </a: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weight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</a:rPr>
              <a:t>-------------------</a:t>
            </a:r>
          </a:p>
          <a:p>
            <a:pPr>
              <a:defRPr/>
            </a:pPr>
            <a:r>
              <a:rPr lang="en-US" u="sng" dirty="0">
                <a:latin typeface="Consolas" pitchFamily="49" charset="0"/>
              </a:rPr>
              <a:t>Methods</a:t>
            </a:r>
            <a:r>
              <a:rPr lang="en-US" dirty="0">
                <a:latin typeface="Consolas" pitchFamily="49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guard(object)</a:t>
            </a:r>
          </a:p>
          <a:p>
            <a:pPr lvl="1">
              <a:defRPr/>
            </a:pPr>
            <a:r>
              <a:rPr lang="en-US" dirty="0" err="1">
                <a:latin typeface="Consolas" pitchFamily="49" charset="0"/>
              </a:rPr>
              <a:t>wag_tail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bark()</a:t>
            </a:r>
          </a:p>
          <a:p>
            <a:pPr lvl="1">
              <a:defRPr/>
            </a:pPr>
            <a:r>
              <a:rPr lang="en-US" dirty="0">
                <a:latin typeface="Consolas" pitchFamily="49" charset="0"/>
              </a:rPr>
              <a:t>sit()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1828800" y="3886200"/>
            <a:ext cx="1447800" cy="10668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6096000" y="3886200"/>
            <a:ext cx="1371600" cy="10668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4648200" y="4648200"/>
            <a:ext cx="0" cy="6858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" name="Picture 36" descr="dog3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5410200"/>
            <a:ext cx="10366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 descr="dog1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00600"/>
            <a:ext cx="1860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dog2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876800"/>
            <a:ext cx="11588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362200" y="5410200"/>
            <a:ext cx="4724400" cy="1143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&lt;__</a:t>
            </a:r>
            <a:r>
              <a:rPr lang="en-US" altLang="en-US" sz="1600" dirty="0" err="1">
                <a:solidFill>
                  <a:srgbClr val="FF0066"/>
                </a:solidFill>
                <a:latin typeface="Consolas" pitchFamily="49" charset="0"/>
              </a:rPr>
              <a:t>main__.Point</a:t>
            </a: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 instance at 01236104&gt;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100.0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200.0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286000" y="914400"/>
            <a:ext cx="45720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nsolas" pitchFamily="49" charset="0"/>
              </a:rPr>
              <a:t>Initialization with coordinates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altLang="en-US" dirty="0" smtClean="0">
                <a:solidFill>
                  <a:srgbClr val="0000FF"/>
                </a:solidFill>
                <a:latin typeface="Consolas" pitchFamily="49" charset="0"/>
              </a:rPr>
              <a:t>Point():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def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__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init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__(self,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#---------- invocation 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Point(100.00, 200.00)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pointOne.x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pointOne.y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Consolas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0"/>
            <a:ext cx="826135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Defining classes in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96745"/>
            <a:ext cx="8261350" cy="1039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Defining classes in IDLE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676400" y="5410200"/>
            <a:ext cx="4800600" cy="1066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&lt;__</a:t>
            </a:r>
            <a:r>
              <a:rPr lang="en-US" altLang="en-US" sz="1600" dirty="0" err="1">
                <a:solidFill>
                  <a:srgbClr val="FF0066"/>
                </a:solidFill>
                <a:latin typeface="Consolas" pitchFamily="49" charset="0"/>
              </a:rPr>
              <a:t>main__.Point</a:t>
            </a: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 instance at 0123612C&gt;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100.0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200.0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600200" y="1219200"/>
            <a:ext cx="5867400" cy="40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nsolas" pitchFamily="49" charset="0"/>
              </a:rPr>
              <a:t>No initialization; empty class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altLang="en-US" dirty="0" smtClean="0">
                <a:solidFill>
                  <a:srgbClr val="0000FF"/>
                </a:solidFill>
                <a:latin typeface="Consolas" pitchFamily="49" charset="0"/>
              </a:rPr>
              <a:t>Point():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   pass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#---------- invocation --------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Point()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pointOne.x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100.00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pointOne.y</a:t>
            </a: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 = 200.00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>
                <a:solidFill>
                  <a:srgbClr val="0000FF"/>
                </a:solidFill>
                <a:latin typeface="Consolas" pitchFamily="49" charset="0"/>
              </a:rPr>
              <a:t>pointOne.x</a:t>
            </a:r>
            <a:endParaRPr lang="en-US" altLang="en-US" dirty="0">
              <a:solidFill>
                <a:srgbClr val="0000FF"/>
              </a:solidFill>
              <a:latin typeface="Consolas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dirty="0" err="1" smtClean="0">
                <a:solidFill>
                  <a:srgbClr val="0000FF"/>
                </a:solidFill>
                <a:latin typeface="Consolas" pitchFamily="49" charset="0"/>
              </a:rPr>
              <a:t>pointOne.y</a:t>
            </a:r>
            <a:endParaRPr lang="en-US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 autoUpdateAnimBg="0"/>
      <p:bldP spid="1085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Point():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__(self, </a:t>
            </a:r>
            <a:r>
              <a:rPr lang="en-US" sz="1200" dirty="0" err="1">
                <a:latin typeface="Consolas" panose="020B0609020204030204" pitchFamily="49" charset="0"/>
              </a:rPr>
              <a:t>x_in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y_in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x_in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y_in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pass</a:t>
            </a: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p </a:t>
            </a:r>
            <a:r>
              <a:rPr lang="en-US" sz="1200" dirty="0">
                <a:latin typeface="Consolas" panose="020B0609020204030204" pitchFamily="49" charset="0"/>
              </a:rPr>
              <a:t>= Point(2,1)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dir</a:t>
            </a:r>
            <a:r>
              <a:rPr lang="en-US" sz="1200" dirty="0">
                <a:latin typeface="Consolas" panose="020B0609020204030204" pitchFamily="49" charset="0"/>
              </a:rPr>
              <a:t>(p)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['__doc__', '__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__', '__module__', '__</a:t>
            </a:r>
            <a:r>
              <a:rPr lang="en-US" sz="1200" dirty="0" err="1">
                <a:latin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</a:rPr>
              <a:t>__', 'x', 'y']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Point(object):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__(self, </a:t>
            </a:r>
            <a:r>
              <a:rPr lang="en-US" sz="1200" dirty="0" err="1">
                <a:latin typeface="Consolas" panose="020B0609020204030204" pitchFamily="49" charset="0"/>
              </a:rPr>
              <a:t>x_in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y_in</a:t>
            </a:r>
            <a:r>
              <a:rPr lang="en-US" sz="1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x_in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y_in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pass</a:t>
            </a: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p </a:t>
            </a:r>
            <a:r>
              <a:rPr lang="en-US" sz="1200" dirty="0">
                <a:latin typeface="Consolas" panose="020B0609020204030204" pitchFamily="49" charset="0"/>
              </a:rPr>
              <a:t>= Point(2,3)</a:t>
            </a:r>
          </a:p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dir</a:t>
            </a:r>
            <a:r>
              <a:rPr lang="en-US" sz="1200" dirty="0" smtClean="0">
                <a:latin typeface="Consolas" panose="020B0609020204030204" pitchFamily="49" charset="0"/>
              </a:rPr>
              <a:t>(p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['__class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delattr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dict</a:t>
            </a:r>
            <a:r>
              <a:rPr lang="en-US" sz="1200" dirty="0">
                <a:latin typeface="Consolas" panose="020B0609020204030204" pitchFamily="49" charset="0"/>
              </a:rPr>
              <a:t>__', '__doc__', '__format__', '__</a:t>
            </a:r>
            <a:r>
              <a:rPr lang="en-US" sz="1200" dirty="0" err="1"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latin typeface="Consolas" panose="020B0609020204030204" pitchFamily="49" charset="0"/>
              </a:rPr>
              <a:t>__', '__hash__', '__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__', '__module__', '__new__', '__reduce__', '__</a:t>
            </a:r>
            <a:r>
              <a:rPr lang="en-US" sz="1200" dirty="0" err="1">
                <a:latin typeface="Consolas" panose="020B0609020204030204" pitchFamily="49" charset="0"/>
              </a:rPr>
              <a:t>reduce_ex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repr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setattr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subclasshook</a:t>
            </a:r>
            <a:r>
              <a:rPr lang="en-US" sz="1200" dirty="0">
                <a:latin typeface="Consolas" panose="020B0609020204030204" pitchFamily="49" charset="0"/>
              </a:rPr>
              <a:t>__', '__</a:t>
            </a:r>
            <a:r>
              <a:rPr lang="en-US" sz="1200" dirty="0" err="1">
                <a:latin typeface="Consolas" panose="020B0609020204030204" pitchFamily="49" charset="0"/>
              </a:rPr>
              <a:t>weakref</a:t>
            </a:r>
            <a:r>
              <a:rPr lang="en-US" sz="1200" dirty="0">
                <a:latin typeface="Consolas" panose="020B0609020204030204" pitchFamily="49" charset="0"/>
              </a:rPr>
              <a:t>__', 'x', 'y']</a:t>
            </a:r>
          </a:p>
        </p:txBody>
      </p:sp>
    </p:spTree>
    <p:extLst>
      <p:ext uri="{BB962C8B-B14F-4D97-AF65-F5344CB8AC3E}">
        <p14:creationId xmlns:p14="http://schemas.microsoft.com/office/powerpoint/2010/main" val="14499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Built In Class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__(self,):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Initiates the class object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#Many of these come with python now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Deletes the class object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representation of the class object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Representation of the class object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</a:rPr>
              <a:t>Extra Built-IN Class Methods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648200" y="4572000"/>
            <a:ext cx="4038600" cy="1981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Point at (100.00,200.00)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100.0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solidFill>
                  <a:srgbClr val="FF0066"/>
                </a:solidFill>
                <a:latin typeface="Consolas" pitchFamily="49" charset="0"/>
              </a:rPr>
              <a:t>200.0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 dirty="0">
              <a:solidFill>
                <a:srgbClr val="FF0066"/>
              </a:solidFill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latin typeface="Consolas" pitchFamily="49" charset="0"/>
              </a:rPr>
              <a:t>NOTE: __</a:t>
            </a:r>
            <a:r>
              <a:rPr lang="en-US" altLang="en-US" sz="1600" dirty="0" err="1">
                <a:latin typeface="Consolas" pitchFamily="49" charset="0"/>
              </a:rPr>
              <a:t>str</a:t>
            </a:r>
            <a:r>
              <a:rPr lang="en-US" altLang="en-US" sz="1600" dirty="0">
                <a:latin typeface="Consolas" pitchFamily="49" charset="0"/>
              </a:rPr>
              <a:t>__ defines a string that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latin typeface="Consolas" pitchFamily="49" charset="0"/>
              </a:rPr>
              <a:t>describes the object; is invoked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>
                <a:latin typeface="Consolas" pitchFamily="49" charset="0"/>
              </a:rPr>
              <a:t>when using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altLang="en-US" sz="1600" i="1" dirty="0" err="1">
                <a:solidFill>
                  <a:srgbClr val="0000FF"/>
                </a:solidFill>
                <a:latin typeface="Consolas" pitchFamily="49" charset="0"/>
              </a:rPr>
              <a:t>objectName</a:t>
            </a:r>
            <a:endParaRPr lang="en-US" altLang="en-US" sz="1600" i="1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52400" y="1606550"/>
            <a:ext cx="88392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</a:rPr>
              <a:t>Initialization with coordinates &amp; overriding default __</a:t>
            </a:r>
            <a:r>
              <a:rPr lang="en-US" dirty="0" err="1">
                <a:latin typeface="Consolas" pitchFamily="49" charset="0"/>
              </a:rPr>
              <a:t>str</a:t>
            </a:r>
            <a:r>
              <a:rPr lang="en-US" dirty="0">
                <a:latin typeface="Consolas" pitchFamily="49" charset="0"/>
              </a:rPr>
              <a:t>__ function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Point(object):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def __init__(self,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):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x_in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y_in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def __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__(self):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    return "Point at (" +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self.x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) + "," +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str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self.y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) + ")"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#return "Point at (%.2f,%.2f)" %(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self.x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self.y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#---------- invocation ----------</a:t>
            </a:r>
          </a:p>
          <a:p>
            <a:pPr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= Point(100.00, 200.00)</a:t>
            </a:r>
          </a:p>
          <a:p>
            <a:pPr>
              <a:spcBef>
                <a:spcPct val="20000"/>
              </a:spcBef>
              <a:defRPr/>
            </a:pP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pointOne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pointOne.x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print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pointOne.y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 autoUpdateAnimBg="0"/>
      <p:bldP spid="11367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S5578_2017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S5578_2017" id="{7AC5AA60-6B8F-48A8-8012-1199B867C4E0}" vid="{2FA71D9E-B530-49F7-8988-F94FCFF70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GIS5578_2017</Template>
  <TotalTime>317</TotalTime>
  <Words>899</Words>
  <Application>Microsoft Office PowerPoint</Application>
  <PresentationFormat>On-screen Show (4:3)</PresentationFormat>
  <Paragraphs>197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GIS5578_2017</vt:lpstr>
      <vt:lpstr>Object Oriented</vt:lpstr>
      <vt:lpstr>Object Orientated Programming</vt:lpstr>
      <vt:lpstr>The chicken and the egg</vt:lpstr>
      <vt:lpstr>Objects and classes</vt:lpstr>
      <vt:lpstr>PowerPoint Presentation</vt:lpstr>
      <vt:lpstr>Defining classes in IDLE</vt:lpstr>
      <vt:lpstr>Defining a class</vt:lpstr>
      <vt:lpstr>Extra Built In Class Methods</vt:lpstr>
      <vt:lpstr>Extra Built-IN Class Methods</vt:lpstr>
      <vt:lpstr>Defining A Class Method</vt:lpstr>
      <vt:lpstr>Compare Functions to Class methods</vt:lpstr>
      <vt:lpstr>Functions v Class-methods</vt:lpstr>
      <vt:lpstr>Build a GIS</vt:lpstr>
      <vt:lpstr>Define the Point Class</vt:lpstr>
      <vt:lpstr>2 Points make a Line</vt:lpstr>
      <vt:lpstr>Class Line (SuperClass of point)</vt:lpstr>
      <vt:lpstr>3 lines make a Polygon</vt:lpstr>
      <vt:lpstr>Class polygon Inherits from Line</vt:lpstr>
      <vt:lpstr>Determine the Polygon’s Area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 Haynes II</dc:creator>
  <cp:lastModifiedBy>David Haynes</cp:lastModifiedBy>
  <cp:revision>10</cp:revision>
  <dcterms:created xsi:type="dcterms:W3CDTF">2015-02-23T22:08:25Z</dcterms:created>
  <dcterms:modified xsi:type="dcterms:W3CDTF">2017-10-12T22:30:54Z</dcterms:modified>
</cp:coreProperties>
</file>