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58" r:id="rId9"/>
    <p:sldId id="260" r:id="rId10"/>
    <p:sldId id="259" r:id="rId11"/>
    <p:sldId id="261" r:id="rId12"/>
    <p:sldId id="269" r:id="rId13"/>
    <p:sldId id="273" r:id="rId14"/>
    <p:sldId id="267" r:id="rId15"/>
    <p:sldId id="268" r:id="rId16"/>
    <p:sldId id="271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4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2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49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94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1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23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54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96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7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5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4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2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0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7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3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4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375B-8B20-472E-AB3E-4D1830942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SQL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32A19-D772-44BD-AF9B-865E12A859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2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F355-60EC-42B0-AEB5-FB00A30F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45A4-11FE-495D-BB24-FFB2D899A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total, </a:t>
            </a:r>
          </a:p>
        </p:txBody>
      </p:sp>
    </p:spTree>
    <p:extLst>
      <p:ext uri="{BB962C8B-B14F-4D97-AF65-F5344CB8AC3E}">
        <p14:creationId xmlns:p14="http://schemas.microsoft.com/office/powerpoint/2010/main" val="392262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0850-D87E-4C7E-ACAC-6D5CC3BA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48DDE-480E-4A62-AF6D-0E21B7B5C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multiple columns</a:t>
            </a:r>
          </a:p>
          <a:p>
            <a:r>
              <a:rPr lang="en-US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42792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45E2-14EA-47FC-99F2-4747F9BE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Filter (Where)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46A7-12AA-4525-A5CA-90D292F6A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63F3-440E-478C-BAFC-6F2E296C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Filter (2.0)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C250-8FD6-4FCB-A94E-6158EF00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BETWEEN</a:t>
            </a:r>
          </a:p>
        </p:txBody>
      </p:sp>
    </p:spTree>
    <p:extLst>
      <p:ext uri="{BB962C8B-B14F-4D97-AF65-F5344CB8AC3E}">
        <p14:creationId xmlns:p14="http://schemas.microsoft.com/office/powerpoint/2010/main" val="2881120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B1FF-1357-4CC2-8AB7-CFB1C130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- Aggregations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267AA-7581-4ECB-BB23-D3AF4FAE2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GROUP BY clause allows for calculations to be performed over a common attribute.</a:t>
            </a:r>
          </a:p>
          <a:p>
            <a:r>
              <a:rPr lang="en-US" dirty="0"/>
              <a:t>When the GROUP BY clause is used only the grouping field can be specified in the SELECT.  All additional fields, must be an aggregate</a:t>
            </a:r>
          </a:p>
        </p:txBody>
      </p:sp>
    </p:spTree>
    <p:extLst>
      <p:ext uri="{BB962C8B-B14F-4D97-AF65-F5344CB8AC3E}">
        <p14:creationId xmlns:p14="http://schemas.microsoft.com/office/powerpoint/2010/main" val="1422710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B6AD-28B5-4A60-881B-3B1E8DDD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570B-52A5-4CC2-A5E5-858D6D5C5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LIKE</a:t>
            </a:r>
          </a:p>
          <a:p>
            <a:r>
              <a:rPr lang="en-US" dirty="0"/>
              <a:t>There are two wildcards used in conjunction with the LIKE operator −</a:t>
            </a:r>
          </a:p>
          <a:p>
            <a:pPr lvl="1"/>
            <a:r>
              <a:rPr lang="en-US" dirty="0"/>
              <a:t>The percent sign “%”</a:t>
            </a:r>
          </a:p>
          <a:p>
            <a:pPr lvl="1"/>
            <a:r>
              <a:rPr lang="en-US" dirty="0"/>
              <a:t>The underscore “_”</a:t>
            </a:r>
          </a:p>
          <a:p>
            <a:r>
              <a:rPr lang="en-US" dirty="0"/>
              <a:t>The percent sign represents zero, one, or multiple numbers or characters. </a:t>
            </a:r>
          </a:p>
          <a:p>
            <a:r>
              <a:rPr lang="en-US" dirty="0"/>
              <a:t>The underscore represents a single number or character.</a:t>
            </a:r>
          </a:p>
          <a:p>
            <a:r>
              <a:rPr lang="en-US" dirty="0"/>
              <a:t> These symbols can be used in combinations.</a:t>
            </a:r>
          </a:p>
        </p:txBody>
      </p:sp>
    </p:spTree>
    <p:extLst>
      <p:ext uri="{BB962C8B-B14F-4D97-AF65-F5344CB8AC3E}">
        <p14:creationId xmlns:p14="http://schemas.microsoft.com/office/powerpoint/2010/main" val="2173048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6489-EF0D-4A15-B8E6-7FD1EE9F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4247-12FA-4D5C-8D5E-71E267BC9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name</a:t>
            </a:r>
          </a:p>
          <a:p>
            <a:r>
              <a:rPr lang="en-US" dirty="0"/>
              <a:t>FROM </a:t>
            </a:r>
          </a:p>
        </p:txBody>
      </p:sp>
    </p:spTree>
    <p:extLst>
      <p:ext uri="{BB962C8B-B14F-4D97-AF65-F5344CB8AC3E}">
        <p14:creationId xmlns:p14="http://schemas.microsoft.com/office/powerpoint/2010/main" val="1783469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BA03-056F-485E-9F97-55DE7729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Result Arrangement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7B717-5286-44DD-8FDE-738CC1E1D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  <a:p>
            <a:r>
              <a:rPr lang="en-US" dirty="0"/>
              <a:t>LIMIT</a:t>
            </a:r>
          </a:p>
        </p:txBody>
      </p:sp>
    </p:spTree>
    <p:extLst>
      <p:ext uri="{BB962C8B-B14F-4D97-AF65-F5344CB8AC3E}">
        <p14:creationId xmlns:p14="http://schemas.microsoft.com/office/powerpoint/2010/main" val="1355024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67E5-3059-4DA9-81CE-2E7BA63F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- </a:t>
            </a:r>
            <a:r>
              <a:rPr lang="en-US" dirty="0" err="1"/>
              <a:t>AliAS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A30AB-F844-4A0E-8080-7240CDED6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Aliasing is a very useful tool in SQL to help reduce the complexity of code. The Alias provides the column or table name a new name in the query, but does not actually change the name in the database.</a:t>
            </a:r>
          </a:p>
          <a:p>
            <a:r>
              <a:rPr lang="en-US" dirty="0"/>
              <a:t>Aliasing can be used to rename columns in a SELECT</a:t>
            </a:r>
          </a:p>
          <a:p>
            <a:pPr lvl="1"/>
            <a:r>
              <a:rPr lang="en-US" dirty="0"/>
              <a:t>SELECT id as </a:t>
            </a:r>
            <a:r>
              <a:rPr lang="en-US" dirty="0" err="1"/>
              <a:t>new_id</a:t>
            </a:r>
            <a:endParaRPr lang="en-US" dirty="0"/>
          </a:p>
          <a:p>
            <a:r>
              <a:rPr lang="en-US" dirty="0"/>
              <a:t>Aliasing can be used in the FROM statement to abbreviate table names</a:t>
            </a:r>
          </a:p>
          <a:p>
            <a:pPr lvl="1"/>
            <a:r>
              <a:rPr lang="en-US" dirty="0"/>
              <a:t>SELECT t.id </a:t>
            </a:r>
          </a:p>
          <a:p>
            <a:pPr lvl="1"/>
            <a:r>
              <a:rPr lang="en-US" dirty="0"/>
              <a:t>FROM mn_census_2000 as t;  </a:t>
            </a:r>
          </a:p>
        </p:txBody>
      </p:sp>
    </p:spTree>
    <p:extLst>
      <p:ext uri="{BB962C8B-B14F-4D97-AF65-F5344CB8AC3E}">
        <p14:creationId xmlns:p14="http://schemas.microsoft.com/office/powerpoint/2010/main" val="167872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B9C7-6F8A-4ACE-BFBF-F78DDB21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9E18-299C-409C-8B19-C73722C06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Standardized Query Language</a:t>
            </a:r>
          </a:p>
          <a:p>
            <a:pPr lvl="1"/>
            <a:r>
              <a:rPr lang="en-US" dirty="0"/>
              <a:t>Declarative Language </a:t>
            </a:r>
          </a:p>
          <a:p>
            <a:pPr lvl="1"/>
            <a:r>
              <a:rPr lang="en-US" dirty="0"/>
              <a:t>Access / perform operations on many records</a:t>
            </a:r>
          </a:p>
          <a:p>
            <a:pPr lvl="1"/>
            <a:r>
              <a:rPr lang="en-US" dirty="0"/>
              <a:t>User expresses the results they would like returned, not the steps needed to perform the action</a:t>
            </a:r>
          </a:p>
          <a:p>
            <a:r>
              <a:rPr lang="en-US" dirty="0"/>
              <a:t>Various SQL dialects</a:t>
            </a:r>
          </a:p>
        </p:txBody>
      </p:sp>
    </p:spTree>
    <p:extLst>
      <p:ext uri="{BB962C8B-B14F-4D97-AF65-F5344CB8AC3E}">
        <p14:creationId xmlns:p14="http://schemas.microsoft.com/office/powerpoint/2010/main" val="18217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7416-8468-4D93-977A-2867D5E9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04920-5A51-4B01-ABE6-9BB17409C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Code is NOT case sensitive  (SQL == </a:t>
            </a:r>
            <a:r>
              <a:rPr lang="en-US" dirty="0" err="1"/>
              <a:t>sql</a:t>
            </a:r>
            <a:r>
              <a:rPr lang="en-US" dirty="0"/>
              <a:t>)</a:t>
            </a:r>
          </a:p>
          <a:p>
            <a:r>
              <a:rPr lang="en-US" dirty="0"/>
              <a:t>Text / string = single quotes = </a:t>
            </a:r>
            <a:r>
              <a:rPr lang="en-US" dirty="0">
                <a:latin typeface="Consolas" panose="020B0609020204030204" pitchFamily="49" charset="0"/>
              </a:rPr>
              <a:t>‘’</a:t>
            </a:r>
          </a:p>
          <a:p>
            <a:r>
              <a:rPr lang="en-US" dirty="0"/>
              <a:t>Field name = double quotes = </a:t>
            </a:r>
            <a:r>
              <a:rPr lang="en-US" dirty="0">
                <a:latin typeface="Consolas" panose="020B0609020204030204" pitchFamily="49" charset="0"/>
              </a:rPr>
              <a:t>“”</a:t>
            </a:r>
          </a:p>
          <a:p>
            <a:r>
              <a:rPr lang="en-US" dirty="0"/>
              <a:t>Comments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This is a block of comments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-- This is an inline comment</a:t>
            </a:r>
          </a:p>
        </p:txBody>
      </p:sp>
    </p:spTree>
    <p:extLst>
      <p:ext uri="{BB962C8B-B14F-4D97-AF65-F5344CB8AC3E}">
        <p14:creationId xmlns:p14="http://schemas.microsoft.com/office/powerpoint/2010/main" val="17726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9289-334A-4D8A-B73C-0A7779EC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PSQL – Naming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52C0-1D78-490A-9003-A63D9FBA3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PSQL has many reserved words, when creating tables choose names that do not conflict with these.</a:t>
            </a:r>
          </a:p>
          <a:p>
            <a:r>
              <a:rPr lang="en-US" dirty="0"/>
              <a:t>https://www.postgresql.org/docs/9.6/static/sql-keywords-appendix.html</a:t>
            </a:r>
          </a:p>
        </p:txBody>
      </p:sp>
    </p:spTree>
    <p:extLst>
      <p:ext uri="{BB962C8B-B14F-4D97-AF65-F5344CB8AC3E}">
        <p14:creationId xmlns:p14="http://schemas.microsoft.com/office/powerpoint/2010/main" val="426106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E443-0613-40D6-94EE-135399E5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PSQL – Naming </a:t>
            </a:r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DFA3-C8F6-4623-9A77-C105B7010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Ensure the name is unique and does not exist as a reserved keyword.</a:t>
            </a:r>
          </a:p>
          <a:p>
            <a:r>
              <a:rPr lang="en-US" dirty="0"/>
              <a:t>Keep the length to a maximum of 30 bytes—in practice this is 30 characters unless you are using multi-byte character set.</a:t>
            </a:r>
          </a:p>
          <a:p>
            <a:r>
              <a:rPr lang="en-US" dirty="0"/>
              <a:t>Names must begin with a letter and may not end with an underscore.</a:t>
            </a:r>
          </a:p>
          <a:p>
            <a:r>
              <a:rPr lang="en-US" dirty="0"/>
              <a:t>Only use letters, numbers and underscores in names.</a:t>
            </a:r>
          </a:p>
          <a:p>
            <a:r>
              <a:rPr lang="en-US" dirty="0"/>
              <a:t>Avoid the use of multiple consecutive underscores—these can be hard to read.</a:t>
            </a:r>
          </a:p>
          <a:p>
            <a:r>
              <a:rPr lang="en-US" dirty="0"/>
              <a:t>Use underscores where you would naturally include a space in the name (first name becomes </a:t>
            </a:r>
            <a:r>
              <a:rPr lang="en-US" dirty="0" err="1"/>
              <a:t>first_name</a:t>
            </a:r>
            <a:r>
              <a:rPr lang="en-US" dirty="0"/>
              <a:t>).</a:t>
            </a:r>
          </a:p>
          <a:p>
            <a:r>
              <a:rPr lang="en-US" dirty="0"/>
              <a:t>Avoid abbreviations and if you have to use them make sure they are commonly understood.</a:t>
            </a:r>
          </a:p>
        </p:txBody>
      </p:sp>
    </p:spTree>
    <p:extLst>
      <p:ext uri="{BB962C8B-B14F-4D97-AF65-F5344CB8AC3E}">
        <p14:creationId xmlns:p14="http://schemas.microsoft.com/office/powerpoint/2010/main" val="158493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5AD9F0-431D-4B09-AD3B-B32213CE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A5BD3-CEC7-4E08-AF5E-6F328A122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1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5C462F-4667-4224-9F15-DCD17493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Syntax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46F2A9-B06F-4307-87ED-0A9D46DFA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Uppercase for Reserved keywords (e.g., SELECT,  FROM,  WHERE)</a:t>
            </a:r>
          </a:p>
          <a:p>
            <a:r>
              <a:rPr lang="en-US" dirty="0"/>
              <a:t>End each statement with a semicolon;</a:t>
            </a:r>
          </a:p>
          <a:p>
            <a:r>
              <a:rPr lang="en-US" dirty="0"/>
              <a:t>Statement should be on multiple lines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total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mn_census_2000;</a:t>
            </a:r>
          </a:p>
        </p:txBody>
      </p:sp>
    </p:spTree>
    <p:extLst>
      <p:ext uri="{BB962C8B-B14F-4D97-AF65-F5344CB8AC3E}">
        <p14:creationId xmlns:p14="http://schemas.microsoft.com/office/powerpoint/2010/main" val="77575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1D10-38D4-4782-A9A3-0DCB0F27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398D2-C411-4B3E-8509-28BCE8C0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– What are the columns that you want returned</a:t>
            </a:r>
          </a:p>
          <a:p>
            <a:r>
              <a:rPr lang="en-US" dirty="0"/>
              <a:t>Columns names must be accurate</a:t>
            </a:r>
          </a:p>
          <a:p>
            <a:r>
              <a:rPr lang="en-US" dirty="0"/>
              <a:t>Separate columns with comma “,”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1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29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6CE9-893D-4640-ABB1-1F310FA8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-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CFB5F-70A3-40F3-A2C8-5CDF5AA9F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 or Data Sources that you would like to perform operations on.</a:t>
            </a:r>
          </a:p>
          <a:p>
            <a:r>
              <a:rPr lang="en-US" dirty="0"/>
              <a:t>If multiple data sources are listed, the result is the cross-join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total from XXX</a:t>
            </a:r>
          </a:p>
        </p:txBody>
      </p:sp>
    </p:spTree>
    <p:extLst>
      <p:ext uri="{BB962C8B-B14F-4D97-AF65-F5344CB8AC3E}">
        <p14:creationId xmlns:p14="http://schemas.microsoft.com/office/powerpoint/2010/main" val="3458934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250</TotalTime>
  <Words>518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Consolas</vt:lpstr>
      <vt:lpstr>Corbel</vt:lpstr>
      <vt:lpstr>Parallax</vt:lpstr>
      <vt:lpstr>SQL</vt:lpstr>
      <vt:lpstr>SQL</vt:lpstr>
      <vt:lpstr>SQL</vt:lpstr>
      <vt:lpstr>PSQL – Naming Columns</vt:lpstr>
      <vt:lpstr>PSQL – Naming Columns</vt:lpstr>
      <vt:lpstr>Query</vt:lpstr>
      <vt:lpstr>Query Syntax</vt:lpstr>
      <vt:lpstr>SQL</vt:lpstr>
      <vt:lpstr>SQL - FROM</vt:lpstr>
      <vt:lpstr>Code It</vt:lpstr>
      <vt:lpstr>Advanced Select</vt:lpstr>
      <vt:lpstr>SQL – Filter (Where)</vt:lpstr>
      <vt:lpstr>SQL – Filter (2.0) </vt:lpstr>
      <vt:lpstr>SQL - Aggregations</vt:lpstr>
      <vt:lpstr>SQL – Pattern Matching</vt:lpstr>
      <vt:lpstr>SQL – Pattern Matching</vt:lpstr>
      <vt:lpstr>SQL – Result Arrangement</vt:lpstr>
      <vt:lpstr>SQL - AliAS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david</dc:creator>
  <cp:lastModifiedBy>David Haynes</cp:lastModifiedBy>
  <cp:revision>14</cp:revision>
  <dcterms:created xsi:type="dcterms:W3CDTF">2018-01-22T03:18:48Z</dcterms:created>
  <dcterms:modified xsi:type="dcterms:W3CDTF">2021-01-20T14:41:01Z</dcterms:modified>
</cp:coreProperties>
</file>